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7" r:id="rId2"/>
    <p:sldId id="278" r:id="rId3"/>
    <p:sldId id="279" r:id="rId4"/>
    <p:sldId id="281" r:id="rId5"/>
    <p:sldId id="282" r:id="rId6"/>
    <p:sldId id="283" r:id="rId7"/>
    <p:sldId id="296" r:id="rId8"/>
    <p:sldId id="284" r:id="rId9"/>
    <p:sldId id="285" r:id="rId10"/>
    <p:sldId id="286" r:id="rId11"/>
    <p:sldId id="287" r:id="rId12"/>
    <p:sldId id="320" r:id="rId13"/>
    <p:sldId id="256" r:id="rId14"/>
    <p:sldId id="258" r:id="rId15"/>
    <p:sldId id="259" r:id="rId16"/>
    <p:sldId id="317" r:id="rId17"/>
    <p:sldId id="298" r:id="rId18"/>
    <p:sldId id="261" r:id="rId19"/>
    <p:sldId id="263" r:id="rId20"/>
    <p:sldId id="257" r:id="rId21"/>
    <p:sldId id="299" r:id="rId22"/>
    <p:sldId id="302" r:id="rId23"/>
    <p:sldId id="301" r:id="rId24"/>
    <p:sldId id="303" r:id="rId25"/>
    <p:sldId id="304" r:id="rId26"/>
    <p:sldId id="305" r:id="rId27"/>
    <p:sldId id="300" r:id="rId28"/>
    <p:sldId id="268" r:id="rId29"/>
    <p:sldId id="306" r:id="rId30"/>
    <p:sldId id="269" r:id="rId31"/>
    <p:sldId id="270" r:id="rId32"/>
    <p:sldId id="293" r:id="rId33"/>
    <p:sldId id="307" r:id="rId34"/>
    <p:sldId id="308" r:id="rId35"/>
    <p:sldId id="265" r:id="rId36"/>
    <p:sldId id="309" r:id="rId37"/>
    <p:sldId id="310" r:id="rId38"/>
    <p:sldId id="311" r:id="rId39"/>
    <p:sldId id="312" r:id="rId40"/>
    <p:sldId id="271" r:id="rId41"/>
    <p:sldId id="315" r:id="rId42"/>
    <p:sldId id="313" r:id="rId43"/>
    <p:sldId id="316" r:id="rId44"/>
    <p:sldId id="274" r:id="rId45"/>
    <p:sldId id="295" r:id="rId46"/>
    <p:sldId id="319" r:id="rId47"/>
    <p:sldId id="318" r:id="rId48"/>
    <p:sldId id="28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0" autoAdjust="0"/>
    <p:restoredTop sz="94628" autoAdjust="0"/>
  </p:normalViewPr>
  <p:slideViewPr>
    <p:cSldViewPr>
      <p:cViewPr>
        <p:scale>
          <a:sx n="98" d="100"/>
          <a:sy n="98" d="100"/>
        </p:scale>
        <p:origin x="-2004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009491789151929"/>
          <c:y val="0"/>
          <c:w val="0.746756309575418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32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48985D"/>
              </a:solidFill>
            </c:spPr>
          </c:dPt>
          <c:dLbls>
            <c:dLbl>
              <c:idx val="1"/>
              <c:layout>
                <c:manualLayout>
                  <c:x val="3.2233413721901159E-2"/>
                  <c:y val="-8.0704034848358575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101775.8</c:v>
                </c:pt>
                <c:pt idx="1">
                  <c:v>41196.9</c:v>
                </c:pt>
                <c:pt idx="2">
                  <c:v>1345865.3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73340575738845415"/>
          <c:w val="0.83645313890036121"/>
          <c:h val="0.21423453673292825"/>
        </c:manualLayout>
      </c:layout>
      <c:txPr>
        <a:bodyPr/>
        <a:lstStyle/>
        <a:p>
          <a:pPr>
            <a:defRPr sz="1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0.41400671202676637"/>
          <c:y val="3.6370255646025813E-2"/>
          <c:w val="0.52049215811470351"/>
          <c:h val="0.7511972024973102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83</a:t>
                    </a:r>
                    <a:r>
                      <a:rPr lang="ru-RU" sz="1600" baseline="0" dirty="0" smtClean="0">
                        <a:latin typeface="Times New Roman" pitchFamily="18" charset="0"/>
                        <a:cs typeface="Times New Roman" pitchFamily="18" charset="0"/>
                      </a:rPr>
                      <a:t> 511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материальных и НМА</c:v>
                </c:pt>
                <c:pt idx="3">
                  <c:v>Платные услуги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Акцизы</c:v>
                </c:pt>
                <c:pt idx="9">
                  <c:v>НДФЛ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306</c:v>
                </c:pt>
                <c:pt idx="1">
                  <c:v>1254.0999999999999</c:v>
                </c:pt>
                <c:pt idx="2">
                  <c:v>628.29999999999995</c:v>
                </c:pt>
                <c:pt idx="3">
                  <c:v>15985.1</c:v>
                </c:pt>
                <c:pt idx="4">
                  <c:v>1192.5</c:v>
                </c:pt>
                <c:pt idx="5">
                  <c:v>12688.7</c:v>
                </c:pt>
                <c:pt idx="6">
                  <c:v>72.2</c:v>
                </c:pt>
                <c:pt idx="7">
                  <c:v>8283.1</c:v>
                </c:pt>
                <c:pt idx="8">
                  <c:v>190.5</c:v>
                </c:pt>
                <c:pt idx="9">
                  <c:v>83511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материальных и НМА</c:v>
                </c:pt>
                <c:pt idx="3">
                  <c:v>Платные услуги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Акцизы</c:v>
                </c:pt>
                <c:pt idx="9">
                  <c:v>НДФЛ</c:v>
                </c:pt>
              </c:strCache>
            </c:strRef>
          </c:cat>
          <c:val>
            <c:numRef>
              <c:f>Лист1!$C$2:$C$11</c:f>
              <c:numCache>
                <c:formatCode>#,##0</c:formatCode>
                <c:ptCount val="10"/>
                <c:pt idx="0">
                  <c:v>87.9</c:v>
                </c:pt>
                <c:pt idx="1">
                  <c:v>809.9</c:v>
                </c:pt>
                <c:pt idx="2">
                  <c:v>4782.6000000000004</c:v>
                </c:pt>
                <c:pt idx="3">
                  <c:v>15889.1</c:v>
                </c:pt>
                <c:pt idx="4">
                  <c:v>927.9</c:v>
                </c:pt>
                <c:pt idx="5">
                  <c:v>18699.5</c:v>
                </c:pt>
                <c:pt idx="6">
                  <c:v>67.3</c:v>
                </c:pt>
                <c:pt idx="7">
                  <c:v>7782.4</c:v>
                </c:pt>
                <c:pt idx="8">
                  <c:v>219.5</c:v>
                </c:pt>
                <c:pt idx="9">
                  <c:v>93704.3</c:v>
                </c:pt>
              </c:numCache>
            </c:numRef>
          </c:val>
        </c:ser>
        <c:dLbls>
          <c:showVal val="1"/>
        </c:dLbls>
        <c:gapWidth val="75"/>
        <c:axId val="178337664"/>
        <c:axId val="178339200"/>
      </c:barChart>
      <c:catAx>
        <c:axId val="1783376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/>
          <a:lstStyle/>
          <a:p>
            <a:pPr>
              <a:defRPr sz="1400" b="1" baseline="0">
                <a:latin typeface="Times New Roman" pitchFamily="18" charset="0"/>
              </a:defRPr>
            </a:pPr>
            <a:endParaRPr lang="ru-RU"/>
          </a:p>
        </c:txPr>
        <c:crossAx val="178339200"/>
        <c:crosses val="autoZero"/>
        <c:auto val="1"/>
        <c:lblAlgn val="ctr"/>
        <c:lblOffset val="100"/>
      </c:catAx>
      <c:valAx>
        <c:axId val="178339200"/>
        <c:scaling>
          <c:orientation val="minMax"/>
        </c:scaling>
        <c:axPos val="b"/>
        <c:numFmt formatCode="#,##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83376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8450043934318E-2"/>
          <c:y val="7.0432860881196532E-2"/>
          <c:w val="0.66847514005119324"/>
          <c:h val="0.864422921563179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966FF"/>
              </a:solidFill>
            </c:spPr>
          </c:dPt>
          <c:dPt>
            <c:idx val="1"/>
            <c:spPr>
              <a:solidFill>
                <a:srgbClr val="FFFF66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66CC"/>
              </a:solidFill>
            </c:spPr>
          </c:dPt>
          <c:dLbls>
            <c:dLbl>
              <c:idx val="2"/>
              <c:layout>
                <c:manualLayout>
                  <c:x val="0.17552722399602141"/>
                  <c:y val="-7.8714584829006715E-2"/>
                </c:manualLayout>
              </c:layout>
              <c:showPercent val="1"/>
            </c:dLbl>
            <c:dLbl>
              <c:idx val="3"/>
              <c:layout>
                <c:manualLayout>
                  <c:x val="3.1966119312087794E-2"/>
                  <c:y val="-1.0072158749248402E-2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и прочие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198138.3</c:v>
                </c:pt>
                <c:pt idx="1">
                  <c:v>306959.8</c:v>
                </c:pt>
                <c:pt idx="2">
                  <c:v>687603.9</c:v>
                </c:pt>
                <c:pt idx="3">
                  <c:v>11717.3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5.2942156780601691E-4"/>
          <c:y val="0.72607534359524484"/>
          <c:w val="0.87084415578436802"/>
          <c:h val="0.24712414403099714"/>
        </c:manualLayout>
      </c:layout>
      <c:txPr>
        <a:bodyPr/>
        <a:lstStyle/>
        <a:p>
          <a:pPr>
            <a:defRPr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5.8333333333333806E-2"/>
          <c:y val="0.13671679122740207"/>
          <c:w val="0.93888888888889122"/>
          <c:h val="0.63318678915135307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3.9241348973872124E-3"/>
                  <c:y val="-6.56376018280254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967 860,0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717304558752731E-3"/>
                  <c:y val="-5.86244921735423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1 365 710,0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7636929230085693E-2"/>
                  <c:y val="-6.28426796422022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1 316 015,4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Лист1!$A$1:$C$1</c:f>
              <c:strCache>
                <c:ptCount val="3"/>
                <c:pt idx="0">
                  <c:v>первоначальный бюджет</c:v>
                </c:pt>
                <c:pt idx="1">
                  <c:v>уточненный бюджет</c:v>
                </c:pt>
                <c:pt idx="2">
                  <c:v>кассовое исполнение</c:v>
                </c:pt>
              </c:strCache>
            </c:strRef>
          </c:cat>
          <c:val>
            <c:numRef>
              <c:f>Лист1!$A$2:$C$2</c:f>
              <c:numCache>
                <c:formatCode>#,##0.00</c:formatCode>
                <c:ptCount val="3"/>
                <c:pt idx="0">
                  <c:v>685029</c:v>
                </c:pt>
                <c:pt idx="1">
                  <c:v>964446.6</c:v>
                </c:pt>
                <c:pt idx="2">
                  <c:v>929579.4</c:v>
                </c:pt>
              </c:numCache>
            </c:numRef>
          </c:val>
        </c:ser>
        <c:dLbls>
          <c:showVal val="1"/>
        </c:dLbls>
        <c:shape val="cylinder"/>
        <c:axId val="123724544"/>
        <c:axId val="123726080"/>
        <c:axId val="0"/>
      </c:bar3DChart>
      <c:catAx>
        <c:axId val="123724544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23726080"/>
        <c:crosses val="autoZero"/>
        <c:auto val="1"/>
        <c:lblAlgn val="ctr"/>
        <c:lblOffset val="100"/>
      </c:catAx>
      <c:valAx>
        <c:axId val="123726080"/>
        <c:scaling>
          <c:orientation val="minMax"/>
        </c:scaling>
        <c:delete val="1"/>
        <c:axPos val="l"/>
        <c:numFmt formatCode="#,##0.00" sourceLinked="1"/>
        <c:tickLblPos val="none"/>
        <c:crossAx val="123724544"/>
        <c:crosses val="autoZero"/>
        <c:crossBetween val="between"/>
      </c:valAx>
    </c:plotArea>
    <c:plotVisOnly val="1"/>
  </c:chart>
  <c:txPr>
    <a:bodyPr/>
    <a:lstStyle/>
    <a:p>
      <a:pPr>
        <a:defRPr sz="2000" b="1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5820561938251992"/>
          <c:y val="6.1317777021175184E-2"/>
          <c:w val="0.84166538034608074"/>
          <c:h val="0.71646244390655656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социально значимые расходы</c:v>
                </c:pt>
              </c:strCache>
            </c:strRef>
          </c:tx>
          <c:dLbls>
            <c:dLbl>
              <c:idx val="0"/>
              <c:layout>
                <c:manualLayout>
                  <c:x val="1.4712586154066263E-2"/>
                  <c:y val="3.013161584704719E-3"/>
                </c:manualLayout>
              </c:layout>
              <c:showVal val="1"/>
            </c:dLbl>
            <c:dLbl>
              <c:idx val="1"/>
              <c:layout>
                <c:manualLayout>
                  <c:x val="1.8390732692582838E-2"/>
                  <c:y val="3.013161584704719E-3"/>
                </c:manualLayout>
              </c:layout>
              <c:showVal val="1"/>
            </c:dLbl>
            <c:dLbl>
              <c:idx val="2"/>
              <c:layout>
                <c:manualLayout>
                  <c:x val="1.5938635000238451E-2"/>
                  <c:y val="3.013161584704719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673082.9</c:v>
                </c:pt>
                <c:pt idx="1">
                  <c:v>844033.8</c:v>
                </c:pt>
                <c:pt idx="2">
                  <c:v>928869.1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иные расходы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35E-2"/>
                  <c:y val="-9.3566596577672988E-3"/>
                </c:manualLayout>
              </c:layout>
              <c:showVal val="1"/>
            </c:dLbl>
            <c:dLbl>
              <c:idx val="1"/>
              <c:layout>
                <c:manualLayout>
                  <c:x val="1.8304523116233887E-2"/>
                  <c:y val="-1.2264042163383584E-2"/>
                </c:manualLayout>
              </c:layout>
              <c:showVal val="1"/>
            </c:dLbl>
            <c:dLbl>
              <c:idx val="2"/>
              <c:layout>
                <c:manualLayout>
                  <c:x val="1.5938635000238451E-2"/>
                  <c:y val="-1.205264633881883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256496.5</c:v>
                </c:pt>
                <c:pt idx="1">
                  <c:v>290852.90000000002</c:v>
                </c:pt>
                <c:pt idx="2">
                  <c:v>387146.3</c:v>
                </c:pt>
              </c:numCache>
            </c:numRef>
          </c:val>
        </c:ser>
        <c:dLbls>
          <c:showVal val="1"/>
        </c:dLbls>
        <c:gapWidth val="75"/>
        <c:shape val="cylinder"/>
        <c:axId val="189396480"/>
        <c:axId val="189398016"/>
        <c:axId val="0"/>
      </c:bar3DChart>
      <c:catAx>
        <c:axId val="1893964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398016"/>
        <c:crosses val="autoZero"/>
        <c:auto val="1"/>
        <c:lblAlgn val="ctr"/>
        <c:lblOffset val="100"/>
      </c:catAx>
      <c:valAx>
        <c:axId val="189398016"/>
        <c:scaling>
          <c:orientation val="minMax"/>
        </c:scaling>
        <c:axPos val="l"/>
        <c:numFmt formatCode="#,##0.00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396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454750601969338"/>
          <c:y val="0.87172680302974248"/>
          <c:w val="0.52795204538045459"/>
          <c:h val="7.379329154358084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9518089607977294E-2"/>
          <c:y val="0.10058487530168973"/>
          <c:w val="0.84096382078404541"/>
          <c:h val="0.73796319388576026"/>
        </c:manualLayout>
      </c:layout>
      <c:ofPieChart>
        <c:ofPieType val="pie"/>
        <c:varyColors val="1"/>
        <c:dLbls>
          <c:showPercent val="1"/>
        </c:dLbls>
        <c:gapWidth val="100"/>
        <c:secondPieSize val="75"/>
        <c:serLines/>
      </c:ofPieChart>
      <c:spPr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2000" b="1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56500999471801"/>
          <c:y val="3.9817072913498716E-2"/>
          <c:w val="0.8580536569842645"/>
          <c:h val="0.76592117237784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2695</c:v>
                </c:pt>
                <c:pt idx="1">
                  <c:v>6722</c:v>
                </c:pt>
                <c:pt idx="2">
                  <c:v>9580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62152</c:v>
                </c:pt>
                <c:pt idx="1">
                  <c:v>85598</c:v>
                </c:pt>
                <c:pt idx="2">
                  <c:v>146584</c:v>
                </c:pt>
              </c:numCache>
            </c:numRef>
          </c:val>
        </c:ser>
        <c:dLbls>
          <c:showVal val="1"/>
        </c:dLbls>
        <c:gapWidth val="75"/>
        <c:axId val="189973632"/>
        <c:axId val="189975168"/>
      </c:barChart>
      <c:catAx>
        <c:axId val="189973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975168"/>
        <c:crosses val="autoZero"/>
        <c:auto val="1"/>
        <c:lblAlgn val="ctr"/>
        <c:lblOffset val="100"/>
      </c:catAx>
      <c:valAx>
        <c:axId val="189975168"/>
        <c:scaling>
          <c:orientation val="minMax"/>
        </c:scaling>
        <c:axPos val="l"/>
        <c:numFmt formatCode="#,##0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97363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Y val="0"/>
      <c:rAngAx val="1"/>
    </c:view3D>
    <c:plotArea>
      <c:layout>
        <c:manualLayout>
          <c:layoutTarget val="inner"/>
          <c:xMode val="edge"/>
          <c:yMode val="edge"/>
          <c:x val="1.7503037814717726E-2"/>
          <c:y val="6.0055734181549573E-2"/>
          <c:w val="0.96860807329640009"/>
          <c:h val="0.846923744527260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FC9A1"/>
            </a:solidFill>
          </c:spPr>
          <c:dLbls>
            <c:dLbl>
              <c:idx val="0"/>
              <c:layout>
                <c:manualLayout>
                  <c:x val="-1.8477823120383481E-3"/>
                  <c:y val="-0.46168827803705437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srgbClr val="2E2224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/>
                      <a:t>12 944  т</a:t>
                    </a:r>
                    <a:r>
                      <a:rPr lang="ru-RU" sz="1800" b="1" dirty="0" smtClean="0">
                        <a:effectLst/>
                      </a:rPr>
                      <a:t>ыс.руб.</a:t>
                    </a:r>
                    <a:endParaRPr lang="ru-RU" b="1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1" i="0" u="none" strike="noStrike" kern="1200" baseline="0">
                        <a:solidFill>
                          <a:srgbClr val="2E2224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en-US" b="1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57106056187422E-3"/>
                  <c:y val="-0.1778193893790636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366</a:t>
                    </a:r>
                  </a:p>
                  <a:p>
                    <a:r>
                      <a:rPr lang="ru-RU" b="1" dirty="0" smtClean="0"/>
                      <a:t>тыс.руб.</a:t>
                    </a:r>
                    <a:endParaRPr lang="en-US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91051812967825E-3"/>
                  <c:y val="-0.1893095034532364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0</a:t>
                    </a:r>
                  </a:p>
                  <a:p>
                    <a:r>
                      <a:rPr lang="ru-RU" b="1" dirty="0" smtClean="0"/>
                      <a:t>тыс.руб.</a:t>
                    </a:r>
                    <a:endParaRPr lang="en-US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478419364246143E-3"/>
                  <c:y val="-0.1870265125003499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0</a:t>
                    </a:r>
                  </a:p>
                  <a:p>
                    <a:r>
                      <a:rPr lang="ru-RU" b="1" dirty="0" smtClean="0"/>
                      <a:t>тыс.руб.</a:t>
                    </a:r>
                    <a:endParaRPr lang="en-US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 01.01.2017</c:v>
                </c:pt>
                <c:pt idx="1">
                  <c:v>на 01.01.2018</c:v>
                </c:pt>
                <c:pt idx="2">
                  <c:v>на 01.01.2019</c:v>
                </c:pt>
                <c:pt idx="3">
                  <c:v>на 01.01.2020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12944</c:v>
                </c:pt>
                <c:pt idx="1">
                  <c:v>366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8449536"/>
        <c:axId val="168451072"/>
        <c:axId val="0"/>
      </c:bar3DChart>
      <c:catAx>
        <c:axId val="168449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68451072"/>
        <c:crosses val="autoZero"/>
        <c:auto val="1"/>
        <c:lblAlgn val="ctr"/>
        <c:lblOffset val="100"/>
      </c:catAx>
      <c:valAx>
        <c:axId val="168451072"/>
        <c:scaling>
          <c:orientation val="minMax"/>
        </c:scaling>
        <c:delete val="1"/>
        <c:axPos val="l"/>
        <c:numFmt formatCode="#,##0" sourceLinked="1"/>
        <c:tickLblPos val="none"/>
        <c:crossAx val="168449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B124D-0300-44DB-8F0B-3F69C824C493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9DDA84-FAB2-4BCD-A285-1C24877CF02B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20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субъектов Российской Федерации и муниципальных образований </a:t>
          </a:r>
        </a:p>
        <a:p>
          <a:r>
            <a: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198 138,3 тыс. руб.</a:t>
          </a:r>
          <a:endParaRPr lang="ru-RU" sz="20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44E95-C752-4D43-9F3C-7EF48C907A00}" type="parTrans" cxnId="{FAA54C99-FADB-4116-A52F-53E9BE196373}">
      <dgm:prSet/>
      <dgm:spPr/>
      <dgm:t>
        <a:bodyPr/>
        <a:lstStyle/>
        <a:p>
          <a:endParaRPr lang="ru-RU"/>
        </a:p>
      </dgm:t>
    </dgm:pt>
    <dgm:pt modelId="{CD7B0CE8-E3D8-4336-BCA9-3B5A79CD78ED}" type="sibTrans" cxnId="{FAA54C99-FADB-4116-A52F-53E9BE196373}">
      <dgm:prSet/>
      <dgm:spPr/>
      <dgm:t>
        <a:bodyPr/>
        <a:lstStyle/>
        <a:p>
          <a:endParaRPr lang="ru-RU"/>
        </a:p>
      </dgm:t>
    </dgm:pt>
    <dgm:pt modelId="{EDF20F4D-5E25-403D-95E4-5927059BF6DC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бюджетам на поддержку мер по обеспечению сбалансированности бюджетам </a:t>
          </a:r>
          <a:endParaRPr lang="ru-RU" sz="1800" b="1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64 125,6 тыс. руб.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5B834-FB04-4948-A266-2E000547252B}" type="parTrans" cxnId="{E7FE35EA-3EB2-43CA-8B9B-608B77032A57}">
      <dgm:prSet/>
      <dgm:spPr/>
      <dgm:t>
        <a:bodyPr/>
        <a:lstStyle/>
        <a:p>
          <a:endParaRPr lang="ru-RU" dirty="0"/>
        </a:p>
      </dgm:t>
    </dgm:pt>
    <dgm:pt modelId="{4AC918B6-D4DB-4CE1-8DDB-E0B5E442746F}" type="sibTrans" cxnId="{E7FE35EA-3EB2-43CA-8B9B-608B77032A57}">
      <dgm:prSet/>
      <dgm:spPr/>
      <dgm:t>
        <a:bodyPr/>
        <a:lstStyle/>
        <a:p>
          <a:endParaRPr lang="ru-RU"/>
        </a:p>
      </dgm:t>
    </dgm:pt>
    <dgm:pt modelId="{B0549FB6-2729-454E-9EED-766E1309937A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18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на выравнивание бюджетной обеспеченности </a:t>
          </a:r>
        </a:p>
        <a:p>
          <a:r>
            <a: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134 012,7 тыс. руб. </a:t>
          </a:r>
          <a:endParaRPr lang="ru-RU" sz="1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FC23A-17E1-49B0-AFDA-93B0B3E9B8A0}" type="parTrans" cxnId="{57B13308-A62F-4096-9826-C4BC75334D7E}">
      <dgm:prSet/>
      <dgm:spPr/>
      <dgm:t>
        <a:bodyPr/>
        <a:lstStyle/>
        <a:p>
          <a:endParaRPr lang="ru-RU" dirty="0"/>
        </a:p>
      </dgm:t>
    </dgm:pt>
    <dgm:pt modelId="{955587D4-799B-4054-8732-392B90E58C74}" type="sibTrans" cxnId="{57B13308-A62F-4096-9826-C4BC75334D7E}">
      <dgm:prSet/>
      <dgm:spPr/>
      <dgm:t>
        <a:bodyPr/>
        <a:lstStyle/>
        <a:p>
          <a:endParaRPr lang="ru-RU"/>
        </a:p>
      </dgm:t>
    </dgm:pt>
    <dgm:pt modelId="{096517BC-1041-4D7A-8A74-1C53C5C4622C}">
      <dgm:prSet phldrT="[Текст]" custScaleX="221748" custScaleY="211301" custRadScaleRad="154353" custRadScaleInc="-125233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DB402007-81FB-4446-B7AA-084C85231540}" type="parTrans" cxnId="{C04A97CF-7E75-4CBE-BCFF-9CCC42121352}">
      <dgm:prSet custScaleX="171415" custScaleY="127768" custLinFactNeighborX="-4449" custLinFactNeighborY="964"/>
      <dgm:spPr/>
      <dgm:t>
        <a:bodyPr/>
        <a:lstStyle/>
        <a:p>
          <a:endParaRPr lang="ru-RU"/>
        </a:p>
      </dgm:t>
    </dgm:pt>
    <dgm:pt modelId="{7138699A-E3D3-44D2-899A-4CFD2E94F238}" type="sibTrans" cxnId="{C04A97CF-7E75-4CBE-BCFF-9CCC42121352}">
      <dgm:prSet/>
      <dgm:spPr/>
      <dgm:t>
        <a:bodyPr/>
        <a:lstStyle/>
        <a:p>
          <a:endParaRPr lang="ru-RU"/>
        </a:p>
      </dgm:t>
    </dgm:pt>
    <dgm:pt modelId="{11A43EAD-8353-41E4-A33D-378B5E2B39DF}" type="pres">
      <dgm:prSet presAssocID="{7A2B124D-0300-44DB-8F0B-3F69C824C4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97E60C-5C6C-4F23-BD60-66DED4D20FA7}" type="pres">
      <dgm:prSet presAssocID="{359DDA84-FAB2-4BCD-A285-1C24877CF02B}" presName="centerShape" presStyleLbl="node0" presStyleIdx="0" presStyleCnt="1" custScaleX="236671" custScaleY="215792" custLinFactNeighborX="-910" custLinFactNeighborY="-39507"/>
      <dgm:spPr/>
      <dgm:t>
        <a:bodyPr/>
        <a:lstStyle/>
        <a:p>
          <a:endParaRPr lang="ru-RU"/>
        </a:p>
      </dgm:t>
    </dgm:pt>
    <dgm:pt modelId="{26A5B13D-DB1F-41A4-9E8A-E9B2D4B22C5A}" type="pres">
      <dgm:prSet presAssocID="{A0D5B834-FB04-4948-A266-2E000547252B}" presName="parTrans" presStyleLbl="sibTrans2D1" presStyleIdx="0" presStyleCnt="2" custScaleX="171415" custScaleY="127768" custLinFactNeighborX="-4449" custLinFactNeighborY="964"/>
      <dgm:spPr/>
      <dgm:t>
        <a:bodyPr/>
        <a:lstStyle/>
        <a:p>
          <a:endParaRPr lang="ru-RU"/>
        </a:p>
      </dgm:t>
    </dgm:pt>
    <dgm:pt modelId="{7F0A2FD8-758C-4036-8DFE-414DCC3F4E54}" type="pres">
      <dgm:prSet presAssocID="{A0D5B834-FB04-4948-A266-2E000547252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1E2571D-9279-4C01-BE48-D9829E83A703}" type="pres">
      <dgm:prSet presAssocID="{EDF20F4D-5E25-403D-95E4-5927059BF6DC}" presName="node" presStyleLbl="node1" presStyleIdx="0" presStyleCnt="2" custScaleX="221748" custScaleY="211301" custRadScaleRad="160141" custRadScaleInc="-123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BB035-5C3E-43B8-B701-46C86B0F7362}" type="pres">
      <dgm:prSet presAssocID="{1EEFC23A-17E1-49B0-AFDA-93B0B3E9B8A0}" presName="parTrans" presStyleLbl="sibTrans2D1" presStyleIdx="1" presStyleCnt="2" custAng="265736" custScaleX="178726" custScaleY="128742" custLinFactNeighborX="30776" custLinFactNeighborY="-16579"/>
      <dgm:spPr/>
      <dgm:t>
        <a:bodyPr/>
        <a:lstStyle/>
        <a:p>
          <a:endParaRPr lang="ru-RU"/>
        </a:p>
      </dgm:t>
    </dgm:pt>
    <dgm:pt modelId="{75498188-367F-44B0-A983-778E20E58EDB}" type="pres">
      <dgm:prSet presAssocID="{1EEFC23A-17E1-49B0-AFDA-93B0B3E9B8A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54D0B95-DF5E-4E57-B98F-8964296B2C8B}" type="pres">
      <dgm:prSet presAssocID="{B0549FB6-2729-454E-9EED-766E1309937A}" presName="node" presStyleLbl="node1" presStyleIdx="1" presStyleCnt="2" custScaleX="233795" custScaleY="199617" custRadScaleRad="152426" custRadScaleInc="-7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A97CF-7E75-4CBE-BCFF-9CCC42121352}" srcId="{7A2B124D-0300-44DB-8F0B-3F69C824C493}" destId="{096517BC-1041-4D7A-8A74-1C53C5C4622C}" srcOrd="1" destOrd="0" parTransId="{DB402007-81FB-4446-B7AA-084C85231540}" sibTransId="{7138699A-E3D3-44D2-899A-4CFD2E94F238}"/>
    <dgm:cxn modelId="{564C9207-E576-45AA-9F8D-CF7C34E71440}" type="presOf" srcId="{A0D5B834-FB04-4948-A266-2E000547252B}" destId="{7F0A2FD8-758C-4036-8DFE-414DCC3F4E54}" srcOrd="1" destOrd="0" presId="urn:microsoft.com/office/officeart/2005/8/layout/radial5"/>
    <dgm:cxn modelId="{123831F4-6E5C-438E-B5C0-DD59CE9F83BF}" type="presOf" srcId="{7A2B124D-0300-44DB-8F0B-3F69C824C493}" destId="{11A43EAD-8353-41E4-A33D-378B5E2B39DF}" srcOrd="0" destOrd="0" presId="urn:microsoft.com/office/officeart/2005/8/layout/radial5"/>
    <dgm:cxn modelId="{0CEB0E91-3745-43B4-A1EC-D88347983206}" type="presOf" srcId="{359DDA84-FAB2-4BCD-A285-1C24877CF02B}" destId="{9A97E60C-5C6C-4F23-BD60-66DED4D20FA7}" srcOrd="0" destOrd="0" presId="urn:microsoft.com/office/officeart/2005/8/layout/radial5"/>
    <dgm:cxn modelId="{44F1FB91-A1D1-4CD9-AA59-C3BA95529BBF}" type="presOf" srcId="{A0D5B834-FB04-4948-A266-2E000547252B}" destId="{26A5B13D-DB1F-41A4-9E8A-E9B2D4B22C5A}" srcOrd="0" destOrd="0" presId="urn:microsoft.com/office/officeart/2005/8/layout/radial5"/>
    <dgm:cxn modelId="{02A1ED8A-FBAC-4B9A-8970-FDC6D7355B94}" type="presOf" srcId="{EDF20F4D-5E25-403D-95E4-5927059BF6DC}" destId="{C1E2571D-9279-4C01-BE48-D9829E83A703}" srcOrd="0" destOrd="0" presId="urn:microsoft.com/office/officeart/2005/8/layout/radial5"/>
    <dgm:cxn modelId="{562C873B-83FC-4CCC-960E-E9F872A3BED5}" type="presOf" srcId="{1EEFC23A-17E1-49B0-AFDA-93B0B3E9B8A0}" destId="{75498188-367F-44B0-A983-778E20E58EDB}" srcOrd="1" destOrd="0" presId="urn:microsoft.com/office/officeart/2005/8/layout/radial5"/>
    <dgm:cxn modelId="{57B13308-A62F-4096-9826-C4BC75334D7E}" srcId="{359DDA84-FAB2-4BCD-A285-1C24877CF02B}" destId="{B0549FB6-2729-454E-9EED-766E1309937A}" srcOrd="1" destOrd="0" parTransId="{1EEFC23A-17E1-49B0-AFDA-93B0B3E9B8A0}" sibTransId="{955587D4-799B-4054-8732-392B90E58C74}"/>
    <dgm:cxn modelId="{FAA54C99-FADB-4116-A52F-53E9BE196373}" srcId="{7A2B124D-0300-44DB-8F0B-3F69C824C493}" destId="{359DDA84-FAB2-4BCD-A285-1C24877CF02B}" srcOrd="0" destOrd="0" parTransId="{16344E95-C752-4D43-9F3C-7EF48C907A00}" sibTransId="{CD7B0CE8-E3D8-4336-BCA9-3B5A79CD78ED}"/>
    <dgm:cxn modelId="{E7FE35EA-3EB2-43CA-8B9B-608B77032A57}" srcId="{359DDA84-FAB2-4BCD-A285-1C24877CF02B}" destId="{EDF20F4D-5E25-403D-95E4-5927059BF6DC}" srcOrd="0" destOrd="0" parTransId="{A0D5B834-FB04-4948-A266-2E000547252B}" sibTransId="{4AC918B6-D4DB-4CE1-8DDB-E0B5E442746F}"/>
    <dgm:cxn modelId="{9AB930A6-8AE9-4D66-9D75-ED5720E631A1}" type="presOf" srcId="{B0549FB6-2729-454E-9EED-766E1309937A}" destId="{B54D0B95-DF5E-4E57-B98F-8964296B2C8B}" srcOrd="0" destOrd="0" presId="urn:microsoft.com/office/officeart/2005/8/layout/radial5"/>
    <dgm:cxn modelId="{099B4D68-4C69-4D84-9B18-495C286DCAA5}" type="presOf" srcId="{1EEFC23A-17E1-49B0-AFDA-93B0B3E9B8A0}" destId="{2DFBB035-5C3E-43B8-B701-46C86B0F7362}" srcOrd="0" destOrd="0" presId="urn:microsoft.com/office/officeart/2005/8/layout/radial5"/>
    <dgm:cxn modelId="{B9D0E80E-504F-4DD3-9BB8-BAE9C65E06D1}" type="presParOf" srcId="{11A43EAD-8353-41E4-A33D-378B5E2B39DF}" destId="{9A97E60C-5C6C-4F23-BD60-66DED4D20FA7}" srcOrd="0" destOrd="0" presId="urn:microsoft.com/office/officeart/2005/8/layout/radial5"/>
    <dgm:cxn modelId="{E0178AC0-D83B-45DE-A47B-F98254A46AA9}" type="presParOf" srcId="{11A43EAD-8353-41E4-A33D-378B5E2B39DF}" destId="{26A5B13D-DB1F-41A4-9E8A-E9B2D4B22C5A}" srcOrd="1" destOrd="0" presId="urn:microsoft.com/office/officeart/2005/8/layout/radial5"/>
    <dgm:cxn modelId="{FF10C940-2B06-4C37-9344-0D7221EEF8CC}" type="presParOf" srcId="{26A5B13D-DB1F-41A4-9E8A-E9B2D4B22C5A}" destId="{7F0A2FD8-758C-4036-8DFE-414DCC3F4E54}" srcOrd="0" destOrd="0" presId="urn:microsoft.com/office/officeart/2005/8/layout/radial5"/>
    <dgm:cxn modelId="{4D639192-7501-494D-B83A-9924517ACAD7}" type="presParOf" srcId="{11A43EAD-8353-41E4-A33D-378B5E2B39DF}" destId="{C1E2571D-9279-4C01-BE48-D9829E83A703}" srcOrd="2" destOrd="0" presId="urn:microsoft.com/office/officeart/2005/8/layout/radial5"/>
    <dgm:cxn modelId="{A21A23C7-24DA-4A44-9426-8C322A69CD72}" type="presParOf" srcId="{11A43EAD-8353-41E4-A33D-378B5E2B39DF}" destId="{2DFBB035-5C3E-43B8-B701-46C86B0F7362}" srcOrd="3" destOrd="0" presId="urn:microsoft.com/office/officeart/2005/8/layout/radial5"/>
    <dgm:cxn modelId="{B451EA80-643B-4769-96AC-1494650B6367}" type="presParOf" srcId="{2DFBB035-5C3E-43B8-B701-46C86B0F7362}" destId="{75498188-367F-44B0-A983-778E20E58EDB}" srcOrd="0" destOrd="0" presId="urn:microsoft.com/office/officeart/2005/8/layout/radial5"/>
    <dgm:cxn modelId="{77D52CDA-14FA-423E-9A5D-37736543635E}" type="presParOf" srcId="{11A43EAD-8353-41E4-A33D-378B5E2B39DF}" destId="{B54D0B95-DF5E-4E57-B98F-8964296B2C8B}" srcOrd="4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8EA85-2AAC-4FC6-BC85-F7C38DDB2A46}" type="doc">
      <dgm:prSet loTypeId="urn:microsoft.com/office/officeart/2005/8/layout/cycle4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C5F7087-9F8A-4268-946E-ACFB027620C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1 415,8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</dgm:t>
    </dgm:pt>
    <dgm:pt modelId="{55C4FB5F-9761-4F7B-A26B-75600E57CC1A}" type="parTrans" cxnId="{BA17FB12-F422-42C5-BD8B-0EABDC8160F7}">
      <dgm:prSet/>
      <dgm:spPr/>
      <dgm:t>
        <a:bodyPr/>
        <a:lstStyle/>
        <a:p>
          <a:endParaRPr lang="ru-RU"/>
        </a:p>
      </dgm:t>
    </dgm:pt>
    <dgm:pt modelId="{D7E82DBD-37D9-4E51-8047-9A984D225210}" type="sibTrans" cxnId="{BA17FB12-F422-42C5-BD8B-0EABDC8160F7}">
      <dgm:prSet/>
      <dgm:spPr/>
      <dgm:t>
        <a:bodyPr/>
        <a:lstStyle/>
        <a:p>
          <a:endParaRPr lang="ru-RU"/>
        </a:p>
      </dgm:t>
    </dgm:pt>
    <dgm:pt modelId="{C6E8FEA5-A91A-486A-8723-224A8C52DC1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Субсидия бюджетам на поддержку отрасли культуры </a:t>
          </a:r>
        </a:p>
      </dgm:t>
    </dgm:pt>
    <dgm:pt modelId="{085E299B-13B5-453A-B402-BFA71FF69161}" type="parTrans" cxnId="{295CD0E0-AB8A-4947-A2A8-072261D07123}">
      <dgm:prSet/>
      <dgm:spPr/>
      <dgm:t>
        <a:bodyPr/>
        <a:lstStyle/>
        <a:p>
          <a:endParaRPr lang="ru-RU"/>
        </a:p>
      </dgm:t>
    </dgm:pt>
    <dgm:pt modelId="{70EA207E-719F-4C44-89DD-18D2265C9AAE}" type="sibTrans" cxnId="{295CD0E0-AB8A-4947-A2A8-072261D07123}">
      <dgm:prSet/>
      <dgm:spPr/>
      <dgm:t>
        <a:bodyPr/>
        <a:lstStyle/>
        <a:p>
          <a:endParaRPr lang="ru-RU"/>
        </a:p>
      </dgm:t>
    </dgm:pt>
    <dgm:pt modelId="{292EC894-C105-41A6-A7E7-81AF64E6D7B9}">
      <dgm:prSet phldrT="[Текст]" custT="1"/>
      <dgm:spPr/>
      <dgm:t>
        <a:bodyPr/>
        <a:lstStyle/>
        <a:p>
          <a:endParaRPr lang="ru-RU" dirty="0"/>
        </a:p>
      </dgm:t>
    </dgm:pt>
    <dgm:pt modelId="{6496A156-3B96-4B72-99FB-A97E65FA317F}" type="parTrans" cxnId="{97750CF5-7DEE-44A8-BD7F-361C62435EB8}">
      <dgm:prSet/>
      <dgm:spPr/>
      <dgm:t>
        <a:bodyPr/>
        <a:lstStyle/>
        <a:p>
          <a:endParaRPr lang="ru-RU"/>
        </a:p>
      </dgm:t>
    </dgm:pt>
    <dgm:pt modelId="{A6B03ACA-866C-4793-B69E-A6A46FC802BC}" type="sibTrans" cxnId="{97750CF5-7DEE-44A8-BD7F-361C62435EB8}">
      <dgm:prSet/>
      <dgm:spPr/>
      <dgm:t>
        <a:bodyPr/>
        <a:lstStyle/>
        <a:p>
          <a:endParaRPr lang="ru-RU"/>
        </a:p>
      </dgm:t>
    </dgm:pt>
    <dgm:pt modelId="{0DE87F67-3E5F-4487-9147-693ED2B2F664}">
      <dgm:prSet phldrT="[Текст]" custT="1"/>
      <dgm:spPr/>
      <dgm:t>
        <a:bodyPr/>
        <a:lstStyle/>
        <a:p>
          <a:endParaRPr lang="ru-RU" dirty="0"/>
        </a:p>
      </dgm:t>
    </dgm:pt>
    <dgm:pt modelId="{864D44AB-ECD7-450A-9519-943AD3019656}" type="parTrans" cxnId="{A6DD460E-5E43-47F5-814C-C8809B4DF369}">
      <dgm:prSet/>
      <dgm:spPr/>
      <dgm:t>
        <a:bodyPr/>
        <a:lstStyle/>
        <a:p>
          <a:endParaRPr lang="ru-RU"/>
        </a:p>
      </dgm:t>
    </dgm:pt>
    <dgm:pt modelId="{ED04C480-D61D-4A36-9E6F-994CF872C490}" type="sibTrans" cxnId="{A6DD460E-5E43-47F5-814C-C8809B4DF369}">
      <dgm:prSet/>
      <dgm:spPr/>
      <dgm:t>
        <a:bodyPr/>
        <a:lstStyle/>
        <a:p>
          <a:endParaRPr lang="ru-RU"/>
        </a:p>
      </dgm:t>
    </dgm:pt>
    <dgm:pt modelId="{BAC7D727-6D12-48AB-88B6-F8E7391A1B76}">
      <dgm:prSet phldrT="[Текст]" phldr="1"/>
      <dgm:spPr/>
      <dgm:t>
        <a:bodyPr/>
        <a:lstStyle/>
        <a:p>
          <a:endParaRPr lang="ru-RU" dirty="0"/>
        </a:p>
      </dgm:t>
    </dgm:pt>
    <dgm:pt modelId="{ADFC4D2A-37BC-4A6B-8892-78C805A1CD6F}" type="parTrans" cxnId="{B2309C06-88F6-40C6-99D5-E2BA37CA3139}">
      <dgm:prSet/>
      <dgm:spPr/>
      <dgm:t>
        <a:bodyPr/>
        <a:lstStyle/>
        <a:p>
          <a:endParaRPr lang="ru-RU"/>
        </a:p>
      </dgm:t>
    </dgm:pt>
    <dgm:pt modelId="{C78E37E3-6B26-44FD-B4B8-54E28FCC3F41}" type="sibTrans" cxnId="{B2309C06-88F6-40C6-99D5-E2BA37CA3139}">
      <dgm:prSet/>
      <dgm:spPr/>
      <dgm:t>
        <a:bodyPr/>
        <a:lstStyle/>
        <a:p>
          <a:endParaRPr lang="ru-RU"/>
        </a:p>
      </dgm:t>
    </dgm:pt>
    <dgm:pt modelId="{84158968-8640-486C-8644-27B7AC1C8E8B}">
      <dgm:prSet phldrT="[Текст]" phldr="1"/>
      <dgm:spPr/>
      <dgm:t>
        <a:bodyPr/>
        <a:lstStyle/>
        <a:p>
          <a:endParaRPr lang="ru-RU" dirty="0"/>
        </a:p>
      </dgm:t>
    </dgm:pt>
    <dgm:pt modelId="{A6290F55-9ED4-4754-B794-0D3464595C7D}" type="parTrans" cxnId="{9CC85A7B-02BB-4ECE-8461-C3A28BA83477}">
      <dgm:prSet/>
      <dgm:spPr/>
      <dgm:t>
        <a:bodyPr/>
        <a:lstStyle/>
        <a:p>
          <a:endParaRPr lang="ru-RU"/>
        </a:p>
      </dgm:t>
    </dgm:pt>
    <dgm:pt modelId="{C8D7F0CD-DCB8-4C1F-A9DE-53727B31294A}" type="sibTrans" cxnId="{9CC85A7B-02BB-4ECE-8461-C3A28BA83477}">
      <dgm:prSet/>
      <dgm:spPr/>
      <dgm:t>
        <a:bodyPr/>
        <a:lstStyle/>
        <a:p>
          <a:endParaRPr lang="ru-RU"/>
        </a:p>
      </dgm:t>
    </dgm:pt>
    <dgm:pt modelId="{F0E94D8F-6B77-4349-A930-D23EAEB7F9B1}">
      <dgm:prSet phldrT="[Текст]" phldr="1"/>
      <dgm:spPr/>
      <dgm:t>
        <a:bodyPr/>
        <a:lstStyle/>
        <a:p>
          <a:endParaRPr lang="ru-RU" dirty="0"/>
        </a:p>
      </dgm:t>
    </dgm:pt>
    <dgm:pt modelId="{7E5711B2-C8D5-4690-9274-DB4AE0A3A6F6}" type="parTrans" cxnId="{B15F0AC1-BF5E-42EB-9176-DE85AD126017}">
      <dgm:prSet/>
      <dgm:spPr/>
      <dgm:t>
        <a:bodyPr/>
        <a:lstStyle/>
        <a:p>
          <a:endParaRPr lang="ru-RU"/>
        </a:p>
      </dgm:t>
    </dgm:pt>
    <dgm:pt modelId="{90EA8F1B-7EE4-440B-8E0B-6CD41B84D795}" type="sibTrans" cxnId="{B15F0AC1-BF5E-42EB-9176-DE85AD126017}">
      <dgm:prSet/>
      <dgm:spPr/>
      <dgm:t>
        <a:bodyPr/>
        <a:lstStyle/>
        <a:p>
          <a:endParaRPr lang="ru-RU"/>
        </a:p>
      </dgm:t>
    </dgm:pt>
    <dgm:pt modelId="{387B72B1-21B4-4305-AD46-4F2C59365C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1 397,0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</a:t>
          </a:r>
          <a:endParaRPr lang="ru-RU" sz="18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C66B1-EA59-4242-841E-097B92BEA7C4}" type="parTrans" cxnId="{E876A3B2-2637-489E-9061-CE91F3BFF12F}">
      <dgm:prSet/>
      <dgm:spPr/>
      <dgm:t>
        <a:bodyPr/>
        <a:lstStyle/>
        <a:p>
          <a:endParaRPr lang="ru-RU"/>
        </a:p>
      </dgm:t>
    </dgm:pt>
    <dgm:pt modelId="{3157B0EE-A522-4BDE-BE94-2194AB8D8251}" type="sibTrans" cxnId="{E876A3B2-2637-489E-9061-CE91F3BFF12F}">
      <dgm:prSet/>
      <dgm:spPr/>
      <dgm:t>
        <a:bodyPr/>
        <a:lstStyle/>
        <a:p>
          <a:endParaRPr lang="ru-RU"/>
        </a:p>
      </dgm:t>
    </dgm:pt>
    <dgm:pt modelId="{C7F3EEFE-59E4-43E7-A374-76CDAFEC4109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Молодым семьям –доступное  жилье на 2014-2020 годы</a:t>
          </a:r>
          <a:endParaRPr lang="ru-RU" sz="1600" dirty="0"/>
        </a:p>
      </dgm:t>
    </dgm:pt>
    <dgm:pt modelId="{7393AB38-86C7-4EAA-87BC-2B76DD35B533}" type="parTrans" cxnId="{3FA1696B-D85E-4641-BBCA-2DEEEA2A31AD}">
      <dgm:prSet/>
      <dgm:spPr/>
      <dgm:t>
        <a:bodyPr/>
        <a:lstStyle/>
        <a:p>
          <a:endParaRPr lang="ru-RU"/>
        </a:p>
      </dgm:t>
    </dgm:pt>
    <dgm:pt modelId="{39B2C495-DA26-42FB-8FF9-C8EB658E2D7A}" type="sibTrans" cxnId="{3FA1696B-D85E-4641-BBCA-2DEEEA2A31AD}">
      <dgm:prSet/>
      <dgm:spPr/>
      <dgm:t>
        <a:bodyPr/>
        <a:lstStyle/>
        <a:p>
          <a:endParaRPr lang="ru-RU"/>
        </a:p>
      </dgm:t>
    </dgm:pt>
    <dgm:pt modelId="{CB8BA8B9-95BA-4EC8-88C9-4B134B28F144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софинансирование капитальных вложений в объекты муниципальной собственности в сфере охраны окружающей среды</a:t>
          </a:r>
        </a:p>
      </dgm:t>
    </dgm:pt>
    <dgm:pt modelId="{89376D54-889E-442F-8D81-288A7DFD451E}" type="parTrans" cxnId="{24709A0C-3904-451D-A466-EB30A395FFFD}">
      <dgm:prSet/>
      <dgm:spPr/>
      <dgm:t>
        <a:bodyPr/>
        <a:lstStyle/>
        <a:p>
          <a:endParaRPr lang="ru-RU"/>
        </a:p>
      </dgm:t>
    </dgm:pt>
    <dgm:pt modelId="{4EB8F869-F281-407F-A660-83958275CCB5}" type="sibTrans" cxnId="{24709A0C-3904-451D-A466-EB30A395FFFD}">
      <dgm:prSet/>
      <dgm:spPr/>
      <dgm:t>
        <a:bodyPr/>
        <a:lstStyle/>
        <a:p>
          <a:endParaRPr lang="ru-RU"/>
        </a:p>
      </dgm:t>
    </dgm:pt>
    <dgm:pt modelId="{BF65A95E-FA71-4A9E-91DA-334854662518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790,8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8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F81FB-FEA5-48E1-B08A-1F6002DF84C5}" type="parTrans" cxnId="{99C4B17F-E783-4960-AD7D-83E5ADAC47F2}">
      <dgm:prSet/>
      <dgm:spPr/>
      <dgm:t>
        <a:bodyPr/>
        <a:lstStyle/>
        <a:p>
          <a:endParaRPr lang="ru-RU"/>
        </a:p>
      </dgm:t>
    </dgm:pt>
    <dgm:pt modelId="{7FD7E28B-9EF5-4BB3-9D08-8D77CA54FFF8}" type="sibTrans" cxnId="{99C4B17F-E783-4960-AD7D-83E5ADAC47F2}">
      <dgm:prSet/>
      <dgm:spPr/>
      <dgm:t>
        <a:bodyPr/>
        <a:lstStyle/>
        <a:p>
          <a:endParaRPr lang="ru-RU"/>
        </a:p>
      </dgm:t>
    </dgm:pt>
    <dgm:pt modelId="{DB0CAE45-690A-4C45-802E-98C9E9DEF487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софинансирование капитальных вложений в объекты муниципальной собственности (виадук в п. Михайловка)</a:t>
          </a:r>
          <a:endParaRPr lang="ru-RU" sz="1400" dirty="0"/>
        </a:p>
      </dgm:t>
    </dgm:pt>
    <dgm:pt modelId="{63A16777-6EC6-4041-AD93-BD03343DC6B8}" type="parTrans" cxnId="{91A4C1CE-AE42-4082-A886-82D81B8B9CFE}">
      <dgm:prSet/>
      <dgm:spPr/>
      <dgm:t>
        <a:bodyPr/>
        <a:lstStyle/>
        <a:p>
          <a:endParaRPr lang="ru-RU"/>
        </a:p>
      </dgm:t>
    </dgm:pt>
    <dgm:pt modelId="{4DA9BA69-B0C5-4765-8A6B-067EA1E0862E}" type="sibTrans" cxnId="{91A4C1CE-AE42-4082-A886-82D81B8B9CFE}">
      <dgm:prSet/>
      <dgm:spPr/>
      <dgm:t>
        <a:bodyPr/>
        <a:lstStyle/>
        <a:p>
          <a:endParaRPr lang="ru-RU"/>
        </a:p>
      </dgm:t>
    </dgm:pt>
    <dgm:pt modelId="{0BE5BA15-7424-4F9F-9C81-7C9A528866FF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95 694,9 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8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FC586-043B-469C-84AE-D4195BA1129B}" type="sibTrans" cxnId="{6841D0D3-8F2A-4192-8AF0-11236AA1FC82}">
      <dgm:prSet/>
      <dgm:spPr/>
      <dgm:t>
        <a:bodyPr/>
        <a:lstStyle/>
        <a:p>
          <a:endParaRPr lang="ru-RU"/>
        </a:p>
      </dgm:t>
    </dgm:pt>
    <dgm:pt modelId="{5BC06A13-E39C-4C6C-A104-8651C74B99A3}" type="parTrans" cxnId="{6841D0D3-8F2A-4192-8AF0-11236AA1FC82}">
      <dgm:prSet/>
      <dgm:spPr/>
      <dgm:t>
        <a:bodyPr/>
        <a:lstStyle/>
        <a:p>
          <a:endParaRPr lang="ru-RU"/>
        </a:p>
      </dgm:t>
    </dgm:pt>
    <dgm:pt modelId="{9D974019-3F62-40C8-A3FF-A16A2C39BFEA}" type="pres">
      <dgm:prSet presAssocID="{DF88EA85-2AAC-4FC6-BC85-F7C38DDB2A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B3DBD-B03D-4C6B-A643-B2D2A414D0F8}" type="pres">
      <dgm:prSet presAssocID="{DF88EA85-2AAC-4FC6-BC85-F7C38DDB2A46}" presName="children" presStyleCnt="0"/>
      <dgm:spPr/>
    </dgm:pt>
    <dgm:pt modelId="{88144103-2970-427A-970A-6FDB0E5B1009}" type="pres">
      <dgm:prSet presAssocID="{DF88EA85-2AAC-4FC6-BC85-F7C38DDB2A46}" presName="child1group" presStyleCnt="0"/>
      <dgm:spPr/>
    </dgm:pt>
    <dgm:pt modelId="{99524B78-5453-4D53-A5B8-45D732715BEF}" type="pres">
      <dgm:prSet presAssocID="{DF88EA85-2AAC-4FC6-BC85-F7C38DDB2A46}" presName="child1" presStyleLbl="bgAcc1" presStyleIdx="0" presStyleCnt="4" custLinFactNeighborX="-9641" custLinFactNeighborY="4340"/>
      <dgm:spPr/>
      <dgm:t>
        <a:bodyPr/>
        <a:lstStyle/>
        <a:p>
          <a:endParaRPr lang="ru-RU"/>
        </a:p>
      </dgm:t>
    </dgm:pt>
    <dgm:pt modelId="{6AC96DC7-F287-4613-9BD0-C8DBEA016862}" type="pres">
      <dgm:prSet presAssocID="{DF88EA85-2AAC-4FC6-BC85-F7C38DDB2A4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57B5C-C0D4-4C85-AE4F-73AC12CB0DDA}" type="pres">
      <dgm:prSet presAssocID="{DF88EA85-2AAC-4FC6-BC85-F7C38DDB2A46}" presName="child2group" presStyleCnt="0"/>
      <dgm:spPr/>
    </dgm:pt>
    <dgm:pt modelId="{C79749E3-4D08-48FC-9538-C283F5EE2074}" type="pres">
      <dgm:prSet presAssocID="{DF88EA85-2AAC-4FC6-BC85-F7C38DDB2A46}" presName="child2" presStyleLbl="bgAcc1" presStyleIdx="1" presStyleCnt="4" custScaleX="140329" custScaleY="86494" custLinFactNeighborX="22566" custLinFactNeighborY="-2413"/>
      <dgm:spPr/>
      <dgm:t>
        <a:bodyPr/>
        <a:lstStyle/>
        <a:p>
          <a:endParaRPr lang="ru-RU"/>
        </a:p>
      </dgm:t>
    </dgm:pt>
    <dgm:pt modelId="{C9D957E2-4544-4766-9BB2-645C0C5D3D22}" type="pres">
      <dgm:prSet presAssocID="{DF88EA85-2AAC-4FC6-BC85-F7C38DDB2A4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8E345-86E8-4568-97B9-15CE8EDC2510}" type="pres">
      <dgm:prSet presAssocID="{DF88EA85-2AAC-4FC6-BC85-F7C38DDB2A46}" presName="child3group" presStyleCnt="0"/>
      <dgm:spPr/>
    </dgm:pt>
    <dgm:pt modelId="{E5078229-5E46-4E60-8380-A93C1CE95904}" type="pres">
      <dgm:prSet presAssocID="{DF88EA85-2AAC-4FC6-BC85-F7C38DDB2A46}" presName="child3" presStyleLbl="bgAcc1" presStyleIdx="2" presStyleCnt="4" custScaleX="142142" custScaleY="101220" custLinFactNeighborX="26737" custLinFactNeighborY="-541"/>
      <dgm:spPr/>
      <dgm:t>
        <a:bodyPr/>
        <a:lstStyle/>
        <a:p>
          <a:endParaRPr lang="ru-RU"/>
        </a:p>
      </dgm:t>
    </dgm:pt>
    <dgm:pt modelId="{3AEB471B-F9A9-401C-A14D-2722491DEF49}" type="pres">
      <dgm:prSet presAssocID="{DF88EA85-2AAC-4FC6-BC85-F7C38DDB2A4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ABABD-DD97-4B28-8DD6-B5D9AA6ED1A6}" type="pres">
      <dgm:prSet presAssocID="{DF88EA85-2AAC-4FC6-BC85-F7C38DDB2A46}" presName="child4group" presStyleCnt="0"/>
      <dgm:spPr/>
    </dgm:pt>
    <dgm:pt modelId="{7FC5CC86-B1BB-468B-A330-B16CF76C21B7}" type="pres">
      <dgm:prSet presAssocID="{DF88EA85-2AAC-4FC6-BC85-F7C38DDB2A46}" presName="child4" presStyleLbl="bgAcc1" presStyleIdx="3" presStyleCnt="4" custScaleX="116603" custScaleY="90183"/>
      <dgm:spPr/>
      <dgm:t>
        <a:bodyPr/>
        <a:lstStyle/>
        <a:p>
          <a:endParaRPr lang="ru-RU"/>
        </a:p>
      </dgm:t>
    </dgm:pt>
    <dgm:pt modelId="{5FDA1DF6-3971-4480-9CFE-DFD76FD79320}" type="pres">
      <dgm:prSet presAssocID="{DF88EA85-2AAC-4FC6-BC85-F7C38DDB2A4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15B9-9166-4441-8BA5-0D3491089833}" type="pres">
      <dgm:prSet presAssocID="{DF88EA85-2AAC-4FC6-BC85-F7C38DDB2A46}" presName="childPlaceholder" presStyleCnt="0"/>
      <dgm:spPr/>
    </dgm:pt>
    <dgm:pt modelId="{C2C44AE0-DBB0-41C3-B3C1-DC10B59772C0}" type="pres">
      <dgm:prSet presAssocID="{DF88EA85-2AAC-4FC6-BC85-F7C38DDB2A46}" presName="circle" presStyleCnt="0"/>
      <dgm:spPr/>
    </dgm:pt>
    <dgm:pt modelId="{63CCAE71-B42C-4F0E-BCD5-C00BC3CC2C76}" type="pres">
      <dgm:prSet presAssocID="{DF88EA85-2AAC-4FC6-BC85-F7C38DDB2A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598B1-2C7C-4134-BC7E-18B9EF100792}" type="pres">
      <dgm:prSet presAssocID="{DF88EA85-2AAC-4FC6-BC85-F7C38DDB2A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F167C-DC7F-4069-95AF-9D5EB6C42131}" type="pres">
      <dgm:prSet presAssocID="{DF88EA85-2AAC-4FC6-BC85-F7C38DDB2A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688F0-76C3-4905-8124-3AC08841A72B}" type="pres">
      <dgm:prSet presAssocID="{DF88EA85-2AAC-4FC6-BC85-F7C38DDB2A4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144A4-34F8-4FF7-AEC8-44F770D0FB20}" type="pres">
      <dgm:prSet presAssocID="{DF88EA85-2AAC-4FC6-BC85-F7C38DDB2A46}" presName="quadrantPlaceholder" presStyleCnt="0"/>
      <dgm:spPr/>
    </dgm:pt>
    <dgm:pt modelId="{EA867C74-02DC-4014-89D5-2EE8B580847A}" type="pres">
      <dgm:prSet presAssocID="{DF88EA85-2AAC-4FC6-BC85-F7C38DDB2A46}" presName="center1" presStyleLbl="fgShp" presStyleIdx="0" presStyleCnt="2"/>
      <dgm:spPr/>
    </dgm:pt>
    <dgm:pt modelId="{3D861F53-2C70-47E6-8107-A7336F57618D}" type="pres">
      <dgm:prSet presAssocID="{DF88EA85-2AAC-4FC6-BC85-F7C38DDB2A46}" presName="center2" presStyleLbl="fgShp" presStyleIdx="1" presStyleCnt="2"/>
      <dgm:spPr/>
    </dgm:pt>
  </dgm:ptLst>
  <dgm:cxnLst>
    <dgm:cxn modelId="{B2309C06-88F6-40C6-99D5-E2BA37CA3139}" srcId="{DF88EA85-2AAC-4FC6-BC85-F7C38DDB2A46}" destId="{BAC7D727-6D12-48AB-88B6-F8E7391A1B76}" srcOrd="5" destOrd="0" parTransId="{ADFC4D2A-37BC-4A6B-8892-78C805A1CD6F}" sibTransId="{C78E37E3-6B26-44FD-B4B8-54E28FCC3F41}"/>
    <dgm:cxn modelId="{97750CF5-7DEE-44A8-BD7F-361C62435EB8}" srcId="{DF88EA85-2AAC-4FC6-BC85-F7C38DDB2A46}" destId="{292EC894-C105-41A6-A7E7-81AF64E6D7B9}" srcOrd="4" destOrd="0" parTransId="{6496A156-3B96-4B72-99FB-A97E65FA317F}" sibTransId="{A6B03ACA-866C-4793-B69E-A6A46FC802BC}"/>
    <dgm:cxn modelId="{18B72010-562E-4E49-96DA-5D6BE293D29D}" type="presOf" srcId="{DB0CAE45-690A-4C45-802E-98C9E9DEF487}" destId="{C9D957E2-4544-4766-9BB2-645C0C5D3D22}" srcOrd="1" destOrd="0" presId="urn:microsoft.com/office/officeart/2005/8/layout/cycle4"/>
    <dgm:cxn modelId="{9CC85A7B-02BB-4ECE-8461-C3A28BA83477}" srcId="{BAC7D727-6D12-48AB-88B6-F8E7391A1B76}" destId="{84158968-8640-486C-8644-27B7AC1C8E8B}" srcOrd="0" destOrd="0" parTransId="{A6290F55-9ED4-4754-B794-0D3464595C7D}" sibTransId="{C8D7F0CD-DCB8-4C1F-A9DE-53727B31294A}"/>
    <dgm:cxn modelId="{24709A0C-3904-451D-A466-EB30A395FFFD}" srcId="{0BE5BA15-7424-4F9F-9C81-7C9A528866FF}" destId="{CB8BA8B9-95BA-4EC8-88C9-4B134B28F144}" srcOrd="0" destOrd="0" parTransId="{89376D54-889E-442F-8D81-288A7DFD451E}" sibTransId="{4EB8F869-F281-407F-A660-83958275CCB5}"/>
    <dgm:cxn modelId="{E7A5C22F-D0CC-4FAB-A896-A24B4C193E17}" type="presOf" srcId="{C6E8FEA5-A91A-486A-8723-224A8C52DC13}" destId="{99524B78-5453-4D53-A5B8-45D732715BEF}" srcOrd="0" destOrd="0" presId="urn:microsoft.com/office/officeart/2005/8/layout/cycle4"/>
    <dgm:cxn modelId="{3FA1696B-D85E-4641-BBCA-2DEEEA2A31AD}" srcId="{387B72B1-21B4-4305-AD46-4F2C59365CAA}" destId="{C7F3EEFE-59E4-43E7-A374-76CDAFEC4109}" srcOrd="0" destOrd="0" parTransId="{7393AB38-86C7-4EAA-87BC-2B76DD35B533}" sibTransId="{39B2C495-DA26-42FB-8FF9-C8EB658E2D7A}"/>
    <dgm:cxn modelId="{3A09EEFA-23EF-4C88-AAD7-EE52CE9EC101}" type="presOf" srcId="{DF88EA85-2AAC-4FC6-BC85-F7C38DDB2A46}" destId="{9D974019-3F62-40C8-A3FF-A16A2C39BFEA}" srcOrd="0" destOrd="0" presId="urn:microsoft.com/office/officeart/2005/8/layout/cycle4"/>
    <dgm:cxn modelId="{295CD0E0-AB8A-4947-A2A8-072261D07123}" srcId="{6C5F7087-9F8A-4268-946E-ACFB027620C6}" destId="{C6E8FEA5-A91A-486A-8723-224A8C52DC13}" srcOrd="0" destOrd="0" parTransId="{085E299B-13B5-453A-B402-BFA71FF69161}" sibTransId="{70EA207E-719F-4C44-89DD-18D2265C9AAE}"/>
    <dgm:cxn modelId="{84922403-8DD5-4A55-9750-F8F3810DA845}" type="presOf" srcId="{C6E8FEA5-A91A-486A-8723-224A8C52DC13}" destId="{6AC96DC7-F287-4613-9BD0-C8DBEA016862}" srcOrd="1" destOrd="0" presId="urn:microsoft.com/office/officeart/2005/8/layout/cycle4"/>
    <dgm:cxn modelId="{BDED1466-00BD-426B-9598-6F3FD55D8FB5}" type="presOf" srcId="{CB8BA8B9-95BA-4EC8-88C9-4B134B28F144}" destId="{3AEB471B-F9A9-401C-A14D-2722491DEF49}" srcOrd="1" destOrd="0" presId="urn:microsoft.com/office/officeart/2005/8/layout/cycle4"/>
    <dgm:cxn modelId="{A18FC9FE-9441-4AA4-AC91-B2C3CA0DF6A9}" type="presOf" srcId="{C7F3EEFE-59E4-43E7-A374-76CDAFEC4109}" destId="{7FC5CC86-B1BB-468B-A330-B16CF76C21B7}" srcOrd="0" destOrd="0" presId="urn:microsoft.com/office/officeart/2005/8/layout/cycle4"/>
    <dgm:cxn modelId="{6841D0D3-8F2A-4192-8AF0-11236AA1FC82}" srcId="{DF88EA85-2AAC-4FC6-BC85-F7C38DDB2A46}" destId="{0BE5BA15-7424-4F9F-9C81-7C9A528866FF}" srcOrd="2" destOrd="0" parTransId="{5BC06A13-E39C-4C6C-A104-8651C74B99A3}" sibTransId="{0EDFC586-043B-469C-84AE-D4195BA1129B}"/>
    <dgm:cxn modelId="{9BB7A783-C590-48F9-9B5C-FAC585101C20}" type="presOf" srcId="{C7F3EEFE-59E4-43E7-A374-76CDAFEC4109}" destId="{5FDA1DF6-3971-4480-9CFE-DFD76FD79320}" srcOrd="1" destOrd="0" presId="urn:microsoft.com/office/officeart/2005/8/layout/cycle4"/>
    <dgm:cxn modelId="{9A86E365-2876-4841-AB5A-BF196BDD4E30}" type="presOf" srcId="{BF65A95E-FA71-4A9E-91DA-334854662518}" destId="{D5B598B1-2C7C-4134-BC7E-18B9EF100792}" srcOrd="0" destOrd="0" presId="urn:microsoft.com/office/officeart/2005/8/layout/cycle4"/>
    <dgm:cxn modelId="{017708CB-DD1E-43E2-B616-80E8172EA276}" type="presOf" srcId="{387B72B1-21B4-4305-AD46-4F2C59365CAA}" destId="{A04688F0-76C3-4905-8124-3AC08841A72B}" srcOrd="0" destOrd="0" presId="urn:microsoft.com/office/officeart/2005/8/layout/cycle4"/>
    <dgm:cxn modelId="{0305DA3D-B8A8-408D-911F-A8E1F6868C48}" type="presOf" srcId="{CB8BA8B9-95BA-4EC8-88C9-4B134B28F144}" destId="{E5078229-5E46-4E60-8380-A93C1CE95904}" srcOrd="0" destOrd="0" presId="urn:microsoft.com/office/officeart/2005/8/layout/cycle4"/>
    <dgm:cxn modelId="{328DAA8E-FF11-44D4-8C1E-CE0527BCA8E6}" type="presOf" srcId="{6C5F7087-9F8A-4268-946E-ACFB027620C6}" destId="{63CCAE71-B42C-4F0E-BCD5-C00BC3CC2C76}" srcOrd="0" destOrd="0" presId="urn:microsoft.com/office/officeart/2005/8/layout/cycle4"/>
    <dgm:cxn modelId="{BA17FB12-F422-42C5-BD8B-0EABDC8160F7}" srcId="{DF88EA85-2AAC-4FC6-BC85-F7C38DDB2A46}" destId="{6C5F7087-9F8A-4268-946E-ACFB027620C6}" srcOrd="0" destOrd="0" parTransId="{55C4FB5F-9761-4F7B-A26B-75600E57CC1A}" sibTransId="{D7E82DBD-37D9-4E51-8047-9A984D225210}"/>
    <dgm:cxn modelId="{FB734054-B73B-4181-BBFD-E3995C839584}" type="presOf" srcId="{0BE5BA15-7424-4F9F-9C81-7C9A528866FF}" destId="{3B1F167C-DC7F-4069-95AF-9D5EB6C42131}" srcOrd="0" destOrd="0" presId="urn:microsoft.com/office/officeart/2005/8/layout/cycle4"/>
    <dgm:cxn modelId="{99C4B17F-E783-4960-AD7D-83E5ADAC47F2}" srcId="{DF88EA85-2AAC-4FC6-BC85-F7C38DDB2A46}" destId="{BF65A95E-FA71-4A9E-91DA-334854662518}" srcOrd="1" destOrd="0" parTransId="{E99F81FB-FEA5-48E1-B08A-1F6002DF84C5}" sibTransId="{7FD7E28B-9EF5-4BB3-9D08-8D77CA54FFF8}"/>
    <dgm:cxn modelId="{B15F0AC1-BF5E-42EB-9176-DE85AD126017}" srcId="{BAC7D727-6D12-48AB-88B6-F8E7391A1B76}" destId="{F0E94D8F-6B77-4349-A930-D23EAEB7F9B1}" srcOrd="1" destOrd="0" parTransId="{7E5711B2-C8D5-4690-9274-DB4AE0A3A6F6}" sibTransId="{90EA8F1B-7EE4-440B-8E0B-6CD41B84D795}"/>
    <dgm:cxn modelId="{A6DD460E-5E43-47F5-814C-C8809B4DF369}" srcId="{292EC894-C105-41A6-A7E7-81AF64E6D7B9}" destId="{0DE87F67-3E5F-4487-9147-693ED2B2F664}" srcOrd="0" destOrd="0" parTransId="{864D44AB-ECD7-450A-9519-943AD3019656}" sibTransId="{ED04C480-D61D-4A36-9E6F-994CF872C490}"/>
    <dgm:cxn modelId="{91A4C1CE-AE42-4082-A886-82D81B8B9CFE}" srcId="{BF65A95E-FA71-4A9E-91DA-334854662518}" destId="{DB0CAE45-690A-4C45-802E-98C9E9DEF487}" srcOrd="0" destOrd="0" parTransId="{63A16777-6EC6-4041-AD93-BD03343DC6B8}" sibTransId="{4DA9BA69-B0C5-4765-8A6B-067EA1E0862E}"/>
    <dgm:cxn modelId="{255AC838-9154-4827-B019-6FCB68C72FF0}" type="presOf" srcId="{DB0CAE45-690A-4C45-802E-98C9E9DEF487}" destId="{C79749E3-4D08-48FC-9538-C283F5EE2074}" srcOrd="0" destOrd="0" presId="urn:microsoft.com/office/officeart/2005/8/layout/cycle4"/>
    <dgm:cxn modelId="{E876A3B2-2637-489E-9061-CE91F3BFF12F}" srcId="{DF88EA85-2AAC-4FC6-BC85-F7C38DDB2A46}" destId="{387B72B1-21B4-4305-AD46-4F2C59365CAA}" srcOrd="3" destOrd="0" parTransId="{8D0C66B1-EA59-4242-841E-097B92BEA7C4}" sibTransId="{3157B0EE-A522-4BDE-BE94-2194AB8D8251}"/>
    <dgm:cxn modelId="{E30535C8-F58D-4B6A-A158-8C239A9CB695}" type="presParOf" srcId="{9D974019-3F62-40C8-A3FF-A16A2C39BFEA}" destId="{E56B3DBD-B03D-4C6B-A643-B2D2A414D0F8}" srcOrd="0" destOrd="0" presId="urn:microsoft.com/office/officeart/2005/8/layout/cycle4"/>
    <dgm:cxn modelId="{851989A1-5FCB-47CC-83C2-C62735C4D6C4}" type="presParOf" srcId="{E56B3DBD-B03D-4C6B-A643-B2D2A414D0F8}" destId="{88144103-2970-427A-970A-6FDB0E5B1009}" srcOrd="0" destOrd="0" presId="urn:microsoft.com/office/officeart/2005/8/layout/cycle4"/>
    <dgm:cxn modelId="{C8AD5DB3-1864-4150-B0C8-3577E7F761D3}" type="presParOf" srcId="{88144103-2970-427A-970A-6FDB0E5B1009}" destId="{99524B78-5453-4D53-A5B8-45D732715BEF}" srcOrd="0" destOrd="0" presId="urn:microsoft.com/office/officeart/2005/8/layout/cycle4"/>
    <dgm:cxn modelId="{F641B13F-EB5E-42ED-9B9E-40E42CB135DF}" type="presParOf" srcId="{88144103-2970-427A-970A-6FDB0E5B1009}" destId="{6AC96DC7-F287-4613-9BD0-C8DBEA016862}" srcOrd="1" destOrd="0" presId="urn:microsoft.com/office/officeart/2005/8/layout/cycle4"/>
    <dgm:cxn modelId="{9662F5FA-3176-4B7A-92F5-7872E9AA5A01}" type="presParOf" srcId="{E56B3DBD-B03D-4C6B-A643-B2D2A414D0F8}" destId="{DE957B5C-C0D4-4C85-AE4F-73AC12CB0DDA}" srcOrd="1" destOrd="0" presId="urn:microsoft.com/office/officeart/2005/8/layout/cycle4"/>
    <dgm:cxn modelId="{F0A994E3-60EC-4A36-8362-225E63C91A7C}" type="presParOf" srcId="{DE957B5C-C0D4-4C85-AE4F-73AC12CB0DDA}" destId="{C79749E3-4D08-48FC-9538-C283F5EE2074}" srcOrd="0" destOrd="0" presId="urn:microsoft.com/office/officeart/2005/8/layout/cycle4"/>
    <dgm:cxn modelId="{2E5D17F5-DE84-4C53-BED5-D66D4323E105}" type="presParOf" srcId="{DE957B5C-C0D4-4C85-AE4F-73AC12CB0DDA}" destId="{C9D957E2-4544-4766-9BB2-645C0C5D3D22}" srcOrd="1" destOrd="0" presId="urn:microsoft.com/office/officeart/2005/8/layout/cycle4"/>
    <dgm:cxn modelId="{58615F02-B018-4482-B0D2-D2D956CACF1F}" type="presParOf" srcId="{E56B3DBD-B03D-4C6B-A643-B2D2A414D0F8}" destId="{9EC8E345-86E8-4568-97B9-15CE8EDC2510}" srcOrd="2" destOrd="0" presId="urn:microsoft.com/office/officeart/2005/8/layout/cycle4"/>
    <dgm:cxn modelId="{864CB616-F8E5-4BCE-98E7-0C2464A232D0}" type="presParOf" srcId="{9EC8E345-86E8-4568-97B9-15CE8EDC2510}" destId="{E5078229-5E46-4E60-8380-A93C1CE95904}" srcOrd="0" destOrd="0" presId="urn:microsoft.com/office/officeart/2005/8/layout/cycle4"/>
    <dgm:cxn modelId="{9A456A12-E4BC-46BE-9BEB-80494C9FD651}" type="presParOf" srcId="{9EC8E345-86E8-4568-97B9-15CE8EDC2510}" destId="{3AEB471B-F9A9-401C-A14D-2722491DEF49}" srcOrd="1" destOrd="0" presId="urn:microsoft.com/office/officeart/2005/8/layout/cycle4"/>
    <dgm:cxn modelId="{A384D23B-2E5E-4828-A9F6-B1D4D59FC040}" type="presParOf" srcId="{E56B3DBD-B03D-4C6B-A643-B2D2A414D0F8}" destId="{B56ABABD-DD97-4B28-8DD6-B5D9AA6ED1A6}" srcOrd="3" destOrd="0" presId="urn:microsoft.com/office/officeart/2005/8/layout/cycle4"/>
    <dgm:cxn modelId="{4597AA3C-75AD-4947-88FA-B59B8E4EB14A}" type="presParOf" srcId="{B56ABABD-DD97-4B28-8DD6-B5D9AA6ED1A6}" destId="{7FC5CC86-B1BB-468B-A330-B16CF76C21B7}" srcOrd="0" destOrd="0" presId="urn:microsoft.com/office/officeart/2005/8/layout/cycle4"/>
    <dgm:cxn modelId="{CA63A442-A5F8-44CA-AE08-4D42A22FBBF0}" type="presParOf" srcId="{B56ABABD-DD97-4B28-8DD6-B5D9AA6ED1A6}" destId="{5FDA1DF6-3971-4480-9CFE-DFD76FD79320}" srcOrd="1" destOrd="0" presId="urn:microsoft.com/office/officeart/2005/8/layout/cycle4"/>
    <dgm:cxn modelId="{6D488E39-1D33-4251-A675-CA0135E43E00}" type="presParOf" srcId="{E56B3DBD-B03D-4C6B-A643-B2D2A414D0F8}" destId="{81F415B9-9166-4441-8BA5-0D3491089833}" srcOrd="4" destOrd="0" presId="urn:microsoft.com/office/officeart/2005/8/layout/cycle4"/>
    <dgm:cxn modelId="{49225754-ECBB-4CA8-AE05-24EAB53A5AC9}" type="presParOf" srcId="{9D974019-3F62-40C8-A3FF-A16A2C39BFEA}" destId="{C2C44AE0-DBB0-41C3-B3C1-DC10B59772C0}" srcOrd="1" destOrd="0" presId="urn:microsoft.com/office/officeart/2005/8/layout/cycle4"/>
    <dgm:cxn modelId="{A33F8209-481E-40E3-8D0C-A1E9EF5E5503}" type="presParOf" srcId="{C2C44AE0-DBB0-41C3-B3C1-DC10B59772C0}" destId="{63CCAE71-B42C-4F0E-BCD5-C00BC3CC2C76}" srcOrd="0" destOrd="0" presId="urn:microsoft.com/office/officeart/2005/8/layout/cycle4"/>
    <dgm:cxn modelId="{3C43A39A-BC8C-4F9F-A708-2708DD9C2BF3}" type="presParOf" srcId="{C2C44AE0-DBB0-41C3-B3C1-DC10B59772C0}" destId="{D5B598B1-2C7C-4134-BC7E-18B9EF100792}" srcOrd="1" destOrd="0" presId="urn:microsoft.com/office/officeart/2005/8/layout/cycle4"/>
    <dgm:cxn modelId="{BC03212D-8DDF-4420-B831-270343F1755D}" type="presParOf" srcId="{C2C44AE0-DBB0-41C3-B3C1-DC10B59772C0}" destId="{3B1F167C-DC7F-4069-95AF-9D5EB6C42131}" srcOrd="2" destOrd="0" presId="urn:microsoft.com/office/officeart/2005/8/layout/cycle4"/>
    <dgm:cxn modelId="{C4E303EB-ADFA-430D-9652-0EBD16C2CA59}" type="presParOf" srcId="{C2C44AE0-DBB0-41C3-B3C1-DC10B59772C0}" destId="{A04688F0-76C3-4905-8124-3AC08841A72B}" srcOrd="3" destOrd="0" presId="urn:microsoft.com/office/officeart/2005/8/layout/cycle4"/>
    <dgm:cxn modelId="{BDB72CB2-78E8-4ACC-850A-E5579BEADBC4}" type="presParOf" srcId="{C2C44AE0-DBB0-41C3-B3C1-DC10B59772C0}" destId="{383144A4-34F8-4FF7-AEC8-44F770D0FB20}" srcOrd="4" destOrd="0" presId="urn:microsoft.com/office/officeart/2005/8/layout/cycle4"/>
    <dgm:cxn modelId="{87430F1F-4610-4C84-B109-4F239E23E3B6}" type="presParOf" srcId="{9D974019-3F62-40C8-A3FF-A16A2C39BFEA}" destId="{EA867C74-02DC-4014-89D5-2EE8B580847A}" srcOrd="2" destOrd="0" presId="urn:microsoft.com/office/officeart/2005/8/layout/cycle4"/>
    <dgm:cxn modelId="{31D976E5-CC8D-4C5B-B205-AE2E6BBCC274}" type="presParOf" srcId="{9D974019-3F62-40C8-A3FF-A16A2C39BFEA}" destId="{3D861F53-2C70-47E6-8107-A7336F57618D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>
        <a:solidFill>
          <a:srgbClr val="33CCFF"/>
        </a:solidFill>
      </dgm:spPr>
      <dgm:t>
        <a:bodyPr/>
        <a:lstStyle/>
        <a:p>
          <a:r>
            <a: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Субвенции  </a:t>
          </a:r>
        </a:p>
        <a:p>
          <a:r>
            <a: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687 603,9 </a:t>
          </a:r>
        </a:p>
        <a:p>
          <a:r>
            <a: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4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A6EB1-EAA4-4849-AAD7-93207E847CEA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получение общедоступного и бесплатного начального общего, основного общего, среднего общего образования в муниципальных образованных организациях </a:t>
          </a:r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442 531,5 тыс. рублей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67A06-D986-4E34-A83C-30BDCAC22247}" type="parTrans" cxnId="{5A19BDC7-4A86-4A4F-B2B9-4A2734332122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EA253-1AF2-4E8F-BED0-CB849CB5B2AC}" type="sibTrans" cxnId="{5A19BDC7-4A86-4A4F-B2B9-4A273433212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FB68F-55BC-461C-A381-F2ECA854BCE6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предоставление гражданам субсидий на оплату жилого помещения и коммунальных услуг </a:t>
          </a:r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11 202,7</a:t>
          </a:r>
          <a:r>
            <a: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B582E-1E7A-47A0-98B8-EFB898E277C4}" type="parTrans" cxnId="{0F767639-EFF8-48D9-A08D-F0386C551A41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0D8C8-BE3D-4885-B3A5-EB9090345D19}" type="sibTrans" cxnId="{0F767639-EFF8-48D9-A08D-F0386C551A4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BED4B-E3E6-4CF5-93D2-43971363E3E2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выполнение переданных полномочий </a:t>
          </a:r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23 206,0 тыс. рублей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B6DA6-0A2E-4718-8079-AE4DFD7240E1}" type="parTrans" cxnId="{7C3F9A12-948F-4FE8-86D4-15D60FF4AB38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8BB8F-DE2B-4ECA-9D2D-DBCFAA30AD95}" type="sibTrans" cxnId="{7C3F9A12-948F-4FE8-86D4-15D60FF4AB3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D474F-7D2A-4371-A80F-5BDB83162E81}">
      <dgm:prSet custT="1"/>
      <dgm:spPr>
        <a:solidFill>
          <a:srgbClr val="92D05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обеспечение общедоступного бесплатного дошкольного образования  </a:t>
          </a:r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210 657,1 тыс. рублей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6E1DE-D130-4E11-AF06-DB6877C16841}" type="sibTrans" cxnId="{35E0704C-BBCD-477B-B65B-7EF3F984B37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4B6A2-35A9-40A7-B97F-8A0040314E72}" type="parTrans" cxnId="{35E0704C-BBCD-477B-B65B-7EF3F984B37B}">
      <dgm:prSet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E77D5-AFE8-40A4-A468-600DB4491496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5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составление (изменение) списков кандидатов в присяжные заседатели федеральных судов общей юрисдикции в РФ </a:t>
          </a:r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6,6 тыс. рублей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CA595-20F1-4DA1-9284-41E08BCDD36E}" type="parTrans" cxnId="{F2D2AFDC-A48B-41F8-AD23-0CB3011DC572}">
      <dgm:prSet/>
      <dgm:spPr/>
      <dgm:t>
        <a:bodyPr/>
        <a:lstStyle/>
        <a:p>
          <a:endParaRPr lang="ru-RU"/>
        </a:p>
      </dgm:t>
    </dgm:pt>
    <dgm:pt modelId="{B3392865-E684-45EF-B5B3-01404BA4DA71}" type="sibTrans" cxnId="{F2D2AFDC-A48B-41F8-AD23-0CB3011DC572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2" custScaleX="138622" custScaleY="218601" custLinFactNeighborX="17850" custLinFactNeighborY="8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134946DC-370B-4157-BA42-1D6CAE9EA216}" type="pres">
      <dgm:prSet presAssocID="{CCB4B6A2-35A9-40A7-B97F-8A0040314E7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DECBAC9-3F1D-44A1-9960-6FEDD9F3F814}" type="pres">
      <dgm:prSet presAssocID="{CCB4B6A2-35A9-40A7-B97F-8A0040314E7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87DB737-3EB1-4434-8C90-E7ECFBA435EF}" type="pres">
      <dgm:prSet presAssocID="{C32D474F-7D2A-4371-A80F-5BDB83162E81}" presName="root2" presStyleCnt="0"/>
      <dgm:spPr/>
      <dgm:t>
        <a:bodyPr/>
        <a:lstStyle/>
        <a:p>
          <a:endParaRPr lang="ru-RU"/>
        </a:p>
      </dgm:t>
    </dgm:pt>
    <dgm:pt modelId="{77755224-50CA-49AC-8A8B-D683DE54EB90}" type="pres">
      <dgm:prSet presAssocID="{C32D474F-7D2A-4371-A80F-5BDB83162E81}" presName="LevelTwoTextNode" presStyleLbl="node2" presStyleIdx="0" presStyleCnt="4" custScaleX="456425" custScaleY="125008" custLinFactY="133328" custLinFactNeighborX="-1279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5AF46-7DD5-4E99-8943-99B2D70C8514}" type="pres">
      <dgm:prSet presAssocID="{C32D474F-7D2A-4371-A80F-5BDB83162E81}" presName="level3hierChild" presStyleCnt="0"/>
      <dgm:spPr/>
      <dgm:t>
        <a:bodyPr/>
        <a:lstStyle/>
        <a:p>
          <a:endParaRPr lang="ru-RU"/>
        </a:p>
      </dgm:t>
    </dgm:pt>
    <dgm:pt modelId="{040562DD-779C-4EED-A48F-86398C771069}" type="pres">
      <dgm:prSet presAssocID="{970B582E-1E7A-47A0-98B8-EFB898E277C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B0B21DC-7FEC-42B0-8EEC-7285A498181B}" type="pres">
      <dgm:prSet presAssocID="{970B582E-1E7A-47A0-98B8-EFB898E277C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1AB6947-ABA6-4D2E-B5AB-0CB4FDA05078}" type="pres">
      <dgm:prSet presAssocID="{DFFFB68F-55BC-461C-A381-F2ECA854BCE6}" presName="root2" presStyleCnt="0"/>
      <dgm:spPr/>
      <dgm:t>
        <a:bodyPr/>
        <a:lstStyle/>
        <a:p>
          <a:endParaRPr lang="ru-RU"/>
        </a:p>
      </dgm:t>
    </dgm:pt>
    <dgm:pt modelId="{D4687784-5D6F-450C-B5EC-B046169B5C93}" type="pres">
      <dgm:prSet presAssocID="{DFFFB68F-55BC-461C-A381-F2ECA854BCE6}" presName="LevelTwoTextNode" presStyleLbl="node2" presStyleIdx="1" presStyleCnt="4" custScaleX="466723" custScaleY="77680" custLinFactY="-100000" custLinFactNeighborX="-11264" custLinFactNeighborY="-101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97ACE-29ED-47DE-B194-D118B640F2C2}" type="pres">
      <dgm:prSet presAssocID="{DFFFB68F-55BC-461C-A381-F2ECA854BCE6}" presName="level3hierChild" presStyleCnt="0"/>
      <dgm:spPr/>
      <dgm:t>
        <a:bodyPr/>
        <a:lstStyle/>
        <a:p>
          <a:endParaRPr lang="ru-RU"/>
        </a:p>
      </dgm:t>
    </dgm:pt>
    <dgm:pt modelId="{1533D1C0-13B5-4A5E-AAB5-D327D2B915EE}" type="pres">
      <dgm:prSet presAssocID="{C83B6DA6-0A2E-4718-8079-AE4DFD7240E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2D34E75-405F-48DC-B723-0F1BE6C199F3}" type="pres">
      <dgm:prSet presAssocID="{C83B6DA6-0A2E-4718-8079-AE4DFD7240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D65661F-4DA7-41C9-9CD4-EE6462CAB485}" type="pres">
      <dgm:prSet presAssocID="{FD7BED4B-E3E6-4CF5-93D2-43971363E3E2}" presName="root2" presStyleCnt="0"/>
      <dgm:spPr/>
      <dgm:t>
        <a:bodyPr/>
        <a:lstStyle/>
        <a:p>
          <a:endParaRPr lang="ru-RU"/>
        </a:p>
      </dgm:t>
    </dgm:pt>
    <dgm:pt modelId="{68A7A10A-5B23-4D10-AB74-893467D82102}" type="pres">
      <dgm:prSet presAssocID="{FD7BED4B-E3E6-4CF5-93D2-43971363E3E2}" presName="LevelTwoTextNode" presStyleLbl="node2" presStyleIdx="2" presStyleCnt="4" custScaleX="463589" custScaleY="88963" custLinFactNeighborX="-11245" custLinFactNeighborY="-28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717C7-CC59-43D6-A34A-66393418AAFD}" type="pres">
      <dgm:prSet presAssocID="{FD7BED4B-E3E6-4CF5-93D2-43971363E3E2}" presName="level3hierChild" presStyleCnt="0"/>
      <dgm:spPr/>
      <dgm:t>
        <a:bodyPr/>
        <a:lstStyle/>
        <a:p>
          <a:endParaRPr lang="ru-RU"/>
        </a:p>
      </dgm:t>
    </dgm:pt>
    <dgm:pt modelId="{CDB6DDBB-E4B5-4491-B77A-355D5C3C1F14}" type="pres">
      <dgm:prSet presAssocID="{29267A06-D986-4E34-A83C-30BDCAC22247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0486EBF-78A7-4D33-8923-48F9216D05F8}" type="pres">
      <dgm:prSet presAssocID="{29267A06-D986-4E34-A83C-30BDCAC2224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008C2B3-2DBF-4973-BD72-AC96BCA07804}" type="pres">
      <dgm:prSet presAssocID="{7C1A6EB1-EAA4-4849-AAD7-93207E847CEA}" presName="root2" presStyleCnt="0"/>
      <dgm:spPr/>
      <dgm:t>
        <a:bodyPr/>
        <a:lstStyle/>
        <a:p>
          <a:endParaRPr lang="ru-RU"/>
        </a:p>
      </dgm:t>
    </dgm:pt>
    <dgm:pt modelId="{03FBDAEF-7D70-4E36-B5E0-E5768BBDEDBC}" type="pres">
      <dgm:prSet presAssocID="{7C1A6EB1-EAA4-4849-AAD7-93207E847CEA}" presName="LevelTwoTextNode" presStyleLbl="node2" presStyleIdx="3" presStyleCnt="4" custScaleX="458013" custScaleY="114031" custLinFactY="86032" custLinFactNeighborX="-127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84DA-A6DE-4082-8FF6-7C1A0C0A5A65}" type="pres">
      <dgm:prSet presAssocID="{7C1A6EB1-EAA4-4849-AAD7-93207E847CEA}" presName="level3hierChild" presStyleCnt="0"/>
      <dgm:spPr/>
      <dgm:t>
        <a:bodyPr/>
        <a:lstStyle/>
        <a:p>
          <a:endParaRPr lang="ru-RU"/>
        </a:p>
      </dgm:t>
    </dgm:pt>
    <dgm:pt modelId="{5C6EABEB-B5A3-4714-847A-480AAC37C82E}" type="pres">
      <dgm:prSet presAssocID="{5B0E77D5-AFE8-40A4-A468-600DB4491496}" presName="root1" presStyleCnt="0"/>
      <dgm:spPr/>
      <dgm:t>
        <a:bodyPr/>
        <a:lstStyle/>
        <a:p>
          <a:endParaRPr lang="ru-RU"/>
        </a:p>
      </dgm:t>
    </dgm:pt>
    <dgm:pt modelId="{8BF07F48-9CF6-4C70-94DD-9DBABC645C06}" type="pres">
      <dgm:prSet presAssocID="{5B0E77D5-AFE8-40A4-A468-600DB4491496}" presName="LevelOneTextNode" presStyleLbl="node0" presStyleIdx="1" presStyleCnt="2" custAng="0" custScaleX="467627" custScaleY="91345" custLinFactX="67377" custLinFactY="-191470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D7222-0D6C-435C-9D7E-023F3D4F72A6}" type="pres">
      <dgm:prSet presAssocID="{5B0E77D5-AFE8-40A4-A468-600DB4491496}" presName="level2hierChild" presStyleCnt="0"/>
      <dgm:spPr/>
      <dgm:t>
        <a:bodyPr/>
        <a:lstStyle/>
        <a:p>
          <a:endParaRPr lang="ru-RU"/>
        </a:p>
      </dgm:t>
    </dgm:pt>
  </dgm:ptLst>
  <dgm:cxnLst>
    <dgm:cxn modelId="{38833315-23D9-4BB4-9E77-A0317ABDF3DE}" type="presOf" srcId="{CCB4B6A2-35A9-40A7-B97F-8A0040314E72}" destId="{FDECBAC9-3F1D-44A1-9960-6FEDD9F3F814}" srcOrd="1" destOrd="0" presId="urn:microsoft.com/office/officeart/2005/8/layout/hierarchy2"/>
    <dgm:cxn modelId="{0BD059F5-F8DC-4CE6-8E44-28DD3D79691D}" type="presOf" srcId="{C83B6DA6-0A2E-4718-8079-AE4DFD7240E1}" destId="{D2D34E75-405F-48DC-B723-0F1BE6C199F3}" srcOrd="1" destOrd="0" presId="urn:microsoft.com/office/officeart/2005/8/layout/hierarchy2"/>
    <dgm:cxn modelId="{42A7651B-94B9-452C-A125-D17CDA6B2C13}" type="presOf" srcId="{DFFFB68F-55BC-461C-A381-F2ECA854BCE6}" destId="{D4687784-5D6F-450C-B5EC-B046169B5C93}" srcOrd="0" destOrd="0" presId="urn:microsoft.com/office/officeart/2005/8/layout/hierarchy2"/>
    <dgm:cxn modelId="{A228E4CD-311C-4BFE-8B8B-97EF6E1C932A}" type="presOf" srcId="{C83B6DA6-0A2E-4718-8079-AE4DFD7240E1}" destId="{1533D1C0-13B5-4A5E-AAB5-D327D2B915EE}" srcOrd="0" destOrd="0" presId="urn:microsoft.com/office/officeart/2005/8/layout/hierarchy2"/>
    <dgm:cxn modelId="{4039CC5B-7F74-4D8A-9260-5D38D2385097}" type="presOf" srcId="{29267A06-D986-4E34-A83C-30BDCAC22247}" destId="{CDB6DDBB-E4B5-4491-B77A-355D5C3C1F14}" srcOrd="0" destOrd="0" presId="urn:microsoft.com/office/officeart/2005/8/layout/hierarchy2"/>
    <dgm:cxn modelId="{7C3F9A12-948F-4FE8-86D4-15D60FF4AB38}" srcId="{2FDF1C79-1BBD-4373-AF3D-4228EBC86526}" destId="{FD7BED4B-E3E6-4CF5-93D2-43971363E3E2}" srcOrd="2" destOrd="0" parTransId="{C83B6DA6-0A2E-4718-8079-AE4DFD7240E1}" sibTransId="{1A38BB8F-DE2B-4ECA-9D2D-DBCFAA30AD95}"/>
    <dgm:cxn modelId="{1DC773E9-44C6-47BB-A73A-38C6E38083BF}" type="presOf" srcId="{2FDF1C79-1BBD-4373-AF3D-4228EBC86526}" destId="{12A7F09C-14E2-417B-929B-F95E31A45341}" srcOrd="0" destOrd="0" presId="urn:microsoft.com/office/officeart/2005/8/layout/hierarchy2"/>
    <dgm:cxn modelId="{5A19BDC7-4A86-4A4F-B2B9-4A2734332122}" srcId="{2FDF1C79-1BBD-4373-AF3D-4228EBC86526}" destId="{7C1A6EB1-EAA4-4849-AAD7-93207E847CEA}" srcOrd="3" destOrd="0" parTransId="{29267A06-D986-4E34-A83C-30BDCAC22247}" sibTransId="{CDFEA253-1AF2-4E8F-BED0-CB849CB5B2AC}"/>
    <dgm:cxn modelId="{35E0704C-BBCD-477B-B65B-7EF3F984B37B}" srcId="{2FDF1C79-1BBD-4373-AF3D-4228EBC86526}" destId="{C32D474F-7D2A-4371-A80F-5BDB83162E81}" srcOrd="0" destOrd="0" parTransId="{CCB4B6A2-35A9-40A7-B97F-8A0040314E72}" sibTransId="{9526E1DE-D130-4E11-AF06-DB6877C16841}"/>
    <dgm:cxn modelId="{F2D2AFDC-A48B-41F8-AD23-0CB3011DC572}" srcId="{84C96230-1059-4216-B8F5-D14CE2E5CC94}" destId="{5B0E77D5-AFE8-40A4-A468-600DB4491496}" srcOrd="1" destOrd="0" parTransId="{CF3CA595-20F1-4DA1-9284-41E08BCDD36E}" sibTransId="{B3392865-E684-45EF-B5B3-01404BA4DA71}"/>
    <dgm:cxn modelId="{53319E53-FD87-4B53-AEAC-99EF129ACCE5}" type="presOf" srcId="{C32D474F-7D2A-4371-A80F-5BDB83162E81}" destId="{77755224-50CA-49AC-8A8B-D683DE54EB90}" srcOrd="0" destOrd="0" presId="urn:microsoft.com/office/officeart/2005/8/layout/hierarchy2"/>
    <dgm:cxn modelId="{80E98ABD-DEDC-4490-9715-05B7E9EC1493}" type="presOf" srcId="{970B582E-1E7A-47A0-98B8-EFB898E277C4}" destId="{FB0B21DC-7FEC-42B0-8EEC-7285A498181B}" srcOrd="1" destOrd="0" presId="urn:microsoft.com/office/officeart/2005/8/layout/hierarchy2"/>
    <dgm:cxn modelId="{A7606F79-CE4E-4468-BC90-32D344F65378}" type="presOf" srcId="{CCB4B6A2-35A9-40A7-B97F-8A0040314E72}" destId="{134946DC-370B-4157-BA42-1D6CAE9EA216}" srcOrd="0" destOrd="0" presId="urn:microsoft.com/office/officeart/2005/8/layout/hierarchy2"/>
    <dgm:cxn modelId="{E644FBF0-E08E-442E-ACF3-AE10F7F1A1A1}" type="presOf" srcId="{FD7BED4B-E3E6-4CF5-93D2-43971363E3E2}" destId="{68A7A10A-5B23-4D10-AB74-893467D82102}" srcOrd="0" destOrd="0" presId="urn:microsoft.com/office/officeart/2005/8/layout/hierarchy2"/>
    <dgm:cxn modelId="{F590CDCF-4E3D-408E-BCCB-54F3A1E7DCD0}" type="presOf" srcId="{970B582E-1E7A-47A0-98B8-EFB898E277C4}" destId="{040562DD-779C-4EED-A48F-86398C771069}" srcOrd="0" destOrd="0" presId="urn:microsoft.com/office/officeart/2005/8/layout/hierarchy2"/>
    <dgm:cxn modelId="{6BDF1428-3E7A-4DCF-962D-616294C3B24D}" type="presOf" srcId="{29267A06-D986-4E34-A83C-30BDCAC22247}" destId="{F0486EBF-78A7-4D33-8923-48F9216D05F8}" srcOrd="1" destOrd="0" presId="urn:microsoft.com/office/officeart/2005/8/layout/hierarchy2"/>
    <dgm:cxn modelId="{EE269D6A-F61E-4B32-84BE-A87741757481}" type="presOf" srcId="{84C96230-1059-4216-B8F5-D14CE2E5CC94}" destId="{32D42B83-712A-4FB5-80C9-0CA414FF79EE}" srcOrd="0" destOrd="0" presId="urn:microsoft.com/office/officeart/2005/8/layout/hierarchy2"/>
    <dgm:cxn modelId="{0F767639-EFF8-48D9-A08D-F0386C551A41}" srcId="{2FDF1C79-1BBD-4373-AF3D-4228EBC86526}" destId="{DFFFB68F-55BC-461C-A381-F2ECA854BCE6}" srcOrd="1" destOrd="0" parTransId="{970B582E-1E7A-47A0-98B8-EFB898E277C4}" sibTransId="{0960D8C8-BE3D-4885-B3A5-EB9090345D19}"/>
    <dgm:cxn modelId="{B5E887AA-1785-4400-9D78-F46FCBABF47B}" type="presOf" srcId="{7C1A6EB1-EAA4-4849-AAD7-93207E847CEA}" destId="{03FBDAEF-7D70-4E36-B5E0-E5768BBDEDBC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26010834-B5D2-46D1-9943-A0B74C2A4C3A}" type="presOf" srcId="{5B0E77D5-AFE8-40A4-A468-600DB4491496}" destId="{8BF07F48-9CF6-4C70-94DD-9DBABC645C06}" srcOrd="0" destOrd="0" presId="urn:microsoft.com/office/officeart/2005/8/layout/hierarchy2"/>
    <dgm:cxn modelId="{7BDABCAF-E787-411E-AB48-427BD9E39AB3}" type="presParOf" srcId="{32D42B83-712A-4FB5-80C9-0CA414FF79EE}" destId="{56D4178D-58A5-4F08-8559-DCC4C79D4B4F}" srcOrd="0" destOrd="0" presId="urn:microsoft.com/office/officeart/2005/8/layout/hierarchy2"/>
    <dgm:cxn modelId="{7F4EC426-BB2F-4E41-9FB8-514F11ABFC16}" type="presParOf" srcId="{56D4178D-58A5-4F08-8559-DCC4C79D4B4F}" destId="{12A7F09C-14E2-417B-929B-F95E31A45341}" srcOrd="0" destOrd="0" presId="urn:microsoft.com/office/officeart/2005/8/layout/hierarchy2"/>
    <dgm:cxn modelId="{976FB376-4BAD-486D-BC6F-838BBDC20926}" type="presParOf" srcId="{56D4178D-58A5-4F08-8559-DCC4C79D4B4F}" destId="{9215C480-C83C-44F2-B8C0-4265D9433CB0}" srcOrd="1" destOrd="0" presId="urn:microsoft.com/office/officeart/2005/8/layout/hierarchy2"/>
    <dgm:cxn modelId="{A8FC8CCA-1D06-47E9-8051-F1197AD60C51}" type="presParOf" srcId="{9215C480-C83C-44F2-B8C0-4265D9433CB0}" destId="{134946DC-370B-4157-BA42-1D6CAE9EA216}" srcOrd="0" destOrd="0" presId="urn:microsoft.com/office/officeart/2005/8/layout/hierarchy2"/>
    <dgm:cxn modelId="{CEEAD81E-1094-46FF-81DD-A9AD83241F4C}" type="presParOf" srcId="{134946DC-370B-4157-BA42-1D6CAE9EA216}" destId="{FDECBAC9-3F1D-44A1-9960-6FEDD9F3F814}" srcOrd="0" destOrd="0" presId="urn:microsoft.com/office/officeart/2005/8/layout/hierarchy2"/>
    <dgm:cxn modelId="{FF7534FE-171C-4564-8F14-6AA20298E79D}" type="presParOf" srcId="{9215C480-C83C-44F2-B8C0-4265D9433CB0}" destId="{087DB737-3EB1-4434-8C90-E7ECFBA435EF}" srcOrd="1" destOrd="0" presId="urn:microsoft.com/office/officeart/2005/8/layout/hierarchy2"/>
    <dgm:cxn modelId="{1066238B-069C-43B5-8895-17C973C509CA}" type="presParOf" srcId="{087DB737-3EB1-4434-8C90-E7ECFBA435EF}" destId="{77755224-50CA-49AC-8A8B-D683DE54EB90}" srcOrd="0" destOrd="0" presId="urn:microsoft.com/office/officeart/2005/8/layout/hierarchy2"/>
    <dgm:cxn modelId="{D56C94A8-E7FE-4804-B966-DFB940E46814}" type="presParOf" srcId="{087DB737-3EB1-4434-8C90-E7ECFBA435EF}" destId="{5D75AF46-7DD5-4E99-8943-99B2D70C8514}" srcOrd="1" destOrd="0" presId="urn:microsoft.com/office/officeart/2005/8/layout/hierarchy2"/>
    <dgm:cxn modelId="{3506548F-3FB2-44C8-A77A-21CEC4F3F83A}" type="presParOf" srcId="{9215C480-C83C-44F2-B8C0-4265D9433CB0}" destId="{040562DD-779C-4EED-A48F-86398C771069}" srcOrd="2" destOrd="0" presId="urn:microsoft.com/office/officeart/2005/8/layout/hierarchy2"/>
    <dgm:cxn modelId="{18AEE9A0-D4EF-43AD-844C-83C098D72CDE}" type="presParOf" srcId="{040562DD-779C-4EED-A48F-86398C771069}" destId="{FB0B21DC-7FEC-42B0-8EEC-7285A498181B}" srcOrd="0" destOrd="0" presId="urn:microsoft.com/office/officeart/2005/8/layout/hierarchy2"/>
    <dgm:cxn modelId="{9F50A8E8-4479-455C-BBA3-5D786B2FF0EC}" type="presParOf" srcId="{9215C480-C83C-44F2-B8C0-4265D9433CB0}" destId="{71AB6947-ABA6-4D2E-B5AB-0CB4FDA05078}" srcOrd="3" destOrd="0" presId="urn:microsoft.com/office/officeart/2005/8/layout/hierarchy2"/>
    <dgm:cxn modelId="{22C676F9-1260-4315-B1BC-4560AF8C50CB}" type="presParOf" srcId="{71AB6947-ABA6-4D2E-B5AB-0CB4FDA05078}" destId="{D4687784-5D6F-450C-B5EC-B046169B5C93}" srcOrd="0" destOrd="0" presId="urn:microsoft.com/office/officeart/2005/8/layout/hierarchy2"/>
    <dgm:cxn modelId="{3A60B915-99BF-41C7-8690-BBB462297A65}" type="presParOf" srcId="{71AB6947-ABA6-4D2E-B5AB-0CB4FDA05078}" destId="{85597ACE-29ED-47DE-B194-D118B640F2C2}" srcOrd="1" destOrd="0" presId="urn:microsoft.com/office/officeart/2005/8/layout/hierarchy2"/>
    <dgm:cxn modelId="{7CBA61E7-741E-4AA0-BE76-9843ADD8C28D}" type="presParOf" srcId="{9215C480-C83C-44F2-B8C0-4265D9433CB0}" destId="{1533D1C0-13B5-4A5E-AAB5-D327D2B915EE}" srcOrd="4" destOrd="0" presId="urn:microsoft.com/office/officeart/2005/8/layout/hierarchy2"/>
    <dgm:cxn modelId="{8CA6B4E6-1421-464D-B4A0-2D1BF5618593}" type="presParOf" srcId="{1533D1C0-13B5-4A5E-AAB5-D327D2B915EE}" destId="{D2D34E75-405F-48DC-B723-0F1BE6C199F3}" srcOrd="0" destOrd="0" presId="urn:microsoft.com/office/officeart/2005/8/layout/hierarchy2"/>
    <dgm:cxn modelId="{0361F092-6FE8-40EF-A958-73EF8605204B}" type="presParOf" srcId="{9215C480-C83C-44F2-B8C0-4265D9433CB0}" destId="{6D65661F-4DA7-41C9-9CD4-EE6462CAB485}" srcOrd="5" destOrd="0" presId="urn:microsoft.com/office/officeart/2005/8/layout/hierarchy2"/>
    <dgm:cxn modelId="{E5F33270-58C2-4F54-B6C3-18234191C8BC}" type="presParOf" srcId="{6D65661F-4DA7-41C9-9CD4-EE6462CAB485}" destId="{68A7A10A-5B23-4D10-AB74-893467D82102}" srcOrd="0" destOrd="0" presId="urn:microsoft.com/office/officeart/2005/8/layout/hierarchy2"/>
    <dgm:cxn modelId="{B3C1C1E3-72BE-47A9-8A40-3A3C15C76851}" type="presParOf" srcId="{6D65661F-4DA7-41C9-9CD4-EE6462CAB485}" destId="{D34717C7-CC59-43D6-A34A-66393418AAFD}" srcOrd="1" destOrd="0" presId="urn:microsoft.com/office/officeart/2005/8/layout/hierarchy2"/>
    <dgm:cxn modelId="{C27FB17A-B35A-430A-81C5-491C8DFC4D06}" type="presParOf" srcId="{9215C480-C83C-44F2-B8C0-4265D9433CB0}" destId="{CDB6DDBB-E4B5-4491-B77A-355D5C3C1F14}" srcOrd="6" destOrd="0" presId="urn:microsoft.com/office/officeart/2005/8/layout/hierarchy2"/>
    <dgm:cxn modelId="{14074C5E-9C85-44F2-BE90-45883954138A}" type="presParOf" srcId="{CDB6DDBB-E4B5-4491-B77A-355D5C3C1F14}" destId="{F0486EBF-78A7-4D33-8923-48F9216D05F8}" srcOrd="0" destOrd="0" presId="urn:microsoft.com/office/officeart/2005/8/layout/hierarchy2"/>
    <dgm:cxn modelId="{47165CDA-B33E-4340-808C-B5EC6249005A}" type="presParOf" srcId="{9215C480-C83C-44F2-B8C0-4265D9433CB0}" destId="{D008C2B3-2DBF-4973-BD72-AC96BCA07804}" srcOrd="7" destOrd="0" presId="urn:microsoft.com/office/officeart/2005/8/layout/hierarchy2"/>
    <dgm:cxn modelId="{7925ADAC-9A59-42EB-BEAB-D81761F0514B}" type="presParOf" srcId="{D008C2B3-2DBF-4973-BD72-AC96BCA07804}" destId="{03FBDAEF-7D70-4E36-B5E0-E5768BBDEDBC}" srcOrd="0" destOrd="0" presId="urn:microsoft.com/office/officeart/2005/8/layout/hierarchy2"/>
    <dgm:cxn modelId="{E3F78519-0ED6-4831-94EB-9CFF53355341}" type="presParOf" srcId="{D008C2B3-2DBF-4973-BD72-AC96BCA07804}" destId="{148B84DA-A6DE-4082-8FF6-7C1A0C0A5A65}" srcOrd="1" destOrd="0" presId="urn:microsoft.com/office/officeart/2005/8/layout/hierarchy2"/>
    <dgm:cxn modelId="{7B5F5868-AD89-45C6-8797-C9D21FCA8303}" type="presParOf" srcId="{32D42B83-712A-4FB5-80C9-0CA414FF79EE}" destId="{5C6EABEB-B5A3-4714-847A-480AAC37C82E}" srcOrd="1" destOrd="0" presId="urn:microsoft.com/office/officeart/2005/8/layout/hierarchy2"/>
    <dgm:cxn modelId="{7F3895F1-1980-4BDA-B05B-460DE9826482}" type="presParOf" srcId="{5C6EABEB-B5A3-4714-847A-480AAC37C82E}" destId="{8BF07F48-9CF6-4C70-94DD-9DBABC645C06}" srcOrd="0" destOrd="0" presId="urn:microsoft.com/office/officeart/2005/8/layout/hierarchy2"/>
    <dgm:cxn modelId="{8FEB5E91-9F48-4048-8BEB-C73721B87A71}" type="presParOf" srcId="{5C6EABEB-B5A3-4714-847A-480AAC37C82E}" destId="{0E5D7222-0D6C-435C-9D7E-023F3D4F72A6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F88CD2-4479-46CA-B286-CDDC3BC69D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A434A-36D4-4E4F-9943-2F3C9566A23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МБТ, передаваемые бюджету района из бюджетов поселений на осуществление части полномочий по решению вопросов местного значения 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9 833,3 тыс. руб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3BA3D-76FE-4B90-A211-0E335608C475}" type="parTrans" cxnId="{2F6B401F-6C44-4CB1-AD42-85FEB6CC81E1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BC3C8-23E4-46BD-AE24-4AD66CC901B6}" type="sibTrans" cxnId="{2F6B401F-6C44-4CB1-AD42-85FEB6CC81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C0EC1-C9D9-4F4E-BEB3-09653F771C43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бюджетов поселений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1 010,9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06BAF-90FD-419F-9221-16D5B3C0ECB5}" type="parTrans" cxnId="{58624F35-ADB2-4512-A342-DC60D24A457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A5177-8F9A-4E32-A341-200A39EFDBB7}" type="sibTrans" cxnId="{58624F35-ADB2-4512-A342-DC60D24A457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A114B-A18C-430B-8AD6-F3843005C26D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в сфере дорожной деятельности</a:t>
          </a:r>
        </a:p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8 081,6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1B483-89AA-48B5-ABF8-2233FACCBD56}" type="parTrans" cxnId="{2B930A0F-A420-4F56-8CBB-A200E52DB21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7F257-941C-4EE1-93F9-40E2CB9DCEE1}" type="sibTrans" cxnId="{2B930A0F-A420-4F56-8CBB-A200E52DB2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E8349-57E9-49DA-A731-D7436BFEE072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из бюджетов поселений на строительство пешеходных переходов (мостов, виадуков) на территориях муниципальных образований Иркутской области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22,45 руб.</a:t>
          </a:r>
        </a:p>
      </dgm:t>
    </dgm:pt>
    <dgm:pt modelId="{B7381DCB-FD3C-4F3C-A87A-111620A92EC8}" type="parTrans" cxnId="{A11559D1-2C87-41A3-9A2E-452357C44A4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DF3EBA-EDAE-4B38-81A1-74305706C1FE}" type="sibTrans" cxnId="{A11559D1-2C87-41A3-9A2E-452357C44A4A}">
      <dgm:prSet/>
      <dgm:spPr/>
      <dgm:t>
        <a:bodyPr/>
        <a:lstStyle/>
        <a:p>
          <a:endParaRPr lang="ru-RU"/>
        </a:p>
      </dgm:t>
    </dgm:pt>
    <dgm:pt modelId="{0EC9D443-5337-4F18-817E-FDF1D5368C8D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полномочий в сфере жилищно– коммунального хозяйства</a:t>
          </a:r>
        </a:p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545,9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A3EE9-B1D3-4108-A9B4-BE2926CEA7F8}" type="sibTrans" cxnId="{583684F6-1A2F-4B0D-998A-C9FB7C36931A}">
      <dgm:prSet/>
      <dgm:spPr/>
      <dgm:t>
        <a:bodyPr/>
        <a:lstStyle/>
        <a:p>
          <a:endParaRPr lang="ru-RU"/>
        </a:p>
      </dgm:t>
    </dgm:pt>
    <dgm:pt modelId="{8681D402-A1B8-42AA-A35F-A456B2FE616F}" type="parTrans" cxnId="{583684F6-1A2F-4B0D-998A-C9FB7C36931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BD5305E7-2828-40D6-8C2A-813DDE146EFC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из бюджетов поселений на осуществление полномочий по соглашениям с КСП </a:t>
          </a: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194,8 тыс. руб.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E56F6-0F16-4F17-ABFA-647398D51BF5}" type="parTrans" cxnId="{0CE9CFD2-836C-4588-8A71-EC8B592EC818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CDE80C9-93E8-4442-8D10-8947423BF37C}" type="sibTrans" cxnId="{0CE9CFD2-836C-4588-8A71-EC8B592EC818}">
      <dgm:prSet/>
      <dgm:spPr/>
      <dgm:t>
        <a:bodyPr/>
        <a:lstStyle/>
        <a:p>
          <a:endParaRPr lang="ru-RU"/>
        </a:p>
      </dgm:t>
    </dgm:pt>
    <dgm:pt modelId="{0DBA912C-3FCA-40EE-802F-83E733A9A9BA}" type="pres">
      <dgm:prSet presAssocID="{A7F88CD2-4479-46CA-B286-CDDC3BC69D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5ADB9D-9229-4ED1-8368-184CD65CFE72}" type="pres">
      <dgm:prSet presAssocID="{06AA434A-36D4-4E4F-9943-2F3C9566A231}" presName="hierRoot1" presStyleCnt="0"/>
      <dgm:spPr/>
    </dgm:pt>
    <dgm:pt modelId="{FC1703B0-D398-458E-8433-582BD233ECA6}" type="pres">
      <dgm:prSet presAssocID="{06AA434A-36D4-4E4F-9943-2F3C9566A231}" presName="composite" presStyleCnt="0"/>
      <dgm:spPr/>
    </dgm:pt>
    <dgm:pt modelId="{BE3BD0FE-D0A8-489C-B0A3-6D7ED613F58F}" type="pres">
      <dgm:prSet presAssocID="{06AA434A-36D4-4E4F-9943-2F3C9566A231}" presName="background" presStyleLbl="node0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DE4582D-8935-4439-8F56-C844BC0A6649}" type="pres">
      <dgm:prSet presAssocID="{06AA434A-36D4-4E4F-9943-2F3C9566A231}" presName="text" presStyleLbl="fgAcc0" presStyleIdx="0" presStyleCnt="1" custScaleX="400176" custScaleY="182130" custLinFactY="-64331" custLinFactNeighborX="111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35991-3CAB-4656-89F9-13B2E1831455}" type="pres">
      <dgm:prSet presAssocID="{06AA434A-36D4-4E4F-9943-2F3C9566A231}" presName="hierChild2" presStyleCnt="0"/>
      <dgm:spPr/>
    </dgm:pt>
    <dgm:pt modelId="{C9729C6D-E94C-4B9B-A300-6B1B4966845B}" type="pres">
      <dgm:prSet presAssocID="{72206BAF-90FD-419F-9221-16D5B3C0ECB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D5BBF7E8-A848-4690-A861-33C6C0D19766}" type="pres">
      <dgm:prSet presAssocID="{F60C0EC1-C9D9-4F4E-BEB3-09653F771C43}" presName="hierRoot2" presStyleCnt="0"/>
      <dgm:spPr/>
    </dgm:pt>
    <dgm:pt modelId="{BBAEE55C-2C2D-4875-971D-05EFE5004EBB}" type="pres">
      <dgm:prSet presAssocID="{F60C0EC1-C9D9-4F4E-BEB3-09653F771C43}" presName="composite2" presStyleCnt="0"/>
      <dgm:spPr/>
    </dgm:pt>
    <dgm:pt modelId="{0CCD27BD-4FFE-4E2D-984B-3BA684531499}" type="pres">
      <dgm:prSet presAssocID="{F60C0EC1-C9D9-4F4E-BEB3-09653F771C43}" presName="background2" presStyleLbl="node2" presStyleIdx="0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3798A7C-423A-4CC1-9F8E-E3B91BE60632}" type="pres">
      <dgm:prSet presAssocID="{F60C0EC1-C9D9-4F4E-BEB3-09653F771C43}" presName="text2" presStyleLbl="fgAcc2" presStyleIdx="0" presStyleCnt="5" custScaleX="89736" custScaleY="303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27931-49BC-4A77-9600-9298607F722C}" type="pres">
      <dgm:prSet presAssocID="{F60C0EC1-C9D9-4F4E-BEB3-09653F771C43}" presName="hierChild3" presStyleCnt="0"/>
      <dgm:spPr/>
    </dgm:pt>
    <dgm:pt modelId="{093C7E09-6631-4555-B25C-514556302233}" type="pres">
      <dgm:prSet presAssocID="{B7381DCB-FD3C-4F3C-A87A-111620A92EC8}" presName="Name10" presStyleLbl="parChTrans1D2" presStyleIdx="1" presStyleCnt="5"/>
      <dgm:spPr/>
      <dgm:t>
        <a:bodyPr/>
        <a:lstStyle/>
        <a:p>
          <a:endParaRPr lang="ru-RU"/>
        </a:p>
      </dgm:t>
    </dgm:pt>
    <dgm:pt modelId="{7BC19364-AC70-4FDE-95AD-1473522193C7}" type="pres">
      <dgm:prSet presAssocID="{12FE8349-57E9-49DA-A731-D7436BFEE072}" presName="hierRoot2" presStyleCnt="0"/>
      <dgm:spPr/>
    </dgm:pt>
    <dgm:pt modelId="{867B9C62-3BF6-4AE4-BD9B-8730E45B42D6}" type="pres">
      <dgm:prSet presAssocID="{12FE8349-57E9-49DA-A731-D7436BFEE072}" presName="composite2" presStyleCnt="0"/>
      <dgm:spPr/>
    </dgm:pt>
    <dgm:pt modelId="{76FC1A64-EEFF-449A-AFA0-F66D2634678B}" type="pres">
      <dgm:prSet presAssocID="{12FE8349-57E9-49DA-A731-D7436BFEE072}" presName="background2" presStyleLbl="node2" presStyleIdx="1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952656-0BDF-435A-8C6C-1D19B605C262}" type="pres">
      <dgm:prSet presAssocID="{12FE8349-57E9-49DA-A731-D7436BFEE072}" presName="text2" presStyleLbl="fgAcc2" presStyleIdx="1" presStyleCnt="5" custScaleY="307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20BC8-27D1-45EB-A2E9-2571D192911D}" type="pres">
      <dgm:prSet presAssocID="{12FE8349-57E9-49DA-A731-D7436BFEE072}" presName="hierChild3" presStyleCnt="0"/>
      <dgm:spPr/>
    </dgm:pt>
    <dgm:pt modelId="{BE5EFA17-EB38-48C4-B573-C27654A00876}" type="pres">
      <dgm:prSet presAssocID="{FFA1B483-89AA-48B5-ABF8-2233FACCBD56}" presName="Name10" presStyleLbl="parChTrans1D2" presStyleIdx="2" presStyleCnt="5"/>
      <dgm:spPr/>
      <dgm:t>
        <a:bodyPr/>
        <a:lstStyle/>
        <a:p>
          <a:endParaRPr lang="ru-RU"/>
        </a:p>
      </dgm:t>
    </dgm:pt>
    <dgm:pt modelId="{A82EDD49-85C5-48FE-A4F0-16771C5294EA}" type="pres">
      <dgm:prSet presAssocID="{C3EA114B-A18C-430B-8AD6-F3843005C26D}" presName="hierRoot2" presStyleCnt="0"/>
      <dgm:spPr/>
    </dgm:pt>
    <dgm:pt modelId="{18E15777-A7E7-4579-9801-618013887BFF}" type="pres">
      <dgm:prSet presAssocID="{C3EA114B-A18C-430B-8AD6-F3843005C26D}" presName="composite2" presStyleCnt="0"/>
      <dgm:spPr/>
    </dgm:pt>
    <dgm:pt modelId="{607D342B-1116-4378-BBAA-E6F14741B1DB}" type="pres">
      <dgm:prSet presAssocID="{C3EA114B-A18C-430B-8AD6-F3843005C26D}" presName="background2" presStyleLbl="node2" presStyleIdx="2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C92A554-FAE1-420B-A872-90E7FCD41E17}" type="pres">
      <dgm:prSet presAssocID="{C3EA114B-A18C-430B-8AD6-F3843005C26D}" presName="text2" presStyleLbl="fgAcc2" presStyleIdx="2" presStyleCnt="5" custScaleY="304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B7BB8-6B43-4397-8E5B-D619384B2F73}" type="pres">
      <dgm:prSet presAssocID="{C3EA114B-A18C-430B-8AD6-F3843005C26D}" presName="hierChild3" presStyleCnt="0"/>
      <dgm:spPr/>
    </dgm:pt>
    <dgm:pt modelId="{9B51B097-0C18-4C5E-97F7-547919DCB711}" type="pres">
      <dgm:prSet presAssocID="{BA4E56F6-0F16-4F17-ABFA-647398D51BF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C5888692-1A4F-4357-A2A2-159859DDD2C7}" type="pres">
      <dgm:prSet presAssocID="{BD5305E7-2828-40D6-8C2A-813DDE146EFC}" presName="hierRoot2" presStyleCnt="0"/>
      <dgm:spPr/>
    </dgm:pt>
    <dgm:pt modelId="{EBF94950-DC3E-4501-9835-E969D1306938}" type="pres">
      <dgm:prSet presAssocID="{BD5305E7-2828-40D6-8C2A-813DDE146EFC}" presName="composite2" presStyleCnt="0"/>
      <dgm:spPr/>
    </dgm:pt>
    <dgm:pt modelId="{B5345AC6-B9F0-48BB-8370-A51D54D8F72B}" type="pres">
      <dgm:prSet presAssocID="{BD5305E7-2828-40D6-8C2A-813DDE146EFC}" presName="background2" presStyleLbl="node2" presStyleIdx="3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AB7E2E8-5652-4418-9FEB-66D8B6A4D223}" type="pres">
      <dgm:prSet presAssocID="{BD5305E7-2828-40D6-8C2A-813DDE146EFC}" presName="text2" presStyleLbl="fgAcc2" presStyleIdx="3" presStyleCnt="5" custScaleY="307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5E5E67-6ECF-47E6-9588-C37D2072466A}" type="pres">
      <dgm:prSet presAssocID="{BD5305E7-2828-40D6-8C2A-813DDE146EFC}" presName="hierChild3" presStyleCnt="0"/>
      <dgm:spPr/>
    </dgm:pt>
    <dgm:pt modelId="{59551110-2D66-471E-A16A-819337207A8A}" type="pres">
      <dgm:prSet presAssocID="{8681D402-A1B8-42AA-A35F-A456B2FE616F}" presName="Name10" presStyleLbl="parChTrans1D2" presStyleIdx="4" presStyleCnt="5"/>
      <dgm:spPr/>
      <dgm:t>
        <a:bodyPr/>
        <a:lstStyle/>
        <a:p>
          <a:endParaRPr lang="ru-RU"/>
        </a:p>
      </dgm:t>
    </dgm:pt>
    <dgm:pt modelId="{15904FDB-D116-4FB7-BC2B-A96B7EED7D75}" type="pres">
      <dgm:prSet presAssocID="{0EC9D443-5337-4F18-817E-FDF1D5368C8D}" presName="hierRoot2" presStyleCnt="0"/>
      <dgm:spPr/>
    </dgm:pt>
    <dgm:pt modelId="{110B5E1F-8E5D-40E5-960D-6DFAD248F89D}" type="pres">
      <dgm:prSet presAssocID="{0EC9D443-5337-4F18-817E-FDF1D5368C8D}" presName="composite2" presStyleCnt="0"/>
      <dgm:spPr/>
    </dgm:pt>
    <dgm:pt modelId="{F57FF47A-B35F-4530-BFA5-C66635EEA57E}" type="pres">
      <dgm:prSet presAssocID="{0EC9D443-5337-4F18-817E-FDF1D5368C8D}" presName="background2" presStyleLbl="node2" presStyleIdx="4" presStyleCnt="5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B05A3A1-B2CA-49DD-81D8-F056924E20BD}" type="pres">
      <dgm:prSet presAssocID="{0EC9D443-5337-4F18-817E-FDF1D5368C8D}" presName="text2" presStyleLbl="fgAcc2" presStyleIdx="4" presStyleCnt="5" custScaleY="307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ED1098-2907-40F4-AA6B-346CEE2D5C9E}" type="pres">
      <dgm:prSet presAssocID="{0EC9D443-5337-4F18-817E-FDF1D5368C8D}" presName="hierChild3" presStyleCnt="0"/>
      <dgm:spPr/>
    </dgm:pt>
  </dgm:ptLst>
  <dgm:cxnLst>
    <dgm:cxn modelId="{C29F71DA-3DEA-47A7-9706-F26EADD8446C}" type="presOf" srcId="{12FE8349-57E9-49DA-A731-D7436BFEE072}" destId="{49952656-0BDF-435A-8C6C-1D19B605C262}" srcOrd="0" destOrd="0" presId="urn:microsoft.com/office/officeart/2005/8/layout/hierarchy1"/>
    <dgm:cxn modelId="{E4CB5267-15F3-464F-A83D-8E1D1DE8266F}" type="presOf" srcId="{BD5305E7-2828-40D6-8C2A-813DDE146EFC}" destId="{2AB7E2E8-5652-4418-9FEB-66D8B6A4D223}" srcOrd="0" destOrd="0" presId="urn:microsoft.com/office/officeart/2005/8/layout/hierarchy1"/>
    <dgm:cxn modelId="{5AAA7596-541E-4492-B524-7A12B36ACC8F}" type="presOf" srcId="{B7381DCB-FD3C-4F3C-A87A-111620A92EC8}" destId="{093C7E09-6631-4555-B25C-514556302233}" srcOrd="0" destOrd="0" presId="urn:microsoft.com/office/officeart/2005/8/layout/hierarchy1"/>
    <dgm:cxn modelId="{583684F6-1A2F-4B0D-998A-C9FB7C36931A}" srcId="{06AA434A-36D4-4E4F-9943-2F3C9566A231}" destId="{0EC9D443-5337-4F18-817E-FDF1D5368C8D}" srcOrd="4" destOrd="0" parTransId="{8681D402-A1B8-42AA-A35F-A456B2FE616F}" sibTransId="{191A3EE9-B1D3-4108-A9B4-BE2926CEA7F8}"/>
    <dgm:cxn modelId="{56ED680D-F869-4C36-A3A4-AA6BA95AE35D}" type="presOf" srcId="{F60C0EC1-C9D9-4F4E-BEB3-09653F771C43}" destId="{13798A7C-423A-4CC1-9F8E-E3B91BE60632}" srcOrd="0" destOrd="0" presId="urn:microsoft.com/office/officeart/2005/8/layout/hierarchy1"/>
    <dgm:cxn modelId="{58624F35-ADB2-4512-A342-DC60D24A4577}" srcId="{06AA434A-36D4-4E4F-9943-2F3C9566A231}" destId="{F60C0EC1-C9D9-4F4E-BEB3-09653F771C43}" srcOrd="0" destOrd="0" parTransId="{72206BAF-90FD-419F-9221-16D5B3C0ECB5}" sibTransId="{144A5177-8F9A-4E32-A341-200A39EFDBB7}"/>
    <dgm:cxn modelId="{7921668A-4094-4BB7-8951-15A65BBBFF83}" type="presOf" srcId="{A7F88CD2-4479-46CA-B286-CDDC3BC69DB2}" destId="{0DBA912C-3FCA-40EE-802F-83E733A9A9BA}" srcOrd="0" destOrd="0" presId="urn:microsoft.com/office/officeart/2005/8/layout/hierarchy1"/>
    <dgm:cxn modelId="{009E486F-2A23-4A33-BDF6-D30F9333A44E}" type="presOf" srcId="{C3EA114B-A18C-430B-8AD6-F3843005C26D}" destId="{1C92A554-FAE1-420B-A872-90E7FCD41E17}" srcOrd="0" destOrd="0" presId="urn:microsoft.com/office/officeart/2005/8/layout/hierarchy1"/>
    <dgm:cxn modelId="{0CE9CFD2-836C-4588-8A71-EC8B592EC818}" srcId="{06AA434A-36D4-4E4F-9943-2F3C9566A231}" destId="{BD5305E7-2828-40D6-8C2A-813DDE146EFC}" srcOrd="3" destOrd="0" parTransId="{BA4E56F6-0F16-4F17-ABFA-647398D51BF5}" sibTransId="{ECDE80C9-93E8-4442-8D10-8947423BF37C}"/>
    <dgm:cxn modelId="{2F6B401F-6C44-4CB1-AD42-85FEB6CC81E1}" srcId="{A7F88CD2-4479-46CA-B286-CDDC3BC69DB2}" destId="{06AA434A-36D4-4E4F-9943-2F3C9566A231}" srcOrd="0" destOrd="0" parTransId="{5E83BA3D-76FE-4B90-A211-0E335608C475}" sibTransId="{EFEBC3C8-23E4-46BD-AE24-4AD66CC901B6}"/>
    <dgm:cxn modelId="{D65643A7-099D-4E51-A07D-F713F0BC74D5}" type="presOf" srcId="{BA4E56F6-0F16-4F17-ABFA-647398D51BF5}" destId="{9B51B097-0C18-4C5E-97F7-547919DCB711}" srcOrd="0" destOrd="0" presId="urn:microsoft.com/office/officeart/2005/8/layout/hierarchy1"/>
    <dgm:cxn modelId="{A11559D1-2C87-41A3-9A2E-452357C44A4A}" srcId="{06AA434A-36D4-4E4F-9943-2F3C9566A231}" destId="{12FE8349-57E9-49DA-A731-D7436BFEE072}" srcOrd="1" destOrd="0" parTransId="{B7381DCB-FD3C-4F3C-A87A-111620A92EC8}" sibTransId="{9FDF3EBA-EDAE-4B38-81A1-74305706C1FE}"/>
    <dgm:cxn modelId="{810B9B00-006A-4EBB-B49C-7256A3F10E76}" type="presOf" srcId="{0EC9D443-5337-4F18-817E-FDF1D5368C8D}" destId="{9B05A3A1-B2CA-49DD-81D8-F056924E20BD}" srcOrd="0" destOrd="0" presId="urn:microsoft.com/office/officeart/2005/8/layout/hierarchy1"/>
    <dgm:cxn modelId="{696C44F8-35C4-4FF8-AB98-3BE5A5DF3212}" type="presOf" srcId="{72206BAF-90FD-419F-9221-16D5B3C0ECB5}" destId="{C9729C6D-E94C-4B9B-A300-6B1B4966845B}" srcOrd="0" destOrd="0" presId="urn:microsoft.com/office/officeart/2005/8/layout/hierarchy1"/>
    <dgm:cxn modelId="{2B930A0F-A420-4F56-8CBB-A200E52DB216}" srcId="{06AA434A-36D4-4E4F-9943-2F3C9566A231}" destId="{C3EA114B-A18C-430B-8AD6-F3843005C26D}" srcOrd="2" destOrd="0" parTransId="{FFA1B483-89AA-48B5-ABF8-2233FACCBD56}" sibTransId="{B2E7F257-941C-4EE1-93F9-40E2CB9DCEE1}"/>
    <dgm:cxn modelId="{A6BC8FC0-CEB5-477D-AE50-6BA1665BDC0B}" type="presOf" srcId="{FFA1B483-89AA-48B5-ABF8-2233FACCBD56}" destId="{BE5EFA17-EB38-48C4-B573-C27654A00876}" srcOrd="0" destOrd="0" presId="urn:microsoft.com/office/officeart/2005/8/layout/hierarchy1"/>
    <dgm:cxn modelId="{FA7620A0-1FB7-4F7B-B48B-2749B56B75DB}" type="presOf" srcId="{8681D402-A1B8-42AA-A35F-A456B2FE616F}" destId="{59551110-2D66-471E-A16A-819337207A8A}" srcOrd="0" destOrd="0" presId="urn:microsoft.com/office/officeart/2005/8/layout/hierarchy1"/>
    <dgm:cxn modelId="{F2323E19-7C73-4FB4-AA5B-2DBA49BE239A}" type="presOf" srcId="{06AA434A-36D4-4E4F-9943-2F3C9566A231}" destId="{3DE4582D-8935-4439-8F56-C844BC0A6649}" srcOrd="0" destOrd="0" presId="urn:microsoft.com/office/officeart/2005/8/layout/hierarchy1"/>
    <dgm:cxn modelId="{2FD92321-1E41-48F5-B7E9-EFEA76E2DB65}" type="presParOf" srcId="{0DBA912C-3FCA-40EE-802F-83E733A9A9BA}" destId="{F25ADB9D-9229-4ED1-8368-184CD65CFE72}" srcOrd="0" destOrd="0" presId="urn:microsoft.com/office/officeart/2005/8/layout/hierarchy1"/>
    <dgm:cxn modelId="{8E450854-B21A-4EEE-BE25-B6814B2D914E}" type="presParOf" srcId="{F25ADB9D-9229-4ED1-8368-184CD65CFE72}" destId="{FC1703B0-D398-458E-8433-582BD233ECA6}" srcOrd="0" destOrd="0" presId="urn:microsoft.com/office/officeart/2005/8/layout/hierarchy1"/>
    <dgm:cxn modelId="{DDEC5ECE-EEEB-43B1-B608-366B9EF76F28}" type="presParOf" srcId="{FC1703B0-D398-458E-8433-582BD233ECA6}" destId="{BE3BD0FE-D0A8-489C-B0A3-6D7ED613F58F}" srcOrd="0" destOrd="0" presId="urn:microsoft.com/office/officeart/2005/8/layout/hierarchy1"/>
    <dgm:cxn modelId="{EDEC5A7D-0909-411D-B6E5-FA030C41CF38}" type="presParOf" srcId="{FC1703B0-D398-458E-8433-582BD233ECA6}" destId="{3DE4582D-8935-4439-8F56-C844BC0A6649}" srcOrd="1" destOrd="0" presId="urn:microsoft.com/office/officeart/2005/8/layout/hierarchy1"/>
    <dgm:cxn modelId="{E8F8D621-4AF2-4D9F-8BE1-811BA7AFE6B4}" type="presParOf" srcId="{F25ADB9D-9229-4ED1-8368-184CD65CFE72}" destId="{C1635991-3CAB-4656-89F9-13B2E1831455}" srcOrd="1" destOrd="0" presId="urn:microsoft.com/office/officeart/2005/8/layout/hierarchy1"/>
    <dgm:cxn modelId="{8173C40A-C6B1-435A-98DC-8F1A446C9C87}" type="presParOf" srcId="{C1635991-3CAB-4656-89F9-13B2E1831455}" destId="{C9729C6D-E94C-4B9B-A300-6B1B4966845B}" srcOrd="0" destOrd="0" presId="urn:microsoft.com/office/officeart/2005/8/layout/hierarchy1"/>
    <dgm:cxn modelId="{F51DA466-EEA4-4CF3-ABBB-E5583BDC35F8}" type="presParOf" srcId="{C1635991-3CAB-4656-89F9-13B2E1831455}" destId="{D5BBF7E8-A848-4690-A861-33C6C0D19766}" srcOrd="1" destOrd="0" presId="urn:microsoft.com/office/officeart/2005/8/layout/hierarchy1"/>
    <dgm:cxn modelId="{26DA21A8-FC46-4FA8-9904-B6C5DE8CA59F}" type="presParOf" srcId="{D5BBF7E8-A848-4690-A861-33C6C0D19766}" destId="{BBAEE55C-2C2D-4875-971D-05EFE5004EBB}" srcOrd="0" destOrd="0" presId="urn:microsoft.com/office/officeart/2005/8/layout/hierarchy1"/>
    <dgm:cxn modelId="{60A9005F-0F7C-448E-8B94-B0ED86AE50DB}" type="presParOf" srcId="{BBAEE55C-2C2D-4875-971D-05EFE5004EBB}" destId="{0CCD27BD-4FFE-4E2D-984B-3BA684531499}" srcOrd="0" destOrd="0" presId="urn:microsoft.com/office/officeart/2005/8/layout/hierarchy1"/>
    <dgm:cxn modelId="{B3BCCAA2-C846-4754-B2FF-31AB40F91ED8}" type="presParOf" srcId="{BBAEE55C-2C2D-4875-971D-05EFE5004EBB}" destId="{13798A7C-423A-4CC1-9F8E-E3B91BE60632}" srcOrd="1" destOrd="0" presId="urn:microsoft.com/office/officeart/2005/8/layout/hierarchy1"/>
    <dgm:cxn modelId="{59027FDA-8D2F-47F1-B414-426C9A361A44}" type="presParOf" srcId="{D5BBF7E8-A848-4690-A861-33C6C0D19766}" destId="{7D527931-49BC-4A77-9600-9298607F722C}" srcOrd="1" destOrd="0" presId="urn:microsoft.com/office/officeart/2005/8/layout/hierarchy1"/>
    <dgm:cxn modelId="{CCBD3A05-7C35-4765-9347-0FB47C53C3B6}" type="presParOf" srcId="{C1635991-3CAB-4656-89F9-13B2E1831455}" destId="{093C7E09-6631-4555-B25C-514556302233}" srcOrd="2" destOrd="0" presId="urn:microsoft.com/office/officeart/2005/8/layout/hierarchy1"/>
    <dgm:cxn modelId="{92D7CF98-5E2A-4EF4-84E0-08DC4C9CCA43}" type="presParOf" srcId="{C1635991-3CAB-4656-89F9-13B2E1831455}" destId="{7BC19364-AC70-4FDE-95AD-1473522193C7}" srcOrd="3" destOrd="0" presId="urn:microsoft.com/office/officeart/2005/8/layout/hierarchy1"/>
    <dgm:cxn modelId="{6352BA59-46E4-4EEF-AF0D-D5D090B66FDC}" type="presParOf" srcId="{7BC19364-AC70-4FDE-95AD-1473522193C7}" destId="{867B9C62-3BF6-4AE4-BD9B-8730E45B42D6}" srcOrd="0" destOrd="0" presId="urn:microsoft.com/office/officeart/2005/8/layout/hierarchy1"/>
    <dgm:cxn modelId="{47C260EA-FDBD-4C78-B3E9-BAC2A04B2B59}" type="presParOf" srcId="{867B9C62-3BF6-4AE4-BD9B-8730E45B42D6}" destId="{76FC1A64-EEFF-449A-AFA0-F66D2634678B}" srcOrd="0" destOrd="0" presId="urn:microsoft.com/office/officeart/2005/8/layout/hierarchy1"/>
    <dgm:cxn modelId="{E805D945-639B-414D-992D-5F26A806066B}" type="presParOf" srcId="{867B9C62-3BF6-4AE4-BD9B-8730E45B42D6}" destId="{49952656-0BDF-435A-8C6C-1D19B605C262}" srcOrd="1" destOrd="0" presId="urn:microsoft.com/office/officeart/2005/8/layout/hierarchy1"/>
    <dgm:cxn modelId="{B0192B26-0968-4189-9104-2B52B6A90BE4}" type="presParOf" srcId="{7BC19364-AC70-4FDE-95AD-1473522193C7}" destId="{10D20BC8-27D1-45EB-A2E9-2571D192911D}" srcOrd="1" destOrd="0" presId="urn:microsoft.com/office/officeart/2005/8/layout/hierarchy1"/>
    <dgm:cxn modelId="{F7E37CB6-89E4-4DF6-B58E-B52CF3F27855}" type="presParOf" srcId="{C1635991-3CAB-4656-89F9-13B2E1831455}" destId="{BE5EFA17-EB38-48C4-B573-C27654A00876}" srcOrd="4" destOrd="0" presId="urn:microsoft.com/office/officeart/2005/8/layout/hierarchy1"/>
    <dgm:cxn modelId="{8D9BF32C-5881-4738-9561-30019C59C46E}" type="presParOf" srcId="{C1635991-3CAB-4656-89F9-13B2E1831455}" destId="{A82EDD49-85C5-48FE-A4F0-16771C5294EA}" srcOrd="5" destOrd="0" presId="urn:microsoft.com/office/officeart/2005/8/layout/hierarchy1"/>
    <dgm:cxn modelId="{FBD63F2E-D46C-4ECE-8F0E-7FF1F1EA47C9}" type="presParOf" srcId="{A82EDD49-85C5-48FE-A4F0-16771C5294EA}" destId="{18E15777-A7E7-4579-9801-618013887BFF}" srcOrd="0" destOrd="0" presId="urn:microsoft.com/office/officeart/2005/8/layout/hierarchy1"/>
    <dgm:cxn modelId="{42EB1A97-75DA-413D-9CA1-B79BB0BB8C1A}" type="presParOf" srcId="{18E15777-A7E7-4579-9801-618013887BFF}" destId="{607D342B-1116-4378-BBAA-E6F14741B1DB}" srcOrd="0" destOrd="0" presId="urn:microsoft.com/office/officeart/2005/8/layout/hierarchy1"/>
    <dgm:cxn modelId="{F25E7940-FFC4-4EB3-B20E-5E597AA8293F}" type="presParOf" srcId="{18E15777-A7E7-4579-9801-618013887BFF}" destId="{1C92A554-FAE1-420B-A872-90E7FCD41E17}" srcOrd="1" destOrd="0" presId="urn:microsoft.com/office/officeart/2005/8/layout/hierarchy1"/>
    <dgm:cxn modelId="{9D307530-318C-4D4E-B892-E4589E72924E}" type="presParOf" srcId="{A82EDD49-85C5-48FE-A4F0-16771C5294EA}" destId="{B1BB7BB8-6B43-4397-8E5B-D619384B2F73}" srcOrd="1" destOrd="0" presId="urn:microsoft.com/office/officeart/2005/8/layout/hierarchy1"/>
    <dgm:cxn modelId="{8B62CADF-BA80-4F5E-BB08-093FECDDDA56}" type="presParOf" srcId="{C1635991-3CAB-4656-89F9-13B2E1831455}" destId="{9B51B097-0C18-4C5E-97F7-547919DCB711}" srcOrd="6" destOrd="0" presId="urn:microsoft.com/office/officeart/2005/8/layout/hierarchy1"/>
    <dgm:cxn modelId="{711A49F4-C25A-424C-BD3F-5867A77ABBFC}" type="presParOf" srcId="{C1635991-3CAB-4656-89F9-13B2E1831455}" destId="{C5888692-1A4F-4357-A2A2-159859DDD2C7}" srcOrd="7" destOrd="0" presId="urn:microsoft.com/office/officeart/2005/8/layout/hierarchy1"/>
    <dgm:cxn modelId="{88BDBBE0-B0B5-44D9-AD2F-56F100C432D4}" type="presParOf" srcId="{C5888692-1A4F-4357-A2A2-159859DDD2C7}" destId="{EBF94950-DC3E-4501-9835-E969D1306938}" srcOrd="0" destOrd="0" presId="urn:microsoft.com/office/officeart/2005/8/layout/hierarchy1"/>
    <dgm:cxn modelId="{614103A8-AFFF-41F1-BC1A-DB04A312941C}" type="presParOf" srcId="{EBF94950-DC3E-4501-9835-E969D1306938}" destId="{B5345AC6-B9F0-48BB-8370-A51D54D8F72B}" srcOrd="0" destOrd="0" presId="urn:microsoft.com/office/officeart/2005/8/layout/hierarchy1"/>
    <dgm:cxn modelId="{A40C21AE-018B-416D-B4A8-628E7503C827}" type="presParOf" srcId="{EBF94950-DC3E-4501-9835-E969D1306938}" destId="{2AB7E2E8-5652-4418-9FEB-66D8B6A4D223}" srcOrd="1" destOrd="0" presId="urn:microsoft.com/office/officeart/2005/8/layout/hierarchy1"/>
    <dgm:cxn modelId="{C5F70CAD-F09A-4B91-A38B-6BD463267578}" type="presParOf" srcId="{C5888692-1A4F-4357-A2A2-159859DDD2C7}" destId="{9A5E5E67-6ECF-47E6-9588-C37D2072466A}" srcOrd="1" destOrd="0" presId="urn:microsoft.com/office/officeart/2005/8/layout/hierarchy1"/>
    <dgm:cxn modelId="{90D2B5B9-6977-4650-840A-B44C1CDA6D45}" type="presParOf" srcId="{C1635991-3CAB-4656-89F9-13B2E1831455}" destId="{59551110-2D66-471E-A16A-819337207A8A}" srcOrd="8" destOrd="0" presId="urn:microsoft.com/office/officeart/2005/8/layout/hierarchy1"/>
    <dgm:cxn modelId="{FEF7360B-BA2F-4E93-84A6-8C12EA76960F}" type="presParOf" srcId="{C1635991-3CAB-4656-89F9-13B2E1831455}" destId="{15904FDB-D116-4FB7-BC2B-A96B7EED7D75}" srcOrd="9" destOrd="0" presId="urn:microsoft.com/office/officeart/2005/8/layout/hierarchy1"/>
    <dgm:cxn modelId="{88C6CA15-A958-45C6-896C-61563323D92B}" type="presParOf" srcId="{15904FDB-D116-4FB7-BC2B-A96B7EED7D75}" destId="{110B5E1F-8E5D-40E5-960D-6DFAD248F89D}" srcOrd="0" destOrd="0" presId="urn:microsoft.com/office/officeart/2005/8/layout/hierarchy1"/>
    <dgm:cxn modelId="{210EC4CC-AB85-416C-AFA8-2AA6D19A679A}" type="presParOf" srcId="{110B5E1F-8E5D-40E5-960D-6DFAD248F89D}" destId="{F57FF47A-B35F-4530-BFA5-C66635EEA57E}" srcOrd="0" destOrd="0" presId="urn:microsoft.com/office/officeart/2005/8/layout/hierarchy1"/>
    <dgm:cxn modelId="{CAA8CA30-E083-499B-A7E5-B4275198B43F}" type="presParOf" srcId="{110B5E1F-8E5D-40E5-960D-6DFAD248F89D}" destId="{9B05A3A1-B2CA-49DD-81D8-F056924E20BD}" srcOrd="1" destOrd="0" presId="urn:microsoft.com/office/officeart/2005/8/layout/hierarchy1"/>
    <dgm:cxn modelId="{6E54BEAC-5B67-400D-B22A-47A94A618B75}" type="presParOf" srcId="{15904FDB-D116-4FB7-BC2B-A96B7EED7D75}" destId="{5EED1098-2907-40F4-AA6B-346CEE2D5C9E}" srcOrd="1" destOrd="0" presId="urn:microsoft.com/office/officeart/2005/8/layout/hierarchy1"/>
  </dgm:cxnLst>
  <dgm:bg/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23E9E9-634F-470F-AC66-2635CB5DD19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D9AE9-641E-4F2C-B46C-5BE948AF6AAA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100,0</a:t>
          </a:r>
          <a:endParaRPr lang="ru-RU" dirty="0"/>
        </a:p>
      </dgm:t>
    </dgm:pt>
    <dgm:pt modelId="{7B46A894-A913-4D96-8B3D-876BEB7CA0B1}" type="parTrans" cxnId="{5E0888D5-CA1C-4381-8B9D-58DB9277FBE5}">
      <dgm:prSet/>
      <dgm:spPr/>
      <dgm:t>
        <a:bodyPr/>
        <a:lstStyle/>
        <a:p>
          <a:endParaRPr lang="ru-RU"/>
        </a:p>
      </dgm:t>
    </dgm:pt>
    <dgm:pt modelId="{70BF0F0F-F713-4EF6-AE11-EBFFB31ED2C6}" type="sibTrans" cxnId="{5E0888D5-CA1C-4381-8B9D-58DB9277FBE5}">
      <dgm:prSet/>
      <dgm:spPr/>
      <dgm:t>
        <a:bodyPr/>
        <a:lstStyle/>
        <a:p>
          <a:endParaRPr lang="ru-RU"/>
        </a:p>
      </dgm:t>
    </dgm:pt>
    <dgm:pt modelId="{EE79F1B6-8B51-44B5-9D1F-4CDE000E07BF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Иные межбюджетные трансферты на государственную поддержку лучших сельских учреждений культуры</a:t>
          </a:r>
          <a:endParaRPr lang="ru-RU" dirty="0"/>
        </a:p>
      </dgm:t>
    </dgm:pt>
    <dgm:pt modelId="{30260391-0B86-4603-BBA8-944EC20B6CA7}" type="parTrans" cxnId="{261C59D4-0C68-4211-BFD5-630C974A7956}">
      <dgm:prSet/>
      <dgm:spPr/>
      <dgm:t>
        <a:bodyPr/>
        <a:lstStyle/>
        <a:p>
          <a:endParaRPr lang="ru-RU"/>
        </a:p>
      </dgm:t>
    </dgm:pt>
    <dgm:pt modelId="{0100A689-E7DE-4465-B523-C798AB508F16}" type="sibTrans" cxnId="{261C59D4-0C68-4211-BFD5-630C974A7956}">
      <dgm:prSet/>
      <dgm:spPr/>
      <dgm:t>
        <a:bodyPr/>
        <a:lstStyle/>
        <a:p>
          <a:endParaRPr lang="ru-RU"/>
        </a:p>
      </dgm:t>
    </dgm:pt>
    <dgm:pt modelId="{06D64BB8-411D-4076-8902-356C6646989B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500,0</a:t>
          </a:r>
          <a:endParaRPr lang="ru-RU" dirty="0"/>
        </a:p>
      </dgm:t>
    </dgm:pt>
    <dgm:pt modelId="{D4389218-7A4E-442E-962E-061FE144904C}" type="parTrans" cxnId="{805CA0B5-8D33-4B24-9E2B-6203D02755D5}">
      <dgm:prSet/>
      <dgm:spPr/>
      <dgm:t>
        <a:bodyPr/>
        <a:lstStyle/>
        <a:p>
          <a:endParaRPr lang="ru-RU"/>
        </a:p>
      </dgm:t>
    </dgm:pt>
    <dgm:pt modelId="{0088E10E-6BA5-4433-BB21-434FCC56C02B}" type="sibTrans" cxnId="{805CA0B5-8D33-4B24-9E2B-6203D02755D5}">
      <dgm:prSet/>
      <dgm:spPr/>
      <dgm:t>
        <a:bodyPr/>
        <a:lstStyle/>
        <a:p>
          <a:endParaRPr lang="ru-RU"/>
        </a:p>
      </dgm:t>
    </dgm:pt>
    <dgm:pt modelId="{B40EF018-DDE7-4BFC-AF3C-25BDD408207A}">
      <dgm:prSet phldrT="[Текст]"/>
      <dgm:spPr>
        <a:ln>
          <a:solidFill>
            <a:srgbClr val="7030A0"/>
          </a:solidFill>
        </a:ln>
      </dgm:spPr>
      <dgm:t>
        <a:bodyPr/>
        <a:lstStyle/>
        <a:p>
          <a:r>
            <a:rPr lang="ru-RU" dirty="0" smtClean="0"/>
            <a:t>Иные МБТ на поощрение ОМСУ муниципальных районов Иркутской области достигших наилучших значений, показателей по итогам оценки эффективности их деятельности за 2018 год</a:t>
          </a:r>
          <a:endParaRPr lang="ru-RU" dirty="0"/>
        </a:p>
      </dgm:t>
    </dgm:pt>
    <dgm:pt modelId="{D4C9FB05-421F-4D69-94E2-6947D9AA3D6B}" type="parTrans" cxnId="{E828E948-A1A0-4B1C-A755-336BCDEE35CC}">
      <dgm:prSet/>
      <dgm:spPr/>
      <dgm:t>
        <a:bodyPr/>
        <a:lstStyle/>
        <a:p>
          <a:endParaRPr lang="ru-RU"/>
        </a:p>
      </dgm:t>
    </dgm:pt>
    <dgm:pt modelId="{B53433E5-D592-4581-9D33-2600809BC476}" type="sibTrans" cxnId="{E828E948-A1A0-4B1C-A755-336BCDEE35CC}">
      <dgm:prSet/>
      <dgm:spPr/>
      <dgm:t>
        <a:bodyPr/>
        <a:lstStyle/>
        <a:p>
          <a:endParaRPr lang="ru-RU"/>
        </a:p>
      </dgm:t>
    </dgm:pt>
    <dgm:pt modelId="{BE08E0E1-B7A0-4AC8-BA97-9E87B529BEA7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1154,0</a:t>
          </a:r>
          <a:endParaRPr lang="ru-RU" dirty="0"/>
        </a:p>
      </dgm:t>
    </dgm:pt>
    <dgm:pt modelId="{724BDCF3-A24A-4255-AC1C-A04328C7E30F}" type="parTrans" cxnId="{1DED8BA4-5074-412C-A36D-3965A3BDDA6C}">
      <dgm:prSet/>
      <dgm:spPr/>
      <dgm:t>
        <a:bodyPr/>
        <a:lstStyle/>
        <a:p>
          <a:endParaRPr lang="ru-RU"/>
        </a:p>
      </dgm:t>
    </dgm:pt>
    <dgm:pt modelId="{B25BF77C-E387-43D0-9716-B70C677AF6DB}" type="sibTrans" cxnId="{1DED8BA4-5074-412C-A36D-3965A3BDDA6C}">
      <dgm:prSet/>
      <dgm:spPr/>
      <dgm:t>
        <a:bodyPr/>
        <a:lstStyle/>
        <a:p>
          <a:endParaRPr lang="ru-RU"/>
        </a:p>
      </dgm:t>
    </dgm:pt>
    <dgm:pt modelId="{B5DE8F52-132B-40D6-9805-364532507C37}">
      <dgm:prSet phldrT="[Текст]"/>
      <dgm:spPr/>
      <dgm:t>
        <a:bodyPr/>
        <a:lstStyle/>
        <a:p>
          <a:r>
            <a:rPr lang="ru-RU" dirty="0" smtClean="0"/>
            <a:t>Иные межбюджетные трансферты на исполнение органами местного самоуправления муниципальных образований Иркутской области отдельных расходных обязательств в связи с чрезвычайной ситуацией, сложившейся в результате паводка, вызванного сильными дождями, прошедшими в июне, июле 2019 года на территории Иркутской области (клуб с.Новостройка)</a:t>
          </a:r>
          <a:endParaRPr lang="ru-RU" dirty="0"/>
        </a:p>
      </dgm:t>
    </dgm:pt>
    <dgm:pt modelId="{11A94619-183A-41F7-B754-757FBC4135D4}" type="parTrans" cxnId="{D566F95B-ED2F-462E-99C6-80219817E351}">
      <dgm:prSet/>
      <dgm:spPr/>
      <dgm:t>
        <a:bodyPr/>
        <a:lstStyle/>
        <a:p>
          <a:endParaRPr lang="ru-RU"/>
        </a:p>
      </dgm:t>
    </dgm:pt>
    <dgm:pt modelId="{B9467630-8BB0-4885-9BF3-3BCBC1BFC3AA}" type="sibTrans" cxnId="{D566F95B-ED2F-462E-99C6-80219817E351}">
      <dgm:prSet/>
      <dgm:spPr/>
      <dgm:t>
        <a:bodyPr/>
        <a:lstStyle/>
        <a:p>
          <a:endParaRPr lang="ru-RU"/>
        </a:p>
      </dgm:t>
    </dgm:pt>
    <dgm:pt modelId="{A4C0561A-B1C7-42D7-8F15-0B1A5117DA59}" type="pres">
      <dgm:prSet presAssocID="{D223E9E9-634F-470F-AC66-2635CB5DD1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6E513-F92D-4514-A622-D04695497A05}" type="pres">
      <dgm:prSet presAssocID="{CDFD9AE9-641E-4F2C-B46C-5BE948AF6AAA}" presName="composite" presStyleCnt="0"/>
      <dgm:spPr/>
    </dgm:pt>
    <dgm:pt modelId="{FD52A419-2E28-4985-B88B-04C5D943CBB7}" type="pres">
      <dgm:prSet presAssocID="{CDFD9AE9-641E-4F2C-B46C-5BE948AF6A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B880E-D1B4-434A-B571-3446B05576B0}" type="pres">
      <dgm:prSet presAssocID="{CDFD9AE9-641E-4F2C-B46C-5BE948AF6A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85E4-AEE2-4875-B380-27EFF6EB7E25}" type="pres">
      <dgm:prSet presAssocID="{70BF0F0F-F713-4EF6-AE11-EBFFB31ED2C6}" presName="sp" presStyleCnt="0"/>
      <dgm:spPr/>
    </dgm:pt>
    <dgm:pt modelId="{1569F5A5-449F-4208-83EB-A25DACC5F3C9}" type="pres">
      <dgm:prSet presAssocID="{06D64BB8-411D-4076-8902-356C6646989B}" presName="composite" presStyleCnt="0"/>
      <dgm:spPr/>
    </dgm:pt>
    <dgm:pt modelId="{46623B3F-9C73-4DC6-8EAB-36807D39DC02}" type="pres">
      <dgm:prSet presAssocID="{06D64BB8-411D-4076-8902-356C664698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D87CD-E788-4807-BD5A-E8C611293B94}" type="pres">
      <dgm:prSet presAssocID="{06D64BB8-411D-4076-8902-356C664698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AF6AE-F5EA-4E2E-99D4-CF4E1CCE915E}" type="pres">
      <dgm:prSet presAssocID="{0088E10E-6BA5-4433-BB21-434FCC56C02B}" presName="sp" presStyleCnt="0"/>
      <dgm:spPr/>
    </dgm:pt>
    <dgm:pt modelId="{9C415972-2B10-475D-A7C7-F2C1776FB542}" type="pres">
      <dgm:prSet presAssocID="{BE08E0E1-B7A0-4AC8-BA97-9E87B529BEA7}" presName="composite" presStyleCnt="0"/>
      <dgm:spPr/>
    </dgm:pt>
    <dgm:pt modelId="{2C64A116-2517-4724-98EB-B80A483D3CFA}" type="pres">
      <dgm:prSet presAssocID="{BE08E0E1-B7A0-4AC8-BA97-9E87B529BE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3A512-E599-4611-AF5C-8F2E20CC86DB}" type="pres">
      <dgm:prSet presAssocID="{BE08E0E1-B7A0-4AC8-BA97-9E87B529BEA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CA0B5-8D33-4B24-9E2B-6203D02755D5}" srcId="{D223E9E9-634F-470F-AC66-2635CB5DD19D}" destId="{06D64BB8-411D-4076-8902-356C6646989B}" srcOrd="1" destOrd="0" parTransId="{D4389218-7A4E-442E-962E-061FE144904C}" sibTransId="{0088E10E-6BA5-4433-BB21-434FCC56C02B}"/>
    <dgm:cxn modelId="{1DED8BA4-5074-412C-A36D-3965A3BDDA6C}" srcId="{D223E9E9-634F-470F-AC66-2635CB5DD19D}" destId="{BE08E0E1-B7A0-4AC8-BA97-9E87B529BEA7}" srcOrd="2" destOrd="0" parTransId="{724BDCF3-A24A-4255-AC1C-A04328C7E30F}" sibTransId="{B25BF77C-E387-43D0-9716-B70C677AF6DB}"/>
    <dgm:cxn modelId="{AA14AAB1-AB54-4B16-96A3-1065DA227D4C}" type="presOf" srcId="{B5DE8F52-132B-40D6-9805-364532507C37}" destId="{D0F3A512-E599-4611-AF5C-8F2E20CC86DB}" srcOrd="0" destOrd="0" presId="urn:microsoft.com/office/officeart/2005/8/layout/chevron2"/>
    <dgm:cxn modelId="{2F88480D-236C-466B-8FE0-63FB69F2C41D}" type="presOf" srcId="{D223E9E9-634F-470F-AC66-2635CB5DD19D}" destId="{A4C0561A-B1C7-42D7-8F15-0B1A5117DA59}" srcOrd="0" destOrd="0" presId="urn:microsoft.com/office/officeart/2005/8/layout/chevron2"/>
    <dgm:cxn modelId="{D566F95B-ED2F-462E-99C6-80219817E351}" srcId="{BE08E0E1-B7A0-4AC8-BA97-9E87B529BEA7}" destId="{B5DE8F52-132B-40D6-9805-364532507C37}" srcOrd="0" destOrd="0" parTransId="{11A94619-183A-41F7-B754-757FBC4135D4}" sibTransId="{B9467630-8BB0-4885-9BF3-3BCBC1BFC3AA}"/>
    <dgm:cxn modelId="{261C59D4-0C68-4211-BFD5-630C974A7956}" srcId="{CDFD9AE9-641E-4F2C-B46C-5BE948AF6AAA}" destId="{EE79F1B6-8B51-44B5-9D1F-4CDE000E07BF}" srcOrd="0" destOrd="0" parTransId="{30260391-0B86-4603-BBA8-944EC20B6CA7}" sibTransId="{0100A689-E7DE-4465-B523-C798AB508F16}"/>
    <dgm:cxn modelId="{5E0888D5-CA1C-4381-8B9D-58DB9277FBE5}" srcId="{D223E9E9-634F-470F-AC66-2635CB5DD19D}" destId="{CDFD9AE9-641E-4F2C-B46C-5BE948AF6AAA}" srcOrd="0" destOrd="0" parTransId="{7B46A894-A913-4D96-8B3D-876BEB7CA0B1}" sibTransId="{70BF0F0F-F713-4EF6-AE11-EBFFB31ED2C6}"/>
    <dgm:cxn modelId="{E828E948-A1A0-4B1C-A755-336BCDEE35CC}" srcId="{06D64BB8-411D-4076-8902-356C6646989B}" destId="{B40EF018-DDE7-4BFC-AF3C-25BDD408207A}" srcOrd="0" destOrd="0" parTransId="{D4C9FB05-421F-4D69-94E2-6947D9AA3D6B}" sibTransId="{B53433E5-D592-4581-9D33-2600809BC476}"/>
    <dgm:cxn modelId="{DF3CFC21-C0C4-45E1-A9BD-D9E3AE2A0C17}" type="presOf" srcId="{CDFD9AE9-641E-4F2C-B46C-5BE948AF6AAA}" destId="{FD52A419-2E28-4985-B88B-04C5D943CBB7}" srcOrd="0" destOrd="0" presId="urn:microsoft.com/office/officeart/2005/8/layout/chevron2"/>
    <dgm:cxn modelId="{F08B3160-9853-4660-BDDB-CBCE3915C02E}" type="presOf" srcId="{B40EF018-DDE7-4BFC-AF3C-25BDD408207A}" destId="{2C1D87CD-E788-4807-BD5A-E8C611293B94}" srcOrd="0" destOrd="0" presId="urn:microsoft.com/office/officeart/2005/8/layout/chevron2"/>
    <dgm:cxn modelId="{E3517397-1EDC-4869-89A8-4B1ED9E24540}" type="presOf" srcId="{BE08E0E1-B7A0-4AC8-BA97-9E87B529BEA7}" destId="{2C64A116-2517-4724-98EB-B80A483D3CFA}" srcOrd="0" destOrd="0" presId="urn:microsoft.com/office/officeart/2005/8/layout/chevron2"/>
    <dgm:cxn modelId="{83AAC42C-B252-45D5-A10F-0EA448828907}" type="presOf" srcId="{06D64BB8-411D-4076-8902-356C6646989B}" destId="{46623B3F-9C73-4DC6-8EAB-36807D39DC02}" srcOrd="0" destOrd="0" presId="urn:microsoft.com/office/officeart/2005/8/layout/chevron2"/>
    <dgm:cxn modelId="{FD157A6C-6FBC-47CE-A63B-8C3A573401F0}" type="presOf" srcId="{EE79F1B6-8B51-44B5-9D1F-4CDE000E07BF}" destId="{73EB880E-D1B4-434A-B571-3446B05576B0}" srcOrd="0" destOrd="0" presId="urn:microsoft.com/office/officeart/2005/8/layout/chevron2"/>
    <dgm:cxn modelId="{8DB8AD14-5A13-4BA1-9668-B0F21F1960F8}" type="presParOf" srcId="{A4C0561A-B1C7-42D7-8F15-0B1A5117DA59}" destId="{D2C6E513-F92D-4514-A622-D04695497A05}" srcOrd="0" destOrd="0" presId="urn:microsoft.com/office/officeart/2005/8/layout/chevron2"/>
    <dgm:cxn modelId="{83D19636-E43A-46A0-B7CD-14D4579784C0}" type="presParOf" srcId="{D2C6E513-F92D-4514-A622-D04695497A05}" destId="{FD52A419-2E28-4985-B88B-04C5D943CBB7}" srcOrd="0" destOrd="0" presId="urn:microsoft.com/office/officeart/2005/8/layout/chevron2"/>
    <dgm:cxn modelId="{A48656B0-3472-4129-A84B-817AC19B42A3}" type="presParOf" srcId="{D2C6E513-F92D-4514-A622-D04695497A05}" destId="{73EB880E-D1B4-434A-B571-3446B05576B0}" srcOrd="1" destOrd="0" presId="urn:microsoft.com/office/officeart/2005/8/layout/chevron2"/>
    <dgm:cxn modelId="{DBEF12FA-407E-4874-9A19-8C8777682999}" type="presParOf" srcId="{A4C0561A-B1C7-42D7-8F15-0B1A5117DA59}" destId="{4CC885E4-AEE2-4875-B380-27EFF6EB7E25}" srcOrd="1" destOrd="0" presId="urn:microsoft.com/office/officeart/2005/8/layout/chevron2"/>
    <dgm:cxn modelId="{1D895763-5794-4D2B-B9D8-448ED9435E73}" type="presParOf" srcId="{A4C0561A-B1C7-42D7-8F15-0B1A5117DA59}" destId="{1569F5A5-449F-4208-83EB-A25DACC5F3C9}" srcOrd="2" destOrd="0" presId="urn:microsoft.com/office/officeart/2005/8/layout/chevron2"/>
    <dgm:cxn modelId="{44D6444C-B3D5-47EB-B837-913212D35ADA}" type="presParOf" srcId="{1569F5A5-449F-4208-83EB-A25DACC5F3C9}" destId="{46623B3F-9C73-4DC6-8EAB-36807D39DC02}" srcOrd="0" destOrd="0" presId="urn:microsoft.com/office/officeart/2005/8/layout/chevron2"/>
    <dgm:cxn modelId="{CBE80630-E5B1-4630-8DAB-312496323EE2}" type="presParOf" srcId="{1569F5A5-449F-4208-83EB-A25DACC5F3C9}" destId="{2C1D87CD-E788-4807-BD5A-E8C611293B94}" srcOrd="1" destOrd="0" presId="urn:microsoft.com/office/officeart/2005/8/layout/chevron2"/>
    <dgm:cxn modelId="{19DAB1EC-106A-422E-AB2D-0AFF5DD155D8}" type="presParOf" srcId="{A4C0561A-B1C7-42D7-8F15-0B1A5117DA59}" destId="{863AF6AE-F5EA-4E2E-99D4-CF4E1CCE915E}" srcOrd="3" destOrd="0" presId="urn:microsoft.com/office/officeart/2005/8/layout/chevron2"/>
    <dgm:cxn modelId="{5AA08591-4FAD-453C-8565-C1073A4FE15C}" type="presParOf" srcId="{A4C0561A-B1C7-42D7-8F15-0B1A5117DA59}" destId="{9C415972-2B10-475D-A7C7-F2C1776FB542}" srcOrd="4" destOrd="0" presId="urn:microsoft.com/office/officeart/2005/8/layout/chevron2"/>
    <dgm:cxn modelId="{741B4EE9-36E5-4E4D-B724-10EE31A489B0}" type="presParOf" srcId="{9C415972-2B10-475D-A7C7-F2C1776FB542}" destId="{2C64A116-2517-4724-98EB-B80A483D3CFA}" srcOrd="0" destOrd="0" presId="urn:microsoft.com/office/officeart/2005/8/layout/chevron2"/>
    <dgm:cxn modelId="{F16428E0-E9C5-4EDE-AB38-FB48C1F59286}" type="presParOf" srcId="{9C415972-2B10-475D-A7C7-F2C1776FB542}" destId="{D0F3A512-E599-4611-AF5C-8F2E20CC86DB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97E60C-5C6C-4F23-BD60-66DED4D20FA7}">
      <dsp:nvSpPr>
        <dsp:cNvPr id="0" name=""/>
        <dsp:cNvSpPr/>
      </dsp:nvSpPr>
      <dsp:spPr>
        <a:xfrm>
          <a:off x="2664101" y="0"/>
          <a:ext cx="3735430" cy="3405892"/>
        </a:xfrm>
        <a:prstGeom prst="ellipse">
          <a:avLst/>
        </a:prstGeom>
        <a:solidFill>
          <a:srgbClr val="FF996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субъектов Российской Федерации и муниципальных образований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111 639,5 тыс. руб.</a:t>
          </a:r>
          <a:endParaRPr lang="ru-RU" sz="20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4101" y="0"/>
        <a:ext cx="3735430" cy="3405892"/>
      </dsp:txXfrm>
    </dsp:sp>
    <dsp:sp modelId="{26A5B13D-DB1F-41A4-9E8A-E9B2D4B22C5A}">
      <dsp:nvSpPr>
        <dsp:cNvPr id="0" name=""/>
        <dsp:cNvSpPr/>
      </dsp:nvSpPr>
      <dsp:spPr>
        <a:xfrm rot="8196237">
          <a:off x="2957458" y="2702667"/>
          <a:ext cx="304083" cy="685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8196237">
        <a:off x="2957458" y="2702667"/>
        <a:ext cx="304083" cy="685640"/>
      </dsp:txXfrm>
    </dsp:sp>
    <dsp:sp modelId="{C1E2571D-9279-4C01-BE48-D9829E83A703}">
      <dsp:nvSpPr>
        <dsp:cNvPr id="0" name=""/>
        <dsp:cNvSpPr/>
      </dsp:nvSpPr>
      <dsp:spPr>
        <a:xfrm>
          <a:off x="0" y="2665758"/>
          <a:ext cx="3499897" cy="3335010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бюджетам на поддержку мер по обеспечению сбалансированности бюджетам </a:t>
          </a:r>
          <a:endParaRPr lang="ru-RU" sz="1800" b="1" kern="1200" dirty="0" smtClean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59 915,1 тыс. руб.</a:t>
          </a:r>
          <a:endParaRPr lang="ru-RU" sz="1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65758"/>
        <a:ext cx="3499897" cy="3335010"/>
      </dsp:txXfrm>
    </dsp:sp>
    <dsp:sp modelId="{2DFBB035-5C3E-43B8-B701-46C86B0F7362}">
      <dsp:nvSpPr>
        <dsp:cNvPr id="0" name=""/>
        <dsp:cNvSpPr/>
      </dsp:nvSpPr>
      <dsp:spPr>
        <a:xfrm rot="2846667">
          <a:off x="5850240" y="2584333"/>
          <a:ext cx="280109" cy="690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2846667">
        <a:off x="5850240" y="2584333"/>
        <a:ext cx="280109" cy="690867"/>
      </dsp:txXfrm>
    </dsp:sp>
    <dsp:sp modelId="{B54D0B95-DF5E-4E57-B98F-8964296B2C8B}">
      <dsp:nvSpPr>
        <dsp:cNvPr id="0" name=""/>
        <dsp:cNvSpPr/>
      </dsp:nvSpPr>
      <dsp:spPr>
        <a:xfrm>
          <a:off x="5453960" y="2709469"/>
          <a:ext cx="3690038" cy="3150599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на выравнивание бюджетной обеспеченности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51 724,4 тыс. руб. </a:t>
          </a:r>
          <a:endParaRPr lang="ru-RU" sz="1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3960" y="2709469"/>
        <a:ext cx="3690038" cy="3150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078229-5E46-4E60-8380-A93C1CE95904}">
      <dsp:nvSpPr>
        <dsp:cNvPr id="0" name=""/>
        <dsp:cNvSpPr/>
      </dsp:nvSpPr>
      <dsp:spPr>
        <a:xfrm>
          <a:off x="4746550" y="3571901"/>
          <a:ext cx="3611695" cy="1479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софинансирование капитальных вложений в объекты муниципальной собственности в сфере охраны окружающей среды</a:t>
          </a:r>
        </a:p>
      </dsp:txBody>
      <dsp:txXfrm>
        <a:off x="5830058" y="3941783"/>
        <a:ext cx="2528187" cy="1109645"/>
      </dsp:txXfrm>
    </dsp:sp>
    <dsp:sp modelId="{7FC5CC86-B1BB-468B-A330-B16CF76C21B7}">
      <dsp:nvSpPr>
        <dsp:cNvPr id="0" name=""/>
        <dsp:cNvSpPr/>
      </dsp:nvSpPr>
      <dsp:spPr>
        <a:xfrm>
          <a:off x="462660" y="3711921"/>
          <a:ext cx="2962773" cy="1217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Молодым семьям –доступное  жилье на 2014-2020 годы</a:t>
          </a:r>
          <a:endParaRPr lang="ru-RU" sz="1400" kern="1200" dirty="0"/>
        </a:p>
      </dsp:txBody>
      <dsp:txXfrm>
        <a:off x="462660" y="4016245"/>
        <a:ext cx="2073941" cy="912973"/>
      </dsp:txXfrm>
    </dsp:sp>
    <dsp:sp modelId="{C79749E3-4D08-48FC-9538-C283F5EE2074}">
      <dsp:nvSpPr>
        <dsp:cNvPr id="0" name=""/>
        <dsp:cNvSpPr/>
      </dsp:nvSpPr>
      <dsp:spPr>
        <a:xfrm>
          <a:off x="4792616" y="71433"/>
          <a:ext cx="3565629" cy="142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создание в общеобразовательных организациях, расположенных в сельской местности, условий для занятий физической культурой и спортом</a:t>
          </a:r>
          <a:endParaRPr lang="ru-RU" sz="1300" kern="1200" dirty="0"/>
        </a:p>
      </dsp:txBody>
      <dsp:txXfrm>
        <a:off x="5862305" y="71433"/>
        <a:ext cx="2495940" cy="1067724"/>
      </dsp:txXfrm>
    </dsp:sp>
    <dsp:sp modelId="{99524B78-5453-4D53-A5B8-45D732715BEF}">
      <dsp:nvSpPr>
        <dsp:cNvPr id="0" name=""/>
        <dsp:cNvSpPr/>
      </dsp:nvSpPr>
      <dsp:spPr>
        <a:xfrm>
          <a:off x="428625" y="71433"/>
          <a:ext cx="2540906" cy="1645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Субсидия бюджетам на поддержку отрасли культуры (комплектование книжных фондов)</a:t>
          </a:r>
        </a:p>
      </dsp:txBody>
      <dsp:txXfrm>
        <a:off x="428625" y="71433"/>
        <a:ext cx="1778634" cy="1234448"/>
      </dsp:txXfrm>
    </dsp:sp>
    <dsp:sp modelId="{63CCAE71-B42C-4F0E-BCD5-C00BC3CC2C76}">
      <dsp:nvSpPr>
        <dsp:cNvPr id="0" name=""/>
        <dsp:cNvSpPr/>
      </dsp:nvSpPr>
      <dsp:spPr>
        <a:xfrm>
          <a:off x="1900536" y="293181"/>
          <a:ext cx="2227151" cy="2227151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96,4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</dsp:txBody>
      <dsp:txXfrm>
        <a:off x="1900536" y="293181"/>
        <a:ext cx="2227151" cy="2227151"/>
      </dsp:txXfrm>
    </dsp:sp>
    <dsp:sp modelId="{D5B598B1-2C7C-4134-BC7E-18B9EF100792}">
      <dsp:nvSpPr>
        <dsp:cNvPr id="0" name=""/>
        <dsp:cNvSpPr/>
      </dsp:nvSpPr>
      <dsp:spPr>
        <a:xfrm rot="5400000">
          <a:off x="4230558" y="293181"/>
          <a:ext cx="2227151" cy="2227151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1 485,5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8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30558" y="293181"/>
        <a:ext cx="2227151" cy="2227151"/>
      </dsp:txXfrm>
    </dsp:sp>
    <dsp:sp modelId="{3B1F167C-DC7F-4069-95AF-9D5EB6C42131}">
      <dsp:nvSpPr>
        <dsp:cNvPr id="0" name=""/>
        <dsp:cNvSpPr/>
      </dsp:nvSpPr>
      <dsp:spPr>
        <a:xfrm rot="10800000">
          <a:off x="4230558" y="2623203"/>
          <a:ext cx="2227151" cy="2227151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46 982,6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30558" y="2623203"/>
        <a:ext cx="2227151" cy="2227151"/>
      </dsp:txXfrm>
    </dsp:sp>
    <dsp:sp modelId="{A04688F0-76C3-4905-8124-3AC08841A72B}">
      <dsp:nvSpPr>
        <dsp:cNvPr id="0" name=""/>
        <dsp:cNvSpPr/>
      </dsp:nvSpPr>
      <dsp:spPr>
        <a:xfrm rot="16200000">
          <a:off x="1900536" y="2623203"/>
          <a:ext cx="2227151" cy="2227151"/>
        </a:xfrm>
        <a:prstGeom prst="pieWedg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188,2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900536" y="2623203"/>
        <a:ext cx="2227151" cy="2227151"/>
      </dsp:txXfrm>
    </dsp:sp>
    <dsp:sp modelId="{EA867C74-02DC-4014-89D5-2EE8B580847A}">
      <dsp:nvSpPr>
        <dsp:cNvPr id="0" name=""/>
        <dsp:cNvSpPr/>
      </dsp:nvSpPr>
      <dsp:spPr>
        <a:xfrm>
          <a:off x="3794643" y="2108849"/>
          <a:ext cx="768958" cy="668659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61F53-2C70-47E6-8107-A7336F57618D}">
      <dsp:nvSpPr>
        <dsp:cNvPr id="0" name=""/>
        <dsp:cNvSpPr/>
      </dsp:nvSpPr>
      <dsp:spPr>
        <a:xfrm rot="10800000">
          <a:off x="3794643" y="2366026"/>
          <a:ext cx="768958" cy="668659"/>
        </a:xfrm>
        <a:prstGeom prst="circular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7F09C-14E2-417B-929B-F95E31A45341}">
      <dsp:nvSpPr>
        <dsp:cNvPr id="0" name=""/>
        <dsp:cNvSpPr/>
      </dsp:nvSpPr>
      <dsp:spPr>
        <a:xfrm>
          <a:off x="261622" y="1933496"/>
          <a:ext cx="1987328" cy="1566966"/>
        </a:xfrm>
        <a:prstGeom prst="roundRect">
          <a:avLst>
            <a:gd name="adj" fmla="val 10000"/>
          </a:avLst>
        </a:prstGeom>
        <a:solidFill>
          <a:srgbClr val="33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489 444,2 тыс. рублей</a:t>
          </a:r>
          <a:endParaRPr lang="ru-RU" sz="20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622" y="1933496"/>
        <a:ext cx="1987328" cy="1566966"/>
      </dsp:txXfrm>
    </dsp:sp>
    <dsp:sp modelId="{134946DC-370B-4157-BA42-1D6CAE9EA216}">
      <dsp:nvSpPr>
        <dsp:cNvPr id="0" name=""/>
        <dsp:cNvSpPr/>
      </dsp:nvSpPr>
      <dsp:spPr>
        <a:xfrm rot="4532233">
          <a:off x="1799534" y="3286395"/>
          <a:ext cx="1198046" cy="21248"/>
        </a:xfrm>
        <a:custGeom>
          <a:avLst/>
          <a:gdLst/>
          <a:ahLst/>
          <a:cxnLst/>
          <a:rect l="0" t="0" r="0" b="0"/>
          <a:pathLst>
            <a:path>
              <a:moveTo>
                <a:pt x="0" y="10624"/>
              </a:moveTo>
              <a:lnTo>
                <a:pt x="1198046" y="106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4532233">
        <a:off x="2368606" y="3267069"/>
        <a:ext cx="59902" cy="59902"/>
      </dsp:txXfrm>
    </dsp:sp>
    <dsp:sp modelId="{77755224-50CA-49AC-8A8B-D683DE54EB90}">
      <dsp:nvSpPr>
        <dsp:cNvPr id="0" name=""/>
        <dsp:cNvSpPr/>
      </dsp:nvSpPr>
      <dsp:spPr>
        <a:xfrm>
          <a:off x="2548164" y="3429022"/>
          <a:ext cx="6543453" cy="89607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обеспечение общедоступного бесплатного дошкольного образования 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128 161,4 тыс. рублей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8164" y="3429022"/>
        <a:ext cx="6543453" cy="896077"/>
      </dsp:txXfrm>
    </dsp:sp>
    <dsp:sp modelId="{040562DD-779C-4EED-A48F-86398C771069}">
      <dsp:nvSpPr>
        <dsp:cNvPr id="0" name=""/>
        <dsp:cNvSpPr/>
      </dsp:nvSpPr>
      <dsp:spPr>
        <a:xfrm rot="16490663">
          <a:off x="1402972" y="1785645"/>
          <a:ext cx="1848022" cy="21248"/>
        </a:xfrm>
        <a:custGeom>
          <a:avLst/>
          <a:gdLst/>
          <a:ahLst/>
          <a:cxnLst/>
          <a:rect l="0" t="0" r="0" b="0"/>
          <a:pathLst>
            <a:path>
              <a:moveTo>
                <a:pt x="0" y="10624"/>
              </a:moveTo>
              <a:lnTo>
                <a:pt x="1848022" y="106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490663">
        <a:off x="2280783" y="1750069"/>
        <a:ext cx="92401" cy="92401"/>
      </dsp:txXfrm>
    </dsp:sp>
    <dsp:sp modelId="{D4687784-5D6F-450C-B5EC-B046169B5C93}">
      <dsp:nvSpPr>
        <dsp:cNvPr id="0" name=""/>
        <dsp:cNvSpPr/>
      </dsp:nvSpPr>
      <dsp:spPr>
        <a:xfrm>
          <a:off x="2405016" y="597147"/>
          <a:ext cx="6691088" cy="55682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предоставление гражданам субсидий на оплату жилого помещения и коммунальных услуг </a:t>
          </a:r>
          <a:r>
            <a:rPr lang="ru-RU" sz="1400" b="1" kern="12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10 669,8</a:t>
          </a:r>
          <a:r>
            <a:rPr lang="ru-RU" sz="1400" kern="12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5016" y="597147"/>
        <a:ext cx="6691088" cy="556822"/>
      </dsp:txXfrm>
    </dsp:sp>
    <dsp:sp modelId="{1533D1C0-13B5-4A5E-AAB5-D327D2B915EE}">
      <dsp:nvSpPr>
        <dsp:cNvPr id="0" name=""/>
        <dsp:cNvSpPr/>
      </dsp:nvSpPr>
      <dsp:spPr>
        <a:xfrm rot="1990392">
          <a:off x="2233730" y="2757455"/>
          <a:ext cx="186778" cy="21248"/>
        </a:xfrm>
        <a:custGeom>
          <a:avLst/>
          <a:gdLst/>
          <a:ahLst/>
          <a:cxnLst/>
          <a:rect l="0" t="0" r="0" b="0"/>
          <a:pathLst>
            <a:path>
              <a:moveTo>
                <a:pt x="0" y="10624"/>
              </a:moveTo>
              <a:lnTo>
                <a:pt x="186778" y="106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990392">
        <a:off x="2322450" y="2763410"/>
        <a:ext cx="9338" cy="9338"/>
      </dsp:txXfrm>
    </dsp:sp>
    <dsp:sp modelId="{68A7A10A-5B23-4D10-AB74-893467D82102}">
      <dsp:nvSpPr>
        <dsp:cNvPr id="0" name=""/>
        <dsp:cNvSpPr/>
      </dsp:nvSpPr>
      <dsp:spPr>
        <a:xfrm>
          <a:off x="2405288" y="2500329"/>
          <a:ext cx="6646158" cy="63770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выполнение переданных полномочий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10 163,5 тыс. рублей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5288" y="2500329"/>
        <a:ext cx="6646158" cy="637700"/>
      </dsp:txXfrm>
    </dsp:sp>
    <dsp:sp modelId="{CDB6DDBB-E4B5-4491-B77A-355D5C3C1F14}">
      <dsp:nvSpPr>
        <dsp:cNvPr id="0" name=""/>
        <dsp:cNvSpPr/>
      </dsp:nvSpPr>
      <dsp:spPr>
        <a:xfrm rot="4986910">
          <a:off x="1150525" y="3945388"/>
          <a:ext cx="2496063" cy="21248"/>
        </a:xfrm>
        <a:custGeom>
          <a:avLst/>
          <a:gdLst/>
          <a:ahLst/>
          <a:cxnLst/>
          <a:rect l="0" t="0" r="0" b="0"/>
          <a:pathLst>
            <a:path>
              <a:moveTo>
                <a:pt x="0" y="10624"/>
              </a:moveTo>
              <a:lnTo>
                <a:pt x="2496063" y="106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4986910">
        <a:off x="2336156" y="3893610"/>
        <a:ext cx="124803" cy="124803"/>
      </dsp:txXfrm>
    </dsp:sp>
    <dsp:sp modelId="{03FBDAEF-7D70-4E36-B5E0-E5768BBDEDBC}">
      <dsp:nvSpPr>
        <dsp:cNvPr id="0" name=""/>
        <dsp:cNvSpPr/>
      </dsp:nvSpPr>
      <dsp:spPr>
        <a:xfrm>
          <a:off x="2548164" y="4786348"/>
          <a:ext cx="6566219" cy="81739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получение общедоступного и бесплатного начального общего, основного общего, среднего общего образования в муниципальных образованных организациях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334 359,7 тыс. рублей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8164" y="4786348"/>
        <a:ext cx="6566219" cy="817392"/>
      </dsp:txXfrm>
    </dsp:sp>
    <dsp:sp modelId="{8BF07F48-9CF6-4C70-94DD-9DBABC645C06}">
      <dsp:nvSpPr>
        <dsp:cNvPr id="0" name=""/>
        <dsp:cNvSpPr/>
      </dsp:nvSpPr>
      <dsp:spPr>
        <a:xfrm>
          <a:off x="2405288" y="1571637"/>
          <a:ext cx="6704048" cy="65477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составление (изменение) списков кандидатов в присяжные заседатели федеральных судов общей юрисдикции в РФ 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3,8 тыс. рублей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5288" y="1571637"/>
        <a:ext cx="6704048" cy="6547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1E6169-21B0-450F-B415-674BE5A76C17}">
      <dsp:nvSpPr>
        <dsp:cNvPr id="0" name=""/>
        <dsp:cNvSpPr/>
      </dsp:nvSpPr>
      <dsp:spPr>
        <a:xfrm>
          <a:off x="4489022" y="1026059"/>
          <a:ext cx="1772906" cy="33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750"/>
              </a:lnTo>
              <a:lnTo>
                <a:pt x="1772906" y="239750"/>
              </a:lnTo>
              <a:lnTo>
                <a:pt x="1772906" y="332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84F21-6E66-426D-A1C3-52DD86238AEF}">
      <dsp:nvSpPr>
        <dsp:cNvPr id="0" name=""/>
        <dsp:cNvSpPr/>
      </dsp:nvSpPr>
      <dsp:spPr>
        <a:xfrm>
          <a:off x="1634829" y="2364695"/>
          <a:ext cx="2678175" cy="44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39"/>
              </a:lnTo>
              <a:lnTo>
                <a:pt x="2678175" y="351039"/>
              </a:lnTo>
              <a:lnTo>
                <a:pt x="2678175" y="443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3FC87-7B61-41A9-A951-D815A2AD33E2}">
      <dsp:nvSpPr>
        <dsp:cNvPr id="0" name=""/>
        <dsp:cNvSpPr/>
      </dsp:nvSpPr>
      <dsp:spPr>
        <a:xfrm>
          <a:off x="1634829" y="2364695"/>
          <a:ext cx="4636083" cy="44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39"/>
              </a:lnTo>
              <a:lnTo>
                <a:pt x="4636083" y="351039"/>
              </a:lnTo>
              <a:lnTo>
                <a:pt x="4636083" y="443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AF1DA-5CFC-489B-8AC4-C6585F8A0372}">
      <dsp:nvSpPr>
        <dsp:cNvPr id="0" name=""/>
        <dsp:cNvSpPr/>
      </dsp:nvSpPr>
      <dsp:spPr>
        <a:xfrm>
          <a:off x="1634829" y="2364695"/>
          <a:ext cx="974178" cy="44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39"/>
              </a:lnTo>
              <a:lnTo>
                <a:pt x="974178" y="351039"/>
              </a:lnTo>
              <a:lnTo>
                <a:pt x="974178" y="443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C69C6-3687-4C47-97E7-CA7459C657C1}">
      <dsp:nvSpPr>
        <dsp:cNvPr id="0" name=""/>
        <dsp:cNvSpPr/>
      </dsp:nvSpPr>
      <dsp:spPr>
        <a:xfrm>
          <a:off x="800271" y="2364695"/>
          <a:ext cx="834558" cy="443831"/>
        </a:xfrm>
        <a:custGeom>
          <a:avLst/>
          <a:gdLst/>
          <a:ahLst/>
          <a:cxnLst/>
          <a:rect l="0" t="0" r="0" b="0"/>
          <a:pathLst>
            <a:path>
              <a:moveTo>
                <a:pt x="834558" y="0"/>
              </a:moveTo>
              <a:lnTo>
                <a:pt x="834558" y="351039"/>
              </a:lnTo>
              <a:lnTo>
                <a:pt x="0" y="351039"/>
              </a:lnTo>
              <a:lnTo>
                <a:pt x="0" y="443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7C25E-03C2-4BA7-A92B-4A1314D07251}">
      <dsp:nvSpPr>
        <dsp:cNvPr id="0" name=""/>
        <dsp:cNvSpPr/>
      </dsp:nvSpPr>
      <dsp:spPr>
        <a:xfrm>
          <a:off x="1634829" y="1026059"/>
          <a:ext cx="2854193" cy="332541"/>
        </a:xfrm>
        <a:custGeom>
          <a:avLst/>
          <a:gdLst/>
          <a:ahLst/>
          <a:cxnLst/>
          <a:rect l="0" t="0" r="0" b="0"/>
          <a:pathLst>
            <a:path>
              <a:moveTo>
                <a:pt x="2854193" y="0"/>
              </a:moveTo>
              <a:lnTo>
                <a:pt x="2854193" y="239750"/>
              </a:lnTo>
              <a:lnTo>
                <a:pt x="0" y="239750"/>
              </a:lnTo>
              <a:lnTo>
                <a:pt x="0" y="332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7CD76-4091-40AF-B2D0-3E53169FC742}">
      <dsp:nvSpPr>
        <dsp:cNvPr id="0" name=""/>
        <dsp:cNvSpPr/>
      </dsp:nvSpPr>
      <dsp:spPr>
        <a:xfrm>
          <a:off x="2279327" y="419994"/>
          <a:ext cx="4419390" cy="606064"/>
        </a:xfrm>
        <a:prstGeom prst="roundRect">
          <a:avLst>
            <a:gd name="adj" fmla="val 10000"/>
          </a:avLst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91E3E-7F25-49F7-A67D-4F298FA5F8E3}">
      <dsp:nvSpPr>
        <dsp:cNvPr id="0" name=""/>
        <dsp:cNvSpPr/>
      </dsp:nvSpPr>
      <dsp:spPr>
        <a:xfrm>
          <a:off x="2390621" y="525724"/>
          <a:ext cx="4419390" cy="606064"/>
        </a:xfrm>
        <a:prstGeom prst="roundRect">
          <a:avLst>
            <a:gd name="adj" fmla="val 10000"/>
          </a:avLst>
        </a:prstGeom>
        <a:solidFill>
          <a:schemeClr val="accent6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11 428,6 тыс. руб.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0621" y="525724"/>
        <a:ext cx="4419390" cy="606064"/>
      </dsp:txXfrm>
    </dsp:sp>
    <dsp:sp modelId="{B33D11B8-8CE1-4574-A6EF-2B3F893B0079}">
      <dsp:nvSpPr>
        <dsp:cNvPr id="0" name=""/>
        <dsp:cNvSpPr/>
      </dsp:nvSpPr>
      <dsp:spPr>
        <a:xfrm>
          <a:off x="133070" y="1358601"/>
          <a:ext cx="3003518" cy="1006094"/>
        </a:xfrm>
        <a:prstGeom prst="roundRect">
          <a:avLst>
            <a:gd name="adj" fmla="val 10000"/>
          </a:avLst>
        </a:prstGeom>
        <a:solidFill>
          <a:srgbClr val="66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7A5D1-BAD3-4199-86AB-CE7ABDEB8F7F}">
      <dsp:nvSpPr>
        <dsp:cNvPr id="0" name=""/>
        <dsp:cNvSpPr/>
      </dsp:nvSpPr>
      <dsp:spPr>
        <a:xfrm>
          <a:off x="244364" y="1464330"/>
          <a:ext cx="3003518" cy="1006094"/>
        </a:xfrm>
        <a:prstGeom prst="roundRect">
          <a:avLst>
            <a:gd name="adj" fmla="val 10000"/>
          </a:avLst>
        </a:prstGeom>
        <a:solidFill>
          <a:srgbClr val="33CC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МБТ, передаваемые бюджетам МО на осуществление части полномочий по решению вопросов местного значения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10 928,6 ты. руб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364" y="1464330"/>
        <a:ext cx="3003518" cy="1006094"/>
      </dsp:txXfrm>
    </dsp:sp>
    <dsp:sp modelId="{74E29325-C963-4874-BFF7-04D844DA2573}">
      <dsp:nvSpPr>
        <dsp:cNvPr id="0" name=""/>
        <dsp:cNvSpPr/>
      </dsp:nvSpPr>
      <dsp:spPr>
        <a:xfrm>
          <a:off x="121012" y="2808526"/>
          <a:ext cx="1358518" cy="2377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420FA-0C82-4E49-981E-A53284D55601}">
      <dsp:nvSpPr>
        <dsp:cNvPr id="0" name=""/>
        <dsp:cNvSpPr/>
      </dsp:nvSpPr>
      <dsp:spPr>
        <a:xfrm>
          <a:off x="232306" y="2914256"/>
          <a:ext cx="1358518" cy="2377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бюджетов поселений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931,6 тыс. руб.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306" y="2914256"/>
        <a:ext cx="1358518" cy="2377165"/>
      </dsp:txXfrm>
    </dsp:sp>
    <dsp:sp modelId="{3FEF10AC-5C40-45AA-BD0C-A1DBB5CF1192}">
      <dsp:nvSpPr>
        <dsp:cNvPr id="0" name=""/>
        <dsp:cNvSpPr/>
      </dsp:nvSpPr>
      <dsp:spPr>
        <a:xfrm>
          <a:off x="1917523" y="2808526"/>
          <a:ext cx="1382968" cy="2403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A8528-412F-4A8F-ADE1-7FB2035DDAE5}">
      <dsp:nvSpPr>
        <dsp:cNvPr id="0" name=""/>
        <dsp:cNvSpPr/>
      </dsp:nvSpPr>
      <dsp:spPr>
        <a:xfrm>
          <a:off x="2028818" y="2914256"/>
          <a:ext cx="1382968" cy="2403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из бюджетов поселений на строительство пешеходных переходов (мостов, виадуков) на территориях муниципальных образований Иркутской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128,6 тыс. руб.</a:t>
          </a:r>
        </a:p>
      </dsp:txBody>
      <dsp:txXfrm>
        <a:off x="2028818" y="2914256"/>
        <a:ext cx="1382968" cy="2403942"/>
      </dsp:txXfrm>
    </dsp:sp>
    <dsp:sp modelId="{A9A38A69-77A8-4671-B5ED-69F5C4AB650A}">
      <dsp:nvSpPr>
        <dsp:cNvPr id="0" name=""/>
        <dsp:cNvSpPr/>
      </dsp:nvSpPr>
      <dsp:spPr>
        <a:xfrm>
          <a:off x="5450656" y="2808526"/>
          <a:ext cx="1640512" cy="2415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193BC-99D0-4373-A627-F0836D3A516B}">
      <dsp:nvSpPr>
        <dsp:cNvPr id="0" name=""/>
        <dsp:cNvSpPr/>
      </dsp:nvSpPr>
      <dsp:spPr>
        <a:xfrm>
          <a:off x="5561951" y="2914256"/>
          <a:ext cx="1640512" cy="2415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 в сфере дорожной деятельности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9 369,7 тыс. руб.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1951" y="2914256"/>
        <a:ext cx="1640512" cy="2415111"/>
      </dsp:txXfrm>
    </dsp:sp>
    <dsp:sp modelId="{563E5F95-FC61-4717-950F-FBA69E104D77}">
      <dsp:nvSpPr>
        <dsp:cNvPr id="0" name=""/>
        <dsp:cNvSpPr/>
      </dsp:nvSpPr>
      <dsp:spPr>
        <a:xfrm>
          <a:off x="3594260" y="2808526"/>
          <a:ext cx="1437488" cy="2462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03A21-CCF7-4469-85EB-D6CF70FA7EB6}">
      <dsp:nvSpPr>
        <dsp:cNvPr id="0" name=""/>
        <dsp:cNvSpPr/>
      </dsp:nvSpPr>
      <dsp:spPr>
        <a:xfrm>
          <a:off x="3705555" y="2914256"/>
          <a:ext cx="1437488" cy="2462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полномочий в сфере </a:t>
          </a:r>
          <a:r>
            <a:rPr lang="ru-RU" sz="12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</a:t>
          </a: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коммунального хозяйства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498,6 тыс. руб.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5555" y="2914256"/>
        <a:ext cx="1437488" cy="2462599"/>
      </dsp:txXfrm>
    </dsp:sp>
    <dsp:sp modelId="{02D3E58D-6C89-4513-AF42-60A1FFDD9E2C}">
      <dsp:nvSpPr>
        <dsp:cNvPr id="0" name=""/>
        <dsp:cNvSpPr/>
      </dsp:nvSpPr>
      <dsp:spPr>
        <a:xfrm>
          <a:off x="4340343" y="1358601"/>
          <a:ext cx="3843171" cy="1030919"/>
        </a:xfrm>
        <a:prstGeom prst="roundRect">
          <a:avLst>
            <a:gd name="adj" fmla="val 10000"/>
          </a:avLst>
        </a:prstGeom>
        <a:solidFill>
          <a:srgbClr val="66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76541-6087-47E8-A9BB-1EF331634B19}">
      <dsp:nvSpPr>
        <dsp:cNvPr id="0" name=""/>
        <dsp:cNvSpPr/>
      </dsp:nvSpPr>
      <dsp:spPr>
        <a:xfrm>
          <a:off x="4451638" y="1464330"/>
          <a:ext cx="3843171" cy="1030919"/>
        </a:xfrm>
        <a:prstGeom prst="roundRect">
          <a:avLst>
            <a:gd name="adj" fmla="val 10000"/>
          </a:avLst>
        </a:prstGeom>
        <a:solidFill>
          <a:srgbClr val="33CC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на поощрение органов местного самоуправления достигших наилучших значений показателей по итогам оценки эффективности их деятельности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тыс. 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1638" y="1464330"/>
        <a:ext cx="3843171" cy="1030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</cdr:x>
      <cdr:y>0.40541</cdr:y>
    </cdr:from>
    <cdr:to>
      <cdr:x>0.45</cdr:x>
      <cdr:y>0.54054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2808312" y="2160240"/>
          <a:ext cx="108012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0.60163</cdr:x>
      <cdr:y>0.31081</cdr:y>
    </cdr:from>
    <cdr:to>
      <cdr:x>0.73333</cdr:x>
      <cdr:y>0.45946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5328592" y="1656184"/>
          <a:ext cx="1166530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0.35785</cdr:x>
      <cdr:y>0.4803</cdr:y>
    </cdr:from>
    <cdr:to>
      <cdr:x>0.44952</cdr:x>
      <cdr:y>0.54786</cdr:y>
    </cdr:to>
    <cdr:sp macro="" textlink="">
      <cdr:nvSpPr>
        <cdr:cNvPr id="8" name="TextBox 7"/>
        <cdr:cNvSpPr txBox="1"/>
      </cdr:nvSpPr>
      <cdr:spPr>
        <a:xfrm xmlns:a="http://schemas.openxmlformats.org/drawingml/2006/main" rot="19621550">
          <a:off x="3169492" y="2559323"/>
          <a:ext cx="811890" cy="359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141,1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0.61477</cdr:x>
      <cdr:y>0.3098</cdr:y>
    </cdr:from>
    <cdr:to>
      <cdr:x>0.7006</cdr:x>
      <cdr:y>0.37733</cdr:y>
    </cdr:to>
    <cdr:sp macro="" textlink="">
      <cdr:nvSpPr>
        <cdr:cNvPr id="9" name="TextBox 8"/>
        <cdr:cNvSpPr txBox="1"/>
      </cdr:nvSpPr>
      <cdr:spPr>
        <a:xfrm xmlns:a="http://schemas.openxmlformats.org/drawingml/2006/main" rot="19655690">
          <a:off x="5445002" y="1650777"/>
          <a:ext cx="760158" cy="359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96,4%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0.17241</cdr:x>
      <cdr:y>0.82353</cdr:y>
    </cdr:from>
    <cdr:to>
      <cdr:x>0.88293</cdr:x>
      <cdr:y>0.89594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6200000">
          <a:off x="4196855" y="1232433"/>
          <a:ext cx="351752" cy="588794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0.21552</cdr:x>
      <cdr:y>0.89793</cdr:y>
    </cdr:from>
    <cdr:to>
      <cdr:x>0.74841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82" y="4361950"/>
          <a:ext cx="4415948" cy="49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1 316 015,4 тыс. руб.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0.18421</cdr:x>
      <cdr:y>0.59379</cdr:y>
    </cdr:from>
    <cdr:to>
      <cdr:x>0.35088</cdr:x>
      <cdr:y>0.6662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2952328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0.05221</cdr:x>
      <cdr:y>0.05747</cdr:y>
    </cdr:from>
    <cdr:to>
      <cdr:x>0.07832</cdr:x>
      <cdr:y>0.10058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8628" y="285752"/>
          <a:ext cx="214314" cy="21431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0.08702</cdr:x>
      <cdr:y>0.02874</cdr:y>
    </cdr:from>
    <cdr:to>
      <cdr:x>0.37421</cdr:x>
      <cdr:y>0.10058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14380" y="142876"/>
          <a:ext cx="235745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Программные расходы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0.52215</cdr:x>
      <cdr:y>0.05747</cdr:y>
    </cdr:from>
    <cdr:to>
      <cdr:x>0.54826</cdr:x>
      <cdr:y>0.10058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286280" y="285752"/>
          <a:ext cx="214314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0.61788</cdr:x>
      <cdr:y>0.0431</cdr:y>
    </cdr:from>
    <cdr:to>
      <cdr:x>0.98338</cdr:x>
      <cdr:y>0.11494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72098" y="214314"/>
          <a:ext cx="300039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0.56566</cdr:x>
      <cdr:y>0.02874</cdr:y>
    </cdr:from>
    <cdr:to>
      <cdr:x>1</cdr:x>
      <cdr:y>0.10058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643470" y="142876"/>
          <a:ext cx="35654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Непрограммные расходы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0.02586</cdr:x>
      <cdr:y>0.14706</cdr:y>
    </cdr:from>
    <cdr:to>
      <cdr:x>0.43966</cdr:x>
      <cdr:y>0.83673</cdr:y>
    </cdr:to>
    <cdr:sp macro="" textlink="">
      <cdr:nvSpPr>
        <cdr:cNvPr id="13" name="Пирог 12"/>
        <cdr:cNvSpPr/>
      </cdr:nvSpPr>
      <cdr:spPr>
        <a:xfrm xmlns:a="http://schemas.openxmlformats.org/drawingml/2006/main">
          <a:off x="216163" y="756402"/>
          <a:ext cx="3458616" cy="3547343"/>
        </a:xfrm>
        <a:prstGeom xmlns:a="http://schemas.openxmlformats.org/drawingml/2006/main" prst="pie">
          <a:avLst>
            <a:gd name="adj1" fmla="val 446692"/>
            <a:gd name="adj2" fmla="val 20940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dirty="0" smtClean="0"/>
            <a:t>                      </a:t>
          </a:r>
        </a:p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99,5%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0.24525</cdr:x>
      <cdr:y>0.42389</cdr:y>
    </cdr:from>
    <cdr:to>
      <cdr:x>0.43769</cdr:x>
      <cdr:y>0.54512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 rot="16042418">
          <a:off x="2501730" y="1619095"/>
          <a:ext cx="602781" cy="1579751"/>
        </a:xfrm>
        <a:prstGeom xmlns:a="http://schemas.openxmlformats.org/drawingml/2006/main" prst="triangle">
          <a:avLst>
            <a:gd name="adj" fmla="val 51422"/>
          </a:avLst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0.74359</cdr:x>
      <cdr:y>0.31944</cdr:y>
    </cdr:from>
    <cdr:to>
      <cdr:x>0.88422</cdr:x>
      <cdr:y>0.54167</cdr:y>
    </cdr:to>
    <cdr:sp macro="" textlink="">
      <cdr:nvSpPr>
        <cdr:cNvPr id="19" name="Блок-схема: узел 18"/>
        <cdr:cNvSpPr/>
      </cdr:nvSpPr>
      <cdr:spPr>
        <a:xfrm xmlns:a="http://schemas.openxmlformats.org/drawingml/2006/main">
          <a:off x="6215106" y="1643074"/>
          <a:ext cx="1175436" cy="1143008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0,5%</a:t>
          </a:r>
          <a:endParaRPr lang="ru-RU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0.44383</cdr:x>
      <cdr:y>0.33047</cdr:y>
    </cdr:from>
    <cdr:to>
      <cdr:x>0.78322</cdr:x>
      <cdr:y>0.41667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3643338" y="1643074"/>
          <a:ext cx="2786082" cy="4286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0.44383</cdr:x>
      <cdr:y>0.53162</cdr:y>
    </cdr:from>
    <cdr:to>
      <cdr:x>0.80063</cdr:x>
      <cdr:y>0.54081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3643338" y="2643206"/>
          <a:ext cx="2928958" cy="457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0.16379</cdr:x>
      <cdr:y>0.64706</cdr:y>
    </cdr:from>
    <cdr:to>
      <cdr:x>0.27414</cdr:x>
      <cdr:y>0.83529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357322" y="3143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0.66667</cdr:x>
      <cdr:y>0.54412</cdr:y>
    </cdr:from>
    <cdr:to>
      <cdr:x>0.89483</cdr:x>
      <cdr:y>0.85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572164" y="2798689"/>
          <a:ext cx="1907051" cy="1573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7 109,6 тыс.руб.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8AA9-984A-4F52-90E7-61B8F639DFC2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3BCC5-A85E-4FBE-855A-D3F2A69508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00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C6E59-28FA-46CB-8414-8636D0C8874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3BCC5-A85E-4FBE-855A-D3F2A695082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FC42-F72D-41C5-B99D-6BBD06654E06}" type="datetimeFigureOut">
              <a:rPr lang="ru-RU" smtClean="0"/>
              <a:pPr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88B1-A70D-4F9A-BBB5-EDCADDF4F1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4.xml"/><Relationship Id="rId7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diagramColors" Target="../diagrams/colors5.xml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gif"/><Relationship Id="rId7" Type="http://schemas.openxmlformats.org/officeDocument/2006/relationships/image" Target="../media/image18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6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her.irkobl.ru/upload/medialibrary/731/731ed9e8fae3c9d36cda9298839c0e48.gif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gif"/><Relationship Id="rId7" Type="http://schemas.openxmlformats.org/officeDocument/2006/relationships/image" Target="../media/image38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3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47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1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6.jpeg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hyperlink" Target="http://cher.irkobl.ru/upload/medialibrary/731/731ed9e8fae3c9d36cda9298839c0e48.gi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her.irkobl.ru/upload/medialibrary/731/731ed9e8fae3c9d36cda9298839c0e48.gi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hyperlink" Target="http://cher.irkobl.ru/upload/medialibrary/731/731ed9e8fae3c9d36cda9298839c0e48.gif" TargetMode="Externa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her.irkobl.ru/upload/medialibrary/731/731ed9e8fae3c9d36cda9298839c0e48.gif" TargetMode="External"/><Relationship Id="rId3" Type="http://schemas.openxmlformats.org/officeDocument/2006/relationships/diagramData" Target="../diagrams/data1.xml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her.irkobl.ru/upload/medialibrary/731/731ed9e8fae3c9d36cda9298839c0e48.gif" TargetMode="Externa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3.xml"/><Relationship Id="rId7" Type="http://schemas.openxmlformats.org/officeDocument/2006/relationships/hyperlink" Target="http://cher.irkobl.ru/upload/medialibrary/731/731ed9e8fae3c9d36cda9298839c0e48.gi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tapoc.trbo.yandex.net/tapoc_secure_proxy/4e8fdaa4041688146fc2d4ef10de01fa?url=http%3A%2F%2Fdeclarator.org%2Foffice%2Fview-zip-file%2F11088%2F%25D0%25A1%25D0%25B2%25D0%25B5%25D0%25B4%25D0%25B5%25D0%25BD%25D0%25B8%25D1%258F%2520%25D0%25BE%2520%25D0%25B4%25D0%25BE%25D1%2585%25D0%25BE%25D0%25B4%25D0%25B0%25D1%2585%2520%25D0%25B8%2520%25D1%2580%25D0%25B0%25D1%2581%25D1%2585%25D0%25BE%25D0%25B4%25D0%25B0%25D1%2585%2520%2520%2520%2520%25D0%25A7%25D0%25B5%25D1%2580%25D0%25B5%25D0%25BC%25D1%2585%25D0%25BE%25D0%25B2%25D1%2581%25D0%25BA%25D0%25B8%25D0%25B9%2520%25D1%2580%25D0%25B0%25D0%25B9%25D0%25BE%25D0%25BD_files%2Fmap%281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736"/>
            <a:ext cx="5643570" cy="5000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57364"/>
            <a:ext cx="5643570" cy="15716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b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46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952500" cy="1190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285728"/>
            <a:ext cx="71438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 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Черемховский район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6" y="801688"/>
            <a:ext cx="9145466" cy="596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10</a:t>
            </a:fld>
            <a:endParaRPr lang="ru-RU" dirty="0">
              <a:solidFill>
                <a:srgbClr val="48231E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037899375"/>
              </p:ext>
            </p:extLst>
          </p:nvPr>
        </p:nvGraphicFramePr>
        <p:xfrm>
          <a:off x="214282" y="357166"/>
          <a:ext cx="8929718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Герб Черемховского района">
            <a:hlinkClick r:id="rId7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42852"/>
            <a:ext cx="857256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630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11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2"/>
            <a:ext cx="7296172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Иные и прочие межбюджетные трансферты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428596" y="1643050"/>
          <a:ext cx="835824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3474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iINAJ12DF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0984"/>
            <a:ext cx="9144000" cy="53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12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2"/>
            <a:ext cx="7296172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Возврат остатков субсидий, субвенций прошлых лет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2844" y="1500174"/>
            <a:ext cx="8858312" cy="40005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в размере   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1 526,7 тыс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государственную поддержку малого и среднего предпринимательства, включая крестьянские (фермерские) хозяйства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22,7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выравнивание уровня бюджетной обеспеченности муниципальных районов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копеек;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на хранение, комплектование, учет и использование архивных документов, относящихся к государственной собственности Иркутской области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на государственные полномочия в сфере труда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на определение персонального состава и обеспечение деятельности районных (городских), районных в городах комиссий по делам несовершеннолетних и защите их прав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на полномочия по составлению (изменению и дополнению) списков кандидатов в присяжные заседатели федеральных судов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17,0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Субвенция на обеспечение общедоступного бесплатного дошкольного образования 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649,8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получение общедоступного и бесплатного начального общего, основного общего, среднего общего образования в муниципальных образованных организациях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827,6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</a:p>
          <a:p>
            <a:pPr marL="0" lvl="0" indent="0"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МБТ из бюджетов поселений на строительство пешеходных переходов (мостов, виадуков) на территориях муниципальных образований Иркутской области в сумме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297,65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marL="0" indent="0" algn="ctr">
              <a:buFont typeface="Wingdings" pitchFamily="2" charset="2"/>
              <a:buChar char="ü"/>
            </a:pP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8" name="Picture 6" descr="C:\Users\econ11\Desktop\картинки\ui-5441efb7595954_81967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5429264"/>
            <a:ext cx="2571768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33474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705802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Расходы бюджета за 2019 год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07504" y="141277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7558086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расходов </a:t>
            </a:r>
            <a:b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2017 – 2019 годы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gray">
          <a:xfrm>
            <a:off x="1071538" y="2928934"/>
            <a:ext cx="1912937" cy="2881311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929 579,4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gray">
          <a:xfrm>
            <a:off x="3571868" y="2571744"/>
            <a:ext cx="1928826" cy="3309939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rgbClr val="92D050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1 134 886,7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gray">
          <a:xfrm>
            <a:off x="6072198" y="1928802"/>
            <a:ext cx="1912937" cy="3881443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rgbClr val="FF0000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1 316 015,4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50099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Расходы бюджета по разделам бюджетной классификации РФ за 2019 год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oup 86"/>
          <p:cNvGraphicFramePr>
            <a:graphicFrameLocks noGrp="1"/>
          </p:cNvGraphicFramePr>
          <p:nvPr/>
        </p:nvGraphicFramePr>
        <p:xfrm>
          <a:off x="285720" y="1059285"/>
          <a:ext cx="8715436" cy="5727302"/>
        </p:xfrm>
        <a:graphic>
          <a:graphicData uri="http://schemas.openxmlformats.org/drawingml/2006/table">
            <a:tbl>
              <a:tblPr/>
              <a:tblGrid>
                <a:gridCol w="5329238"/>
                <a:gridCol w="1152525"/>
                <a:gridCol w="1090665"/>
                <a:gridCol w="1143008"/>
              </a:tblGrid>
              <a:tr h="535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                          Наименование раздела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125 967,5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124 181,4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F8F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4 313,1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4 313,1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9 406,6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9 283,5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30 168,0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8 876,8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111 393,9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101 803,0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874 711,8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862 132,8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46 424,0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42 106,4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Здравоохранение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36 280,2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36 276,0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Обслуживание государственного  и муниципального долга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0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120 991,7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120 989,8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06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ВСЕГО РАСХОДЫ: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1 365 710,0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1 316 15,4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928694" cy="117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53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Социально-значимые расходы бюджета за 2019 год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1495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социально значимых расходов в 2019 году составил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928 869,1 тыс.рублей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70,6%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объема расходов, из них: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оплату труда с начислениями на выплаты по оплате труда – 860 643,6 тыс.рублей, что на       70 364,9 тыс.рублей выше расходов 2018 года;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коммунальные услуги и электроэнергию – 49 077,7 тыс.рублей;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субсидии ЖКУ и прочая социальная помощь – 19 147,8 тыс.рублей.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214282" y="928670"/>
          <a:ext cx="1064423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Доля программных расходов в бюджете за 2019 год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642910" y="1428736"/>
          <a:ext cx="83582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421481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1 308 905,8 тыс.руб.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2955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муниципальных программ </a:t>
            </a:r>
            <a:b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году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501122" cy="5000659"/>
        </p:xfrm>
        <a:graphic>
          <a:graphicData uri="http://schemas.openxmlformats.org/drawingml/2006/table">
            <a:tbl>
              <a:tblPr/>
              <a:tblGrid>
                <a:gridCol w="566740"/>
                <a:gridCol w="4638332"/>
                <a:gridCol w="1131825"/>
                <a:gridCol w="1082113"/>
                <a:gridCol w="1082112"/>
              </a:tblGrid>
              <a:tr h="515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План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% исполнения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88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"Развитие образования Черемховского района"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881 308,0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868 796,6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"Сохранение и развитие культуры в Черемховском районном муниципальном образовании 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51 048,2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50 509,2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132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"Жилищно-коммунальный комплекс и развитие инфраструктуры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136 491,8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123 050,5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"Управление муниципальными финансами Черемховского районного муниципального образования"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159 535,4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159 528,1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43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"Управление муниципальным имуществом Черемховского районного муниципального образования" на 2018-2023 годы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46 293,3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45 090,8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071547"/>
          <a:ext cx="8643998" cy="5684283"/>
        </p:xfrm>
        <a:graphic>
          <a:graphicData uri="http://schemas.openxmlformats.org/drawingml/2006/table">
            <a:tbl>
              <a:tblPr/>
              <a:tblGrid>
                <a:gridCol w="566741"/>
                <a:gridCol w="4638332"/>
                <a:gridCol w="1152909"/>
                <a:gridCol w="1143008"/>
                <a:gridCol w="1143008"/>
              </a:tblGrid>
              <a:tr h="5715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Факт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% исполнения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"Муниципальное управление в Черемховском районном муниципальном образовании 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51 708,3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51 378,6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"Безопасность жизнедеятельности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27 084,8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5 670,2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"Молодежная политика и спорт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4 352,5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4 351,8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"Здоровье населения в Черемховском районном муниципальном образовании"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441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"Социальная поддержка населения Черемховского районного муниципального образования" на 2018-2023 годы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315,0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315,0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07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1 358 352,3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1 308 905,8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96,4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572428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муниципальных программ </a:t>
            </a: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</a:t>
            </a:r>
            <a:r>
              <a:rPr lang="ru-RU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57256" cy="1085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4541734"/>
              </p:ext>
            </p:extLst>
          </p:nvPr>
        </p:nvGraphicFramePr>
        <p:xfrm>
          <a:off x="142844" y="1643049"/>
          <a:ext cx="8715435" cy="469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2186003"/>
                <a:gridCol w="1785950"/>
                <a:gridCol w="1357322"/>
                <a:gridCol w="1643073"/>
              </a:tblGrid>
              <a:tr h="894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Первоначальный план 201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Уточненный план 201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года</a:t>
                      </a:r>
                      <a:endParaRPr lang="ru-RU" sz="20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201</a:t>
                      </a: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000" b="1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20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исполнения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i="1" dirty="0"/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0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Доходы,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961 613,0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1 379 358,3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1 345 865,3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400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налоговые и неналоговые доходы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124 942,0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143 510,7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142 972,7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99,6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60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безвозмездные перечисления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836 671,0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1 235 847,5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1 202 892,6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97,3</a:t>
                      </a:r>
                      <a:endParaRPr lang="ru-RU" sz="2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7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Расходы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967 860,0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1 365 710,0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1 316 015,4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96,4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7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Дефицит (-)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Профицит (+)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-6 247,0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13 648,3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29 850,0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572428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lt1"/>
                </a:solidFill>
              </a:rPr>
              <a:t>    </a:t>
            </a:r>
            <a:r>
              <a:rPr lang="ru-RU" sz="36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БЮДЖЕТА</a:t>
            </a:r>
            <a:endParaRPr lang="ru-RU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95250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Привлечение средств из областного бюджета на условиях софинансирования</a:t>
            </a:r>
            <a:endParaRPr lang="ru-RU" sz="28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857252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500174"/>
          <a:ext cx="8229600" cy="508698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699 862,0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образовательных</a:t>
                      </a:r>
                      <a:r>
                        <a:rPr lang="ru-RU" sz="15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</a:t>
                      </a:r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123 501,3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</a:t>
                      </a:r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 социальной поддержки многодетным и малоимущим семьям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18 364,3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безопасности школьных перевозок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11 354,8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перечня проектов народных инициатив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5 360,3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питания </a:t>
                      </a:r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обучающихся с ограниченными возможностями здоровья 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3 410,2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Отдых детей </a:t>
                      </a:r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каникулярное время в лагерях с дневным пребыванием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2 973,7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противопожарных мероприятий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2 614,5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за прохождение медицинских осмотров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2 557,0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мероприятий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1 237,3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вычислительной техники для малокомплектных образовательных организаций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50" dirty="0" smtClean="0">
                          <a:latin typeface="Times New Roman" pitchFamily="18" charset="0"/>
                          <a:cs typeface="Times New Roman" pitchFamily="18" charset="0"/>
                        </a:rPr>
                        <a:t>1 064,9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76944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Исполнение муниципальной программы «Развитие образования Черемховского района»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107154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868 796,6 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Капитальный ремонт СОШ с. Голуметь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928670"/>
            <a:ext cx="2824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28 723,4 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 descr="C:\Users\Гайдук\Desktop\Ремонты 2019\СОШ Голуметь\DSC0484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3486157" cy="2614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3" name="Picture 3" descr="C:\Users\Гайдук\Desktop\Ремонты 2019\СОШ Голуметь\DSC04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9" y="1571612"/>
            <a:ext cx="3428573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4" name="Picture 4" descr="C:\Users\Гайдук\Desktop\Ремонты 2019\СОШ Голуметь\DSC049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214818"/>
            <a:ext cx="333333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120032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Обустройство теплых туалетов  в НОШ Герасимова, Жмурова, Кирзавод, Нены, Табук, </a:t>
            </a:r>
            <a:b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Чемодариха, Ключи, Поздеева, Каменно-Ангарск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7224" y="3929066"/>
            <a:ext cx="19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НОШ Герасимова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3857628"/>
            <a:ext cx="170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НОШ Кирзавод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Гайдук\Desktop\Ремонты 2019\нош Герасимова туалет\DSC0461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22286" y="1420798"/>
            <a:ext cx="2357454" cy="265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Гайдук\Desktop\Ремонты 2019\нош Жмурова туалет\image-0-02-04-e7471edb0f0ffa4e2bcac45e893dac94c4ebf0e6cb6e3ef9dfd382a28f3a1c1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643050"/>
            <a:ext cx="19110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286248" y="3857628"/>
            <a:ext cx="16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НОШ Жмурова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Гайдук\Desktop\Ремонты 2019\нош Кирзавод туалет\DSC046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518804" y="1696512"/>
            <a:ext cx="2214579" cy="210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AutoShape 2" descr="C:\Users\%D0%93%D0%B0%D0%B9%D0%B4%D1%83%D0%BA\Desktop\%D0%A0%D0%B5%D0%BC%D0%BE%D0%BD%D1%82%D1%8B 2019\%D0%BD%D0%BE%D1%88 %D0%9D%D0%B5%D0%BD%D1%8B %D1%82%D1%83%D0%B0%D0%BB%D0%B5%D1%82\DSC045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2" name="AutoShape 4" descr="C:\Users\%D0%93%D0%B0%D0%B9%D0%B4%D1%83%D0%BA\Desktop\%D0%A0%D0%B5%D0%BC%D0%BE%D0%BD%D1%82%D1%8B 2019\%D0%BD%D0%BE%D1%88 %D0%9D%D0%B5%D0%BD%D1%8B %D1%82%D1%83%D0%B0%D0%BB%D0%B5%D1%82\DSC045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4" name="AutoShape 6" descr="C:\Users\%D0%93%D0%B0%D0%B9%D0%B4%D1%83%D0%BA\Desktop\%D0%A0%D0%B5%D0%BC%D0%BE%D0%BD%D1%82%D1%8B 2019\%D0%BD%D0%BE%D1%88 %D0%9D%D0%B5%D0%BD%D1%8B %D1%82%D1%83%D0%B0%D0%BB%D0%B5%D1%82\DSC045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15" name="Picture 7" descr="C:\Users\Гайдук\Desktop\Ремонты 2019\нош Нены туалет\DSC045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57224" y="4214818"/>
            <a:ext cx="200026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C:\Users\Гайдук\Desktop\Ремонты 2019\нош Табук туалет\DSC045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888890" y="4183548"/>
            <a:ext cx="2160000" cy="222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C:\Users\Гайдук\Desktop\Ремонты 2019\нош Чемодариха туалет\DSC046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730999" y="4484711"/>
            <a:ext cx="2160000" cy="162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142976" y="628652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НОШ Нены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6357958"/>
            <a:ext cx="130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НОШ Табук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63579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НОШ Чемодариха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058" y="1357298"/>
            <a:ext cx="204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2 254 тыс.руб.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 крыльца  СОШ с. Парфеново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928670"/>
            <a:ext cx="2365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1 504 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8" name="Picture 4" descr="C:\Users\Гайдук\Desktop\Ремонты 2019\крыльцо сош Парфеново\image-0-02-0a-2a61521e84d4ae507d32dcf381a38766a766e05002ee8f98eef77ba817b84540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571611"/>
            <a:ext cx="7715304" cy="494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фасада  СОШ с. Верхний Булай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928670"/>
            <a:ext cx="2641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1 169,5 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7" name="Picture 3" descr="C:\Users\Гайдук\Desktop\Ремонты 2019\Фасад сош В.Булай\DSC046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571612"/>
            <a:ext cx="6786610" cy="5090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объектов теплоснабжения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928670"/>
            <a:ext cx="2641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1 712,8 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1" name="Picture 3" descr="C:\Users\Гайдук\Desktop\Ремонты 2019\Котельная К-Ангарск\DSC04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02358" y="1612890"/>
            <a:ext cx="2447688" cy="2222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2" name="Picture 4" descr="C:\Users\Гайдук\Desktop\Ремонты 2019\Котельная К-Ангарск\DSC04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918" y="1643050"/>
            <a:ext cx="304762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3" name="Picture 5" descr="C:\Users\Гайдук\Desktop\Ремонты 2019\Котельная Рысево\DSC047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286256"/>
            <a:ext cx="304762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4" name="Picture 6" descr="C:\Users\Гайдук\Desktop\Ремонты 2019\Котельная Рысево\DSC047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86256"/>
            <a:ext cx="3162942" cy="2372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571868" y="2500306"/>
            <a:ext cx="27090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ДОУ </a:t>
            </a:r>
          </a:p>
          <a:p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Каменно-Ангарск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5000636"/>
            <a:ext cx="15001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</a:t>
            </a:r>
          </a:p>
          <a:p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Рысево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4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32147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500990" cy="107721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актовых залов СОШ №1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СОШ №3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026" name="Picture 2" descr="C:\Users\Гайдук\Desktop\Ремонты 2019\Актовый зал сош №3\image-0-02-04-30ee0b35faf31aa9fe637124c700ec052e199ab3d97c6fc7fff544a359397fd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286256"/>
            <a:ext cx="250033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Гайдук\Desktop\Ремонты 2019\Актовый зал сош №3\image-0-02-04-e0f4b01b9d08ecba34160722f751dc2219e1be191ea6846c449acea2eaa1a0a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214414" y="4143380"/>
            <a:ext cx="171451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Гайдук\Desktop\Ремонты 2019\Актовый зал сош №1\image-0-02-04-5336b584856824314f030ecd74bb643c74c548c1491b27a51961e34a3cf3d867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643050"/>
            <a:ext cx="1571636" cy="239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000496" y="2428868"/>
            <a:ext cx="2475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СОШ № 1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П.Михайловка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1214422"/>
            <a:ext cx="210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420 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5000636"/>
            <a:ext cx="2475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СОШ № 3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П.Михайловка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Приобретение школьного автобуса для </a:t>
            </a:r>
            <a:b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МКОУ </a:t>
            </a:r>
            <a:r>
              <a:rPr lang="ru-RU" sz="2800" dirty="0" smtClean="0"/>
              <a:t>С</a:t>
            </a: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ОШ с. Бельск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807249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3314" name="Picture 2" descr="http://belsk-school.my1.ru/ehshg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342902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belsk-school.my1.ru/shhgnaa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214554"/>
            <a:ext cx="478634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1868" y="1357298"/>
            <a:ext cx="2641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1 414,1 тыс.руб.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928802"/>
          <a:ext cx="8229600" cy="433006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и обеспечение деятельности музея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2 527,3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библиотечного обслуживания населения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24 539,0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культурно-досуговой деятельности, включая расходы на содержание и обеспечение деятельности  Межпоселенческого культурного центра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11 555,1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дополнительного образования детей в области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искусств, включая содержание и обеспечение деятельности детской школы искусств п. Михайловка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10 141,9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реализации муниципальной программы и прочие мероприятия в области культуры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1 745,8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3877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«Сохранение и развитие культуры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428737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50 509,2 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con11\Desktop\картинки\iUMI70L9W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27" y="1493134"/>
            <a:ext cx="9160420" cy="53895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3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7432" y="254000"/>
            <a:ext cx="7200900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Исполнение доходов бюджета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Черемховского районного муниципального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образования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2019 год 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6" name="Группа 8"/>
          <p:cNvGrpSpPr/>
          <p:nvPr/>
        </p:nvGrpSpPr>
        <p:grpSpPr>
          <a:xfrm>
            <a:off x="254166" y="1516600"/>
            <a:ext cx="8746990" cy="2381065"/>
            <a:chOff x="230522" y="3093664"/>
            <a:chExt cx="9424500" cy="2381065"/>
          </a:xfrm>
        </p:grpSpPr>
        <p:sp>
          <p:nvSpPr>
            <p:cNvPr id="10" name="Полилиния 9"/>
            <p:cNvSpPr/>
            <p:nvPr/>
          </p:nvSpPr>
          <p:spPr>
            <a:xfrm>
              <a:off x="230522" y="3184073"/>
              <a:ext cx="1482576" cy="1305412"/>
            </a:xfrm>
            <a:custGeom>
              <a:avLst/>
              <a:gdLst>
                <a:gd name="connsiteX0" fmla="*/ 0 w 1702424"/>
                <a:gd name="connsiteY0" fmla="*/ 786983 h 1573965"/>
                <a:gd name="connsiteX1" fmla="*/ 851212 w 1702424"/>
                <a:gd name="connsiteY1" fmla="*/ 0 h 1573965"/>
                <a:gd name="connsiteX2" fmla="*/ 1702424 w 1702424"/>
                <a:gd name="connsiteY2" fmla="*/ 786983 h 1573965"/>
                <a:gd name="connsiteX3" fmla="*/ 851212 w 1702424"/>
                <a:gd name="connsiteY3" fmla="*/ 1573966 h 1573965"/>
                <a:gd name="connsiteX4" fmla="*/ 0 w 1702424"/>
                <a:gd name="connsiteY4" fmla="*/ 786983 h 15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424" h="1573965">
                  <a:moveTo>
                    <a:pt x="0" y="786983"/>
                  </a:moveTo>
                  <a:cubicBezTo>
                    <a:pt x="0" y="352344"/>
                    <a:pt x="381101" y="0"/>
                    <a:pt x="851212" y="0"/>
                  </a:cubicBezTo>
                  <a:cubicBezTo>
                    <a:pt x="1321323" y="0"/>
                    <a:pt x="1702424" y="352344"/>
                    <a:pt x="1702424" y="786983"/>
                  </a:cubicBezTo>
                  <a:cubicBezTo>
                    <a:pt x="1702424" y="1221622"/>
                    <a:pt x="1321323" y="1573966"/>
                    <a:pt x="851212" y="1573966"/>
                  </a:cubicBezTo>
                  <a:cubicBezTo>
                    <a:pt x="381101" y="1573966"/>
                    <a:pt x="0" y="1221622"/>
                    <a:pt x="0" y="786983"/>
                  </a:cubicBez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094" tIns="248282" rIns="267094" bIns="248282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101</a:t>
              </a:r>
              <a:r>
                <a:rPr lang="en-US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775,8 т.р.</a:t>
              </a:r>
              <a:endPara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26975" y="3791618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36115" y="3093664"/>
              <a:ext cx="2309140" cy="1845968"/>
            </a:xfrm>
            <a:custGeom>
              <a:avLst/>
              <a:gdLst>
                <a:gd name="connsiteX0" fmla="*/ 0 w 2247414"/>
                <a:gd name="connsiteY0" fmla="*/ 1021545 h 2043089"/>
                <a:gd name="connsiteX1" fmla="*/ 1123707 w 2247414"/>
                <a:gd name="connsiteY1" fmla="*/ 0 h 2043089"/>
                <a:gd name="connsiteX2" fmla="*/ 2247414 w 2247414"/>
                <a:gd name="connsiteY2" fmla="*/ 1021545 h 2043089"/>
                <a:gd name="connsiteX3" fmla="*/ 1123707 w 2247414"/>
                <a:gd name="connsiteY3" fmla="*/ 2043090 h 2043089"/>
                <a:gd name="connsiteX4" fmla="*/ 0 w 2247414"/>
                <a:gd name="connsiteY4" fmla="*/ 1021545 h 204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414" h="2043089">
                  <a:moveTo>
                    <a:pt x="0" y="1021545"/>
                  </a:moveTo>
                  <a:cubicBezTo>
                    <a:pt x="0" y="457361"/>
                    <a:pt x="503101" y="0"/>
                    <a:pt x="1123707" y="0"/>
                  </a:cubicBezTo>
                  <a:cubicBezTo>
                    <a:pt x="1744313" y="0"/>
                    <a:pt x="2247414" y="457361"/>
                    <a:pt x="2247414" y="1021545"/>
                  </a:cubicBezTo>
                  <a:cubicBezTo>
                    <a:pt x="2247414" y="1585729"/>
                    <a:pt x="1744313" y="2043090"/>
                    <a:pt x="1123707" y="2043090"/>
                  </a:cubicBezTo>
                  <a:cubicBezTo>
                    <a:pt x="503101" y="2043090"/>
                    <a:pt x="0" y="1585729"/>
                    <a:pt x="0" y="1021545"/>
                  </a:cubicBezTo>
                  <a:close/>
                </a:path>
              </a:pathLst>
            </a:custGeom>
            <a:solidFill>
              <a:srgbClr val="4A9667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772694"/>
                <a:satOff val="-10856"/>
                <a:lumOff val="-4706"/>
                <a:alphaOff val="0"/>
              </a:schemeClr>
            </a:fillRef>
            <a:effectRef idx="2">
              <a:schemeClr val="accent5">
                <a:hueOff val="-3772694"/>
                <a:satOff val="-10856"/>
                <a:lumOff val="-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9446" tIns="319523" rIns="349446" bIns="319523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Межбюджетные трансферты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1 202 892,6 т.р</a:t>
              </a:r>
              <a:r>
                <a:rPr lang="ru-RU" sz="1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574550" y="3813667"/>
              <a:ext cx="405962" cy="405962"/>
            </a:xfrm>
            <a:custGeom>
              <a:avLst/>
              <a:gdLst>
                <a:gd name="connsiteX0" fmla="*/ 53810 w 405962"/>
                <a:gd name="connsiteY0" fmla="*/ 155240 h 405962"/>
                <a:gd name="connsiteX1" fmla="*/ 155240 w 405962"/>
                <a:gd name="connsiteY1" fmla="*/ 155240 h 405962"/>
                <a:gd name="connsiteX2" fmla="*/ 155240 w 405962"/>
                <a:gd name="connsiteY2" fmla="*/ 53810 h 405962"/>
                <a:gd name="connsiteX3" fmla="*/ 250722 w 405962"/>
                <a:gd name="connsiteY3" fmla="*/ 53810 h 405962"/>
                <a:gd name="connsiteX4" fmla="*/ 250722 w 405962"/>
                <a:gd name="connsiteY4" fmla="*/ 155240 h 405962"/>
                <a:gd name="connsiteX5" fmla="*/ 352152 w 405962"/>
                <a:gd name="connsiteY5" fmla="*/ 155240 h 405962"/>
                <a:gd name="connsiteX6" fmla="*/ 352152 w 405962"/>
                <a:gd name="connsiteY6" fmla="*/ 250722 h 405962"/>
                <a:gd name="connsiteX7" fmla="*/ 250722 w 405962"/>
                <a:gd name="connsiteY7" fmla="*/ 250722 h 405962"/>
                <a:gd name="connsiteX8" fmla="*/ 250722 w 405962"/>
                <a:gd name="connsiteY8" fmla="*/ 352152 h 405962"/>
                <a:gd name="connsiteX9" fmla="*/ 155240 w 405962"/>
                <a:gd name="connsiteY9" fmla="*/ 352152 h 405962"/>
                <a:gd name="connsiteX10" fmla="*/ 155240 w 405962"/>
                <a:gd name="connsiteY10" fmla="*/ 250722 h 405962"/>
                <a:gd name="connsiteX11" fmla="*/ 53810 w 405962"/>
                <a:gd name="connsiteY11" fmla="*/ 250722 h 405962"/>
                <a:gd name="connsiteX12" fmla="*/ 53810 w 405962"/>
                <a:gd name="connsiteY12" fmla="*/ 155240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962" h="405962">
                  <a:moveTo>
                    <a:pt x="53810" y="155240"/>
                  </a:moveTo>
                  <a:lnTo>
                    <a:pt x="155240" y="155240"/>
                  </a:lnTo>
                  <a:lnTo>
                    <a:pt x="155240" y="53810"/>
                  </a:lnTo>
                  <a:lnTo>
                    <a:pt x="250722" y="53810"/>
                  </a:lnTo>
                  <a:lnTo>
                    <a:pt x="250722" y="155240"/>
                  </a:lnTo>
                  <a:lnTo>
                    <a:pt x="352152" y="155240"/>
                  </a:lnTo>
                  <a:lnTo>
                    <a:pt x="352152" y="250722"/>
                  </a:lnTo>
                  <a:lnTo>
                    <a:pt x="250722" y="250722"/>
                  </a:lnTo>
                  <a:lnTo>
                    <a:pt x="250722" y="352152"/>
                  </a:lnTo>
                  <a:lnTo>
                    <a:pt x="155240" y="352152"/>
                  </a:lnTo>
                  <a:lnTo>
                    <a:pt x="155240" y="250722"/>
                  </a:lnTo>
                  <a:lnTo>
                    <a:pt x="53810" y="250722"/>
                  </a:lnTo>
                  <a:lnTo>
                    <a:pt x="53810" y="15524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59041"/>
                <a:satOff val="-16284"/>
                <a:lumOff val="-7058"/>
                <a:alphaOff val="0"/>
              </a:schemeClr>
            </a:fillRef>
            <a:effectRef idx="2">
              <a:schemeClr val="accent5">
                <a:hueOff val="-5659041"/>
                <a:satOff val="-16284"/>
                <a:lumOff val="-70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155240" rIns="53810" bIns="15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111832" y="3274481"/>
              <a:ext cx="1462455" cy="1124596"/>
            </a:xfrm>
            <a:custGeom>
              <a:avLst/>
              <a:gdLst>
                <a:gd name="connsiteX0" fmla="*/ 0 w 1302866"/>
                <a:gd name="connsiteY0" fmla="*/ 669470 h 1338940"/>
                <a:gd name="connsiteX1" fmla="*/ 651433 w 1302866"/>
                <a:gd name="connsiteY1" fmla="*/ 0 h 1338940"/>
                <a:gd name="connsiteX2" fmla="*/ 1302866 w 1302866"/>
                <a:gd name="connsiteY2" fmla="*/ 669470 h 1338940"/>
                <a:gd name="connsiteX3" fmla="*/ 651433 w 1302866"/>
                <a:gd name="connsiteY3" fmla="*/ 1338940 h 1338940"/>
                <a:gd name="connsiteX4" fmla="*/ 0 w 1302866"/>
                <a:gd name="connsiteY4" fmla="*/ 669470 h 133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866" h="1338940">
                  <a:moveTo>
                    <a:pt x="0" y="669470"/>
                  </a:moveTo>
                  <a:cubicBezTo>
                    <a:pt x="0" y="299732"/>
                    <a:pt x="291656" y="0"/>
                    <a:pt x="651433" y="0"/>
                  </a:cubicBezTo>
                  <a:cubicBezTo>
                    <a:pt x="1011210" y="0"/>
                    <a:pt x="1302866" y="299732"/>
                    <a:pt x="1302866" y="669470"/>
                  </a:cubicBezTo>
                  <a:cubicBezTo>
                    <a:pt x="1302866" y="1039208"/>
                    <a:pt x="1011210" y="1338940"/>
                    <a:pt x="651433" y="1338940"/>
                  </a:cubicBezTo>
                  <a:cubicBezTo>
                    <a:pt x="291656" y="1338940"/>
                    <a:pt x="0" y="1039208"/>
                    <a:pt x="0" y="669470"/>
                  </a:cubicBezTo>
                  <a:close/>
                </a:path>
              </a:pathLst>
            </a:custGeo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545388"/>
                <a:satOff val="-21713"/>
                <a:lumOff val="-9411"/>
                <a:alphaOff val="0"/>
              </a:schemeClr>
            </a:fillRef>
            <a:effectRef idx="2">
              <a:schemeClr val="accent5">
                <a:hueOff val="-7545388"/>
                <a:satOff val="-21713"/>
                <a:lumOff val="-94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040" tIns="211323" rIns="206040" bIns="211323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  <a:r>
                <a:rPr lang="en-US" sz="1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196,9 т.р.</a:t>
              </a:r>
              <a:endPara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396648" y="3836778"/>
              <a:ext cx="405962" cy="405962"/>
            </a:xfrm>
            <a:custGeom>
              <a:avLst/>
              <a:gdLst>
                <a:gd name="connsiteX0" fmla="*/ 53810 w 405962"/>
                <a:gd name="connsiteY0" fmla="*/ 83628 h 405962"/>
                <a:gd name="connsiteX1" fmla="*/ 352152 w 405962"/>
                <a:gd name="connsiteY1" fmla="*/ 83628 h 405962"/>
                <a:gd name="connsiteX2" fmla="*/ 352152 w 405962"/>
                <a:gd name="connsiteY2" fmla="*/ 179110 h 405962"/>
                <a:gd name="connsiteX3" fmla="*/ 53810 w 405962"/>
                <a:gd name="connsiteY3" fmla="*/ 179110 h 405962"/>
                <a:gd name="connsiteX4" fmla="*/ 53810 w 405962"/>
                <a:gd name="connsiteY4" fmla="*/ 83628 h 405962"/>
                <a:gd name="connsiteX5" fmla="*/ 53810 w 405962"/>
                <a:gd name="connsiteY5" fmla="*/ 226852 h 405962"/>
                <a:gd name="connsiteX6" fmla="*/ 352152 w 405962"/>
                <a:gd name="connsiteY6" fmla="*/ 226852 h 405962"/>
                <a:gd name="connsiteX7" fmla="*/ 352152 w 405962"/>
                <a:gd name="connsiteY7" fmla="*/ 322334 h 405962"/>
                <a:gd name="connsiteX8" fmla="*/ 53810 w 405962"/>
                <a:gd name="connsiteY8" fmla="*/ 322334 h 405962"/>
                <a:gd name="connsiteX9" fmla="*/ 53810 w 405962"/>
                <a:gd name="connsiteY9" fmla="*/ 226852 h 4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962" h="405962">
                  <a:moveTo>
                    <a:pt x="53810" y="83628"/>
                  </a:moveTo>
                  <a:lnTo>
                    <a:pt x="352152" y="83628"/>
                  </a:lnTo>
                  <a:lnTo>
                    <a:pt x="352152" y="179110"/>
                  </a:lnTo>
                  <a:lnTo>
                    <a:pt x="53810" y="179110"/>
                  </a:lnTo>
                  <a:lnTo>
                    <a:pt x="53810" y="83628"/>
                  </a:lnTo>
                  <a:close/>
                  <a:moveTo>
                    <a:pt x="53810" y="226852"/>
                  </a:moveTo>
                  <a:lnTo>
                    <a:pt x="352152" y="226852"/>
                  </a:lnTo>
                  <a:lnTo>
                    <a:pt x="352152" y="322334"/>
                  </a:lnTo>
                  <a:lnTo>
                    <a:pt x="53810" y="322334"/>
                  </a:lnTo>
                  <a:lnTo>
                    <a:pt x="53810" y="2268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810" tIns="83628" rIns="53810" bIns="8362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>
                <a:solidFill>
                  <a:prstClr val="white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807083" y="3104462"/>
              <a:ext cx="2847939" cy="2370267"/>
            </a:xfrm>
            <a:custGeom>
              <a:avLst/>
              <a:gdLst>
                <a:gd name="connsiteX0" fmla="*/ 0 w 3226848"/>
                <a:gd name="connsiteY0" fmla="*/ 1155789 h 2311577"/>
                <a:gd name="connsiteX1" fmla="*/ 1613424 w 3226848"/>
                <a:gd name="connsiteY1" fmla="*/ 0 h 2311577"/>
                <a:gd name="connsiteX2" fmla="*/ 3226848 w 3226848"/>
                <a:gd name="connsiteY2" fmla="*/ 1155789 h 2311577"/>
                <a:gd name="connsiteX3" fmla="*/ 1613424 w 3226848"/>
                <a:gd name="connsiteY3" fmla="*/ 2311578 h 2311577"/>
                <a:gd name="connsiteX4" fmla="*/ 0 w 3226848"/>
                <a:gd name="connsiteY4" fmla="*/ 1155789 h 231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48" h="2311577">
                  <a:moveTo>
                    <a:pt x="0" y="1155789"/>
                  </a:moveTo>
                  <a:cubicBezTo>
                    <a:pt x="0" y="517464"/>
                    <a:pt x="722355" y="0"/>
                    <a:pt x="1613424" y="0"/>
                  </a:cubicBezTo>
                  <a:cubicBezTo>
                    <a:pt x="2504493" y="0"/>
                    <a:pt x="3226848" y="517464"/>
                    <a:pt x="3226848" y="1155789"/>
                  </a:cubicBezTo>
                  <a:cubicBezTo>
                    <a:pt x="3226848" y="1794114"/>
                    <a:pt x="2504493" y="2311578"/>
                    <a:pt x="1613424" y="2311578"/>
                  </a:cubicBezTo>
                  <a:cubicBezTo>
                    <a:pt x="722355" y="2311578"/>
                    <a:pt x="0" y="1794114"/>
                    <a:pt x="0" y="1155789"/>
                  </a:cubicBez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50000">
                  <a:srgbClr val="7030A0"/>
                </a:gs>
                <a:gs pos="70000">
                  <a:srgbClr val="00B050"/>
                </a:gs>
                <a:gs pos="100000">
                  <a:schemeClr val="accent5">
                    <a:hueOff val="-11318081"/>
                    <a:satOff val="-32569"/>
                    <a:lumOff val="-14117"/>
                    <a:alphaOff val="0"/>
                    <a:tint val="95500"/>
                    <a:shade val="100000"/>
                    <a:satMod val="155000"/>
                  </a:schemeClr>
                </a:gs>
              </a:gsLst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318081"/>
                <a:satOff val="-32569"/>
                <a:lumOff val="-14117"/>
                <a:alphaOff val="0"/>
              </a:schemeClr>
            </a:fillRef>
            <a:effectRef idx="2">
              <a:schemeClr val="accent5">
                <a:hueOff val="-11318081"/>
                <a:satOff val="-32569"/>
                <a:lumOff val="-1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7961" tIns="363923" rIns="497961" bIns="363923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1 345 865,3 т.р.</a:t>
              </a:r>
              <a:endPara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16"/>
          <p:cNvGrpSpPr/>
          <p:nvPr/>
        </p:nvGrpSpPr>
        <p:grpSpPr>
          <a:xfrm>
            <a:off x="10451" y="3614798"/>
            <a:ext cx="1884330" cy="514338"/>
            <a:chOff x="2173899" y="849141"/>
            <a:chExt cx="4355780" cy="514338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Шестиугольник 4"/>
            <p:cNvSpPr/>
            <p:nvPr/>
          </p:nvSpPr>
          <p:spPr>
            <a:xfrm>
              <a:off x="2301852" y="876720"/>
              <a:ext cx="4099873" cy="41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 на доходы физических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93 704,3т.р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9"/>
          <p:cNvGrpSpPr/>
          <p:nvPr/>
        </p:nvGrpSpPr>
        <p:grpSpPr>
          <a:xfrm>
            <a:off x="-8068" y="4167578"/>
            <a:ext cx="1884331" cy="496426"/>
            <a:chOff x="4932442" y="785522"/>
            <a:chExt cx="4373036" cy="548708"/>
          </a:xfrm>
        </p:grpSpPr>
        <p:sp>
          <p:nvSpPr>
            <p:cNvPr id="21" name="Шестиугольник 20"/>
            <p:cNvSpPr/>
            <p:nvPr/>
          </p:nvSpPr>
          <p:spPr>
            <a:xfrm>
              <a:off x="4932442" y="785522"/>
              <a:ext cx="4373036" cy="54870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Шестиугольник 4"/>
            <p:cNvSpPr/>
            <p:nvPr/>
          </p:nvSpPr>
          <p:spPr>
            <a:xfrm>
              <a:off x="5349117" y="837804"/>
              <a:ext cx="3539686" cy="444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Налоги на совокупный доход 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7 782,4 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22"/>
          <p:cNvGrpSpPr/>
          <p:nvPr/>
        </p:nvGrpSpPr>
        <p:grpSpPr>
          <a:xfrm>
            <a:off x="-19925" y="4721096"/>
            <a:ext cx="1884330" cy="421337"/>
            <a:chOff x="5004070" y="1297338"/>
            <a:chExt cx="4368611" cy="605247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5004070" y="1297338"/>
              <a:ext cx="4368611" cy="605247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Шестиугольник 4"/>
            <p:cNvSpPr/>
            <p:nvPr/>
          </p:nvSpPr>
          <p:spPr>
            <a:xfrm>
              <a:off x="5358745" y="1362006"/>
              <a:ext cx="3525230" cy="488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Государственная пошлина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67,3</a:t>
              </a: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5"/>
          <p:cNvGrpSpPr/>
          <p:nvPr/>
        </p:nvGrpSpPr>
        <p:grpSpPr>
          <a:xfrm>
            <a:off x="1866001" y="3284993"/>
            <a:ext cx="1901643" cy="482835"/>
            <a:chOff x="3742623" y="3039294"/>
            <a:chExt cx="4363486" cy="482835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3742623" y="3039294"/>
              <a:ext cx="4363486" cy="4499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Шестиугольник 4"/>
            <p:cNvSpPr/>
            <p:nvPr/>
          </p:nvSpPr>
          <p:spPr>
            <a:xfrm>
              <a:off x="4046739" y="3053043"/>
              <a:ext cx="3965994" cy="46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использования имущества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18 699,5 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8"/>
          <p:cNvGrpSpPr/>
          <p:nvPr/>
        </p:nvGrpSpPr>
        <p:grpSpPr>
          <a:xfrm>
            <a:off x="1894783" y="3782119"/>
            <a:ext cx="1935921" cy="566108"/>
            <a:chOff x="4862191" y="3025350"/>
            <a:chExt cx="4519934" cy="566108"/>
          </a:xfrm>
        </p:grpSpPr>
        <p:sp>
          <p:nvSpPr>
            <p:cNvPr id="30" name="Шестиугольник 29"/>
            <p:cNvSpPr/>
            <p:nvPr/>
          </p:nvSpPr>
          <p:spPr>
            <a:xfrm>
              <a:off x="4862191" y="3025350"/>
              <a:ext cx="4519934" cy="56610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1" name="Шестиугольник 4"/>
            <p:cNvSpPr/>
            <p:nvPr/>
          </p:nvSpPr>
          <p:spPr>
            <a:xfrm>
              <a:off x="5056208" y="3083837"/>
              <a:ext cx="3997673" cy="45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Платежи при пользовании природными ресурсами 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927,9</a:t>
              </a: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т.р</a:t>
              </a:r>
              <a:r>
                <a:rPr lang="ru-RU" sz="1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34"/>
          <p:cNvGrpSpPr/>
          <p:nvPr/>
        </p:nvGrpSpPr>
        <p:grpSpPr>
          <a:xfrm>
            <a:off x="1867775" y="4399995"/>
            <a:ext cx="1992944" cy="732236"/>
            <a:chOff x="4991362" y="4083633"/>
            <a:chExt cx="4474034" cy="608500"/>
          </a:xfrm>
        </p:grpSpPr>
        <p:sp>
          <p:nvSpPr>
            <p:cNvPr id="36" name="Шестиугольник 35"/>
            <p:cNvSpPr/>
            <p:nvPr/>
          </p:nvSpPr>
          <p:spPr>
            <a:xfrm>
              <a:off x="5002043" y="4083633"/>
              <a:ext cx="4463353" cy="608500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Шестиугольник 4"/>
            <p:cNvSpPr/>
            <p:nvPr/>
          </p:nvSpPr>
          <p:spPr>
            <a:xfrm>
              <a:off x="4991362" y="4120152"/>
              <a:ext cx="4433395" cy="491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продажи материальных и нематериальных активов            </a:t>
              </a:r>
              <a:r>
                <a:rPr lang="en-US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4 782,6 т.р.</a:t>
              </a:r>
              <a:endPara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Шестиугольник 37"/>
          <p:cNvSpPr/>
          <p:nvPr/>
        </p:nvSpPr>
        <p:spPr>
          <a:xfrm>
            <a:off x="1950741" y="5152595"/>
            <a:ext cx="1902759" cy="642297"/>
          </a:xfrm>
          <a:prstGeom prst="hexagon">
            <a:avLst>
              <a:gd name="adj" fmla="val 2890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extBox 38"/>
          <p:cNvSpPr txBox="1"/>
          <p:nvPr/>
        </p:nvSpPr>
        <p:spPr>
          <a:xfrm>
            <a:off x="1946863" y="5189643"/>
            <a:ext cx="192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809,9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1923641" y="5839786"/>
            <a:ext cx="1962154" cy="481929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TextBox 40"/>
          <p:cNvSpPr txBox="1"/>
          <p:nvPr/>
        </p:nvSpPr>
        <p:spPr>
          <a:xfrm>
            <a:off x="1977881" y="5821113"/>
            <a:ext cx="197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 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87,9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3875508" y="3963335"/>
            <a:ext cx="2125252" cy="34096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3" name="Шестиугольник 42"/>
          <p:cNvSpPr/>
          <p:nvPr/>
        </p:nvSpPr>
        <p:spPr>
          <a:xfrm>
            <a:off x="3883617" y="4350492"/>
            <a:ext cx="2117143" cy="37456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4" name="Шестиугольник 43"/>
          <p:cNvSpPr/>
          <p:nvPr/>
        </p:nvSpPr>
        <p:spPr>
          <a:xfrm>
            <a:off x="3896080" y="4765831"/>
            <a:ext cx="2104679" cy="401831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5" name="Шестиугольник 44"/>
          <p:cNvSpPr/>
          <p:nvPr/>
        </p:nvSpPr>
        <p:spPr>
          <a:xfrm>
            <a:off x="4000496" y="6215082"/>
            <a:ext cx="2214578" cy="32562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5" name="TextBox 4"/>
          <p:cNvSpPr txBox="1"/>
          <p:nvPr/>
        </p:nvSpPr>
        <p:spPr>
          <a:xfrm>
            <a:off x="4028958" y="3996384"/>
            <a:ext cx="190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198 138,3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0137" y="4410431"/>
            <a:ext cx="1824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306 959,8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9584" y="4847566"/>
            <a:ext cx="1919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687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603,9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3929058" y="6248160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остатков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1 526,7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3885795" y="5213072"/>
            <a:ext cx="2114965" cy="416255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49" name="TextBox 2048"/>
          <p:cNvSpPr txBox="1"/>
          <p:nvPr/>
        </p:nvSpPr>
        <p:spPr>
          <a:xfrm>
            <a:off x="3997948" y="5167662"/>
            <a:ext cx="200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11 587,3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Шестиугольник 49"/>
          <p:cNvSpPr/>
          <p:nvPr/>
        </p:nvSpPr>
        <p:spPr>
          <a:xfrm>
            <a:off x="-26686" y="5183802"/>
            <a:ext cx="1929957" cy="744680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2050" name="TextBox 2049"/>
          <p:cNvSpPr txBox="1"/>
          <p:nvPr/>
        </p:nvSpPr>
        <p:spPr>
          <a:xfrm>
            <a:off x="35223" y="5143512"/>
            <a:ext cx="186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и пересчеты по отмененным налогам и сборам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 т.р.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Стрелка вниз 2050"/>
          <p:cNvSpPr/>
          <p:nvPr/>
        </p:nvSpPr>
        <p:spPr>
          <a:xfrm>
            <a:off x="520423" y="2936528"/>
            <a:ext cx="827347" cy="59675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E22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694" y="2855174"/>
            <a:ext cx="791052" cy="40060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888" y="3423147"/>
            <a:ext cx="855785" cy="5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56074643"/>
              </p:ext>
            </p:extLst>
          </p:nvPr>
        </p:nvGraphicFramePr>
        <p:xfrm>
          <a:off x="5929322" y="3462259"/>
          <a:ext cx="3483497" cy="33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3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952500" cy="1190625"/>
          </a:xfrm>
          <a:prstGeom prst="rect">
            <a:avLst/>
          </a:prstGeom>
          <a:noFill/>
        </p:spPr>
      </p:pic>
      <p:grpSp>
        <p:nvGrpSpPr>
          <p:cNvPr id="32" name="Группа 54"/>
          <p:cNvGrpSpPr/>
          <p:nvPr/>
        </p:nvGrpSpPr>
        <p:grpSpPr>
          <a:xfrm>
            <a:off x="1" y="6000768"/>
            <a:ext cx="1928794" cy="500066"/>
            <a:chOff x="2173899" y="849141"/>
            <a:chExt cx="4355780" cy="514338"/>
          </a:xfrm>
        </p:grpSpPr>
        <p:sp>
          <p:nvSpPr>
            <p:cNvPr id="56" name="Шестиугольник 55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7" name="Шестиугольник 4"/>
            <p:cNvSpPr/>
            <p:nvPr/>
          </p:nvSpPr>
          <p:spPr>
            <a:xfrm>
              <a:off x="2301851" y="967837"/>
              <a:ext cx="4099873" cy="325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налоговые доходы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219,5т.р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57"/>
          <p:cNvGrpSpPr/>
          <p:nvPr/>
        </p:nvGrpSpPr>
        <p:grpSpPr>
          <a:xfrm>
            <a:off x="1928794" y="6357958"/>
            <a:ext cx="2071702" cy="357190"/>
            <a:chOff x="2173899" y="849141"/>
            <a:chExt cx="4355780" cy="514338"/>
          </a:xfrm>
        </p:grpSpPr>
        <p:sp>
          <p:nvSpPr>
            <p:cNvPr id="59" name="Шестиугольник 58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0" name="Шестиугольник 4"/>
            <p:cNvSpPr/>
            <p:nvPr/>
          </p:nvSpPr>
          <p:spPr>
            <a:xfrm>
              <a:off x="2301852" y="876720"/>
              <a:ext cx="4099873" cy="417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Платные услуги</a:t>
              </a:r>
              <a:r>
                <a:rPr lang="en-US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15 889,1 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60"/>
          <p:cNvGrpSpPr/>
          <p:nvPr/>
        </p:nvGrpSpPr>
        <p:grpSpPr>
          <a:xfrm flipV="1">
            <a:off x="3929059" y="5715015"/>
            <a:ext cx="1928826" cy="428629"/>
            <a:chOff x="2173899" y="849140"/>
            <a:chExt cx="4355780" cy="514339"/>
          </a:xfrm>
        </p:grpSpPr>
        <p:sp>
          <p:nvSpPr>
            <p:cNvPr id="62" name="Шестиугольник 61"/>
            <p:cNvSpPr/>
            <p:nvPr/>
          </p:nvSpPr>
          <p:spPr>
            <a:xfrm>
              <a:off x="2173899" y="849141"/>
              <a:ext cx="4355780" cy="51433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3" name="Шестиугольник 4"/>
            <p:cNvSpPr/>
            <p:nvPr/>
          </p:nvSpPr>
          <p:spPr>
            <a:xfrm flipV="1">
              <a:off x="2301852" y="849140"/>
              <a:ext cx="4099872" cy="428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безвозмездные поступления </a:t>
              </a:r>
              <a:r>
                <a:rPr lang="ru-RU" sz="12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130 т.р</a:t>
              </a:r>
              <a:r>
                <a:rPr lang="ru-RU" sz="1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162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32951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Приобретение аккордеона и рояля в Детскую школу искусств п. Михайловка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142984"/>
            <a:ext cx="314327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1 485,0 тыс. 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7" name="Рисунок 6" descr="https://i.mycdn.me/i?r=AyH4iRPQ2q0otWIFepML2LxRjZHSdtGQL7t84Fb7F5dj4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71678"/>
            <a:ext cx="4286280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 descr="https://i.mycdn.me/i?r=AyH4iRPQ2q0otWIFepML2LxRmY8t6WG8smbDDbiV1MRM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143116"/>
            <a:ext cx="314327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3866" cy="8925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Подключение библиотек района </a:t>
            </a:r>
            <a:br>
              <a:rPr lang="ru-RU" sz="2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2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 сети Интернет</a:t>
            </a:r>
            <a:endParaRPr lang="ru-RU" sz="2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285860"/>
            <a:ext cx="51435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1 347,3 тыс.руб.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0" name="Рисунок 9" descr="https://i.mycdn.me/i?r=AyH4iRPQ2q0otWIFepML2LxR9GKQtx_HHpfreuXo_hKIg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500570"/>
            <a:ext cx="328614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https://i.mycdn.me/i?r=AyH4iRPQ2q0otWIFepML2LxRCnrttcDzY9luNLIv2CkQw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571612"/>
            <a:ext cx="235745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https://i.mycdn.me/i?r=AyH4iRPQ2q0otWIFepML2LxRiQR5OUJuByIrr7QKUP7mX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500570"/>
            <a:ext cx="3143272" cy="2196719"/>
          </a:xfrm>
          <a:prstGeom prst="rect">
            <a:avLst/>
          </a:prstGeom>
          <a:noFill/>
        </p:spPr>
      </p:pic>
      <p:pic>
        <p:nvPicPr>
          <p:cNvPr id="11270" name="Picture 6" descr="https://i.mycdn.me/i?r=AyH4iRPQ2q0otWIFepML2LxRVN4lCpQH90nS424XHpnTM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1500174"/>
            <a:ext cx="216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2" name="Picture 8" descr="https://i.mycdn.me/i?r=AyH4iRPQ2q0otWIFepML2LxR-1EeW-jy9MuCeEDtkBICU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1857364"/>
            <a:ext cx="1800000" cy="24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9195"/>
            <a:ext cx="7329510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Пополнен книжный фонд муниципальных библиотек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142984"/>
            <a:ext cx="4071966" cy="444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158,9 тыс.руб.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0" name="Рисунок 9" descr="https://i.mycdn.me/i?r=AyH4iRPQ2q0otWIFepML2LxR7XNprHPyu3xZsHptqKavT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1714488"/>
            <a:ext cx="385765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s://i.mycdn.me/i?r=AyH4iRPQ2q0otWIFepML2LxRLj2hoGQufp_R3_vCqj-5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71612"/>
            <a:ext cx="2286016" cy="264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https://i.mycdn.me/i?r=AyH4iRPQ2q0otWIFepML2LxRLTHOv1qaXWcK-_iqe2t8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429132"/>
            <a:ext cx="2571768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https://i.mycdn.me/i?r=AyH4iRPQ2q0otWIFepML2LxRnSv1x5t9gYeYiE_a-wCZ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429132"/>
            <a:ext cx="2874134" cy="2305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9195"/>
            <a:ext cx="7329510" cy="13849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Поощрение лучших сельских учреждений культуры </a:t>
            </a:r>
            <a:b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2800" dirty="0" smtClean="0"/>
              <a:t>Библиотека с. Зерновое 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500174"/>
            <a:ext cx="4071966" cy="444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100,0 тыс.руб.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2" name="Рисунок 11" descr="https://i.mycdn.me/i?r=AzEPZsRbOZEKgBhR0XGMT1Rkw1OOkhbCyumfTm41j2mAu6aKTM5SRkZCeTgDn6uOyi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357694"/>
            <a:ext cx="3045460" cy="228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s://i.mycdn.me/i?r=AyH4iRPQ2q0otWIFepML2LxRkGgE0AUM7GVbKjVKVlzi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071678"/>
            <a:ext cx="292895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s://i.mycdn.me/i?r=AyH4iRPQ2q0otWIFepML2LxRsNaOdEj3weRmJEQzszeEK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071678"/>
            <a:ext cx="300092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s://i.mycdn.me/i?r=AzEPZsRbOZEKgBhR0XGMT1Rk23ecCWkDVCc1E0llkRhxe6aKTM5SRkZCeTgDn6uOyic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4286256"/>
            <a:ext cx="2167559" cy="244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14348" y="2357430"/>
          <a:ext cx="8229600" cy="390842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"Устойчивое развитие сельских территорий Черемховского районного муниципального образования"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1 243,2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"Охрана окружающей среды на территории Черемховского районного муниципального образования"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102 508,0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"Энергосбережение и повышение энергетической эффективности на территории Черемховского районного муниципального образования"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1054,8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"Обеспечение реализации муниципальной программы и прочие мероприятия в области жилищно-коммунального хозяйства"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18 244,4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44655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«Жилищно-коммунальный комплекс и развитие инфраструктуры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178592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123 050,5 тыс.руб.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Строительство полигона твердых бытовых отходов в п. Михайловка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357298"/>
            <a:ext cx="314327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101 803,0 тыс.руб.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00240"/>
            <a:ext cx="3524275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000240"/>
            <a:ext cx="321471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357694"/>
            <a:ext cx="3071834" cy="222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357694"/>
            <a:ext cx="350043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38499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Предоставление гражданам субсидий на оплату жилых помещений и коммунальных услуг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785926"/>
            <a:ext cx="342902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11 198,5 тыс.руб.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59394" name="Picture 2" descr="Субсидия на коммунальные платеж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357430"/>
            <a:ext cx="7168805" cy="4214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009772"/>
          <a:ext cx="8229600" cy="454342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 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Инвентаризация объектов недвижимости и земельных участков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205,0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рыночной стоимости муниципального имущества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208,0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земельных участков, государственная собственность на которые не разграничена (межевание, установление границ на местности)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196,9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муниципального имущества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454,9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муниципальных бюджетных учреждений и муниципальных унитарных предприятий (МБУ «Автоцентр», ПроектСметСервис», МУП Газета «Мое село, край Черемховский»)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39 407,8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«Управление муниципальным имуществом Черемховского районного муниципального образования»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142873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45 090,8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143116"/>
          <a:ext cx="8229600" cy="40233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295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"Повышение безопасности дорожного движения в Черемховском районном муниципальном образовании"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1 144,3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"Обеспечение общественной безопасности"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4 492,4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"Улучшение условий и охраны труда в Черемховском районном муниципальном образовании"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«Безопасность жизнедеятельности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150017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5 670,2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«Молодежная политика и спорт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3286124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4 351,8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тыс.руб.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https://i.mycdn.me/i?r=AyH4iRPQ2q0otWIFepML2LxRWM4T7-5JTH-k0NXexKkSH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mycdn.me/i?r=AyH4iRPQ2q0otWIFepML2LxRigBiFbVLU_Rv-qnq511EE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643050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xn--38-6kcaak9aj5chl4a3g.xn--p1ai/wp-content/uploads/2019/08/sportza1-e15666526873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429132"/>
            <a:ext cx="26109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mycdn.me/i?r=AyH4iRPQ2q0otWIFepML2LxR68r91qk13h6Jf-xz2iaWTQ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357694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364331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Организация  молодежных мероприятий  201,5 тыс.руб.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8576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Пейнтбольное оборудование 154,9 тыс.руб.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614364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Проведение спортивных мероприятий 263,8 тыс.руб.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621508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Приобретение спортинвентаря 647,1 тыс.руб.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4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82" y="256262"/>
            <a:ext cx="7884073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Динамика налоговых </a:t>
            </a:r>
            <a:r>
              <a:rPr lang="ru-RU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неналоговых доходов </a:t>
            </a:r>
            <a:b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 2018-2019</a:t>
            </a:r>
            <a:r>
              <a:rPr lang="en-US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годах, тыс.руб.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281742175"/>
              </p:ext>
            </p:extLst>
          </p:nvPr>
        </p:nvGraphicFramePr>
        <p:xfrm>
          <a:off x="0" y="1071546"/>
          <a:ext cx="9001156" cy="558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Герб Черемховского района">
            <a:hlinkClick r:id="rId4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928694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575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«Молодежная политика и спорт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8072494" cy="1137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pic>
        <p:nvPicPr>
          <p:cNvPr id="8" name="Рисунок 7" descr="http://bmugem.ru/upload/medialibrary/07e/DPE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385765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https://ach-rajon.ru/upload/iblock/6ff/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857628"/>
            <a:ext cx="4610064" cy="279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714876" y="178592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Проектно-изыскательские работы для строительства ФОКа в п. Михайловка 999,9 тыс.руб.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000504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Социальные выплаты семьям-участникам программы «Молодым семьям-доступное жилье» на приобретение жилья и возмещение процентной ставки по банковским кредитам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1 892,6 тыс.руб.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«Здоровье населения в Черемховском районном муниципальном образовании» на 2018-2023 годы</a:t>
            </a:r>
            <a:endParaRPr lang="ru-RU" sz="22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8072494" cy="1137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714884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Оплата за обучение студентов в средних специальных учебных заведениях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210,0 тыс.руб.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0.wp.com/frazy.su/wp-content/uploads/2016/01/11416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85926"/>
            <a:ext cx="3929090" cy="2597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Работа передвижного ФАП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785926"/>
            <a:ext cx="2357454" cy="286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214942" y="4929198"/>
            <a:ext cx="350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Обеспечение ГСМ на ежеквартальные выезды медицинских работников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5,0 тыс.руб.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20032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«Социальная поддержка населения Черемховского районного муниципального образования» на 2018-2023 годы</a:t>
            </a:r>
            <a:endParaRPr lang="ru-RU" sz="2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8229600" cy="414625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295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пандусов, кнопки вызова, монтаж бегущей строки в музее п. Михайловка и КДЦ п. Михайловка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585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мероприятий, проводимых для пожилых людей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досуговых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для людей с ограниченными возможностями здоровья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571613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315,0 тыс.руб.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329510" cy="110799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муниципальной программы «Муниципальное управление в Черемховском районном муниципальном образовании» на 2018-2023 годы</a:t>
            </a:r>
            <a:endParaRPr lang="ru-RU" sz="2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44462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215106"/>
                <a:gridCol w="2014494"/>
              </a:tblGrid>
              <a:tr h="295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функций администрации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37 791,4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58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мэра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2 220,6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государственных полномочий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4 143,3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Выплата пенсий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выслугу лет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5 698,3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Ежемесячные выплаты почетным гражданам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1 300,0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и повышение квалификации муниципальных служащих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129,6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Поощрение в конкурсе «Лучшее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предприятие торговли и общественного питания»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142873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51 378,6 тыс.руб.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977"/>
            <a:ext cx="704188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Исполнение районного фонда финансовой поддержки поселений в 2019 году </a:t>
            </a:r>
            <a:endParaRPr lang="ru-RU" sz="2400" dirty="0">
              <a:solidFill>
                <a:schemeClr val="lt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3" y="1186154"/>
          <a:ext cx="8715437" cy="53069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62343"/>
                <a:gridCol w="4009689"/>
                <a:gridCol w="1653282"/>
                <a:gridCol w="1098584"/>
                <a:gridCol w="1391539"/>
              </a:tblGrid>
              <a:tr h="242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Алехинское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4 993,1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4 993,1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8 469,9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8 469,9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Булайское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6 584,7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6 584,7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Голуметское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9 276,2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9 276,2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4 709,3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4 709,3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3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Каменно-Ангарское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Лоховское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7 588,9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7 588,9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Михайловское городское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8 075,3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8 075,3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71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Нижне-Иретское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2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Новогромовское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7 915,1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7 915,1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Новостроевское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3 039,3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3 039,3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Онотское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3 634,7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3 634,7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Парфеновское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8 960,9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8 960,9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Саянское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4 899,4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4 899,4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Тальниковское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Тунгусское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1 977,7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1 977,7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Узко-Лугское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3 843,2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3 843,2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Черемховское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8 893,0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8 893,0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4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104 061,0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104 061,0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58773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977"/>
            <a:ext cx="704188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Иные межбюджетные трансферты на сбалансированность местных бюджетов в 2019 году </a:t>
            </a:r>
            <a:endParaRPr lang="ru-RU" sz="2400" dirty="0">
              <a:solidFill>
                <a:schemeClr val="lt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3" y="1628800"/>
          <a:ext cx="8713123" cy="486000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29133"/>
                <a:gridCol w="4361134"/>
                <a:gridCol w="1323297"/>
                <a:gridCol w="1102747"/>
                <a:gridCol w="1396812"/>
              </a:tblGrid>
              <a:tr h="4205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поселения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5"/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Алехинское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1 451,1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Булайское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1 063,4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1 062,1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1 382,7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1 382,7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Каменно-Ангарское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Нижне-Иретское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Новогромовское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Новостроевское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Онотское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Саянское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Тальниковское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1 678,8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1 678,8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Тунгусское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Узко-Лугское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Черемховское сельское поселение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3 102,5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1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16 630,7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16 628,8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958773" cy="1214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5D247-86E0-4AE3-9E44-13B89B269489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8596" y="1500174"/>
            <a:ext cx="2647508" cy="978191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Думы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000760" y="1571612"/>
            <a:ext cx="2846787" cy="1285884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Контрольно-счетной палаты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85720" y="3286124"/>
            <a:ext cx="2936757" cy="2336804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Расчистка территории Новостроевского сельского поселения от купногабаритного мусора, образовавшегося в результате паводка  за счет средств  резервный фонда Администрации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43636" y="3929066"/>
            <a:ext cx="2838894" cy="1329557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 выборов депутатов в представительный орган Черемховского районного муниципального образования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500306"/>
            <a:ext cx="2200938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1 479,8 тыс.руб.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2857496"/>
            <a:ext cx="2256792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2 093,8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5643578"/>
            <a:ext cx="2140691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300,0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5286388"/>
            <a:ext cx="2154865" cy="4607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3 200 тыс. руб. 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357554" y="5000637"/>
            <a:ext cx="2727678" cy="1071570"/>
          </a:xfrm>
          <a:prstGeom prst="flowChartAlternateProcess">
            <a:avLst/>
          </a:prstGeom>
          <a:solidFill>
            <a:srgbClr val="D38F9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Мобилизационная подготовка Черемховского районного муниципального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14744" y="6072206"/>
            <a:ext cx="214423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36,0 тыс. руб.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072362" cy="8309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lt1"/>
                </a:solidFill>
              </a:rPr>
              <a:t>Исполнение по непрограммным направлениям деятельности</a:t>
            </a:r>
            <a:endParaRPr lang="ru-RU" sz="2400" dirty="0">
              <a:solidFill>
                <a:schemeClr val="lt1"/>
              </a:solidFill>
            </a:endParaRPr>
          </a:p>
        </p:txBody>
      </p:sp>
      <p:pic>
        <p:nvPicPr>
          <p:cNvPr id="34" name="Picture 2" descr="Герб Черемховского района">
            <a:hlinkClick r:id="rId2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958773" cy="1214446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786182" y="2714620"/>
            <a:ext cx="1840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7 109,6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9541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Динамика просроченной кредиторской задолженности</a:t>
            </a:r>
            <a:endParaRPr lang="ru-RU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8136404"/>
              </p:ext>
            </p:extLst>
          </p:nvPr>
        </p:nvGraphicFramePr>
        <p:xfrm>
          <a:off x="642910" y="1571612"/>
          <a:ext cx="82296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58285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6215082"/>
            <a:ext cx="235745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2020 год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" y="801688"/>
            <a:ext cx="9145466" cy="6056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5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1"/>
            <a:ext cx="714380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Безвозмездные поступления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774549672"/>
              </p:ext>
            </p:extLst>
          </p:nvPr>
        </p:nvGraphicFramePr>
        <p:xfrm>
          <a:off x="1" y="2055256"/>
          <a:ext cx="5643569" cy="480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49774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году в бюджет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Черемховского районного муниципального образования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1 202 892,6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трансфертов, или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97,3% </a:t>
            </a:r>
            <a:r>
              <a:rPr lang="ru-RU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запланированных </a:t>
            </a:r>
            <a:r>
              <a:rPr lang="ru-RU" dirty="0" smtClean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</a:t>
            </a:r>
            <a:r>
              <a:rPr lang="en-US" dirty="0">
                <a:solidFill>
                  <a:srgbClr val="482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4823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7349146"/>
              </p:ext>
            </p:extLst>
          </p:nvPr>
        </p:nvGraphicFramePr>
        <p:xfrm>
          <a:off x="4286248" y="2357430"/>
          <a:ext cx="4613431" cy="3383280"/>
        </p:xfrm>
        <a:graphic>
          <a:graphicData uri="http://schemas.openxmlformats.org/drawingml/2006/table">
            <a:tbl>
              <a:tblPr firstRow="1" firstCol="1" bandRow="1"/>
              <a:tblGrid>
                <a:gridCol w="1482465"/>
                <a:gridCol w="1091094"/>
                <a:gridCol w="1019936"/>
                <a:gridCol w="1019936"/>
              </a:tblGrid>
              <a:tr h="25908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1 235 847,5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1 202 892,6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198 138,3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198 138,3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336 068,7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306 959,8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955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687 603,9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687 603,9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прочие межбюджетные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трансферты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15 563,3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11 717,3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остатков, субсидий, субвенций прошлых лет</a:t>
                      </a: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- 1 526,7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- 1 526,7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34" marR="7034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Герб Черемховского района">
            <a:hlinkClick r:id="rId5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862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картинки\монеты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47452"/>
            <a:ext cx="9144000" cy="57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46172894"/>
              </p:ext>
            </p:extLst>
          </p:nvPr>
        </p:nvGraphicFramePr>
        <p:xfrm>
          <a:off x="1" y="857232"/>
          <a:ext cx="9143999" cy="600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50877" y="6477740"/>
            <a:ext cx="1028700" cy="274320"/>
          </a:xfrm>
        </p:spPr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6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61" y="228602"/>
            <a:ext cx="7414114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Дотации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8289" y="1168868"/>
            <a:ext cx="2153605" cy="2333072"/>
          </a:xfrm>
          <a:prstGeom prst="rect">
            <a:avLst/>
          </a:prstGeom>
        </p:spPr>
      </p:pic>
      <p:pic>
        <p:nvPicPr>
          <p:cNvPr id="9" name="Picture 2" descr="Герб Черемховского района">
            <a:hlinkClick r:id="rId8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789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28596" y="1357298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Субсидии</a:t>
            </a:r>
            <a:endParaRPr lang="ru-RU"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Герб Черемховского района">
            <a:hlinkClick r:id="rId6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714380" cy="814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55981" y="6510320"/>
            <a:ext cx="1028700" cy="274320"/>
          </a:xfrm>
        </p:spPr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8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262" y="228602"/>
            <a:ext cx="7566514" cy="52403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72330" y="4786322"/>
            <a:ext cx="2071670" cy="17859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выравнивание обеспеченности муниципальных районов </a:t>
            </a:r>
          </a:p>
          <a:p>
            <a:pPr algn="ctr"/>
            <a:r>
              <a:rPr lang="ru-RU" sz="14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57 344,8 тыс.руб.</a:t>
            </a:r>
            <a:endParaRPr lang="ru-RU" sz="1400" b="1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0" y="2714620"/>
            <a:ext cx="2714612" cy="19288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по организации отдыха детей в каникулярное время на оплату стоимости набора продуктов питания в лагерях с дневным пребыванием детей</a:t>
            </a:r>
          </a:p>
          <a:p>
            <a:pPr algn="ctr"/>
            <a:r>
              <a:rPr lang="ru-RU" sz="13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2 641,8 тыс. руб</a:t>
            </a:r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0" y="4714884"/>
            <a:ext cx="2714612" cy="2000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по программе "Развитие образования" на основное мероприятие "Безопасность школьных перевозок»</a:t>
            </a:r>
          </a:p>
          <a:p>
            <a:pPr algn="ctr"/>
            <a:r>
              <a:rPr lang="ru-RU" sz="13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1 329,2 тыс. руб</a:t>
            </a:r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300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14480" y="0"/>
            <a:ext cx="3429024" cy="192880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подготовку объектов коммунальной инфраструктуры, находящихся в муниципальной собственности к отопительному сезону</a:t>
            </a:r>
          </a:p>
          <a:p>
            <a:pPr algn="ctr"/>
            <a:r>
              <a:rPr lang="ru-RU" sz="13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1 610,0 тыс. руб</a:t>
            </a:r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72066" y="0"/>
            <a:ext cx="4071934" cy="14287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мероприятий направленных на улучшение показателей планирования и исполнения бюджетов муниципальных образований </a:t>
            </a:r>
          </a:p>
          <a:p>
            <a:pPr algn="ctr"/>
            <a:r>
              <a:rPr lang="ru-RU" sz="13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2 022,0 тыс.руб.</a:t>
            </a:r>
            <a:endParaRPr lang="ru-RU" sz="1300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57158" y="857232"/>
            <a:ext cx="2000264" cy="17859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выравнивание уровня бюджетной обеспеченности поселений </a:t>
            </a:r>
          </a:p>
          <a:p>
            <a:pPr algn="ctr"/>
            <a:r>
              <a:rPr lang="ru-RU" sz="12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103 030,6 тыс.руб.</a:t>
            </a:r>
          </a:p>
          <a:p>
            <a:pPr algn="ctr"/>
            <a:endParaRPr lang="ru-RU" sz="1300" dirty="0" smtClean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000628" y="4714884"/>
            <a:ext cx="2000264" cy="185738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капитальные ремонты образовательных организаций </a:t>
            </a:r>
          </a:p>
          <a:p>
            <a:pPr algn="ctr"/>
            <a:r>
              <a:rPr lang="ru-RU" sz="13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27 000,0 тыс. руб.</a:t>
            </a:r>
            <a:endParaRPr lang="ru-RU" sz="1300" b="1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14744" y="3286124"/>
            <a:ext cx="2500330" cy="1428760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перечня проектов народных инициатив </a:t>
            </a:r>
          </a:p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7 868,1 тыс. руб.</a:t>
            </a:r>
            <a:endParaRPr lang="ru-RU" sz="1300" b="1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143504" y="1500174"/>
            <a:ext cx="4000496" cy="15716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приобретение спортивного оборудования и инвентаря для оснащения муниципальных организаций, осуществляющих деятельность в сфере физической культуры и спорта </a:t>
            </a:r>
            <a:r>
              <a:rPr lang="ru-RU" sz="13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608,3 тыс. руб.</a:t>
            </a:r>
            <a:endParaRPr lang="ru-RU" sz="1300" b="1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Герб Черемховского района">
            <a:hlinkClick r:id="rId3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642942" cy="814393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2857488" y="4643446"/>
            <a:ext cx="2071702" cy="20717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питание обучающихся с ограниченными возможностями здоровья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3 205,5 тыс.руб.</a:t>
            </a:r>
          </a:p>
          <a:p>
            <a:pPr algn="ctr"/>
            <a:endParaRPr lang="ru-RU" sz="1300" dirty="0" smtClean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000232" y="1643050"/>
            <a:ext cx="3071834" cy="2014597"/>
          </a:xfrm>
          <a:prstGeom prst="cloud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ПРОЧИЕ СУБСИДИИ</a:t>
            </a:r>
          </a:p>
          <a:p>
            <a:pPr algn="ctr"/>
            <a:r>
              <a:rPr lang="ru-RU" sz="20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207 661,2</a:t>
            </a:r>
          </a:p>
          <a:p>
            <a:pPr algn="ctr"/>
            <a:r>
              <a:rPr lang="ru-RU" sz="20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000" b="1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286512" y="3143248"/>
            <a:ext cx="2857488" cy="1643074"/>
          </a:xfrm>
          <a:prstGeom prst="ellipse">
            <a:avLst/>
          </a:prstGeom>
          <a:gradFill>
            <a:gsLst>
              <a:gs pos="0">
                <a:srgbClr val="00B0F0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</a:t>
            </a:r>
            <a:r>
              <a:rPr lang="ru-RU" sz="1300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вычислительной техники для малокомплектных образовательных организаций</a:t>
            </a:r>
          </a:p>
          <a:p>
            <a:pPr algn="ctr"/>
            <a:r>
              <a:rPr lang="ru-RU" sz="1300" b="1" dirty="0" smtClean="0">
                <a:solidFill>
                  <a:srgbClr val="2E22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1 000,9 тыс.руб.</a:t>
            </a:r>
            <a:endParaRPr lang="ru-RU" sz="1300" dirty="0">
              <a:solidFill>
                <a:srgbClr val="2E22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73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795182846"/>
              </p:ext>
            </p:extLst>
          </p:nvPr>
        </p:nvGraphicFramePr>
        <p:xfrm>
          <a:off x="-119308" y="785794"/>
          <a:ext cx="9263308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9</a:t>
            </a:fld>
            <a:endParaRPr lang="ru-RU" dirty="0">
              <a:solidFill>
                <a:srgbClr val="48231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28602"/>
            <a:ext cx="7143799" cy="5847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econ11\Desktop\картинки\58590_47_1193302933_783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500570"/>
            <a:ext cx="2071702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Герб Черемховского района">
            <a:hlinkClick r:id="rId7" tooltip="Открыть в полном размере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107157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42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2951</Words>
  <Application>Microsoft Office PowerPoint</Application>
  <PresentationFormat>Экран (4:3)</PresentationFormat>
  <Paragraphs>741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ИСПОЛНЕНИЕ БЮДЖЕТА  за 2019 год</vt:lpstr>
      <vt:lpstr>    ОСНОВНЫЕ ПАРАМЕТРЫ БЮДЖЕТА</vt:lpstr>
      <vt:lpstr>Исполнение доходов бюджета Черемховского районного муниципального образования за 2019 год </vt:lpstr>
      <vt:lpstr>Динамика налоговых и неналоговых доходов  за 2018-2019 годах, тыс.руб.</vt:lpstr>
      <vt:lpstr>Безвозмездные поступления</vt:lpstr>
      <vt:lpstr>Дотации</vt:lpstr>
      <vt:lpstr>Субсидии</vt:lpstr>
      <vt:lpstr>                                 </vt:lpstr>
      <vt:lpstr>Субвенции</vt:lpstr>
      <vt:lpstr>Слайд 10</vt:lpstr>
      <vt:lpstr>Иные и прочие межбюджетные трансферты</vt:lpstr>
      <vt:lpstr>Возврат остатков субсидий, субвенций прошлых лет</vt:lpstr>
      <vt:lpstr>Расходы бюджета за 2019 год</vt:lpstr>
      <vt:lpstr>Динамика расходов  за 2017 – 2019 годы</vt:lpstr>
      <vt:lpstr>Расходы бюджета по разделам бюджетной классификации РФ за 2019 год</vt:lpstr>
      <vt:lpstr>Социально-значимые расходы бюджета за 2019 год</vt:lpstr>
      <vt:lpstr>Доля программных расходов в бюджете за 2019 год</vt:lpstr>
      <vt:lpstr>Исполнение муниципальных программ  в 2019 году</vt:lpstr>
      <vt:lpstr>Исполнение муниципальных программ  в 2019 году</vt:lpstr>
      <vt:lpstr>Привлечение средств из областного бюджета на условиях софинансирования</vt:lpstr>
      <vt:lpstr>Исполнение муниципальной программы «Развитие образования Черемховского района» на 2018-2023 годы</vt:lpstr>
      <vt:lpstr>Капитальный ремонт СОШ с. Голуметь</vt:lpstr>
      <vt:lpstr>Обустройство теплых туалетов  в НОШ Герасимова, Жмурова, Кирзавод, Нены, Табук,  Чемодариха, Ключи, Поздеева, Каменно-Ангарск</vt:lpstr>
      <vt:lpstr>Монтаж крыльца  СОШ с. Парфеново</vt:lpstr>
      <vt:lpstr>Ремонт фасада  СОШ с. Верхний Булай</vt:lpstr>
      <vt:lpstr>Модернизация объектов теплоснабжения</vt:lpstr>
      <vt:lpstr>Ремонт актовых залов СОШ №1  и СОШ №3</vt:lpstr>
      <vt:lpstr>Приобретение школьного автобуса для  МКОУ СОШ с. Бельск</vt:lpstr>
      <vt:lpstr>Исполнение муниципальной программы «Сохранение и развитие культуры в Черемховском районном муниципальном образовании» на 2018-2023 годы</vt:lpstr>
      <vt:lpstr>Приобретение аккордеона и рояля в Детскую школу искусств п. Михайловка</vt:lpstr>
      <vt:lpstr>Подключение библиотек района  к сети Интернет</vt:lpstr>
      <vt:lpstr>Пополнен книжный фонд муниципальных библиотек</vt:lpstr>
      <vt:lpstr>Поощрение лучших сельских учреждений культуры  Библиотека с. Зерновое </vt:lpstr>
      <vt:lpstr>Исполнение муниципальной программы «Жилищно-коммунальный комплекс и развитие инфраструктуры в Черемховском районном муниципальном образовании» на 2018-2023 годы</vt:lpstr>
      <vt:lpstr>Строительство полигона твердых бытовых отходов в п. Михайловка</vt:lpstr>
      <vt:lpstr>Предоставление гражданам субсидий на оплату жилых помещений и коммунальных услуг</vt:lpstr>
      <vt:lpstr>Исполнение муниципальной программы «Управление муниципальным имуществом Черемховского районного муниципального образования» на 2018-2023 годы</vt:lpstr>
      <vt:lpstr>Исполнение муниципальной программы «Безопасность жизнедеятельности в Черемховском районном муниципальном образовании» на 2018-2023 годы</vt:lpstr>
      <vt:lpstr>Исполнение муниципальной программы «Молодежная политика и спорт в Черемховском районном муниципальном образовании» на 2018-2023 годы</vt:lpstr>
      <vt:lpstr>Исполнение муниципальной программы «Молодежная политика и спорт в Черемховском районном муниципальном образовании» на 2018-2023 годы</vt:lpstr>
      <vt:lpstr>Исполнение муниципальной программы «Здоровье населения в Черемховском районном муниципальном образовании» на 2018-2023 годы</vt:lpstr>
      <vt:lpstr>Исполнение муниципальной программы «Социальная поддержка населения Черемховского районного муниципального образования» на 2018-2023 годы</vt:lpstr>
      <vt:lpstr>Исполнение муниципальной программы «Муниципальное управление в Черемховском районном муниципальном образовании» на 2018-2023 годы</vt:lpstr>
      <vt:lpstr>Исполнение районного фонда финансовой поддержки поселений в 2019 году </vt:lpstr>
      <vt:lpstr>Иные межбюджетные трансферты на сбалансированность местных бюджетов в 2019 году </vt:lpstr>
      <vt:lpstr>Исполнение по непрограммным направлениям деятельности</vt:lpstr>
      <vt:lpstr>Динамика просроченной кредиторской задолженности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бюджета за 2016 год</dc:title>
  <dc:creator>Сергей</dc:creator>
  <cp:lastModifiedBy>Гайдук</cp:lastModifiedBy>
  <cp:revision>493</cp:revision>
  <dcterms:created xsi:type="dcterms:W3CDTF">2017-05-15T04:52:35Z</dcterms:created>
  <dcterms:modified xsi:type="dcterms:W3CDTF">2020-05-21T08:41:52Z</dcterms:modified>
</cp:coreProperties>
</file>