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9.xml" ContentType="application/vnd.openxmlformats-officedocument.drawingml.char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7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4040" r:id="rId1"/>
  </p:sldMasterIdLst>
  <p:notesMasterIdLst>
    <p:notesMasterId r:id="rId29"/>
  </p:notesMasterIdLst>
  <p:handoutMasterIdLst>
    <p:handoutMasterId r:id="rId30"/>
  </p:handoutMasterIdLst>
  <p:sldIdLst>
    <p:sldId id="332" r:id="rId2"/>
    <p:sldId id="309" r:id="rId3"/>
    <p:sldId id="321" r:id="rId4"/>
    <p:sldId id="307" r:id="rId5"/>
    <p:sldId id="308" r:id="rId6"/>
    <p:sldId id="329" r:id="rId7"/>
    <p:sldId id="314" r:id="rId8"/>
    <p:sldId id="322" r:id="rId9"/>
    <p:sldId id="311" r:id="rId10"/>
    <p:sldId id="324" r:id="rId11"/>
    <p:sldId id="334" r:id="rId12"/>
    <p:sldId id="335" r:id="rId13"/>
    <p:sldId id="325" r:id="rId14"/>
    <p:sldId id="326" r:id="rId15"/>
    <p:sldId id="327" r:id="rId16"/>
    <p:sldId id="328" r:id="rId17"/>
    <p:sldId id="331" r:id="rId18"/>
    <p:sldId id="315" r:id="rId19"/>
    <p:sldId id="319" r:id="rId20"/>
    <p:sldId id="320" r:id="rId21"/>
    <p:sldId id="316" r:id="rId22"/>
    <p:sldId id="318" r:id="rId23"/>
    <p:sldId id="317" r:id="rId24"/>
    <p:sldId id="330" r:id="rId25"/>
    <p:sldId id="333" r:id="rId26"/>
    <p:sldId id="312" r:id="rId27"/>
    <p:sldId id="313" r:id="rId28"/>
  </p:sldIdLst>
  <p:sldSz cx="9906000" cy="6858000" type="A4"/>
  <p:notesSz cx="6797675" cy="9925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втор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66"/>
    <a:srgbClr val="944AC2"/>
    <a:srgbClr val="000000"/>
    <a:srgbClr val="DEC6EC"/>
    <a:srgbClr val="B17CD2"/>
    <a:srgbClr val="005DA2"/>
    <a:srgbClr val="36723D"/>
    <a:srgbClr val="00325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6" autoAdjust="0"/>
    <p:restoredTop sz="94775" autoAdjust="0"/>
  </p:normalViewPr>
  <p:slideViewPr>
    <p:cSldViewPr snapToGrid="0">
      <p:cViewPr varScale="1">
        <p:scale>
          <a:sx n="70" d="100"/>
          <a:sy n="70" d="100"/>
        </p:scale>
        <p:origin x="-276" y="-10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2862" y="-120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floor>
      <c:spPr>
        <a:solidFill>
          <a:schemeClr val="accent2">
            <a:lumMod val="60000"/>
            <a:lumOff val="40000"/>
          </a:schemeClr>
        </a:solidFill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F0"/>
            </a:solidFill>
          </c:spPr>
          <c:dPt>
            <c:idx val="1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9AB-4E96-AF46-4F2C8C67DD10}"/>
              </c:ext>
            </c:extLst>
          </c:dPt>
          <c:dLbls>
            <c:dLbl>
              <c:idx val="0"/>
              <c:layout>
                <c:manualLayout>
                  <c:x val="2.6661216098794262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AB-4E96-AF46-4F2C8C67DD10}"/>
                </c:ext>
              </c:extLst>
            </c:dLbl>
            <c:dLbl>
              <c:idx val="1"/>
              <c:layout>
                <c:manualLayout>
                  <c:x val="1.9389975344577648E-2"/>
                  <c:y val="0.1360856273014198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AB-4E96-AF46-4F2C8C67DD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Район</c:v>
                </c:pt>
                <c:pt idx="1">
                  <c:v>Поселения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</c:v>
                </c:pt>
                <c:pt idx="1">
                  <c:v>153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9AB-4E96-AF46-4F2C8C67DD10}"/>
            </c:ext>
          </c:extLst>
        </c:ser>
        <c:shape val="cylinder"/>
        <c:axId val="114801664"/>
        <c:axId val="114877184"/>
        <c:axId val="0"/>
      </c:bar3DChart>
      <c:catAx>
        <c:axId val="114801664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114877184"/>
        <c:crosses val="autoZero"/>
        <c:auto val="1"/>
        <c:lblAlgn val="ctr"/>
        <c:lblOffset val="100"/>
      </c:catAx>
      <c:valAx>
        <c:axId val="11487718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1480166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floor>
      <c:spPr>
        <a:solidFill>
          <a:schemeClr val="accent2">
            <a:lumMod val="60000"/>
            <a:lumOff val="40000"/>
          </a:schemeClr>
        </a:solidFill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F0"/>
            </a:solidFill>
          </c:spPr>
          <c:dPt>
            <c:idx val="1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7BB-41C4-9B9C-F65816F11898}"/>
              </c:ext>
            </c:extLst>
          </c:dPt>
          <c:dLbls>
            <c:dLbl>
              <c:idx val="0"/>
              <c:layout>
                <c:manualLayout>
                  <c:x val="2.6661216098794259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BB-41C4-9B9C-F65816F11898}"/>
                </c:ext>
              </c:extLst>
            </c:dLbl>
            <c:dLbl>
              <c:idx val="1"/>
              <c:layout>
                <c:manualLayout>
                  <c:x val="1.9389975344577665E-2"/>
                  <c:y val="0.1360856273014198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BB-41C4-9B9C-F65816F118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Район</c:v>
                </c:pt>
                <c:pt idx="1">
                  <c:v>Поселения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</c:v>
                </c:pt>
                <c:pt idx="1">
                  <c:v>285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7BB-41C4-9B9C-F65816F11898}"/>
            </c:ext>
          </c:extLst>
        </c:ser>
        <c:shape val="cylinder"/>
        <c:axId val="114883968"/>
        <c:axId val="115422336"/>
        <c:axId val="0"/>
      </c:bar3DChart>
      <c:catAx>
        <c:axId val="114883968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115422336"/>
        <c:crosses val="autoZero"/>
        <c:auto val="1"/>
        <c:lblAlgn val="ctr"/>
        <c:lblOffset val="100"/>
      </c:catAx>
      <c:valAx>
        <c:axId val="11542233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148839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0"/>
  <c:chart>
    <c:autoTitleDeleted val="1"/>
    <c:view3D>
      <c:rAngAx val="1"/>
    </c:view3D>
    <c:floor>
      <c:spPr>
        <a:solidFill>
          <a:schemeClr val="accent5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1"/>
            <c:spPr>
              <a:solidFill>
                <a:schemeClr val="accent5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A2E-47D5-9201-1E0BBCFABDAF}"/>
              </c:ext>
            </c:extLst>
          </c:dPt>
          <c:cat>
            <c:strRef>
              <c:f>Лист1!$A$2:$A$3</c:f>
              <c:strCache>
                <c:ptCount val="2"/>
                <c:pt idx="0">
                  <c:v>Район</c:v>
                </c:pt>
                <c:pt idx="1">
                  <c:v>Поселения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38045</c:v>
                </c:pt>
                <c:pt idx="1">
                  <c:v>16953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A2E-47D5-9201-1E0BBCFABDAF}"/>
            </c:ext>
          </c:extLst>
        </c:ser>
        <c:gapWidth val="0"/>
        <c:gapDepth val="0"/>
        <c:shape val="cylinder"/>
        <c:axId val="115455104"/>
        <c:axId val="115456640"/>
        <c:axId val="0"/>
      </c:bar3DChart>
      <c:catAx>
        <c:axId val="115455104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115456640"/>
        <c:crosses val="autoZero"/>
        <c:auto val="1"/>
        <c:lblAlgn val="ctr"/>
        <c:lblOffset val="100"/>
      </c:catAx>
      <c:valAx>
        <c:axId val="115456640"/>
        <c:scaling>
          <c:orientation val="minMax"/>
        </c:scaling>
        <c:delete val="1"/>
        <c:axPos val="l"/>
        <c:numFmt formatCode="#,##0" sourceLinked="1"/>
        <c:tickLblPos val="none"/>
        <c:crossAx val="11545510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0"/>
  <c:chart>
    <c:autoTitleDeleted val="1"/>
    <c:view3D>
      <c:rAngAx val="1"/>
    </c:view3D>
    <c:floor>
      <c:spPr>
        <a:solidFill>
          <a:schemeClr val="accent5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1"/>
            <c:spPr>
              <a:solidFill>
                <a:srgbClr val="4BACC6">
                  <a:lumMod val="75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C15-4D2F-A9DB-31A117CA6593}"/>
              </c:ext>
            </c:extLst>
          </c:dPt>
          <c:cat>
            <c:strRef>
              <c:f>Лист1!$A$2:$A$3</c:f>
              <c:strCache>
                <c:ptCount val="2"/>
                <c:pt idx="0">
                  <c:v>Район</c:v>
                </c:pt>
                <c:pt idx="1">
                  <c:v>Поселения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85</c:v>
                </c:pt>
                <c:pt idx="1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C15-4D2F-A9DB-31A117CA6593}"/>
            </c:ext>
          </c:extLst>
        </c:ser>
        <c:gapWidth val="0"/>
        <c:gapDepth val="0"/>
        <c:shape val="cylinder"/>
        <c:axId val="116259840"/>
        <c:axId val="116392704"/>
        <c:axId val="0"/>
      </c:bar3DChart>
      <c:catAx>
        <c:axId val="116259840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116392704"/>
        <c:crosses val="autoZero"/>
        <c:auto val="1"/>
        <c:lblAlgn val="ctr"/>
        <c:lblOffset val="100"/>
      </c:catAx>
      <c:valAx>
        <c:axId val="116392704"/>
        <c:scaling>
          <c:orientation val="minMax"/>
        </c:scaling>
        <c:delete val="1"/>
        <c:axPos val="l"/>
        <c:numFmt formatCode="#,##0" sourceLinked="1"/>
        <c:tickLblPos val="none"/>
        <c:crossAx val="1162598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0"/>
  <c:chart>
    <c:autoTitleDeleted val="1"/>
    <c:view3D>
      <c:rAngAx val="1"/>
    </c:view3D>
    <c:floor>
      <c:spPr>
        <a:solidFill>
          <a:schemeClr val="accent5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1"/>
            <c:spPr>
              <a:solidFill>
                <a:schemeClr val="accent5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BBC-459F-847F-DEAE0248C02E}"/>
              </c:ext>
            </c:extLst>
          </c:dPt>
          <c:dLbls>
            <c:dLbl>
              <c:idx val="0"/>
              <c:layout>
                <c:manualLayout>
                  <c:x val="5.1310285453405532E-2"/>
                  <c:y val="0.23163923308677126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BC-459F-847F-DEAE0248C02E}"/>
                </c:ext>
              </c:extLst>
            </c:dLbl>
            <c:dLbl>
              <c:idx val="1"/>
              <c:layout>
                <c:manualLayout>
                  <c:x val="3.7316571238840288E-2"/>
                  <c:y val="0.17267651921013819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BBC-459F-847F-DEAE0248C02E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Район</c:v>
                </c:pt>
                <c:pt idx="1">
                  <c:v>Поселения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206</c:v>
                </c:pt>
                <c:pt idx="1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BBC-459F-847F-DEAE0248C02E}"/>
            </c:ext>
          </c:extLst>
        </c:ser>
        <c:gapWidth val="0"/>
        <c:gapDepth val="0"/>
        <c:shape val="cylinder"/>
        <c:axId val="116415872"/>
        <c:axId val="116425856"/>
        <c:axId val="0"/>
      </c:bar3DChart>
      <c:catAx>
        <c:axId val="116415872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116425856"/>
        <c:crosses val="autoZero"/>
        <c:auto val="1"/>
        <c:lblAlgn val="ctr"/>
        <c:lblOffset val="100"/>
      </c:catAx>
      <c:valAx>
        <c:axId val="116425856"/>
        <c:scaling>
          <c:orientation val="minMax"/>
        </c:scaling>
        <c:delete val="1"/>
        <c:axPos val="l"/>
        <c:numFmt formatCode="#,##0" sourceLinked="1"/>
        <c:tickLblPos val="none"/>
        <c:crossAx val="1164158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6"/>
  <c:chart>
    <c:autoTitleDeleted val="1"/>
    <c:view3D>
      <c:rotX val="30"/>
      <c:rotY val="11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"/>
          <c:dPt>
            <c:idx val="0"/>
            <c:explosion val="0"/>
          </c:dPt>
          <c:dPt>
            <c:idx val="1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0.17325523317502295"/>
                  <c:y val="-0.37979315639613154"/>
                </c:manualLayout>
              </c:layout>
              <c:tx>
                <c:rich>
                  <a:bodyPr/>
                  <a:lstStyle/>
                  <a:p>
                    <a:pPr>
                      <a:defRPr sz="3600">
                        <a:solidFill>
                          <a:schemeClr val="bg1"/>
                        </a:solidFill>
                      </a:defRPr>
                    </a:pPr>
                    <a:r>
                      <a:rPr lang="ru-RU" sz="3600" smtClean="0">
                        <a:solidFill>
                          <a:schemeClr val="bg1"/>
                        </a:solidFill>
                      </a:rPr>
                      <a:t>6</a:t>
                    </a:r>
                    <a:r>
                      <a:rPr lang="ru-RU" smtClean="0">
                        <a:solidFill>
                          <a:schemeClr val="bg1"/>
                        </a:solidFill>
                      </a:rPr>
                      <a:t>2%</a:t>
                    </a:r>
                    <a:endParaRPr lang="ru-RU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Val val="1"/>
              <c:showCatName val="1"/>
            </c:dLbl>
            <c:dLbl>
              <c:idx val="1"/>
              <c:layout>
                <c:manualLayout>
                  <c:x val="-4.8890891274551013E-2"/>
                  <c:y val="0.19015322666798912"/>
                </c:manualLayout>
              </c:layout>
              <c:tx>
                <c:rich>
                  <a:bodyPr/>
                  <a:lstStyle/>
                  <a:p>
                    <a:r>
                      <a:rPr lang="ru-RU" sz="3600" b="1" baseline="0" dirty="0" smtClean="0"/>
                      <a:t>3</a:t>
                    </a:r>
                    <a:r>
                      <a:rPr lang="ru-RU" b="1" baseline="0" dirty="0" smtClean="0"/>
                      <a:t>8% </a:t>
                    </a:r>
                    <a:endParaRPr lang="ru-RU" b="1" dirty="0"/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sz="3600"/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Лист1!$A$2:$A$3</c:f>
              <c:strCache>
                <c:ptCount val="2"/>
                <c:pt idx="0">
                  <c:v>Район</c:v>
                </c:pt>
                <c:pt idx="1">
                  <c:v>Сельские поселения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8717</c:v>
                </c:pt>
                <c:pt idx="1">
                  <c:v>5247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  <c:showCatName val="1"/>
            <c:showLeaderLines val="1"/>
          </c:dLbls>
          <c:cat>
            <c:strRef>
              <c:f>Лист1!$A$2:$A$3</c:f>
              <c:strCache>
                <c:ptCount val="2"/>
                <c:pt idx="0">
                  <c:v>Район</c:v>
                </c:pt>
                <c:pt idx="1">
                  <c:v>Сельские поселения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1">
                  <c:v>5247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solidFill>
          <a:schemeClr val="bg1">
            <a:lumMod val="85000"/>
          </a:schemeClr>
        </a:solidFill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 на выравнивание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19326921613649206"/>
                </c:manualLayout>
              </c:layout>
              <c:showVal val="1"/>
            </c:dLbl>
            <c:txPr>
              <a:bodyPr/>
              <a:lstStyle/>
              <a:p>
                <a:pPr>
                  <a:defRPr sz="2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Дотации на выравнивание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150.80000000000001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Прочие МБТ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10</a:t>
                    </a:r>
                    <a:r>
                      <a:rPr lang="ru-RU" smtClean="0"/>
                      <a:t>,0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Дотации на выравнивание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dLbls>
          <c:showVal val="1"/>
        </c:dLbls>
        <c:shape val="box"/>
        <c:axId val="129785216"/>
        <c:axId val="129803392"/>
        <c:axId val="0"/>
      </c:bar3DChart>
      <c:catAx>
        <c:axId val="129785216"/>
        <c:scaling>
          <c:orientation val="minMax"/>
        </c:scaling>
        <c:delete val="1"/>
        <c:axPos val="b"/>
        <c:majorTickMark val="none"/>
        <c:tickLblPos val="none"/>
        <c:crossAx val="129803392"/>
        <c:crosses val="autoZero"/>
        <c:auto val="1"/>
        <c:lblAlgn val="ctr"/>
        <c:lblOffset val="100"/>
      </c:catAx>
      <c:valAx>
        <c:axId val="12980339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297852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61560533016246444"/>
          <c:y val="0.19562827277481087"/>
          <c:w val="0.31393837068443398"/>
          <c:h val="0.3166015054057008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0"/>
  <c:chart>
    <c:autoTitleDeleted val="1"/>
    <c:view3D>
      <c:rAngAx val="1"/>
    </c:view3D>
    <c:floor>
      <c:spPr>
        <a:solidFill>
          <a:schemeClr val="tx1">
            <a:lumMod val="50000"/>
            <a:lumOff val="5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92D050"/>
            </a:solidFill>
          </c:spPr>
          <c:dPt>
            <c:idx val="1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A2E-47D5-9201-1E0BBCFABDAF}"/>
              </c:ext>
            </c:extLst>
          </c:dPt>
          <c:dLbls>
            <c:dLbl>
              <c:idx val="0"/>
              <c:layout>
                <c:manualLayout>
                  <c:x val="1.6123189632408226E-2"/>
                  <c:y val="0.1463405903784924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en-US" dirty="0" smtClean="0"/>
                      <a:t>1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32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</c:formatCode>
                <c:ptCount val="1"/>
                <c:pt idx="0">
                  <c:v>11.2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A2E-47D5-9201-1E0BBCFABDA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4.5682370625156579E-2"/>
                  <c:y val="0.23352221868908338"/>
                </c:manualLayout>
              </c:layout>
              <c:showVal val="1"/>
            </c:dLbl>
            <c:txPr>
              <a:bodyPr/>
              <a:lstStyle/>
              <a:p>
                <a:pPr>
                  <a:defRPr sz="32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12.2</c:v>
                </c:pt>
              </c:numCache>
            </c:numRef>
          </c:val>
        </c:ser>
        <c:dLbls>
          <c:showVal val="1"/>
        </c:dLbls>
        <c:shape val="cylinder"/>
        <c:axId val="129725184"/>
        <c:axId val="129726720"/>
        <c:axId val="0"/>
      </c:bar3DChart>
      <c:catAx>
        <c:axId val="129725184"/>
        <c:scaling>
          <c:orientation val="minMax"/>
        </c:scaling>
        <c:axPos val="b"/>
        <c:numFmt formatCode="General" sourceLinked="0"/>
        <c:majorTickMark val="none"/>
        <c:tickLblPos val="none"/>
        <c:crossAx val="129726720"/>
        <c:crosses val="autoZero"/>
        <c:auto val="1"/>
        <c:lblAlgn val="ctr"/>
        <c:lblOffset val="100"/>
      </c:catAx>
      <c:valAx>
        <c:axId val="129726720"/>
        <c:scaling>
          <c:orientation val="minMax"/>
        </c:scaling>
        <c:delete val="1"/>
        <c:axPos val="l"/>
        <c:numFmt formatCode="#,##0" sourceLinked="1"/>
        <c:tickLblPos val="none"/>
        <c:crossAx val="1297251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483755080147999"/>
          <c:y val="0.1424215084196058"/>
          <c:w val="0.33989131074120466"/>
          <c:h val="8.1074887772443885E-2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floor>
      <c:spPr>
        <a:solidFill>
          <a:schemeClr val="bg1">
            <a:lumMod val="85000"/>
          </a:schemeClr>
        </a:solidFill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944AC2"/>
            </a:solidFill>
          </c:spPr>
          <c:dLbls>
            <c:dLbl>
              <c:idx val="0"/>
              <c:layout>
                <c:manualLayout>
                  <c:x val="-7.3592008582736901E-2"/>
                  <c:y val="-1.1783500538422484E-2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 smtClean="0"/>
                      <a:t>1</a:t>
                    </a:r>
                    <a:r>
                      <a:rPr lang="ru-RU" sz="2800" dirty="0" smtClean="0"/>
                      <a:t> </a:t>
                    </a:r>
                    <a:r>
                      <a:rPr lang="en-US" sz="2800" dirty="0" smtClean="0"/>
                      <a:t>029,1</a:t>
                    </a:r>
                    <a:endParaRPr lang="en-US" sz="28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5.7137044523550902E-2"/>
                  <c:y val="-9.4268004307379825E-3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/>
                      <a:t>301,8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-5.5743458071756971E-2"/>
                  <c:y val="-1.649690075379145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129,9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Бюджет района</c:v>
                </c:pt>
                <c:pt idx="1">
                  <c:v>Бюджеты с/п</c:v>
                </c:pt>
                <c:pt idx="2">
                  <c:v>Консолидированный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1029.0999999999999</c:v>
                </c:pt>
                <c:pt idx="1">
                  <c:v>301.8</c:v>
                </c:pt>
                <c:pt idx="2">
                  <c:v>1129.9000000000001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7.122104618400367E-2"/>
                  <c:y val="-2.1210486536098035E-2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 smtClean="0"/>
                      <a:t>1</a:t>
                    </a:r>
                    <a:r>
                      <a:rPr lang="ru-RU" sz="2800" dirty="0" smtClean="0"/>
                      <a:t> </a:t>
                    </a:r>
                    <a:r>
                      <a:rPr lang="en-US" sz="2800" dirty="0" smtClean="0"/>
                      <a:t>033,8</a:t>
                    </a:r>
                    <a:endParaRPr lang="en-US" sz="28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6.1317803878932722E-2"/>
                  <c:y val="-9.4268004307379825E-3"/>
                </c:manualLayout>
              </c:layout>
              <c:showVal val="1"/>
            </c:dLbl>
            <c:dLbl>
              <c:idx val="2"/>
              <c:layout>
                <c:manualLayout>
                  <c:x val="6.8285736137902189E-2"/>
                  <c:y val="-1.414020064610696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140,7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Бюджет района</c:v>
                </c:pt>
                <c:pt idx="1">
                  <c:v>Бюджеты с/п</c:v>
                </c:pt>
                <c:pt idx="2">
                  <c:v>Консолидированный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1033.8</c:v>
                </c:pt>
                <c:pt idx="1">
                  <c:v>307.89999999999975</c:v>
                </c:pt>
                <c:pt idx="2">
                  <c:v>1140.7</c:v>
                </c:pt>
              </c:numCache>
            </c:numRef>
          </c:val>
        </c:ser>
        <c:dLbls>
          <c:showVal val="1"/>
        </c:dLbls>
        <c:shape val="box"/>
        <c:axId val="130561152"/>
        <c:axId val="130562688"/>
        <c:axId val="0"/>
      </c:bar3DChart>
      <c:catAx>
        <c:axId val="13056115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30562688"/>
        <c:crosses val="autoZero"/>
        <c:auto val="1"/>
        <c:lblAlgn val="ctr"/>
        <c:lblOffset val="100"/>
      </c:catAx>
      <c:valAx>
        <c:axId val="13056268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305611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7699959081229323"/>
          <c:y val="0"/>
          <c:w val="0.21903129940305124"/>
          <c:h val="0.11725807777518608"/>
        </c:manualLayout>
      </c:layout>
      <c:txPr>
        <a:bodyPr/>
        <a:lstStyle/>
        <a:p>
          <a:pPr>
            <a:defRPr sz="20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BC3DB8-0669-43DF-8331-201CB0CB2631}" type="doc">
      <dgm:prSet loTypeId="urn:microsoft.com/office/officeart/2008/layout/VerticalCurvedList" loCatId="list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E97F4741-0A6B-459C-8BDD-8077A1EDFB4B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altLang="ru-RU" sz="2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Составление проекта бюджета района, 24-х бюджетов сельских поселений</a:t>
          </a:r>
          <a:endParaRPr lang="ru-RU" sz="2200" dirty="0">
            <a:solidFill>
              <a:schemeClr val="accent1">
                <a:lumMod val="50000"/>
              </a:schemeClr>
            </a:solidFill>
          </a:endParaRPr>
        </a:p>
      </dgm:t>
    </dgm:pt>
    <dgm:pt modelId="{4021BFC5-BFF0-4079-968B-956C59639161}" type="parTrans" cxnId="{C2555812-6736-4BA4-BD2A-EF3B13A9D2A6}">
      <dgm:prSet/>
      <dgm:spPr/>
      <dgm:t>
        <a:bodyPr/>
        <a:lstStyle/>
        <a:p>
          <a:endParaRPr lang="ru-RU" sz="2200"/>
        </a:p>
      </dgm:t>
    </dgm:pt>
    <dgm:pt modelId="{50F97EB5-F8F1-480A-8B94-0E158AC4A922}" type="sibTrans" cxnId="{C2555812-6736-4BA4-BD2A-EF3B13A9D2A6}">
      <dgm:prSet/>
      <dgm:spPr>
        <a:ln>
          <a:solidFill>
            <a:srgbClr val="005DA2"/>
          </a:solidFill>
        </a:ln>
      </dgm:spPr>
      <dgm:t>
        <a:bodyPr/>
        <a:lstStyle/>
        <a:p>
          <a:endParaRPr lang="ru-RU" sz="2200" dirty="0"/>
        </a:p>
      </dgm:t>
    </dgm:pt>
    <dgm:pt modelId="{23A26F89-3623-42D1-BA40-F32BB3535FEE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altLang="ru-RU" sz="2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Организация исполнения и обеспечение выполнения районного бюджета, бюджетов 24–х сельских поселений</a:t>
          </a:r>
          <a:endParaRPr lang="ru-RU" sz="2200" dirty="0">
            <a:solidFill>
              <a:schemeClr val="accent1">
                <a:lumMod val="50000"/>
              </a:schemeClr>
            </a:solidFill>
          </a:endParaRPr>
        </a:p>
      </dgm:t>
    </dgm:pt>
    <dgm:pt modelId="{426F45ED-F24C-4176-AA21-C841A1D9F125}" type="parTrans" cxnId="{D36F39AD-17FB-480C-BE30-6A23D8B1C430}">
      <dgm:prSet/>
      <dgm:spPr/>
      <dgm:t>
        <a:bodyPr/>
        <a:lstStyle/>
        <a:p>
          <a:endParaRPr lang="ru-RU" sz="2200"/>
        </a:p>
      </dgm:t>
    </dgm:pt>
    <dgm:pt modelId="{7E8B2225-B2AC-4376-9DBD-65D519D0B60D}" type="sibTrans" cxnId="{D36F39AD-17FB-480C-BE30-6A23D8B1C430}">
      <dgm:prSet/>
      <dgm:spPr/>
      <dgm:t>
        <a:bodyPr/>
        <a:lstStyle/>
        <a:p>
          <a:endParaRPr lang="ru-RU" sz="2200"/>
        </a:p>
      </dgm:t>
    </dgm:pt>
    <dgm:pt modelId="{9A6C06CA-395A-449C-A8C2-46A7852DFBAB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altLang="ru-RU" sz="2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Казначейское исполнение бюджета района и бюджетов 24-х сельских поселений</a:t>
          </a:r>
          <a:endParaRPr lang="ru-RU" sz="2200" dirty="0">
            <a:solidFill>
              <a:schemeClr val="accent1">
                <a:lumMod val="50000"/>
              </a:schemeClr>
            </a:solidFill>
          </a:endParaRPr>
        </a:p>
      </dgm:t>
    </dgm:pt>
    <dgm:pt modelId="{5B3BCED1-A899-499E-B1F0-082E89E9E213}" type="parTrans" cxnId="{A93B1863-424F-418D-A2A5-F14AAD9943FD}">
      <dgm:prSet/>
      <dgm:spPr/>
      <dgm:t>
        <a:bodyPr/>
        <a:lstStyle/>
        <a:p>
          <a:endParaRPr lang="ru-RU" sz="2200"/>
        </a:p>
      </dgm:t>
    </dgm:pt>
    <dgm:pt modelId="{97C4D104-6CC8-4EC6-B55F-FF709799AEED}" type="sibTrans" cxnId="{A93B1863-424F-418D-A2A5-F14AAD9943FD}">
      <dgm:prSet/>
      <dgm:spPr/>
      <dgm:t>
        <a:bodyPr/>
        <a:lstStyle/>
        <a:p>
          <a:endParaRPr lang="ru-RU" sz="2200"/>
        </a:p>
      </dgm:t>
    </dgm:pt>
    <dgm:pt modelId="{2829B2B7-A34E-4914-BB81-AECECAE6EB2E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altLang="ru-RU" sz="2200" b="1" dirty="0" smtClean="0">
              <a:latin typeface="Times New Roman" pitchFamily="18" charset="0"/>
              <a:cs typeface="Times New Roman" pitchFamily="18" charset="0"/>
            </a:rPr>
            <a:t>Осуществление финансового контроля в установленной сфере деятельности</a:t>
          </a:r>
          <a:endParaRPr lang="ru-RU" sz="2200" dirty="0"/>
        </a:p>
      </dgm:t>
    </dgm:pt>
    <dgm:pt modelId="{B7B00CA4-A29C-4712-A6D2-D340260840BF}" type="parTrans" cxnId="{B18A9733-1907-4397-8C8A-D7E042240209}">
      <dgm:prSet/>
      <dgm:spPr/>
      <dgm:t>
        <a:bodyPr/>
        <a:lstStyle/>
        <a:p>
          <a:endParaRPr lang="ru-RU" sz="2200"/>
        </a:p>
      </dgm:t>
    </dgm:pt>
    <dgm:pt modelId="{50DC35EC-264C-4477-BF6D-6C39FFB57832}" type="sibTrans" cxnId="{B18A9733-1907-4397-8C8A-D7E042240209}">
      <dgm:prSet/>
      <dgm:spPr/>
      <dgm:t>
        <a:bodyPr/>
        <a:lstStyle/>
        <a:p>
          <a:endParaRPr lang="ru-RU" sz="2200"/>
        </a:p>
      </dgm:t>
    </dgm:pt>
    <dgm:pt modelId="{CDB5AA18-D875-4E81-BE5F-50AAF0810BA3}">
      <dgm:prSet phldrT="[Текст]" custT="1"/>
      <dgm:spPr>
        <a:solidFill>
          <a:srgbClr val="005DA2"/>
        </a:solidFill>
      </dgm:spPr>
      <dgm:t>
        <a:bodyPr/>
        <a:lstStyle/>
        <a:p>
          <a:r>
            <a:rPr lang="ru-RU" altLang="ru-RU" sz="2200" b="1" dirty="0" smtClean="0">
              <a:latin typeface="Times New Roman" pitchFamily="18" charset="0"/>
              <a:cs typeface="Times New Roman" pitchFamily="18" charset="0"/>
            </a:rPr>
            <a:t>Совершенствование бюджетного процесса и обеспечение целевого и рационального использования бюджетных средств</a:t>
          </a:r>
          <a:endParaRPr lang="ru-RU" sz="2200" dirty="0"/>
        </a:p>
      </dgm:t>
    </dgm:pt>
    <dgm:pt modelId="{722E42B8-2FBD-4B10-A78C-75EFB47A7758}" type="parTrans" cxnId="{CE9ED146-C67D-439B-822C-708462E7AFFB}">
      <dgm:prSet/>
      <dgm:spPr/>
      <dgm:t>
        <a:bodyPr/>
        <a:lstStyle/>
        <a:p>
          <a:endParaRPr lang="ru-RU" sz="2200"/>
        </a:p>
      </dgm:t>
    </dgm:pt>
    <dgm:pt modelId="{E76C773E-5066-47FA-B432-75CBF9B4D685}" type="sibTrans" cxnId="{CE9ED146-C67D-439B-822C-708462E7AFFB}">
      <dgm:prSet/>
      <dgm:spPr/>
      <dgm:t>
        <a:bodyPr/>
        <a:lstStyle/>
        <a:p>
          <a:endParaRPr lang="ru-RU" sz="2200"/>
        </a:p>
      </dgm:t>
    </dgm:pt>
    <dgm:pt modelId="{4B84AB82-A733-4BCF-B00D-618AC576B08A}" type="pres">
      <dgm:prSet presAssocID="{45BC3DB8-0669-43DF-8331-201CB0CB263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9134633-340B-4264-B023-C3A1A6214CB5}" type="pres">
      <dgm:prSet presAssocID="{45BC3DB8-0669-43DF-8331-201CB0CB2631}" presName="Name1" presStyleCnt="0"/>
      <dgm:spPr/>
    </dgm:pt>
    <dgm:pt modelId="{F82106AA-E4A8-483C-8B0C-2C685D150302}" type="pres">
      <dgm:prSet presAssocID="{45BC3DB8-0669-43DF-8331-201CB0CB2631}" presName="cycle" presStyleCnt="0"/>
      <dgm:spPr/>
    </dgm:pt>
    <dgm:pt modelId="{EAFF8345-0AE3-4ED2-BC61-07CCF5D2F898}" type="pres">
      <dgm:prSet presAssocID="{45BC3DB8-0669-43DF-8331-201CB0CB2631}" presName="srcNode" presStyleLbl="node1" presStyleIdx="0" presStyleCnt="5"/>
      <dgm:spPr/>
    </dgm:pt>
    <dgm:pt modelId="{C4C9DEEE-FA48-4265-965D-35247AF68941}" type="pres">
      <dgm:prSet presAssocID="{45BC3DB8-0669-43DF-8331-201CB0CB2631}" presName="conn" presStyleLbl="parChTrans1D2" presStyleIdx="0" presStyleCnt="1"/>
      <dgm:spPr/>
      <dgm:t>
        <a:bodyPr/>
        <a:lstStyle/>
        <a:p>
          <a:endParaRPr lang="ru-RU"/>
        </a:p>
      </dgm:t>
    </dgm:pt>
    <dgm:pt modelId="{25639872-0E78-4BD8-B996-A5941C713DB1}" type="pres">
      <dgm:prSet presAssocID="{45BC3DB8-0669-43DF-8331-201CB0CB2631}" presName="extraNode" presStyleLbl="node1" presStyleIdx="0" presStyleCnt="5"/>
      <dgm:spPr/>
    </dgm:pt>
    <dgm:pt modelId="{3EA96F3E-7BE3-47E3-9653-F35FCD521AF5}" type="pres">
      <dgm:prSet presAssocID="{45BC3DB8-0669-43DF-8331-201CB0CB2631}" presName="dstNode" presStyleLbl="node1" presStyleIdx="0" presStyleCnt="5"/>
      <dgm:spPr/>
    </dgm:pt>
    <dgm:pt modelId="{A4B08D9B-431B-465E-944D-08CDDF85690B}" type="pres">
      <dgm:prSet presAssocID="{E97F4741-0A6B-459C-8BDD-8077A1EDFB4B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301D15-9E7F-4CBC-8A55-7437AB213312}" type="pres">
      <dgm:prSet presAssocID="{E97F4741-0A6B-459C-8BDD-8077A1EDFB4B}" presName="accent_1" presStyleCnt="0"/>
      <dgm:spPr/>
    </dgm:pt>
    <dgm:pt modelId="{5E562FF8-38D0-499F-BF6B-7E5F0728A29E}" type="pres">
      <dgm:prSet presAssocID="{E97F4741-0A6B-459C-8BDD-8077A1EDFB4B}" presName="accentRepeatNode" presStyleLbl="solidFgAcc1" presStyleIdx="0" presStyleCnt="5"/>
      <dgm:spPr/>
    </dgm:pt>
    <dgm:pt modelId="{4926B36F-3E75-444A-A35A-2AB0CBBB6635}" type="pres">
      <dgm:prSet presAssocID="{23A26F89-3623-42D1-BA40-F32BB3535FEE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CFF6D0-5FE4-4ECC-A384-B8095F89DE60}" type="pres">
      <dgm:prSet presAssocID="{23A26F89-3623-42D1-BA40-F32BB3535FEE}" presName="accent_2" presStyleCnt="0"/>
      <dgm:spPr/>
    </dgm:pt>
    <dgm:pt modelId="{2A2E1F12-8023-458D-88A6-987F1F72892F}" type="pres">
      <dgm:prSet presAssocID="{23A26F89-3623-42D1-BA40-F32BB3535FEE}" presName="accentRepeatNode" presStyleLbl="solidFgAcc1" presStyleIdx="1" presStyleCnt="5"/>
      <dgm:spPr/>
    </dgm:pt>
    <dgm:pt modelId="{F0E01111-FEB7-4FA4-8C57-ECFE158F625E}" type="pres">
      <dgm:prSet presAssocID="{9A6C06CA-395A-449C-A8C2-46A7852DFBAB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EF0FAB-52FD-4096-8B86-71F9FDF0D076}" type="pres">
      <dgm:prSet presAssocID="{9A6C06CA-395A-449C-A8C2-46A7852DFBAB}" presName="accent_3" presStyleCnt="0"/>
      <dgm:spPr/>
    </dgm:pt>
    <dgm:pt modelId="{39AB271E-9C35-4D85-AD56-3471A5114264}" type="pres">
      <dgm:prSet presAssocID="{9A6C06CA-395A-449C-A8C2-46A7852DFBAB}" presName="accentRepeatNode" presStyleLbl="solidFgAcc1" presStyleIdx="2" presStyleCnt="5"/>
      <dgm:spPr/>
    </dgm:pt>
    <dgm:pt modelId="{9F89B2D4-1B47-447F-B4EF-5A4DA38EFA43}" type="pres">
      <dgm:prSet presAssocID="{2829B2B7-A34E-4914-BB81-AECECAE6EB2E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EB9E68-A251-41CA-9858-BD39BD1207F3}" type="pres">
      <dgm:prSet presAssocID="{2829B2B7-A34E-4914-BB81-AECECAE6EB2E}" presName="accent_4" presStyleCnt="0"/>
      <dgm:spPr/>
    </dgm:pt>
    <dgm:pt modelId="{C6AAB7B1-6C49-4631-A025-C96008EEB659}" type="pres">
      <dgm:prSet presAssocID="{2829B2B7-A34E-4914-BB81-AECECAE6EB2E}" presName="accentRepeatNode" presStyleLbl="solidFgAcc1" presStyleIdx="3" presStyleCnt="5"/>
      <dgm:spPr>
        <a:ln>
          <a:solidFill>
            <a:schemeClr val="accent1">
              <a:lumMod val="75000"/>
            </a:schemeClr>
          </a:solidFill>
        </a:ln>
      </dgm:spPr>
    </dgm:pt>
    <dgm:pt modelId="{FC2961D5-0E74-46F0-8D1E-9E38FA7EFDEE}" type="pres">
      <dgm:prSet presAssocID="{CDB5AA18-D875-4E81-BE5F-50AAF0810BA3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CD9BBE-A093-4AAB-BE96-1025D8B2F3DC}" type="pres">
      <dgm:prSet presAssocID="{CDB5AA18-D875-4E81-BE5F-50AAF0810BA3}" presName="accent_5" presStyleCnt="0"/>
      <dgm:spPr/>
    </dgm:pt>
    <dgm:pt modelId="{B06914A9-9EB1-4B9F-AC0C-75D46947B161}" type="pres">
      <dgm:prSet presAssocID="{CDB5AA18-D875-4E81-BE5F-50AAF0810BA3}" presName="accentRepeatNode" presStyleLbl="solidFgAcc1" presStyleIdx="4" presStyleCnt="5"/>
      <dgm:spPr/>
    </dgm:pt>
  </dgm:ptLst>
  <dgm:cxnLst>
    <dgm:cxn modelId="{84EE911E-430C-4E7D-BDE3-D3BF01095C7A}" type="presOf" srcId="{23A26F89-3623-42D1-BA40-F32BB3535FEE}" destId="{4926B36F-3E75-444A-A35A-2AB0CBBB6635}" srcOrd="0" destOrd="0" presId="urn:microsoft.com/office/officeart/2008/layout/VerticalCurvedList"/>
    <dgm:cxn modelId="{A93B1863-424F-418D-A2A5-F14AAD9943FD}" srcId="{45BC3DB8-0669-43DF-8331-201CB0CB2631}" destId="{9A6C06CA-395A-449C-A8C2-46A7852DFBAB}" srcOrd="2" destOrd="0" parTransId="{5B3BCED1-A899-499E-B1F0-082E89E9E213}" sibTransId="{97C4D104-6CC8-4EC6-B55F-FF709799AEED}"/>
    <dgm:cxn modelId="{D36F39AD-17FB-480C-BE30-6A23D8B1C430}" srcId="{45BC3DB8-0669-43DF-8331-201CB0CB2631}" destId="{23A26F89-3623-42D1-BA40-F32BB3535FEE}" srcOrd="1" destOrd="0" parTransId="{426F45ED-F24C-4176-AA21-C841A1D9F125}" sibTransId="{7E8B2225-B2AC-4376-9DBD-65D519D0B60D}"/>
    <dgm:cxn modelId="{F69729D0-D7BF-4325-AB27-CA1D3EAA5E55}" type="presOf" srcId="{E97F4741-0A6B-459C-8BDD-8077A1EDFB4B}" destId="{A4B08D9B-431B-465E-944D-08CDDF85690B}" srcOrd="0" destOrd="0" presId="urn:microsoft.com/office/officeart/2008/layout/VerticalCurvedList"/>
    <dgm:cxn modelId="{B8313582-8F1A-46EA-8F8D-8D633FBC8282}" type="presOf" srcId="{45BC3DB8-0669-43DF-8331-201CB0CB2631}" destId="{4B84AB82-A733-4BCF-B00D-618AC576B08A}" srcOrd="0" destOrd="0" presId="urn:microsoft.com/office/officeart/2008/layout/VerticalCurvedList"/>
    <dgm:cxn modelId="{DC0241C7-E946-4F27-95C7-788F1CD9BFE6}" type="presOf" srcId="{2829B2B7-A34E-4914-BB81-AECECAE6EB2E}" destId="{9F89B2D4-1B47-447F-B4EF-5A4DA38EFA43}" srcOrd="0" destOrd="0" presId="urn:microsoft.com/office/officeart/2008/layout/VerticalCurvedList"/>
    <dgm:cxn modelId="{CE9ED146-C67D-439B-822C-708462E7AFFB}" srcId="{45BC3DB8-0669-43DF-8331-201CB0CB2631}" destId="{CDB5AA18-D875-4E81-BE5F-50AAF0810BA3}" srcOrd="4" destOrd="0" parTransId="{722E42B8-2FBD-4B10-A78C-75EFB47A7758}" sibTransId="{E76C773E-5066-47FA-B432-75CBF9B4D685}"/>
    <dgm:cxn modelId="{7719A501-0A78-470E-B0AC-EB48F2CC3CF4}" type="presOf" srcId="{50F97EB5-F8F1-480A-8B94-0E158AC4A922}" destId="{C4C9DEEE-FA48-4265-965D-35247AF68941}" srcOrd="0" destOrd="0" presId="urn:microsoft.com/office/officeart/2008/layout/VerticalCurvedList"/>
    <dgm:cxn modelId="{B18A9733-1907-4397-8C8A-D7E042240209}" srcId="{45BC3DB8-0669-43DF-8331-201CB0CB2631}" destId="{2829B2B7-A34E-4914-BB81-AECECAE6EB2E}" srcOrd="3" destOrd="0" parTransId="{B7B00CA4-A29C-4712-A6D2-D340260840BF}" sibTransId="{50DC35EC-264C-4477-BF6D-6C39FFB57832}"/>
    <dgm:cxn modelId="{C74C19C0-9A65-405B-AD6D-C89AF00D37EC}" type="presOf" srcId="{9A6C06CA-395A-449C-A8C2-46A7852DFBAB}" destId="{F0E01111-FEB7-4FA4-8C57-ECFE158F625E}" srcOrd="0" destOrd="0" presId="urn:microsoft.com/office/officeart/2008/layout/VerticalCurvedList"/>
    <dgm:cxn modelId="{44EEBC00-E1AF-48F8-8916-E25D54AB6C81}" type="presOf" srcId="{CDB5AA18-D875-4E81-BE5F-50AAF0810BA3}" destId="{FC2961D5-0E74-46F0-8D1E-9E38FA7EFDEE}" srcOrd="0" destOrd="0" presId="urn:microsoft.com/office/officeart/2008/layout/VerticalCurvedList"/>
    <dgm:cxn modelId="{C2555812-6736-4BA4-BD2A-EF3B13A9D2A6}" srcId="{45BC3DB8-0669-43DF-8331-201CB0CB2631}" destId="{E97F4741-0A6B-459C-8BDD-8077A1EDFB4B}" srcOrd="0" destOrd="0" parTransId="{4021BFC5-BFF0-4079-968B-956C59639161}" sibTransId="{50F97EB5-F8F1-480A-8B94-0E158AC4A922}"/>
    <dgm:cxn modelId="{F156B63A-15C9-45E5-B644-C05CA91AEA5A}" type="presParOf" srcId="{4B84AB82-A733-4BCF-B00D-618AC576B08A}" destId="{99134633-340B-4264-B023-C3A1A6214CB5}" srcOrd="0" destOrd="0" presId="urn:microsoft.com/office/officeart/2008/layout/VerticalCurvedList"/>
    <dgm:cxn modelId="{DCD5D380-B8DC-4B46-890C-3B2B88793655}" type="presParOf" srcId="{99134633-340B-4264-B023-C3A1A6214CB5}" destId="{F82106AA-E4A8-483C-8B0C-2C685D150302}" srcOrd="0" destOrd="0" presId="urn:microsoft.com/office/officeart/2008/layout/VerticalCurvedList"/>
    <dgm:cxn modelId="{E508FF87-30A6-4BA4-A36B-47C096412FA1}" type="presParOf" srcId="{F82106AA-E4A8-483C-8B0C-2C685D150302}" destId="{EAFF8345-0AE3-4ED2-BC61-07CCF5D2F898}" srcOrd="0" destOrd="0" presId="urn:microsoft.com/office/officeart/2008/layout/VerticalCurvedList"/>
    <dgm:cxn modelId="{01A50DF5-A88F-407E-A545-B5C1D33893E0}" type="presParOf" srcId="{F82106AA-E4A8-483C-8B0C-2C685D150302}" destId="{C4C9DEEE-FA48-4265-965D-35247AF68941}" srcOrd="1" destOrd="0" presId="urn:microsoft.com/office/officeart/2008/layout/VerticalCurvedList"/>
    <dgm:cxn modelId="{6F25FE85-9300-4637-803F-D29D51FF30FB}" type="presParOf" srcId="{F82106AA-E4A8-483C-8B0C-2C685D150302}" destId="{25639872-0E78-4BD8-B996-A5941C713DB1}" srcOrd="2" destOrd="0" presId="urn:microsoft.com/office/officeart/2008/layout/VerticalCurvedList"/>
    <dgm:cxn modelId="{94A7BE32-9CB7-4F2F-BF45-7A81EAD1F642}" type="presParOf" srcId="{F82106AA-E4A8-483C-8B0C-2C685D150302}" destId="{3EA96F3E-7BE3-47E3-9653-F35FCD521AF5}" srcOrd="3" destOrd="0" presId="urn:microsoft.com/office/officeart/2008/layout/VerticalCurvedList"/>
    <dgm:cxn modelId="{355E0122-B634-434F-8B78-102B90FE070D}" type="presParOf" srcId="{99134633-340B-4264-B023-C3A1A6214CB5}" destId="{A4B08D9B-431B-465E-944D-08CDDF85690B}" srcOrd="1" destOrd="0" presId="urn:microsoft.com/office/officeart/2008/layout/VerticalCurvedList"/>
    <dgm:cxn modelId="{E45660FA-0DE3-4193-BBE3-D9D3363DD953}" type="presParOf" srcId="{99134633-340B-4264-B023-C3A1A6214CB5}" destId="{A6301D15-9E7F-4CBC-8A55-7437AB213312}" srcOrd="2" destOrd="0" presId="urn:microsoft.com/office/officeart/2008/layout/VerticalCurvedList"/>
    <dgm:cxn modelId="{B1CCF2BD-7AA9-4F30-98E4-441CC19429FD}" type="presParOf" srcId="{A6301D15-9E7F-4CBC-8A55-7437AB213312}" destId="{5E562FF8-38D0-499F-BF6B-7E5F0728A29E}" srcOrd="0" destOrd="0" presId="urn:microsoft.com/office/officeart/2008/layout/VerticalCurvedList"/>
    <dgm:cxn modelId="{9ABBAE3F-9BCF-4EBD-AEF2-11A668452B1C}" type="presParOf" srcId="{99134633-340B-4264-B023-C3A1A6214CB5}" destId="{4926B36F-3E75-444A-A35A-2AB0CBBB6635}" srcOrd="3" destOrd="0" presId="urn:microsoft.com/office/officeart/2008/layout/VerticalCurvedList"/>
    <dgm:cxn modelId="{3899C05A-BD8D-4F7A-ACB8-19783891CC03}" type="presParOf" srcId="{99134633-340B-4264-B023-C3A1A6214CB5}" destId="{0CCFF6D0-5FE4-4ECC-A384-B8095F89DE60}" srcOrd="4" destOrd="0" presId="urn:microsoft.com/office/officeart/2008/layout/VerticalCurvedList"/>
    <dgm:cxn modelId="{31B3609C-0369-456A-B8CE-81B1FFEF3E51}" type="presParOf" srcId="{0CCFF6D0-5FE4-4ECC-A384-B8095F89DE60}" destId="{2A2E1F12-8023-458D-88A6-987F1F72892F}" srcOrd="0" destOrd="0" presId="urn:microsoft.com/office/officeart/2008/layout/VerticalCurvedList"/>
    <dgm:cxn modelId="{A0E580BB-01C2-4016-8461-15164440C8CE}" type="presParOf" srcId="{99134633-340B-4264-B023-C3A1A6214CB5}" destId="{F0E01111-FEB7-4FA4-8C57-ECFE158F625E}" srcOrd="5" destOrd="0" presId="urn:microsoft.com/office/officeart/2008/layout/VerticalCurvedList"/>
    <dgm:cxn modelId="{17C8BC3C-42FD-4838-8F77-7F391F93E209}" type="presParOf" srcId="{99134633-340B-4264-B023-C3A1A6214CB5}" destId="{C3EF0FAB-52FD-4096-8B86-71F9FDF0D076}" srcOrd="6" destOrd="0" presId="urn:microsoft.com/office/officeart/2008/layout/VerticalCurvedList"/>
    <dgm:cxn modelId="{54476544-D056-4F12-BC64-78F65DCF1AB5}" type="presParOf" srcId="{C3EF0FAB-52FD-4096-8B86-71F9FDF0D076}" destId="{39AB271E-9C35-4D85-AD56-3471A5114264}" srcOrd="0" destOrd="0" presId="urn:microsoft.com/office/officeart/2008/layout/VerticalCurvedList"/>
    <dgm:cxn modelId="{B8CD7B33-32CB-4ADD-AD07-7C51352AD916}" type="presParOf" srcId="{99134633-340B-4264-B023-C3A1A6214CB5}" destId="{9F89B2D4-1B47-447F-B4EF-5A4DA38EFA43}" srcOrd="7" destOrd="0" presId="urn:microsoft.com/office/officeart/2008/layout/VerticalCurvedList"/>
    <dgm:cxn modelId="{3B88DC7A-CE4F-4E5A-92AC-0AD1D99E5873}" type="presParOf" srcId="{99134633-340B-4264-B023-C3A1A6214CB5}" destId="{23EB9E68-A251-41CA-9858-BD39BD1207F3}" srcOrd="8" destOrd="0" presId="urn:microsoft.com/office/officeart/2008/layout/VerticalCurvedList"/>
    <dgm:cxn modelId="{0D33A041-D2F7-4572-9472-61596E4E094E}" type="presParOf" srcId="{23EB9E68-A251-41CA-9858-BD39BD1207F3}" destId="{C6AAB7B1-6C49-4631-A025-C96008EEB659}" srcOrd="0" destOrd="0" presId="urn:microsoft.com/office/officeart/2008/layout/VerticalCurvedList"/>
    <dgm:cxn modelId="{5A45BF26-C55D-4C2E-9CB7-54B56C853D21}" type="presParOf" srcId="{99134633-340B-4264-B023-C3A1A6214CB5}" destId="{FC2961D5-0E74-46F0-8D1E-9E38FA7EFDEE}" srcOrd="9" destOrd="0" presId="urn:microsoft.com/office/officeart/2008/layout/VerticalCurvedList"/>
    <dgm:cxn modelId="{3BB28C1D-BF96-496B-8338-26F011928C55}" type="presParOf" srcId="{99134633-340B-4264-B023-C3A1A6214CB5}" destId="{05CD9BBE-A093-4AAB-BE96-1025D8B2F3DC}" srcOrd="10" destOrd="0" presId="urn:microsoft.com/office/officeart/2008/layout/VerticalCurvedList"/>
    <dgm:cxn modelId="{721B9357-2F6E-4854-A88E-9152963A2ED8}" type="presParOf" srcId="{05CD9BBE-A093-4AAB-BE96-1025D8B2F3DC}" destId="{B06914A9-9EB1-4B9F-AC0C-75D46947B16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FC753C-AC79-41E6-96D1-0793DFC28307}" type="doc">
      <dgm:prSet loTypeId="urn:microsoft.com/office/officeart/2005/8/layout/vList2" loCatId="list" qsTypeId="urn:microsoft.com/office/officeart/2005/8/quickstyle/simple5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57F06563-704E-43B2-9C16-310A57167413}">
      <dgm:prSet custT="1"/>
      <dgm:spPr>
        <a:solidFill>
          <a:srgbClr val="005DA2"/>
        </a:solidFill>
      </dgm:spPr>
      <dgm:t>
        <a:bodyPr/>
        <a:lstStyle/>
        <a:p>
          <a:pPr rtl="0"/>
          <a:r>
            <a:rPr lang="ru-RU" sz="2400" b="1" u="sng" dirty="0" smtClean="0"/>
            <a:t>УФК  по Иркутской области </a:t>
          </a:r>
          <a:endParaRPr lang="ru-RU" sz="2400" dirty="0"/>
        </a:p>
      </dgm:t>
    </dgm:pt>
    <dgm:pt modelId="{111D6FA3-79C9-48B7-8F47-D58924BD495F}" type="parTrans" cxnId="{D50F71E9-7471-4AB4-A1CB-FD3DBA14ACFC}">
      <dgm:prSet/>
      <dgm:spPr/>
      <dgm:t>
        <a:bodyPr/>
        <a:lstStyle/>
        <a:p>
          <a:endParaRPr lang="ru-RU"/>
        </a:p>
      </dgm:t>
    </dgm:pt>
    <dgm:pt modelId="{A3516E71-F537-45D9-AF21-0BED0CC166D4}" type="sibTrans" cxnId="{D50F71E9-7471-4AB4-A1CB-FD3DBA14ACFC}">
      <dgm:prSet/>
      <dgm:spPr/>
      <dgm:t>
        <a:bodyPr/>
        <a:lstStyle/>
        <a:p>
          <a:endParaRPr lang="ru-RU"/>
        </a:p>
      </dgm:t>
    </dgm:pt>
    <dgm:pt modelId="{7CA5F1C5-D1E7-4E36-8240-116C49CDDADD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rgbClr val="003258"/>
              </a:solidFill>
            </a:rPr>
            <a:t>Справочники  КБК на 2019 год по бюджету ТМР и бюджетам с/п.</a:t>
          </a:r>
          <a:endParaRPr lang="ru-RU" sz="1800" dirty="0">
            <a:solidFill>
              <a:srgbClr val="003258"/>
            </a:solidFill>
          </a:endParaRPr>
        </a:p>
      </dgm:t>
    </dgm:pt>
    <dgm:pt modelId="{E033D3A8-862B-4B38-8C68-792D5AA02A56}" type="parTrans" cxnId="{B63ED3E2-A9FE-4776-B2CC-B8E95364A197}">
      <dgm:prSet/>
      <dgm:spPr/>
      <dgm:t>
        <a:bodyPr/>
        <a:lstStyle/>
        <a:p>
          <a:endParaRPr lang="ru-RU"/>
        </a:p>
      </dgm:t>
    </dgm:pt>
    <dgm:pt modelId="{3B105373-4FB7-47D8-8B61-3390C24060EB}" type="sibTrans" cxnId="{B63ED3E2-A9FE-4776-B2CC-B8E95364A197}">
      <dgm:prSet/>
      <dgm:spPr/>
      <dgm:t>
        <a:bodyPr/>
        <a:lstStyle/>
        <a:p>
          <a:endParaRPr lang="ru-RU"/>
        </a:p>
      </dgm:t>
    </dgm:pt>
    <dgm:pt modelId="{A3F50866-0EE6-435F-819C-62D44BB23297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rgbClr val="003258"/>
              </a:solidFill>
            </a:rPr>
            <a:t>Информация по бюджету ТМР и бюджетам с/п.</a:t>
          </a:r>
          <a:endParaRPr lang="ru-RU" sz="1800" dirty="0">
            <a:solidFill>
              <a:srgbClr val="003258"/>
            </a:solidFill>
          </a:endParaRPr>
        </a:p>
      </dgm:t>
    </dgm:pt>
    <dgm:pt modelId="{A4E9E61C-A55F-4E97-8383-B61364F1E27E}" type="parTrans" cxnId="{14D3EC26-3C5F-434C-895A-84DBF8916832}">
      <dgm:prSet/>
      <dgm:spPr/>
      <dgm:t>
        <a:bodyPr/>
        <a:lstStyle/>
        <a:p>
          <a:endParaRPr lang="ru-RU"/>
        </a:p>
      </dgm:t>
    </dgm:pt>
    <dgm:pt modelId="{E02CA9AB-16F0-48A8-84D6-E0A58473EC50}" type="sibTrans" cxnId="{14D3EC26-3C5F-434C-895A-84DBF8916832}">
      <dgm:prSet/>
      <dgm:spPr/>
      <dgm:t>
        <a:bodyPr/>
        <a:lstStyle/>
        <a:p>
          <a:endParaRPr lang="ru-RU"/>
        </a:p>
      </dgm:t>
    </dgm:pt>
    <dgm:pt modelId="{DB839251-2303-4C21-BBB5-8FD5BFE8E003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rgbClr val="003258"/>
              </a:solidFill>
            </a:rPr>
            <a:t>Сверка по кассовым выплатам.</a:t>
          </a:r>
          <a:endParaRPr lang="ru-RU" sz="1800" b="1" dirty="0">
            <a:solidFill>
              <a:srgbClr val="003258"/>
            </a:solidFill>
          </a:endParaRPr>
        </a:p>
      </dgm:t>
    </dgm:pt>
    <dgm:pt modelId="{7C8EE48E-F9D3-40CD-9FE7-183443E9637C}" type="parTrans" cxnId="{C76C96EF-A395-4B89-BAA0-B81EC60D8489}">
      <dgm:prSet/>
      <dgm:spPr/>
      <dgm:t>
        <a:bodyPr/>
        <a:lstStyle/>
        <a:p>
          <a:endParaRPr lang="ru-RU"/>
        </a:p>
      </dgm:t>
    </dgm:pt>
    <dgm:pt modelId="{75FD6E12-F549-4C50-BEB8-BA310292A160}" type="sibTrans" cxnId="{C76C96EF-A395-4B89-BAA0-B81EC60D8489}">
      <dgm:prSet/>
      <dgm:spPr/>
      <dgm:t>
        <a:bodyPr/>
        <a:lstStyle/>
        <a:p>
          <a:endParaRPr lang="ru-RU"/>
        </a:p>
      </dgm:t>
    </dgm:pt>
    <dgm:pt modelId="{82C93EE6-B0E3-4BEF-9197-E462AC25E739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rgbClr val="003258"/>
              </a:solidFill>
            </a:rPr>
            <a:t>Проверка платежных документов на взнос наличных денежных средств.</a:t>
          </a:r>
          <a:endParaRPr lang="ru-RU" sz="1800" b="1" dirty="0">
            <a:solidFill>
              <a:srgbClr val="003258"/>
            </a:solidFill>
          </a:endParaRPr>
        </a:p>
      </dgm:t>
    </dgm:pt>
    <dgm:pt modelId="{0C3B2309-66A4-4312-BDED-D1456C261034}" type="parTrans" cxnId="{771B7ED7-6D40-42B8-935F-B44B7E1A9318}">
      <dgm:prSet/>
      <dgm:spPr/>
      <dgm:t>
        <a:bodyPr/>
        <a:lstStyle/>
        <a:p>
          <a:endParaRPr lang="ru-RU"/>
        </a:p>
      </dgm:t>
    </dgm:pt>
    <dgm:pt modelId="{2932D177-AA21-4B04-962F-C61214E92F30}" type="sibTrans" cxnId="{771B7ED7-6D40-42B8-935F-B44B7E1A9318}">
      <dgm:prSet/>
      <dgm:spPr/>
      <dgm:t>
        <a:bodyPr/>
        <a:lstStyle/>
        <a:p>
          <a:endParaRPr lang="ru-RU"/>
        </a:p>
      </dgm:t>
    </dgm:pt>
    <dgm:pt modelId="{9AF85F58-7064-41BB-B3A7-A14F37518A8D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rgbClr val="003258"/>
              </a:solidFill>
            </a:rPr>
            <a:t>Ежедневный электронный обмен документами.</a:t>
          </a:r>
          <a:endParaRPr lang="ru-RU" sz="1800" b="1" dirty="0">
            <a:solidFill>
              <a:srgbClr val="003258"/>
            </a:solidFill>
          </a:endParaRPr>
        </a:p>
      </dgm:t>
    </dgm:pt>
    <dgm:pt modelId="{E9BC4222-FF97-4582-B7E2-9446D43DB09A}" type="parTrans" cxnId="{43A5D882-9FCA-4840-9755-65534FECF116}">
      <dgm:prSet/>
      <dgm:spPr/>
      <dgm:t>
        <a:bodyPr/>
        <a:lstStyle/>
        <a:p>
          <a:endParaRPr lang="ru-RU"/>
        </a:p>
      </dgm:t>
    </dgm:pt>
    <dgm:pt modelId="{5CB61574-C507-4AAD-BC79-619D077359F8}" type="sibTrans" cxnId="{43A5D882-9FCA-4840-9755-65534FECF116}">
      <dgm:prSet/>
      <dgm:spPr/>
      <dgm:t>
        <a:bodyPr/>
        <a:lstStyle/>
        <a:p>
          <a:endParaRPr lang="ru-RU"/>
        </a:p>
      </dgm:t>
    </dgm:pt>
    <dgm:pt modelId="{62A47953-6C34-463B-8503-AB678C279864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rgbClr val="003258"/>
              </a:solidFill>
            </a:rPr>
            <a:t>Ведение Перечня участников бюджетного процесса.</a:t>
          </a:r>
          <a:endParaRPr lang="ru-RU" sz="1800" b="1" dirty="0">
            <a:solidFill>
              <a:srgbClr val="003258"/>
            </a:solidFill>
          </a:endParaRPr>
        </a:p>
      </dgm:t>
    </dgm:pt>
    <dgm:pt modelId="{07E0D076-C532-4DEB-8D39-3CD6DA762ADA}" type="parTrans" cxnId="{D9944C4F-4250-4322-8DC6-7DD45FA9D605}">
      <dgm:prSet/>
      <dgm:spPr/>
      <dgm:t>
        <a:bodyPr/>
        <a:lstStyle/>
        <a:p>
          <a:endParaRPr lang="ru-RU"/>
        </a:p>
      </dgm:t>
    </dgm:pt>
    <dgm:pt modelId="{092479E1-5CB9-4613-BB1E-3D62F0B026AB}" type="sibTrans" cxnId="{D9944C4F-4250-4322-8DC6-7DD45FA9D605}">
      <dgm:prSet/>
      <dgm:spPr/>
      <dgm:t>
        <a:bodyPr/>
        <a:lstStyle/>
        <a:p>
          <a:endParaRPr lang="ru-RU"/>
        </a:p>
      </dgm:t>
    </dgm:pt>
    <dgm:pt modelId="{B2334365-E57B-4F3F-868E-ABBB0E9050AE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rgbClr val="003258"/>
              </a:solidFill>
            </a:rPr>
            <a:t>Внесены изменений в сводный реестр участников бюджетного процесса в системе «Электронный бюджет».</a:t>
          </a:r>
          <a:endParaRPr lang="ru-RU" sz="1800" b="1" dirty="0">
            <a:solidFill>
              <a:srgbClr val="003258"/>
            </a:solidFill>
          </a:endParaRPr>
        </a:p>
      </dgm:t>
    </dgm:pt>
    <dgm:pt modelId="{7268558A-EE06-4A28-A9FA-BFD6D831A251}" type="parTrans" cxnId="{4FF55615-8AA6-4D8D-8E73-6CC1B4010691}">
      <dgm:prSet/>
      <dgm:spPr/>
      <dgm:t>
        <a:bodyPr/>
        <a:lstStyle/>
        <a:p>
          <a:endParaRPr lang="ru-RU"/>
        </a:p>
      </dgm:t>
    </dgm:pt>
    <dgm:pt modelId="{759BB5D4-7908-4358-8CA0-9A51F3269388}" type="sibTrans" cxnId="{4FF55615-8AA6-4D8D-8E73-6CC1B4010691}">
      <dgm:prSet/>
      <dgm:spPr/>
      <dgm:t>
        <a:bodyPr/>
        <a:lstStyle/>
        <a:p>
          <a:endParaRPr lang="ru-RU"/>
        </a:p>
      </dgm:t>
    </dgm:pt>
    <dgm:pt modelId="{E7008B8B-C7AB-4A60-95F2-A2976D9CE218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rgbClr val="003258"/>
              </a:solidFill>
            </a:rPr>
            <a:t>Санкционирование оплаты денежных обязательств.</a:t>
          </a:r>
          <a:endParaRPr lang="ru-RU" sz="1800" b="1" dirty="0">
            <a:solidFill>
              <a:srgbClr val="003258"/>
            </a:solidFill>
          </a:endParaRPr>
        </a:p>
      </dgm:t>
    </dgm:pt>
    <dgm:pt modelId="{E0E2B986-A66B-4417-915E-F94E348A27C5}" type="parTrans" cxnId="{0A607D57-4A2F-424B-9DB4-75B3D107B053}">
      <dgm:prSet/>
      <dgm:spPr/>
      <dgm:t>
        <a:bodyPr/>
        <a:lstStyle/>
        <a:p>
          <a:endParaRPr lang="ru-RU"/>
        </a:p>
      </dgm:t>
    </dgm:pt>
    <dgm:pt modelId="{B80A745E-9E65-46AD-8628-3FBC65D24A26}" type="sibTrans" cxnId="{0A607D57-4A2F-424B-9DB4-75B3D107B053}">
      <dgm:prSet/>
      <dgm:spPr/>
      <dgm:t>
        <a:bodyPr/>
        <a:lstStyle/>
        <a:p>
          <a:endParaRPr lang="ru-RU"/>
        </a:p>
      </dgm:t>
    </dgm:pt>
    <dgm:pt modelId="{2454E50C-ACA6-48D9-94EE-7BBA52D2BF82}">
      <dgm:prSet custT="1"/>
      <dgm:spPr>
        <a:solidFill>
          <a:srgbClr val="005DA2"/>
        </a:solidFill>
      </dgm:spPr>
      <dgm:t>
        <a:bodyPr/>
        <a:lstStyle/>
        <a:p>
          <a:pPr rtl="0"/>
          <a:r>
            <a:rPr lang="ru-RU" altLang="ru-RU" sz="2400" b="1" u="sng" dirty="0" smtClean="0">
              <a:latin typeface="Times New Roman" pitchFamily="18" charset="0"/>
              <a:cs typeface="Times New Roman" pitchFamily="18" charset="0"/>
            </a:rPr>
            <a:t>Получатели бюджетных средств</a:t>
          </a:r>
          <a:endParaRPr lang="ru-RU" sz="2400" b="1" dirty="0"/>
        </a:p>
      </dgm:t>
    </dgm:pt>
    <dgm:pt modelId="{596534DF-FAF5-47C8-A553-DA771252000B}" type="parTrans" cxnId="{26F2CCC2-78EC-4532-90F0-075B3D80A9AF}">
      <dgm:prSet/>
      <dgm:spPr/>
      <dgm:t>
        <a:bodyPr/>
        <a:lstStyle/>
        <a:p>
          <a:endParaRPr lang="ru-RU"/>
        </a:p>
      </dgm:t>
    </dgm:pt>
    <dgm:pt modelId="{FB11C6AC-CE17-4EB9-8C25-7D15F3AD0204}" type="sibTrans" cxnId="{26F2CCC2-78EC-4532-90F0-075B3D80A9AF}">
      <dgm:prSet/>
      <dgm:spPr/>
      <dgm:t>
        <a:bodyPr/>
        <a:lstStyle/>
        <a:p>
          <a:endParaRPr lang="ru-RU"/>
        </a:p>
      </dgm:t>
    </dgm:pt>
    <dgm:pt modelId="{C7886FAA-8260-4AD5-AD28-0A89817D388A}">
      <dgm:prSet custT="1"/>
      <dgm:spPr/>
      <dgm:t>
        <a:bodyPr/>
        <a:lstStyle/>
        <a:p>
          <a:pPr rtl="0"/>
          <a:r>
            <a:rPr lang="ru-RU" altLang="ru-RU" sz="1800" b="1" dirty="0" smtClean="0">
              <a:solidFill>
                <a:srgbClr val="003258"/>
              </a:solidFill>
              <a:latin typeface="Times New Roman" pitchFamily="18" charset="0"/>
              <a:cs typeface="Times New Roman" pitchFamily="18" charset="0"/>
            </a:rPr>
            <a:t>Возврат сумм по муниципальным контрактам</a:t>
          </a:r>
          <a:endParaRPr lang="ru-RU" sz="1800" b="1" dirty="0">
            <a:solidFill>
              <a:srgbClr val="003258"/>
            </a:solidFill>
          </a:endParaRPr>
        </a:p>
      </dgm:t>
    </dgm:pt>
    <dgm:pt modelId="{646F7037-161B-49E7-98EC-137EB07FC23A}" type="parTrans" cxnId="{80FF779E-40C1-403D-8E8B-AB2A51879C07}">
      <dgm:prSet/>
      <dgm:spPr/>
      <dgm:t>
        <a:bodyPr/>
        <a:lstStyle/>
        <a:p>
          <a:endParaRPr lang="ru-RU"/>
        </a:p>
      </dgm:t>
    </dgm:pt>
    <dgm:pt modelId="{244E4120-A0A1-4BA8-BB60-00D2451A854E}" type="sibTrans" cxnId="{80FF779E-40C1-403D-8E8B-AB2A51879C07}">
      <dgm:prSet/>
      <dgm:spPr/>
      <dgm:t>
        <a:bodyPr/>
        <a:lstStyle/>
        <a:p>
          <a:endParaRPr lang="ru-RU"/>
        </a:p>
      </dgm:t>
    </dgm:pt>
    <dgm:pt modelId="{ABCD0714-E4BA-4C80-8707-67418E75FC9E}">
      <dgm:prSet custT="1"/>
      <dgm:spPr/>
      <dgm:t>
        <a:bodyPr/>
        <a:lstStyle/>
        <a:p>
          <a:pPr rtl="0"/>
          <a:r>
            <a:rPr lang="ru-RU" altLang="ru-RU" sz="1800" b="1" dirty="0" smtClean="0">
              <a:solidFill>
                <a:srgbClr val="003258"/>
              </a:solidFill>
              <a:latin typeface="Times New Roman" pitchFamily="18" charset="0"/>
              <a:cs typeface="Times New Roman" pitchFamily="18" charset="0"/>
            </a:rPr>
            <a:t>Ежемесячный контроль за исполнением платежей по страховым взносам на ОПС и ОМС</a:t>
          </a:r>
          <a:endParaRPr lang="ru-RU" sz="1800" b="1" dirty="0">
            <a:solidFill>
              <a:srgbClr val="003258"/>
            </a:solidFill>
          </a:endParaRPr>
        </a:p>
      </dgm:t>
    </dgm:pt>
    <dgm:pt modelId="{7D7B6EFD-43E0-417B-9797-92E81630C1D0}" type="parTrans" cxnId="{EC83C265-CFC4-4693-A247-DE0AAD085737}">
      <dgm:prSet/>
      <dgm:spPr/>
      <dgm:t>
        <a:bodyPr/>
        <a:lstStyle/>
        <a:p>
          <a:endParaRPr lang="ru-RU"/>
        </a:p>
      </dgm:t>
    </dgm:pt>
    <dgm:pt modelId="{D8EBEA43-0E16-4D78-8FA1-0C0DDCE7B8AF}" type="sibTrans" cxnId="{EC83C265-CFC4-4693-A247-DE0AAD085737}">
      <dgm:prSet/>
      <dgm:spPr/>
      <dgm:t>
        <a:bodyPr/>
        <a:lstStyle/>
        <a:p>
          <a:endParaRPr lang="ru-RU"/>
        </a:p>
      </dgm:t>
    </dgm:pt>
    <dgm:pt modelId="{D3D08390-2AC6-4195-B85A-FFD1FB6162C6}">
      <dgm:prSet custT="1"/>
      <dgm:spPr/>
      <dgm:t>
        <a:bodyPr/>
        <a:lstStyle/>
        <a:p>
          <a:pPr rtl="0"/>
          <a:r>
            <a:rPr lang="ru-RU" altLang="ru-RU" sz="1800" b="1" dirty="0" smtClean="0">
              <a:solidFill>
                <a:srgbClr val="003258"/>
              </a:solidFill>
              <a:latin typeface="Times New Roman" pitchFamily="18" charset="0"/>
              <a:cs typeface="Times New Roman" pitchFamily="18" charset="0"/>
            </a:rPr>
            <a:t>Ежемесячно формировались и доводились карточки лицевых счетов</a:t>
          </a:r>
          <a:endParaRPr lang="ru-RU" sz="1800" b="1" dirty="0">
            <a:solidFill>
              <a:srgbClr val="003258"/>
            </a:solidFill>
          </a:endParaRPr>
        </a:p>
      </dgm:t>
    </dgm:pt>
    <dgm:pt modelId="{B88C1868-1DA3-4FFA-842D-952247AEE527}" type="parTrans" cxnId="{9D0186D1-200B-4118-A1B6-072B352D2F0D}">
      <dgm:prSet/>
      <dgm:spPr/>
      <dgm:t>
        <a:bodyPr/>
        <a:lstStyle/>
        <a:p>
          <a:endParaRPr lang="ru-RU"/>
        </a:p>
      </dgm:t>
    </dgm:pt>
    <dgm:pt modelId="{7441F657-0A7D-4B46-B4B8-8212B8F66B21}" type="sibTrans" cxnId="{9D0186D1-200B-4118-A1B6-072B352D2F0D}">
      <dgm:prSet/>
      <dgm:spPr/>
      <dgm:t>
        <a:bodyPr/>
        <a:lstStyle/>
        <a:p>
          <a:endParaRPr lang="ru-RU"/>
        </a:p>
      </dgm:t>
    </dgm:pt>
    <dgm:pt modelId="{93CFABC0-76C0-4669-8D8F-C6114E62821A}">
      <dgm:prSet custT="1"/>
      <dgm:spPr/>
      <dgm:t>
        <a:bodyPr/>
        <a:lstStyle/>
        <a:p>
          <a:pPr rtl="0"/>
          <a:r>
            <a:rPr lang="ru-RU" altLang="ru-RU" sz="1800" b="1" dirty="0" smtClean="0">
              <a:solidFill>
                <a:srgbClr val="003258"/>
              </a:solidFill>
              <a:latin typeface="Times New Roman" pitchFamily="18" charset="0"/>
              <a:cs typeface="Times New Roman" pitchFamily="18" charset="0"/>
            </a:rPr>
            <a:t>Ежемесячно осуществлялась сверка операций по кассовым выплатам</a:t>
          </a:r>
          <a:endParaRPr lang="ru-RU" sz="1800" b="1" dirty="0">
            <a:solidFill>
              <a:srgbClr val="003258"/>
            </a:solidFill>
          </a:endParaRPr>
        </a:p>
      </dgm:t>
    </dgm:pt>
    <dgm:pt modelId="{BCFA1CB1-88E5-432A-AF2C-866228BAE658}" type="parTrans" cxnId="{5D0A6E66-46B3-4433-AAAE-37E24CBC4F55}">
      <dgm:prSet/>
      <dgm:spPr/>
      <dgm:t>
        <a:bodyPr/>
        <a:lstStyle/>
        <a:p>
          <a:endParaRPr lang="ru-RU"/>
        </a:p>
      </dgm:t>
    </dgm:pt>
    <dgm:pt modelId="{8E7A6A81-CCD8-46B7-8C5F-DAF268A6C4E3}" type="sibTrans" cxnId="{5D0A6E66-46B3-4433-AAAE-37E24CBC4F55}">
      <dgm:prSet/>
      <dgm:spPr/>
      <dgm:t>
        <a:bodyPr/>
        <a:lstStyle/>
        <a:p>
          <a:endParaRPr lang="ru-RU"/>
        </a:p>
      </dgm:t>
    </dgm:pt>
    <dgm:pt modelId="{A393F38B-5209-4DB5-8180-29A7DA651DB8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rgbClr val="003258"/>
              </a:solidFill>
            </a:rPr>
            <a:t>Предоставление расходных расписаний и заявок на оплату расходов по переданным полномочиям</a:t>
          </a:r>
          <a:endParaRPr lang="ru-RU" sz="1800" b="1" dirty="0">
            <a:solidFill>
              <a:srgbClr val="003258"/>
            </a:solidFill>
          </a:endParaRPr>
        </a:p>
      </dgm:t>
    </dgm:pt>
    <dgm:pt modelId="{F85257C6-EE88-4D30-98AA-FDC0AFFFCF3A}" type="parTrans" cxnId="{E499B974-BB9E-4F09-A56F-F471E25EE224}">
      <dgm:prSet/>
      <dgm:spPr/>
      <dgm:t>
        <a:bodyPr/>
        <a:lstStyle/>
        <a:p>
          <a:endParaRPr lang="ru-RU"/>
        </a:p>
      </dgm:t>
    </dgm:pt>
    <dgm:pt modelId="{CE0AEBDD-3A51-4B3E-A90F-5D33B0099976}" type="sibTrans" cxnId="{E499B974-BB9E-4F09-A56F-F471E25EE224}">
      <dgm:prSet/>
      <dgm:spPr/>
      <dgm:t>
        <a:bodyPr/>
        <a:lstStyle/>
        <a:p>
          <a:endParaRPr lang="ru-RU"/>
        </a:p>
      </dgm:t>
    </dgm:pt>
    <dgm:pt modelId="{21D46D8D-00BB-4F0D-A90E-3DCD012D2BEF}" type="pres">
      <dgm:prSet presAssocID="{D3FC753C-AC79-41E6-96D1-0793DFC283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F95E49-15F4-498C-B012-45A318F1BC90}" type="pres">
      <dgm:prSet presAssocID="{57F06563-704E-43B2-9C16-310A57167413}" presName="parentText" presStyleLbl="node1" presStyleIdx="0" presStyleCnt="2" custScaleY="39994" custLinFactNeighborY="-33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26A084-60C5-4216-9A0F-50D6756A2785}" type="pres">
      <dgm:prSet presAssocID="{57F06563-704E-43B2-9C16-310A5716741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C0593C-4C78-48BA-814C-1D567A8700B5}" type="pres">
      <dgm:prSet presAssocID="{2454E50C-ACA6-48D9-94EE-7BBA52D2BF82}" presName="parentText" presStyleLbl="node1" presStyleIdx="1" presStyleCnt="2" custScaleY="388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51C260-36AD-4863-BFEB-8EB6A464C292}" type="pres">
      <dgm:prSet presAssocID="{2454E50C-ACA6-48D9-94EE-7BBA52D2BF82}" presName="childText" presStyleLbl="revTx" presStyleIdx="1" presStyleCnt="2" custLinFactNeighborY="3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6F1E66-E482-46E1-BE8E-9FE70A82F8E6}" type="presOf" srcId="{82C93EE6-B0E3-4BEF-9197-E462AC25E739}" destId="{E726A084-60C5-4216-9A0F-50D6756A2785}" srcOrd="0" destOrd="4" presId="urn:microsoft.com/office/officeart/2005/8/layout/vList2"/>
    <dgm:cxn modelId="{5D0A6E66-46B3-4433-AAAE-37E24CBC4F55}" srcId="{2454E50C-ACA6-48D9-94EE-7BBA52D2BF82}" destId="{93CFABC0-76C0-4669-8D8F-C6114E62821A}" srcOrd="3" destOrd="0" parTransId="{BCFA1CB1-88E5-432A-AF2C-866228BAE658}" sibTransId="{8E7A6A81-CCD8-46B7-8C5F-DAF268A6C4E3}"/>
    <dgm:cxn modelId="{E499B974-BB9E-4F09-A56F-F471E25EE224}" srcId="{57F06563-704E-43B2-9C16-310A57167413}" destId="{A393F38B-5209-4DB5-8180-29A7DA651DB8}" srcOrd="8" destOrd="0" parTransId="{F85257C6-EE88-4D30-98AA-FDC0AFFFCF3A}" sibTransId="{CE0AEBDD-3A51-4B3E-A90F-5D33B0099976}"/>
    <dgm:cxn modelId="{D9944C4F-4250-4322-8DC6-7DD45FA9D605}" srcId="{57F06563-704E-43B2-9C16-310A57167413}" destId="{62A47953-6C34-463B-8503-AB678C279864}" srcOrd="6" destOrd="0" parTransId="{07E0D076-C532-4DEB-8D39-3CD6DA762ADA}" sibTransId="{092479E1-5CB9-4613-BB1E-3D62F0B026AB}"/>
    <dgm:cxn modelId="{43A1D58C-7353-4581-BB82-C3494D239B44}" type="presOf" srcId="{57F06563-704E-43B2-9C16-310A57167413}" destId="{13F95E49-15F4-498C-B012-45A318F1BC90}" srcOrd="0" destOrd="0" presId="urn:microsoft.com/office/officeart/2005/8/layout/vList2"/>
    <dgm:cxn modelId="{4F97DF45-90C5-4531-8ADF-E45814C752CF}" type="presOf" srcId="{D3D08390-2AC6-4195-B85A-FFD1FB6162C6}" destId="{2D51C260-36AD-4863-BFEB-8EB6A464C292}" srcOrd="0" destOrd="2" presId="urn:microsoft.com/office/officeart/2005/8/layout/vList2"/>
    <dgm:cxn modelId="{B63ED3E2-A9FE-4776-B2CC-B8E95364A197}" srcId="{57F06563-704E-43B2-9C16-310A57167413}" destId="{7CA5F1C5-D1E7-4E36-8240-116C49CDDADD}" srcOrd="0" destOrd="0" parTransId="{E033D3A8-862B-4B38-8C68-792D5AA02A56}" sibTransId="{3B105373-4FB7-47D8-8B61-3390C24060EB}"/>
    <dgm:cxn modelId="{C8CFADA9-C8CE-4C52-A05B-047F44821D66}" type="presOf" srcId="{DB839251-2303-4C21-BBB5-8FD5BFE8E003}" destId="{E726A084-60C5-4216-9A0F-50D6756A2785}" srcOrd="0" destOrd="3" presId="urn:microsoft.com/office/officeart/2005/8/layout/vList2"/>
    <dgm:cxn modelId="{5FB9E742-7492-423B-8E6E-FA2F167885E4}" type="presOf" srcId="{C7886FAA-8260-4AD5-AD28-0A89817D388A}" destId="{2D51C260-36AD-4863-BFEB-8EB6A464C292}" srcOrd="0" destOrd="0" presId="urn:microsoft.com/office/officeart/2005/8/layout/vList2"/>
    <dgm:cxn modelId="{25928935-A22B-4D1B-9FFC-7C9C872EC498}" type="presOf" srcId="{A393F38B-5209-4DB5-8180-29A7DA651DB8}" destId="{E726A084-60C5-4216-9A0F-50D6756A2785}" srcOrd="0" destOrd="8" presId="urn:microsoft.com/office/officeart/2005/8/layout/vList2"/>
    <dgm:cxn modelId="{771B7ED7-6D40-42B8-935F-B44B7E1A9318}" srcId="{57F06563-704E-43B2-9C16-310A57167413}" destId="{82C93EE6-B0E3-4BEF-9197-E462AC25E739}" srcOrd="4" destOrd="0" parTransId="{0C3B2309-66A4-4312-BDED-D1456C261034}" sibTransId="{2932D177-AA21-4B04-962F-C61214E92F30}"/>
    <dgm:cxn modelId="{798E6E24-77C8-474F-A52A-3A6BE7D59CDA}" type="presOf" srcId="{D3FC753C-AC79-41E6-96D1-0793DFC28307}" destId="{21D46D8D-00BB-4F0D-A90E-3DCD012D2BEF}" srcOrd="0" destOrd="0" presId="urn:microsoft.com/office/officeart/2005/8/layout/vList2"/>
    <dgm:cxn modelId="{B2A8DDAC-E967-4B05-8DC1-67E40827DF98}" type="presOf" srcId="{9AF85F58-7064-41BB-B3A7-A14F37518A8D}" destId="{E726A084-60C5-4216-9A0F-50D6756A2785}" srcOrd="0" destOrd="5" presId="urn:microsoft.com/office/officeart/2005/8/layout/vList2"/>
    <dgm:cxn modelId="{EC83C265-CFC4-4693-A247-DE0AAD085737}" srcId="{2454E50C-ACA6-48D9-94EE-7BBA52D2BF82}" destId="{ABCD0714-E4BA-4C80-8707-67418E75FC9E}" srcOrd="1" destOrd="0" parTransId="{7D7B6EFD-43E0-417B-9797-92E81630C1D0}" sibTransId="{D8EBEA43-0E16-4D78-8FA1-0C0DDCE7B8AF}"/>
    <dgm:cxn modelId="{43A5D882-9FCA-4840-9755-65534FECF116}" srcId="{57F06563-704E-43B2-9C16-310A57167413}" destId="{9AF85F58-7064-41BB-B3A7-A14F37518A8D}" srcOrd="5" destOrd="0" parTransId="{E9BC4222-FF97-4582-B7E2-9446D43DB09A}" sibTransId="{5CB61574-C507-4AAD-BC79-619D077359F8}"/>
    <dgm:cxn modelId="{5A008AC1-4644-4B95-A435-D07AEDBBEC1B}" type="presOf" srcId="{7CA5F1C5-D1E7-4E36-8240-116C49CDDADD}" destId="{E726A084-60C5-4216-9A0F-50D6756A2785}" srcOrd="0" destOrd="0" presId="urn:microsoft.com/office/officeart/2005/8/layout/vList2"/>
    <dgm:cxn modelId="{C76C96EF-A395-4B89-BAA0-B81EC60D8489}" srcId="{57F06563-704E-43B2-9C16-310A57167413}" destId="{DB839251-2303-4C21-BBB5-8FD5BFE8E003}" srcOrd="3" destOrd="0" parTransId="{7C8EE48E-F9D3-40CD-9FE7-183443E9637C}" sibTransId="{75FD6E12-F549-4C50-BEB8-BA310292A160}"/>
    <dgm:cxn modelId="{9D0186D1-200B-4118-A1B6-072B352D2F0D}" srcId="{2454E50C-ACA6-48D9-94EE-7BBA52D2BF82}" destId="{D3D08390-2AC6-4195-B85A-FFD1FB6162C6}" srcOrd="2" destOrd="0" parTransId="{B88C1868-1DA3-4FFA-842D-952247AEE527}" sibTransId="{7441F657-0A7D-4B46-B4B8-8212B8F66B21}"/>
    <dgm:cxn modelId="{1734545B-7DF6-4D43-9A94-A04F90B75490}" type="presOf" srcId="{B2334365-E57B-4F3F-868E-ABBB0E9050AE}" destId="{E726A084-60C5-4216-9A0F-50D6756A2785}" srcOrd="0" destOrd="7" presId="urn:microsoft.com/office/officeart/2005/8/layout/vList2"/>
    <dgm:cxn modelId="{7665FC96-F090-4DB1-9185-ACCC1BB9B4F1}" type="presOf" srcId="{E7008B8B-C7AB-4A60-95F2-A2976D9CE218}" destId="{E726A084-60C5-4216-9A0F-50D6756A2785}" srcOrd="0" destOrd="2" presId="urn:microsoft.com/office/officeart/2005/8/layout/vList2"/>
    <dgm:cxn modelId="{A4515013-385C-4E75-B997-849477696414}" type="presOf" srcId="{62A47953-6C34-463B-8503-AB678C279864}" destId="{E726A084-60C5-4216-9A0F-50D6756A2785}" srcOrd="0" destOrd="6" presId="urn:microsoft.com/office/officeart/2005/8/layout/vList2"/>
    <dgm:cxn modelId="{26F2CCC2-78EC-4532-90F0-075B3D80A9AF}" srcId="{D3FC753C-AC79-41E6-96D1-0793DFC28307}" destId="{2454E50C-ACA6-48D9-94EE-7BBA52D2BF82}" srcOrd="1" destOrd="0" parTransId="{596534DF-FAF5-47C8-A553-DA771252000B}" sibTransId="{FB11C6AC-CE17-4EB9-8C25-7D15F3AD0204}"/>
    <dgm:cxn modelId="{0A607D57-4A2F-424B-9DB4-75B3D107B053}" srcId="{57F06563-704E-43B2-9C16-310A57167413}" destId="{E7008B8B-C7AB-4A60-95F2-A2976D9CE218}" srcOrd="2" destOrd="0" parTransId="{E0E2B986-A66B-4417-915E-F94E348A27C5}" sibTransId="{B80A745E-9E65-46AD-8628-3FBC65D24A26}"/>
    <dgm:cxn modelId="{27D0D5FF-2210-448F-BBE6-493931BF0D3B}" type="presOf" srcId="{ABCD0714-E4BA-4C80-8707-67418E75FC9E}" destId="{2D51C260-36AD-4863-BFEB-8EB6A464C292}" srcOrd="0" destOrd="1" presId="urn:microsoft.com/office/officeart/2005/8/layout/vList2"/>
    <dgm:cxn modelId="{5FF3F1AB-BB58-469E-BFA8-570AC839BB00}" type="presOf" srcId="{2454E50C-ACA6-48D9-94EE-7BBA52D2BF82}" destId="{BBC0593C-4C78-48BA-814C-1D567A8700B5}" srcOrd="0" destOrd="0" presId="urn:microsoft.com/office/officeart/2005/8/layout/vList2"/>
    <dgm:cxn modelId="{80FF779E-40C1-403D-8E8B-AB2A51879C07}" srcId="{2454E50C-ACA6-48D9-94EE-7BBA52D2BF82}" destId="{C7886FAA-8260-4AD5-AD28-0A89817D388A}" srcOrd="0" destOrd="0" parTransId="{646F7037-161B-49E7-98EC-137EB07FC23A}" sibTransId="{244E4120-A0A1-4BA8-BB60-00D2451A854E}"/>
    <dgm:cxn modelId="{598A0D0E-837E-4F1E-BBF9-F8AD2A1DA00E}" type="presOf" srcId="{A3F50866-0EE6-435F-819C-62D44BB23297}" destId="{E726A084-60C5-4216-9A0F-50D6756A2785}" srcOrd="0" destOrd="1" presId="urn:microsoft.com/office/officeart/2005/8/layout/vList2"/>
    <dgm:cxn modelId="{4FF55615-8AA6-4D8D-8E73-6CC1B4010691}" srcId="{57F06563-704E-43B2-9C16-310A57167413}" destId="{B2334365-E57B-4F3F-868E-ABBB0E9050AE}" srcOrd="7" destOrd="0" parTransId="{7268558A-EE06-4A28-A9FA-BFD6D831A251}" sibTransId="{759BB5D4-7908-4358-8CA0-9A51F3269388}"/>
    <dgm:cxn modelId="{14D3EC26-3C5F-434C-895A-84DBF8916832}" srcId="{57F06563-704E-43B2-9C16-310A57167413}" destId="{A3F50866-0EE6-435F-819C-62D44BB23297}" srcOrd="1" destOrd="0" parTransId="{A4E9E61C-A55F-4E97-8383-B61364F1E27E}" sibTransId="{E02CA9AB-16F0-48A8-84D6-E0A58473EC50}"/>
    <dgm:cxn modelId="{D50F71E9-7471-4AB4-A1CB-FD3DBA14ACFC}" srcId="{D3FC753C-AC79-41E6-96D1-0793DFC28307}" destId="{57F06563-704E-43B2-9C16-310A57167413}" srcOrd="0" destOrd="0" parTransId="{111D6FA3-79C9-48B7-8F47-D58924BD495F}" sibTransId="{A3516E71-F537-45D9-AF21-0BED0CC166D4}"/>
    <dgm:cxn modelId="{5785A4BE-B5C6-4796-A8D4-65FEA3F2AD53}" type="presOf" srcId="{93CFABC0-76C0-4669-8D8F-C6114E62821A}" destId="{2D51C260-36AD-4863-BFEB-8EB6A464C292}" srcOrd="0" destOrd="3" presId="urn:microsoft.com/office/officeart/2005/8/layout/vList2"/>
    <dgm:cxn modelId="{AECE7F09-2FD2-4451-9080-41DF5689D60A}" type="presParOf" srcId="{21D46D8D-00BB-4F0D-A90E-3DCD012D2BEF}" destId="{13F95E49-15F4-498C-B012-45A318F1BC90}" srcOrd="0" destOrd="0" presId="urn:microsoft.com/office/officeart/2005/8/layout/vList2"/>
    <dgm:cxn modelId="{AF939E42-EC71-4A20-976C-96BBAD6B5732}" type="presParOf" srcId="{21D46D8D-00BB-4F0D-A90E-3DCD012D2BEF}" destId="{E726A084-60C5-4216-9A0F-50D6756A2785}" srcOrd="1" destOrd="0" presId="urn:microsoft.com/office/officeart/2005/8/layout/vList2"/>
    <dgm:cxn modelId="{09775432-60F3-4570-80C0-180D8093586D}" type="presParOf" srcId="{21D46D8D-00BB-4F0D-A90E-3DCD012D2BEF}" destId="{BBC0593C-4C78-48BA-814C-1D567A8700B5}" srcOrd="2" destOrd="0" presId="urn:microsoft.com/office/officeart/2005/8/layout/vList2"/>
    <dgm:cxn modelId="{AC65D184-04ED-44D9-B068-A3D6DA7E6C1A}" type="presParOf" srcId="{21D46D8D-00BB-4F0D-A90E-3DCD012D2BEF}" destId="{2D51C260-36AD-4863-BFEB-8EB6A464C29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DDB94B-D7EB-4B2C-B93B-92BC27E6756E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60FD76-BCDF-4879-AB15-45660067C65D}">
      <dgm:prSet phldrT="[Текст]"/>
      <dgm:spPr>
        <a:solidFill>
          <a:srgbClr val="944AC2"/>
        </a:solidFill>
      </dgm:spPr>
      <dgm:t>
        <a:bodyPr/>
        <a:lstStyle/>
        <a:p>
          <a:r>
            <a:rPr lang="ru-RU" dirty="0" smtClean="0"/>
            <a:t>93 шт.</a:t>
          </a:r>
          <a:endParaRPr lang="ru-RU" dirty="0"/>
        </a:p>
      </dgm:t>
    </dgm:pt>
    <dgm:pt modelId="{944E5922-41F9-4EB6-85BE-508D64E180A3}" type="parTrans" cxnId="{0D3992BC-4C94-4E24-B95B-01B05C899E60}">
      <dgm:prSet/>
      <dgm:spPr/>
      <dgm:t>
        <a:bodyPr/>
        <a:lstStyle/>
        <a:p>
          <a:endParaRPr lang="ru-RU"/>
        </a:p>
      </dgm:t>
    </dgm:pt>
    <dgm:pt modelId="{021477C7-EA81-41A1-A8A4-077DD42AB4EC}" type="sibTrans" cxnId="{0D3992BC-4C94-4E24-B95B-01B05C899E60}">
      <dgm:prSet/>
      <dgm:spPr/>
      <dgm:t>
        <a:bodyPr/>
        <a:lstStyle/>
        <a:p>
          <a:endParaRPr lang="ru-RU"/>
        </a:p>
      </dgm:t>
    </dgm:pt>
    <dgm:pt modelId="{EDC21BC0-9C1F-4D90-A38B-CE9B67FD14E7}">
      <dgm:prSet phldrT="[Текст]"/>
      <dgm:spPr>
        <a:solidFill>
          <a:srgbClr val="944AC2"/>
        </a:solidFill>
      </dgm:spPr>
      <dgm:t>
        <a:bodyPr/>
        <a:lstStyle/>
        <a:p>
          <a:r>
            <a:rPr lang="ru-RU" dirty="0" smtClean="0"/>
            <a:t>70 шт.</a:t>
          </a:r>
          <a:endParaRPr lang="ru-RU" dirty="0"/>
        </a:p>
      </dgm:t>
    </dgm:pt>
    <dgm:pt modelId="{136AECA9-6407-4121-8C4D-DAAF904B4A36}" type="parTrans" cxnId="{AC33F32C-DA16-4DEE-BBCE-E5EA28D1C0CA}">
      <dgm:prSet/>
      <dgm:spPr/>
      <dgm:t>
        <a:bodyPr/>
        <a:lstStyle/>
        <a:p>
          <a:endParaRPr lang="ru-RU"/>
        </a:p>
      </dgm:t>
    </dgm:pt>
    <dgm:pt modelId="{3EAF87A9-9498-410D-87FA-6FEEED8B1896}" type="sibTrans" cxnId="{AC33F32C-DA16-4DEE-BBCE-E5EA28D1C0CA}">
      <dgm:prSet/>
      <dgm:spPr/>
      <dgm:t>
        <a:bodyPr/>
        <a:lstStyle/>
        <a:p>
          <a:endParaRPr lang="ru-RU"/>
        </a:p>
      </dgm:t>
    </dgm:pt>
    <dgm:pt modelId="{25644A8D-7BA3-4B93-8339-AF9F702E3C5E}">
      <dgm:prSet phldrT="[Текст]" custT="1"/>
      <dgm:spPr/>
      <dgm:t>
        <a:bodyPr/>
        <a:lstStyle/>
        <a:p>
          <a:pPr algn="ctr"/>
          <a:r>
            <a:rPr lang="ru-RU" sz="3200" dirty="0" smtClean="0"/>
            <a:t>Уведомления на уточнение вида платежа   </a:t>
          </a:r>
          <a:endParaRPr lang="ru-RU" sz="3200" dirty="0"/>
        </a:p>
      </dgm:t>
    </dgm:pt>
    <dgm:pt modelId="{7DEE6DCD-7AE3-4916-B0FE-E956A6D85CF6}" type="parTrans" cxnId="{7FC0D029-7030-47EC-926D-12B737D6CF95}">
      <dgm:prSet/>
      <dgm:spPr/>
      <dgm:t>
        <a:bodyPr/>
        <a:lstStyle/>
        <a:p>
          <a:endParaRPr lang="ru-RU"/>
        </a:p>
      </dgm:t>
    </dgm:pt>
    <dgm:pt modelId="{621C65F0-B554-4F04-A243-0721A655B62F}" type="sibTrans" cxnId="{7FC0D029-7030-47EC-926D-12B737D6CF95}">
      <dgm:prSet/>
      <dgm:spPr/>
      <dgm:t>
        <a:bodyPr/>
        <a:lstStyle/>
        <a:p>
          <a:endParaRPr lang="ru-RU"/>
        </a:p>
      </dgm:t>
    </dgm:pt>
    <dgm:pt modelId="{42C441AB-9322-41D8-9A90-0B126C48A0B1}">
      <dgm:prSet phldrT="[Текст]" custT="1"/>
      <dgm:spPr/>
      <dgm:t>
        <a:bodyPr/>
        <a:lstStyle/>
        <a:p>
          <a:r>
            <a:rPr lang="ru-RU" sz="4400" dirty="0" smtClean="0"/>
            <a:t>Заявок на возврат</a:t>
          </a:r>
          <a:endParaRPr lang="ru-RU" sz="4400" dirty="0"/>
        </a:p>
      </dgm:t>
    </dgm:pt>
    <dgm:pt modelId="{1E23168C-B262-4189-85E5-63BA0D190A53}" type="parTrans" cxnId="{46D7EF17-E4EC-4C88-90CE-E3C2324391FA}">
      <dgm:prSet/>
      <dgm:spPr/>
      <dgm:t>
        <a:bodyPr/>
        <a:lstStyle/>
        <a:p>
          <a:endParaRPr lang="ru-RU"/>
        </a:p>
      </dgm:t>
    </dgm:pt>
    <dgm:pt modelId="{2C03FFCF-E2E3-4550-B875-0D42CD9AB1F7}" type="sibTrans" cxnId="{46D7EF17-E4EC-4C88-90CE-E3C2324391FA}">
      <dgm:prSet/>
      <dgm:spPr/>
      <dgm:t>
        <a:bodyPr/>
        <a:lstStyle/>
        <a:p>
          <a:endParaRPr lang="ru-RU"/>
        </a:p>
      </dgm:t>
    </dgm:pt>
    <dgm:pt modelId="{79734D51-8EF4-4DAE-9BE8-AC43CB385507}" type="pres">
      <dgm:prSet presAssocID="{BCDDB94B-D7EB-4B2C-B93B-92BC27E6756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2FA9DA4-1CF1-4ABE-AF23-8300342BA96C}" type="pres">
      <dgm:prSet presAssocID="{2760FD76-BCDF-4879-AB15-45660067C65D}" presName="linNode" presStyleCnt="0"/>
      <dgm:spPr/>
    </dgm:pt>
    <dgm:pt modelId="{64B03F9C-9B8C-4273-A4D9-2AD9E55A555A}" type="pres">
      <dgm:prSet presAssocID="{2760FD76-BCDF-4879-AB15-45660067C65D}" presName="parentShp" presStyleLbl="node1" presStyleIdx="0" presStyleCnt="2" custScaleX="118021" custScaleY="33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726563-3327-4707-B016-75A241E81CC1}" type="pres">
      <dgm:prSet presAssocID="{2760FD76-BCDF-4879-AB15-45660067C65D}" presName="childShp" presStyleLbl="bgAccFollowNode1" presStyleIdx="0" presStyleCnt="2" custScaleX="99701" custScaleY="39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5D5C61-8A35-4535-A093-B13C2E59E908}" type="pres">
      <dgm:prSet presAssocID="{021477C7-EA81-41A1-A8A4-077DD42AB4EC}" presName="spacing" presStyleCnt="0"/>
      <dgm:spPr/>
    </dgm:pt>
    <dgm:pt modelId="{38DA32DD-3925-424B-B84B-59B026CF6709}" type="pres">
      <dgm:prSet presAssocID="{EDC21BC0-9C1F-4D90-A38B-CE9B67FD14E7}" presName="linNode" presStyleCnt="0"/>
      <dgm:spPr/>
    </dgm:pt>
    <dgm:pt modelId="{46BF4F52-A663-473C-AE19-BA67B5D8AE62}" type="pres">
      <dgm:prSet presAssocID="{EDC21BC0-9C1F-4D90-A38B-CE9B67FD14E7}" presName="parentShp" presStyleLbl="node1" presStyleIdx="1" presStyleCnt="2" custScaleX="118820" custScaleY="307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2D51EE-69D9-474E-99DC-6FF87C62C907}" type="pres">
      <dgm:prSet presAssocID="{EDC21BC0-9C1F-4D90-A38B-CE9B67FD14E7}" presName="childShp" presStyleLbl="bgAccFollowNode1" presStyleIdx="1" presStyleCnt="2" custScaleX="87727" custScaleY="37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A2A684-9897-43F5-A453-4C388E2A8376}" type="presOf" srcId="{2760FD76-BCDF-4879-AB15-45660067C65D}" destId="{64B03F9C-9B8C-4273-A4D9-2AD9E55A555A}" srcOrd="0" destOrd="0" presId="urn:microsoft.com/office/officeart/2005/8/layout/vList6"/>
    <dgm:cxn modelId="{7FC0D029-7030-47EC-926D-12B737D6CF95}" srcId="{2760FD76-BCDF-4879-AB15-45660067C65D}" destId="{25644A8D-7BA3-4B93-8339-AF9F702E3C5E}" srcOrd="0" destOrd="0" parTransId="{7DEE6DCD-7AE3-4916-B0FE-E956A6D85CF6}" sibTransId="{621C65F0-B554-4F04-A243-0721A655B62F}"/>
    <dgm:cxn modelId="{2095C8EF-797D-4D59-ABC7-FF06B9359A50}" type="presOf" srcId="{EDC21BC0-9C1F-4D90-A38B-CE9B67FD14E7}" destId="{46BF4F52-A663-473C-AE19-BA67B5D8AE62}" srcOrd="0" destOrd="0" presId="urn:microsoft.com/office/officeart/2005/8/layout/vList6"/>
    <dgm:cxn modelId="{AC33F32C-DA16-4DEE-BBCE-E5EA28D1C0CA}" srcId="{BCDDB94B-D7EB-4B2C-B93B-92BC27E6756E}" destId="{EDC21BC0-9C1F-4D90-A38B-CE9B67FD14E7}" srcOrd="1" destOrd="0" parTransId="{136AECA9-6407-4121-8C4D-DAAF904B4A36}" sibTransId="{3EAF87A9-9498-410D-87FA-6FEEED8B1896}"/>
    <dgm:cxn modelId="{46D7EF17-E4EC-4C88-90CE-E3C2324391FA}" srcId="{EDC21BC0-9C1F-4D90-A38B-CE9B67FD14E7}" destId="{42C441AB-9322-41D8-9A90-0B126C48A0B1}" srcOrd="0" destOrd="0" parTransId="{1E23168C-B262-4189-85E5-63BA0D190A53}" sibTransId="{2C03FFCF-E2E3-4550-B875-0D42CD9AB1F7}"/>
    <dgm:cxn modelId="{0FE0C8D6-69A0-40F7-8258-373EECCC7656}" type="presOf" srcId="{BCDDB94B-D7EB-4B2C-B93B-92BC27E6756E}" destId="{79734D51-8EF4-4DAE-9BE8-AC43CB385507}" srcOrd="0" destOrd="0" presId="urn:microsoft.com/office/officeart/2005/8/layout/vList6"/>
    <dgm:cxn modelId="{A47A443B-EF87-435C-A1B0-023838BCC78B}" type="presOf" srcId="{25644A8D-7BA3-4B93-8339-AF9F702E3C5E}" destId="{BA726563-3327-4707-B016-75A241E81CC1}" srcOrd="0" destOrd="0" presId="urn:microsoft.com/office/officeart/2005/8/layout/vList6"/>
    <dgm:cxn modelId="{467A7454-83D1-49D5-89D9-F83AA101B8FC}" type="presOf" srcId="{42C441AB-9322-41D8-9A90-0B126C48A0B1}" destId="{5F2D51EE-69D9-474E-99DC-6FF87C62C907}" srcOrd="0" destOrd="0" presId="urn:microsoft.com/office/officeart/2005/8/layout/vList6"/>
    <dgm:cxn modelId="{0D3992BC-4C94-4E24-B95B-01B05C899E60}" srcId="{BCDDB94B-D7EB-4B2C-B93B-92BC27E6756E}" destId="{2760FD76-BCDF-4879-AB15-45660067C65D}" srcOrd="0" destOrd="0" parTransId="{944E5922-41F9-4EB6-85BE-508D64E180A3}" sibTransId="{021477C7-EA81-41A1-A8A4-077DD42AB4EC}"/>
    <dgm:cxn modelId="{6B312B74-DBD7-4043-9733-A6984F82E9DD}" type="presParOf" srcId="{79734D51-8EF4-4DAE-9BE8-AC43CB385507}" destId="{D2FA9DA4-1CF1-4ABE-AF23-8300342BA96C}" srcOrd="0" destOrd="0" presId="urn:microsoft.com/office/officeart/2005/8/layout/vList6"/>
    <dgm:cxn modelId="{237778F2-72A3-44B3-B69D-04E6CBCE45E9}" type="presParOf" srcId="{D2FA9DA4-1CF1-4ABE-AF23-8300342BA96C}" destId="{64B03F9C-9B8C-4273-A4D9-2AD9E55A555A}" srcOrd="0" destOrd="0" presId="urn:microsoft.com/office/officeart/2005/8/layout/vList6"/>
    <dgm:cxn modelId="{4E487DA7-60B4-47B6-9C04-D38C8EC184BD}" type="presParOf" srcId="{D2FA9DA4-1CF1-4ABE-AF23-8300342BA96C}" destId="{BA726563-3327-4707-B016-75A241E81CC1}" srcOrd="1" destOrd="0" presId="urn:microsoft.com/office/officeart/2005/8/layout/vList6"/>
    <dgm:cxn modelId="{7AA5C601-2108-47DB-B5D6-6808AB0B2595}" type="presParOf" srcId="{79734D51-8EF4-4DAE-9BE8-AC43CB385507}" destId="{4E5D5C61-8A35-4535-A093-B13C2E59E908}" srcOrd="1" destOrd="0" presId="urn:microsoft.com/office/officeart/2005/8/layout/vList6"/>
    <dgm:cxn modelId="{94A882FD-45FA-42E3-90CB-7EC1FC8C3C70}" type="presParOf" srcId="{79734D51-8EF4-4DAE-9BE8-AC43CB385507}" destId="{38DA32DD-3925-424B-B84B-59B026CF6709}" srcOrd="2" destOrd="0" presId="urn:microsoft.com/office/officeart/2005/8/layout/vList6"/>
    <dgm:cxn modelId="{86E40D8A-0393-409F-A401-4B530A0DAAB4}" type="presParOf" srcId="{38DA32DD-3925-424B-B84B-59B026CF6709}" destId="{46BF4F52-A663-473C-AE19-BA67B5D8AE62}" srcOrd="0" destOrd="0" presId="urn:microsoft.com/office/officeart/2005/8/layout/vList6"/>
    <dgm:cxn modelId="{A2088547-5042-4DC4-9FB3-B4D8B97D5279}" type="presParOf" srcId="{38DA32DD-3925-424B-B84B-59B026CF6709}" destId="{5F2D51EE-69D9-474E-99DC-6FF87C62C90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BA9900-72F1-4C7E-9CBA-D229A8CCA904}" type="doc">
      <dgm:prSet loTypeId="urn:microsoft.com/office/officeart/2005/8/layout/list1" loCatId="list" qsTypeId="urn:microsoft.com/office/officeart/2005/8/quickstyle/simple3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F032979A-689C-4B14-9D8A-CA425A38A9CF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000" b="1" i="0" dirty="0" smtClean="0">
              <a:solidFill>
                <a:schemeClr val="bg2">
                  <a:lumMod val="10000"/>
                </a:schemeClr>
              </a:solidFill>
            </a:rPr>
            <a:t>долговая книга ТМР и 24 с/п</a:t>
          </a:r>
          <a:endParaRPr lang="ru-RU" sz="2000" b="1" i="0" dirty="0">
            <a:solidFill>
              <a:schemeClr val="bg2">
                <a:lumMod val="10000"/>
              </a:schemeClr>
            </a:solidFill>
          </a:endParaRPr>
        </a:p>
      </dgm:t>
    </dgm:pt>
    <dgm:pt modelId="{08570F80-35A5-42F1-A0C4-7EDD2ACA8092}" type="parTrans" cxnId="{DD9BA6D0-9B40-47BF-83B0-9348BB5614A9}">
      <dgm:prSet/>
      <dgm:spPr/>
      <dgm:t>
        <a:bodyPr/>
        <a:lstStyle/>
        <a:p>
          <a:endParaRPr lang="ru-RU" sz="2000" b="1" i="0"/>
        </a:p>
      </dgm:t>
    </dgm:pt>
    <dgm:pt modelId="{D005C6C4-8C54-4A3C-8CC5-C52095DFD5F3}" type="sibTrans" cxnId="{DD9BA6D0-9B40-47BF-83B0-9348BB5614A9}">
      <dgm:prSet/>
      <dgm:spPr/>
      <dgm:t>
        <a:bodyPr/>
        <a:lstStyle/>
        <a:p>
          <a:endParaRPr lang="ru-RU" sz="2000" b="1" i="0"/>
        </a:p>
      </dgm:t>
    </dgm:pt>
    <dgm:pt modelId="{99E54E71-0898-426A-8A71-B0250DE0C47F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000" b="1" i="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справка по консолидируемым расчетам</a:t>
          </a:r>
          <a:endParaRPr lang="ru-RU" sz="2000" b="1" i="0" dirty="0">
            <a:solidFill>
              <a:schemeClr val="bg2">
                <a:lumMod val="10000"/>
              </a:schemeClr>
            </a:solidFill>
          </a:endParaRPr>
        </a:p>
      </dgm:t>
    </dgm:pt>
    <dgm:pt modelId="{FAF0A564-DA34-4004-B8A4-7EEBD9B079CD}" type="parTrans" cxnId="{BF5B766B-CD66-452A-85C8-0CE2275E7E59}">
      <dgm:prSet/>
      <dgm:spPr/>
      <dgm:t>
        <a:bodyPr/>
        <a:lstStyle/>
        <a:p>
          <a:endParaRPr lang="ru-RU" sz="2000" b="1" i="0"/>
        </a:p>
      </dgm:t>
    </dgm:pt>
    <dgm:pt modelId="{9EBFFFBB-D0BA-4CC0-9779-1D5597275C6A}" type="sibTrans" cxnId="{BF5B766B-CD66-452A-85C8-0CE2275E7E59}">
      <dgm:prSet/>
      <dgm:spPr/>
      <dgm:t>
        <a:bodyPr/>
        <a:lstStyle/>
        <a:p>
          <a:endParaRPr lang="ru-RU" sz="2000" b="1" i="0"/>
        </a:p>
      </dgm:t>
    </dgm:pt>
    <dgm:pt modelId="{105BDFAF-FF0F-4285-8012-936751632A07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000" b="1" i="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сведения о просроченной кредиторской/дебиторской задолженности</a:t>
          </a:r>
          <a:endParaRPr lang="ru-RU" sz="2000" b="1" i="0" dirty="0">
            <a:solidFill>
              <a:schemeClr val="bg2">
                <a:lumMod val="10000"/>
              </a:schemeClr>
            </a:solidFill>
          </a:endParaRPr>
        </a:p>
      </dgm:t>
    </dgm:pt>
    <dgm:pt modelId="{510A92DE-EAA6-47B1-9B8E-5A00C7337D0A}" type="parTrans" cxnId="{5F729635-10D8-40FD-9584-0B04B4F0FC9F}">
      <dgm:prSet/>
      <dgm:spPr/>
      <dgm:t>
        <a:bodyPr/>
        <a:lstStyle/>
        <a:p>
          <a:endParaRPr lang="ru-RU" sz="2000" b="1" i="0"/>
        </a:p>
      </dgm:t>
    </dgm:pt>
    <dgm:pt modelId="{A82B07C9-97AA-4723-92AC-82E975C51A8C}" type="sibTrans" cxnId="{5F729635-10D8-40FD-9584-0B04B4F0FC9F}">
      <dgm:prSet/>
      <dgm:spPr/>
      <dgm:t>
        <a:bodyPr/>
        <a:lstStyle/>
        <a:p>
          <a:endParaRPr lang="ru-RU" sz="2000" b="1" i="0"/>
        </a:p>
      </dgm:t>
    </dgm:pt>
    <dgm:pt modelId="{0878A9AF-CA71-4CEA-A680-73DC9063A3FF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000" b="1" i="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отчеты по оценке исполнения бюджета ТМР и 24-м бюджетам с/п</a:t>
          </a:r>
          <a:endParaRPr lang="ru-RU" sz="2000" b="1" i="0" dirty="0">
            <a:solidFill>
              <a:schemeClr val="bg2">
                <a:lumMod val="10000"/>
              </a:schemeClr>
            </a:solidFill>
          </a:endParaRPr>
        </a:p>
      </dgm:t>
    </dgm:pt>
    <dgm:pt modelId="{F45D7650-E19C-4F72-968C-9CC8E87FE798}" type="parTrans" cxnId="{7566FB8B-39DE-4DD3-A3DB-940A4089937B}">
      <dgm:prSet/>
      <dgm:spPr/>
      <dgm:t>
        <a:bodyPr/>
        <a:lstStyle/>
        <a:p>
          <a:endParaRPr lang="ru-RU" sz="2000" b="1" i="0"/>
        </a:p>
      </dgm:t>
    </dgm:pt>
    <dgm:pt modelId="{2133C4D9-9A7E-4F11-BA49-C8E88005E04A}" type="sibTrans" cxnId="{7566FB8B-39DE-4DD3-A3DB-940A4089937B}">
      <dgm:prSet/>
      <dgm:spPr/>
      <dgm:t>
        <a:bodyPr/>
        <a:lstStyle/>
        <a:p>
          <a:endParaRPr lang="ru-RU" sz="2000" b="1" i="0"/>
        </a:p>
      </dgm:t>
    </dgm:pt>
    <dgm:pt modelId="{AD704943-9978-4923-AF0D-AE0BAC96048E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000" b="1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 финансировании заработной платы по ТМР и 24-м с/п</a:t>
          </a:r>
          <a:endParaRPr lang="ru-RU" sz="2000" b="1" i="0" dirty="0">
            <a:solidFill>
              <a:schemeClr val="bg1"/>
            </a:solidFill>
          </a:endParaRPr>
        </a:p>
      </dgm:t>
    </dgm:pt>
    <dgm:pt modelId="{DD92C393-0BCF-4CF9-81CB-B23441D890F2}" type="parTrans" cxnId="{2C5EE793-7611-458F-B66B-28CF9FEFFAB5}">
      <dgm:prSet/>
      <dgm:spPr/>
      <dgm:t>
        <a:bodyPr/>
        <a:lstStyle/>
        <a:p>
          <a:endParaRPr lang="ru-RU" sz="2000" b="1" i="0"/>
        </a:p>
      </dgm:t>
    </dgm:pt>
    <dgm:pt modelId="{55384BDA-1312-49B8-A552-F061A5326316}" type="sibTrans" cxnId="{2C5EE793-7611-458F-B66B-28CF9FEFFAB5}">
      <dgm:prSet/>
      <dgm:spPr/>
      <dgm:t>
        <a:bodyPr/>
        <a:lstStyle/>
        <a:p>
          <a:endParaRPr lang="ru-RU" sz="2000" b="1" i="0"/>
        </a:p>
      </dgm:t>
    </dgm:pt>
    <dgm:pt modelId="{B4904D32-E676-4273-AE31-F192AB6F97C0}">
      <dgm:prSet phldrT="[Текст]" custT="1"/>
      <dgm:spPr>
        <a:solidFill>
          <a:srgbClr val="DEC6EC"/>
        </a:solidFill>
      </dgm:spPr>
      <dgm:t>
        <a:bodyPr/>
        <a:lstStyle/>
        <a:p>
          <a:r>
            <a:rPr lang="ru-RU" sz="2000" dirty="0" smtClean="0">
              <a:solidFill>
                <a:srgbClr val="000000"/>
              </a:solidFill>
            </a:rPr>
            <a:t>мониторинг реализации проектов народных инициатив </a:t>
          </a:r>
          <a:endParaRPr lang="ru-RU" sz="2000" b="1" i="0" dirty="0">
            <a:solidFill>
              <a:srgbClr val="000000"/>
            </a:solidFill>
          </a:endParaRPr>
        </a:p>
      </dgm:t>
    </dgm:pt>
    <dgm:pt modelId="{B49B1E04-E737-4AC6-95E7-BCF547294B50}" type="parTrans" cxnId="{1C97F868-C918-4EDE-9CF9-27B3B465E6CE}">
      <dgm:prSet/>
      <dgm:spPr/>
      <dgm:t>
        <a:bodyPr/>
        <a:lstStyle/>
        <a:p>
          <a:endParaRPr lang="ru-RU" sz="2000" b="1" i="0"/>
        </a:p>
      </dgm:t>
    </dgm:pt>
    <dgm:pt modelId="{59793F4F-F994-4F86-82B0-6DE0C70D9578}" type="sibTrans" cxnId="{1C97F868-C918-4EDE-9CF9-27B3B465E6CE}">
      <dgm:prSet/>
      <dgm:spPr/>
      <dgm:t>
        <a:bodyPr/>
        <a:lstStyle/>
        <a:p>
          <a:endParaRPr lang="ru-RU" sz="2000" b="1" i="0"/>
        </a:p>
      </dgm:t>
    </dgm:pt>
    <dgm:pt modelId="{043390F2-0E42-4EAC-8D93-C54812AB07B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2000" b="1" i="0" dirty="0" smtClean="0">
              <a:solidFill>
                <a:schemeClr val="bg1"/>
              </a:solidFill>
            </a:rPr>
            <a:t>отчет по исполнению бюджета и справочная таблица к отчету</a:t>
          </a:r>
          <a:endParaRPr lang="ru-RU" sz="2000" b="1" i="0" dirty="0">
            <a:solidFill>
              <a:schemeClr val="bg1"/>
            </a:solidFill>
          </a:endParaRPr>
        </a:p>
      </dgm:t>
    </dgm:pt>
    <dgm:pt modelId="{96407623-5DE4-4879-879F-3D143C369603}" type="parTrans" cxnId="{11D024A0-D8C3-4BBC-9DA8-0D0A8469168B}">
      <dgm:prSet/>
      <dgm:spPr/>
      <dgm:t>
        <a:bodyPr/>
        <a:lstStyle/>
        <a:p>
          <a:endParaRPr lang="ru-RU"/>
        </a:p>
      </dgm:t>
    </dgm:pt>
    <dgm:pt modelId="{40CA7BC7-33A3-445A-BBBB-5A94274AAB2C}" type="sibTrans" cxnId="{11D024A0-D8C3-4BBC-9DA8-0D0A8469168B}">
      <dgm:prSet/>
      <dgm:spPr/>
      <dgm:t>
        <a:bodyPr/>
        <a:lstStyle/>
        <a:p>
          <a:endParaRPr lang="ru-RU"/>
        </a:p>
      </dgm:t>
    </dgm:pt>
    <dgm:pt modelId="{286747C2-06BB-4CCD-9FEE-4908905F033D}" type="pres">
      <dgm:prSet presAssocID="{F1BA9900-72F1-4C7E-9CBA-D229A8CCA90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B28932-7911-431A-BEF9-7D04D76CF04D}" type="pres">
      <dgm:prSet presAssocID="{043390F2-0E42-4EAC-8D93-C54812AB07BD}" presName="parentLin" presStyleCnt="0"/>
      <dgm:spPr/>
    </dgm:pt>
    <dgm:pt modelId="{50203C09-7DD6-4CC8-811A-DC7383684915}" type="pres">
      <dgm:prSet presAssocID="{043390F2-0E42-4EAC-8D93-C54812AB07BD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7802BCDA-103E-4FCD-B5B4-01D19F841CBE}" type="pres">
      <dgm:prSet presAssocID="{043390F2-0E42-4EAC-8D93-C54812AB07BD}" presName="parentText" presStyleLbl="node1" presStyleIdx="0" presStyleCnt="7" custScaleX="134077" custLinFactNeighborX="-268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CDD3E-2830-4192-AEF0-D497763D3CC9}" type="pres">
      <dgm:prSet presAssocID="{043390F2-0E42-4EAC-8D93-C54812AB07BD}" presName="negativeSpace" presStyleCnt="0"/>
      <dgm:spPr/>
    </dgm:pt>
    <dgm:pt modelId="{7B7EB998-F87D-4BEA-A387-E6D2379813BB}" type="pres">
      <dgm:prSet presAssocID="{043390F2-0E42-4EAC-8D93-C54812AB07BD}" presName="childText" presStyleLbl="conFgAcc1" presStyleIdx="0" presStyleCnt="7">
        <dgm:presLayoutVars>
          <dgm:bulletEnabled val="1"/>
        </dgm:presLayoutVars>
      </dgm:prSet>
      <dgm:spPr/>
    </dgm:pt>
    <dgm:pt modelId="{29C4086A-0B94-4895-BA97-79FCC83DB829}" type="pres">
      <dgm:prSet presAssocID="{40CA7BC7-33A3-445A-BBBB-5A94274AAB2C}" presName="spaceBetweenRectangles" presStyleCnt="0"/>
      <dgm:spPr/>
    </dgm:pt>
    <dgm:pt modelId="{75489CD7-1C96-483E-9F82-231F5051518D}" type="pres">
      <dgm:prSet presAssocID="{F032979A-689C-4B14-9D8A-CA425A38A9CF}" presName="parentLin" presStyleCnt="0"/>
      <dgm:spPr/>
    </dgm:pt>
    <dgm:pt modelId="{188C55C5-3F24-412E-BCE2-D2AB6A1CCB7A}" type="pres">
      <dgm:prSet presAssocID="{F032979A-689C-4B14-9D8A-CA425A38A9CF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9E511539-0D06-44BB-860B-BC8B084B2870}" type="pres">
      <dgm:prSet presAssocID="{F032979A-689C-4B14-9D8A-CA425A38A9CF}" presName="parentText" presStyleLbl="node1" presStyleIdx="1" presStyleCnt="7" custScaleX="137697" custLinFactNeighborX="-405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9612A-E386-4369-B4BE-AA40713B8C7B}" type="pres">
      <dgm:prSet presAssocID="{F032979A-689C-4B14-9D8A-CA425A38A9CF}" presName="negativeSpace" presStyleCnt="0"/>
      <dgm:spPr/>
    </dgm:pt>
    <dgm:pt modelId="{424E7F04-A2EB-4D8A-ADC3-AFFEF1F278AF}" type="pres">
      <dgm:prSet presAssocID="{F032979A-689C-4B14-9D8A-CA425A38A9CF}" presName="childText" presStyleLbl="conFgAcc1" presStyleIdx="1" presStyleCnt="7">
        <dgm:presLayoutVars>
          <dgm:bulletEnabled val="1"/>
        </dgm:presLayoutVars>
      </dgm:prSet>
      <dgm:spPr/>
    </dgm:pt>
    <dgm:pt modelId="{7AECC988-AF6B-4681-936A-972906154ED2}" type="pres">
      <dgm:prSet presAssocID="{D005C6C4-8C54-4A3C-8CC5-C52095DFD5F3}" presName="spaceBetweenRectangles" presStyleCnt="0"/>
      <dgm:spPr/>
    </dgm:pt>
    <dgm:pt modelId="{6B0C8AAE-A878-422D-B828-63CCF4CA75C0}" type="pres">
      <dgm:prSet presAssocID="{99E54E71-0898-426A-8A71-B0250DE0C47F}" presName="parentLin" presStyleCnt="0"/>
      <dgm:spPr/>
    </dgm:pt>
    <dgm:pt modelId="{BC376069-F711-4B92-A844-CE258459B9E0}" type="pres">
      <dgm:prSet presAssocID="{99E54E71-0898-426A-8A71-B0250DE0C47F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46D3979C-8D7E-4D44-A1F2-EAE683B7D64A}" type="pres">
      <dgm:prSet presAssocID="{99E54E71-0898-426A-8A71-B0250DE0C47F}" presName="parentText" presStyleLbl="node1" presStyleIdx="2" presStyleCnt="7" custScaleX="137697" custLinFactNeighborX="-405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845E97-6C44-4E28-B20C-05F331C18885}" type="pres">
      <dgm:prSet presAssocID="{99E54E71-0898-426A-8A71-B0250DE0C47F}" presName="negativeSpace" presStyleCnt="0"/>
      <dgm:spPr/>
    </dgm:pt>
    <dgm:pt modelId="{053781BD-00FD-4428-B7AA-4D7A95D704A7}" type="pres">
      <dgm:prSet presAssocID="{99E54E71-0898-426A-8A71-B0250DE0C47F}" presName="childText" presStyleLbl="conFgAcc1" presStyleIdx="2" presStyleCnt="7">
        <dgm:presLayoutVars>
          <dgm:bulletEnabled val="1"/>
        </dgm:presLayoutVars>
      </dgm:prSet>
      <dgm:spPr/>
    </dgm:pt>
    <dgm:pt modelId="{142461D0-0B65-47FF-AC06-722F4ED18C9F}" type="pres">
      <dgm:prSet presAssocID="{9EBFFFBB-D0BA-4CC0-9779-1D5597275C6A}" presName="spaceBetweenRectangles" presStyleCnt="0"/>
      <dgm:spPr/>
    </dgm:pt>
    <dgm:pt modelId="{3564F39F-BA96-4D0B-9AA6-A1327A1BE532}" type="pres">
      <dgm:prSet presAssocID="{105BDFAF-FF0F-4285-8012-936751632A07}" presName="parentLin" presStyleCnt="0"/>
      <dgm:spPr/>
    </dgm:pt>
    <dgm:pt modelId="{65EFF92D-FB4B-4F71-BA03-7097AB40B98F}" type="pres">
      <dgm:prSet presAssocID="{105BDFAF-FF0F-4285-8012-936751632A07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4F2CAED8-B3F2-4454-9ADA-8696379DE7E2}" type="pres">
      <dgm:prSet presAssocID="{105BDFAF-FF0F-4285-8012-936751632A07}" presName="parentText" presStyleLbl="node1" presStyleIdx="3" presStyleCnt="7" custScaleX="137697" custLinFactNeighborX="-405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E62494-62CD-4A99-B3D6-6172292823D2}" type="pres">
      <dgm:prSet presAssocID="{105BDFAF-FF0F-4285-8012-936751632A07}" presName="negativeSpace" presStyleCnt="0"/>
      <dgm:spPr/>
    </dgm:pt>
    <dgm:pt modelId="{D84DF9BE-6F40-43AB-AC98-7B7D1F4CA462}" type="pres">
      <dgm:prSet presAssocID="{105BDFAF-FF0F-4285-8012-936751632A07}" presName="childText" presStyleLbl="conFgAcc1" presStyleIdx="3" presStyleCnt="7">
        <dgm:presLayoutVars>
          <dgm:bulletEnabled val="1"/>
        </dgm:presLayoutVars>
      </dgm:prSet>
      <dgm:spPr/>
    </dgm:pt>
    <dgm:pt modelId="{77391DEA-EFCC-4D5C-87B8-272EF184F864}" type="pres">
      <dgm:prSet presAssocID="{A82B07C9-97AA-4723-92AC-82E975C51A8C}" presName="spaceBetweenRectangles" presStyleCnt="0"/>
      <dgm:spPr/>
    </dgm:pt>
    <dgm:pt modelId="{6DEA5444-DFDD-40F2-ACE7-99684E89AE84}" type="pres">
      <dgm:prSet presAssocID="{0878A9AF-CA71-4CEA-A680-73DC9063A3FF}" presName="parentLin" presStyleCnt="0"/>
      <dgm:spPr/>
    </dgm:pt>
    <dgm:pt modelId="{5F0AB309-011F-4BF7-947A-B53651F86305}" type="pres">
      <dgm:prSet presAssocID="{0878A9AF-CA71-4CEA-A680-73DC9063A3FF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BBF6F62B-7990-4570-9533-071F4DD27C7E}" type="pres">
      <dgm:prSet presAssocID="{0878A9AF-CA71-4CEA-A680-73DC9063A3FF}" presName="parentText" presStyleLbl="node1" presStyleIdx="4" presStyleCnt="7" custScaleX="137697" custLinFactNeighborX="-405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2F8824-5C2B-4D13-B47F-024005295777}" type="pres">
      <dgm:prSet presAssocID="{0878A9AF-CA71-4CEA-A680-73DC9063A3FF}" presName="negativeSpace" presStyleCnt="0"/>
      <dgm:spPr/>
    </dgm:pt>
    <dgm:pt modelId="{9AD37B1E-3595-43D8-BD32-4D59ED0F8C3B}" type="pres">
      <dgm:prSet presAssocID="{0878A9AF-CA71-4CEA-A680-73DC9063A3FF}" presName="childText" presStyleLbl="conFgAcc1" presStyleIdx="4" presStyleCnt="7">
        <dgm:presLayoutVars>
          <dgm:bulletEnabled val="1"/>
        </dgm:presLayoutVars>
      </dgm:prSet>
      <dgm:spPr/>
    </dgm:pt>
    <dgm:pt modelId="{7EDF6941-1DE0-45B3-A147-297F27F79CA8}" type="pres">
      <dgm:prSet presAssocID="{2133C4D9-9A7E-4F11-BA49-C8E88005E04A}" presName="spaceBetweenRectangles" presStyleCnt="0"/>
      <dgm:spPr/>
    </dgm:pt>
    <dgm:pt modelId="{323E264F-A0FB-4207-8550-80395505233D}" type="pres">
      <dgm:prSet presAssocID="{AD704943-9978-4923-AF0D-AE0BAC96048E}" presName="parentLin" presStyleCnt="0"/>
      <dgm:spPr/>
    </dgm:pt>
    <dgm:pt modelId="{EBAC4AB2-A1C4-4A5E-959E-D7A013EA655D}" type="pres">
      <dgm:prSet presAssocID="{AD704943-9978-4923-AF0D-AE0BAC96048E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5CA9966D-0237-4D35-987E-74A2E8D04438}" type="pres">
      <dgm:prSet presAssocID="{AD704943-9978-4923-AF0D-AE0BAC96048E}" presName="parentText" presStyleLbl="node1" presStyleIdx="5" presStyleCnt="7" custScaleX="137697" custLinFactNeighborX="-405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BD9CCD-01D6-4551-92B8-C611C0EBF94D}" type="pres">
      <dgm:prSet presAssocID="{AD704943-9978-4923-AF0D-AE0BAC96048E}" presName="negativeSpace" presStyleCnt="0"/>
      <dgm:spPr/>
    </dgm:pt>
    <dgm:pt modelId="{A5F84510-8C11-449E-978F-097249FCDDE1}" type="pres">
      <dgm:prSet presAssocID="{AD704943-9978-4923-AF0D-AE0BAC96048E}" presName="childText" presStyleLbl="conFgAcc1" presStyleIdx="5" presStyleCnt="7">
        <dgm:presLayoutVars>
          <dgm:bulletEnabled val="1"/>
        </dgm:presLayoutVars>
      </dgm:prSet>
      <dgm:spPr/>
    </dgm:pt>
    <dgm:pt modelId="{C313E803-98F3-4CC0-979B-0593A030BAFF}" type="pres">
      <dgm:prSet presAssocID="{55384BDA-1312-49B8-A552-F061A5326316}" presName="spaceBetweenRectangles" presStyleCnt="0"/>
      <dgm:spPr/>
    </dgm:pt>
    <dgm:pt modelId="{1CC22F5E-8CF8-45F9-A64A-529300AEEAA7}" type="pres">
      <dgm:prSet presAssocID="{B4904D32-E676-4273-AE31-F192AB6F97C0}" presName="parentLin" presStyleCnt="0"/>
      <dgm:spPr/>
    </dgm:pt>
    <dgm:pt modelId="{4E471959-F916-4426-9012-DDEAFB8FD4C7}" type="pres">
      <dgm:prSet presAssocID="{B4904D32-E676-4273-AE31-F192AB6F97C0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927F2E3B-3A95-4CA8-B820-D8B7381BC4D5}" type="pres">
      <dgm:prSet presAssocID="{B4904D32-E676-4273-AE31-F192AB6F97C0}" presName="parentText" presStyleLbl="node1" presStyleIdx="6" presStyleCnt="7" custScaleX="137697" custLinFactNeighborX="-37806" custLinFactNeighborY="75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1C91FD-59E6-44C8-8274-8A715A04A5E2}" type="pres">
      <dgm:prSet presAssocID="{B4904D32-E676-4273-AE31-F192AB6F97C0}" presName="negativeSpace" presStyleCnt="0"/>
      <dgm:spPr/>
    </dgm:pt>
    <dgm:pt modelId="{9E10A1FC-C98E-4DA2-98F6-8AD2B4B551E3}" type="pres">
      <dgm:prSet presAssocID="{B4904D32-E676-4273-AE31-F192AB6F97C0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BF5B766B-CD66-452A-85C8-0CE2275E7E59}" srcId="{F1BA9900-72F1-4C7E-9CBA-D229A8CCA904}" destId="{99E54E71-0898-426A-8A71-B0250DE0C47F}" srcOrd="2" destOrd="0" parTransId="{FAF0A564-DA34-4004-B8A4-7EEBD9B079CD}" sibTransId="{9EBFFFBB-D0BA-4CC0-9779-1D5597275C6A}"/>
    <dgm:cxn modelId="{A743FF14-F6C4-49C7-B1F0-19D2D9A92D52}" type="presOf" srcId="{105BDFAF-FF0F-4285-8012-936751632A07}" destId="{4F2CAED8-B3F2-4454-9ADA-8696379DE7E2}" srcOrd="1" destOrd="0" presId="urn:microsoft.com/office/officeart/2005/8/layout/list1"/>
    <dgm:cxn modelId="{1C97F868-C918-4EDE-9CF9-27B3B465E6CE}" srcId="{F1BA9900-72F1-4C7E-9CBA-D229A8CCA904}" destId="{B4904D32-E676-4273-AE31-F192AB6F97C0}" srcOrd="6" destOrd="0" parTransId="{B49B1E04-E737-4AC6-95E7-BCF547294B50}" sibTransId="{59793F4F-F994-4F86-82B0-6DE0C70D9578}"/>
    <dgm:cxn modelId="{11D024A0-D8C3-4BBC-9DA8-0D0A8469168B}" srcId="{F1BA9900-72F1-4C7E-9CBA-D229A8CCA904}" destId="{043390F2-0E42-4EAC-8D93-C54812AB07BD}" srcOrd="0" destOrd="0" parTransId="{96407623-5DE4-4879-879F-3D143C369603}" sibTransId="{40CA7BC7-33A3-445A-BBBB-5A94274AAB2C}"/>
    <dgm:cxn modelId="{2C5EE793-7611-458F-B66B-28CF9FEFFAB5}" srcId="{F1BA9900-72F1-4C7E-9CBA-D229A8CCA904}" destId="{AD704943-9978-4923-AF0D-AE0BAC96048E}" srcOrd="5" destOrd="0" parTransId="{DD92C393-0BCF-4CF9-81CB-B23441D890F2}" sibTransId="{55384BDA-1312-49B8-A552-F061A5326316}"/>
    <dgm:cxn modelId="{A26B03A7-0FF4-4A22-B4C5-154D996D75F7}" type="presOf" srcId="{043390F2-0E42-4EAC-8D93-C54812AB07BD}" destId="{7802BCDA-103E-4FCD-B5B4-01D19F841CBE}" srcOrd="1" destOrd="0" presId="urn:microsoft.com/office/officeart/2005/8/layout/list1"/>
    <dgm:cxn modelId="{7566FB8B-39DE-4DD3-A3DB-940A4089937B}" srcId="{F1BA9900-72F1-4C7E-9CBA-D229A8CCA904}" destId="{0878A9AF-CA71-4CEA-A680-73DC9063A3FF}" srcOrd="4" destOrd="0" parTransId="{F45D7650-E19C-4F72-968C-9CC8E87FE798}" sibTransId="{2133C4D9-9A7E-4F11-BA49-C8E88005E04A}"/>
    <dgm:cxn modelId="{A6C337C0-A376-4277-8BC5-14AF1AF5DBF0}" type="presOf" srcId="{0878A9AF-CA71-4CEA-A680-73DC9063A3FF}" destId="{BBF6F62B-7990-4570-9533-071F4DD27C7E}" srcOrd="1" destOrd="0" presId="urn:microsoft.com/office/officeart/2005/8/layout/list1"/>
    <dgm:cxn modelId="{254A4CEE-84CC-413C-A93E-1EB0A86BEFE1}" type="presOf" srcId="{B4904D32-E676-4273-AE31-F192AB6F97C0}" destId="{927F2E3B-3A95-4CA8-B820-D8B7381BC4D5}" srcOrd="1" destOrd="0" presId="urn:microsoft.com/office/officeart/2005/8/layout/list1"/>
    <dgm:cxn modelId="{0C519317-8136-4855-B20E-6FD4BAC94BAF}" type="presOf" srcId="{F032979A-689C-4B14-9D8A-CA425A38A9CF}" destId="{188C55C5-3F24-412E-BCE2-D2AB6A1CCB7A}" srcOrd="0" destOrd="0" presId="urn:microsoft.com/office/officeart/2005/8/layout/list1"/>
    <dgm:cxn modelId="{B9E8B6BC-AD6D-4847-80EA-B346782A8CA0}" type="presOf" srcId="{B4904D32-E676-4273-AE31-F192AB6F97C0}" destId="{4E471959-F916-4426-9012-DDEAFB8FD4C7}" srcOrd="0" destOrd="0" presId="urn:microsoft.com/office/officeart/2005/8/layout/list1"/>
    <dgm:cxn modelId="{604D77C0-D0CC-4E72-9E5D-ED1AAABB0A7D}" type="presOf" srcId="{99E54E71-0898-426A-8A71-B0250DE0C47F}" destId="{BC376069-F711-4B92-A844-CE258459B9E0}" srcOrd="0" destOrd="0" presId="urn:microsoft.com/office/officeart/2005/8/layout/list1"/>
    <dgm:cxn modelId="{F0CBFDBE-6A43-4746-B9A3-F655338F27D9}" type="presOf" srcId="{F032979A-689C-4B14-9D8A-CA425A38A9CF}" destId="{9E511539-0D06-44BB-860B-BC8B084B2870}" srcOrd="1" destOrd="0" presId="urn:microsoft.com/office/officeart/2005/8/layout/list1"/>
    <dgm:cxn modelId="{80AA959C-40AD-4E70-8BF5-6AA341F4B6EA}" type="presOf" srcId="{043390F2-0E42-4EAC-8D93-C54812AB07BD}" destId="{50203C09-7DD6-4CC8-811A-DC7383684915}" srcOrd="0" destOrd="0" presId="urn:microsoft.com/office/officeart/2005/8/layout/list1"/>
    <dgm:cxn modelId="{EEC75437-C42C-41B9-83E1-37C9B5060FC6}" type="presOf" srcId="{0878A9AF-CA71-4CEA-A680-73DC9063A3FF}" destId="{5F0AB309-011F-4BF7-947A-B53651F86305}" srcOrd="0" destOrd="0" presId="urn:microsoft.com/office/officeart/2005/8/layout/list1"/>
    <dgm:cxn modelId="{DD9BA6D0-9B40-47BF-83B0-9348BB5614A9}" srcId="{F1BA9900-72F1-4C7E-9CBA-D229A8CCA904}" destId="{F032979A-689C-4B14-9D8A-CA425A38A9CF}" srcOrd="1" destOrd="0" parTransId="{08570F80-35A5-42F1-A0C4-7EDD2ACA8092}" sibTransId="{D005C6C4-8C54-4A3C-8CC5-C52095DFD5F3}"/>
    <dgm:cxn modelId="{2B6A9E3F-3448-4574-88DE-8615C6D8073C}" type="presOf" srcId="{F1BA9900-72F1-4C7E-9CBA-D229A8CCA904}" destId="{286747C2-06BB-4CCD-9FEE-4908905F033D}" srcOrd="0" destOrd="0" presId="urn:microsoft.com/office/officeart/2005/8/layout/list1"/>
    <dgm:cxn modelId="{343D6544-60D6-4E9D-BE36-4337A541566A}" type="presOf" srcId="{AD704943-9978-4923-AF0D-AE0BAC96048E}" destId="{5CA9966D-0237-4D35-987E-74A2E8D04438}" srcOrd="1" destOrd="0" presId="urn:microsoft.com/office/officeart/2005/8/layout/list1"/>
    <dgm:cxn modelId="{604BA9BA-D158-4234-A5F8-6C5C4EC0365B}" type="presOf" srcId="{AD704943-9978-4923-AF0D-AE0BAC96048E}" destId="{EBAC4AB2-A1C4-4A5E-959E-D7A013EA655D}" srcOrd="0" destOrd="0" presId="urn:microsoft.com/office/officeart/2005/8/layout/list1"/>
    <dgm:cxn modelId="{23BF76BF-F959-4984-9AE3-FA4C1EE8FB23}" type="presOf" srcId="{99E54E71-0898-426A-8A71-B0250DE0C47F}" destId="{46D3979C-8D7E-4D44-A1F2-EAE683B7D64A}" srcOrd="1" destOrd="0" presId="urn:microsoft.com/office/officeart/2005/8/layout/list1"/>
    <dgm:cxn modelId="{9E6F93E3-4883-4DB9-AC17-CD83193C486C}" type="presOf" srcId="{105BDFAF-FF0F-4285-8012-936751632A07}" destId="{65EFF92D-FB4B-4F71-BA03-7097AB40B98F}" srcOrd="0" destOrd="0" presId="urn:microsoft.com/office/officeart/2005/8/layout/list1"/>
    <dgm:cxn modelId="{5F729635-10D8-40FD-9584-0B04B4F0FC9F}" srcId="{F1BA9900-72F1-4C7E-9CBA-D229A8CCA904}" destId="{105BDFAF-FF0F-4285-8012-936751632A07}" srcOrd="3" destOrd="0" parTransId="{510A92DE-EAA6-47B1-9B8E-5A00C7337D0A}" sibTransId="{A82B07C9-97AA-4723-92AC-82E975C51A8C}"/>
    <dgm:cxn modelId="{302E429D-E7CD-4A78-B37D-03A2345E76E6}" type="presParOf" srcId="{286747C2-06BB-4CCD-9FEE-4908905F033D}" destId="{E2B28932-7911-431A-BEF9-7D04D76CF04D}" srcOrd="0" destOrd="0" presId="urn:microsoft.com/office/officeart/2005/8/layout/list1"/>
    <dgm:cxn modelId="{2F157420-8901-40C2-AFD3-772CA9DA76FA}" type="presParOf" srcId="{E2B28932-7911-431A-BEF9-7D04D76CF04D}" destId="{50203C09-7DD6-4CC8-811A-DC7383684915}" srcOrd="0" destOrd="0" presId="urn:microsoft.com/office/officeart/2005/8/layout/list1"/>
    <dgm:cxn modelId="{201A58EA-9761-47BA-A330-A4DF364C49FF}" type="presParOf" srcId="{E2B28932-7911-431A-BEF9-7D04D76CF04D}" destId="{7802BCDA-103E-4FCD-B5B4-01D19F841CBE}" srcOrd="1" destOrd="0" presId="urn:microsoft.com/office/officeart/2005/8/layout/list1"/>
    <dgm:cxn modelId="{E449078D-A4A7-4756-B979-52A09876BB8A}" type="presParOf" srcId="{286747C2-06BB-4CCD-9FEE-4908905F033D}" destId="{A3ECDD3E-2830-4192-AEF0-D497763D3CC9}" srcOrd="1" destOrd="0" presId="urn:microsoft.com/office/officeart/2005/8/layout/list1"/>
    <dgm:cxn modelId="{4F38D6D3-CDA2-4550-B958-6586B07E6861}" type="presParOf" srcId="{286747C2-06BB-4CCD-9FEE-4908905F033D}" destId="{7B7EB998-F87D-4BEA-A387-E6D2379813BB}" srcOrd="2" destOrd="0" presId="urn:microsoft.com/office/officeart/2005/8/layout/list1"/>
    <dgm:cxn modelId="{D8E403F6-B18A-466A-AF10-5AA57CD469DB}" type="presParOf" srcId="{286747C2-06BB-4CCD-9FEE-4908905F033D}" destId="{29C4086A-0B94-4895-BA97-79FCC83DB829}" srcOrd="3" destOrd="0" presId="urn:microsoft.com/office/officeart/2005/8/layout/list1"/>
    <dgm:cxn modelId="{EB8254EE-F8F5-42C7-B904-B1C8081DD2BB}" type="presParOf" srcId="{286747C2-06BB-4CCD-9FEE-4908905F033D}" destId="{75489CD7-1C96-483E-9F82-231F5051518D}" srcOrd="4" destOrd="0" presId="urn:microsoft.com/office/officeart/2005/8/layout/list1"/>
    <dgm:cxn modelId="{83B3AAE2-5B14-4612-8DE8-F36B93276F9D}" type="presParOf" srcId="{75489CD7-1C96-483E-9F82-231F5051518D}" destId="{188C55C5-3F24-412E-BCE2-D2AB6A1CCB7A}" srcOrd="0" destOrd="0" presId="urn:microsoft.com/office/officeart/2005/8/layout/list1"/>
    <dgm:cxn modelId="{11A6A505-CFA5-4C97-B944-8CB0A3C3972F}" type="presParOf" srcId="{75489CD7-1C96-483E-9F82-231F5051518D}" destId="{9E511539-0D06-44BB-860B-BC8B084B2870}" srcOrd="1" destOrd="0" presId="urn:microsoft.com/office/officeart/2005/8/layout/list1"/>
    <dgm:cxn modelId="{E9816522-6155-468B-A9BF-6BFCFDDF701A}" type="presParOf" srcId="{286747C2-06BB-4CCD-9FEE-4908905F033D}" destId="{1649612A-E386-4369-B4BE-AA40713B8C7B}" srcOrd="5" destOrd="0" presId="urn:microsoft.com/office/officeart/2005/8/layout/list1"/>
    <dgm:cxn modelId="{C1340EB7-001A-4F10-B089-05C7B06632AE}" type="presParOf" srcId="{286747C2-06BB-4CCD-9FEE-4908905F033D}" destId="{424E7F04-A2EB-4D8A-ADC3-AFFEF1F278AF}" srcOrd="6" destOrd="0" presId="urn:microsoft.com/office/officeart/2005/8/layout/list1"/>
    <dgm:cxn modelId="{8E599004-A245-4D3A-BAB0-01A8BD5D0E40}" type="presParOf" srcId="{286747C2-06BB-4CCD-9FEE-4908905F033D}" destId="{7AECC988-AF6B-4681-936A-972906154ED2}" srcOrd="7" destOrd="0" presId="urn:microsoft.com/office/officeart/2005/8/layout/list1"/>
    <dgm:cxn modelId="{58633FEF-9047-4D99-96F9-A186C446C4CC}" type="presParOf" srcId="{286747C2-06BB-4CCD-9FEE-4908905F033D}" destId="{6B0C8AAE-A878-422D-B828-63CCF4CA75C0}" srcOrd="8" destOrd="0" presId="urn:microsoft.com/office/officeart/2005/8/layout/list1"/>
    <dgm:cxn modelId="{4289334A-8FEC-4FB0-BC1C-426E4DC71AE3}" type="presParOf" srcId="{6B0C8AAE-A878-422D-B828-63CCF4CA75C0}" destId="{BC376069-F711-4B92-A844-CE258459B9E0}" srcOrd="0" destOrd="0" presId="urn:microsoft.com/office/officeart/2005/8/layout/list1"/>
    <dgm:cxn modelId="{A0370789-F3D7-45E8-9BD5-ECB293A320F5}" type="presParOf" srcId="{6B0C8AAE-A878-422D-B828-63CCF4CA75C0}" destId="{46D3979C-8D7E-4D44-A1F2-EAE683B7D64A}" srcOrd="1" destOrd="0" presId="urn:microsoft.com/office/officeart/2005/8/layout/list1"/>
    <dgm:cxn modelId="{2EFC2C5E-B358-4352-BD4E-FCFF6F4B5298}" type="presParOf" srcId="{286747C2-06BB-4CCD-9FEE-4908905F033D}" destId="{6F845E97-6C44-4E28-B20C-05F331C18885}" srcOrd="9" destOrd="0" presId="urn:microsoft.com/office/officeart/2005/8/layout/list1"/>
    <dgm:cxn modelId="{E03D9613-B35F-418A-ADAD-19950E432CC7}" type="presParOf" srcId="{286747C2-06BB-4CCD-9FEE-4908905F033D}" destId="{053781BD-00FD-4428-B7AA-4D7A95D704A7}" srcOrd="10" destOrd="0" presId="urn:microsoft.com/office/officeart/2005/8/layout/list1"/>
    <dgm:cxn modelId="{3F6765B1-9219-43F3-9CF1-CADEF0176029}" type="presParOf" srcId="{286747C2-06BB-4CCD-9FEE-4908905F033D}" destId="{142461D0-0B65-47FF-AC06-722F4ED18C9F}" srcOrd="11" destOrd="0" presId="urn:microsoft.com/office/officeart/2005/8/layout/list1"/>
    <dgm:cxn modelId="{E97B988E-DC51-4B2C-A46D-0DDD7699460D}" type="presParOf" srcId="{286747C2-06BB-4CCD-9FEE-4908905F033D}" destId="{3564F39F-BA96-4D0B-9AA6-A1327A1BE532}" srcOrd="12" destOrd="0" presId="urn:microsoft.com/office/officeart/2005/8/layout/list1"/>
    <dgm:cxn modelId="{B6BAE778-7873-4867-8537-7C126AC33FCD}" type="presParOf" srcId="{3564F39F-BA96-4D0B-9AA6-A1327A1BE532}" destId="{65EFF92D-FB4B-4F71-BA03-7097AB40B98F}" srcOrd="0" destOrd="0" presId="urn:microsoft.com/office/officeart/2005/8/layout/list1"/>
    <dgm:cxn modelId="{5695D245-04F9-4E81-BBB1-4C0958FC17E6}" type="presParOf" srcId="{3564F39F-BA96-4D0B-9AA6-A1327A1BE532}" destId="{4F2CAED8-B3F2-4454-9ADA-8696379DE7E2}" srcOrd="1" destOrd="0" presId="urn:microsoft.com/office/officeart/2005/8/layout/list1"/>
    <dgm:cxn modelId="{C63629B3-48B5-41A1-984D-362C405E6A17}" type="presParOf" srcId="{286747C2-06BB-4CCD-9FEE-4908905F033D}" destId="{D9E62494-62CD-4A99-B3D6-6172292823D2}" srcOrd="13" destOrd="0" presId="urn:microsoft.com/office/officeart/2005/8/layout/list1"/>
    <dgm:cxn modelId="{0315B76F-5D35-4FBF-95FC-DC497F9E5913}" type="presParOf" srcId="{286747C2-06BB-4CCD-9FEE-4908905F033D}" destId="{D84DF9BE-6F40-43AB-AC98-7B7D1F4CA462}" srcOrd="14" destOrd="0" presId="urn:microsoft.com/office/officeart/2005/8/layout/list1"/>
    <dgm:cxn modelId="{2EF58123-6274-44AE-80D6-E6C5AC6B7DAD}" type="presParOf" srcId="{286747C2-06BB-4CCD-9FEE-4908905F033D}" destId="{77391DEA-EFCC-4D5C-87B8-272EF184F864}" srcOrd="15" destOrd="0" presId="urn:microsoft.com/office/officeart/2005/8/layout/list1"/>
    <dgm:cxn modelId="{BB291098-312E-4D29-92FC-CF56FC0F3E3A}" type="presParOf" srcId="{286747C2-06BB-4CCD-9FEE-4908905F033D}" destId="{6DEA5444-DFDD-40F2-ACE7-99684E89AE84}" srcOrd="16" destOrd="0" presId="urn:microsoft.com/office/officeart/2005/8/layout/list1"/>
    <dgm:cxn modelId="{8C9D5787-D05C-4C26-98D6-D87C108EE6B1}" type="presParOf" srcId="{6DEA5444-DFDD-40F2-ACE7-99684E89AE84}" destId="{5F0AB309-011F-4BF7-947A-B53651F86305}" srcOrd="0" destOrd="0" presId="urn:microsoft.com/office/officeart/2005/8/layout/list1"/>
    <dgm:cxn modelId="{A41AB4DB-6E0B-4AE2-A84A-490B64A1627A}" type="presParOf" srcId="{6DEA5444-DFDD-40F2-ACE7-99684E89AE84}" destId="{BBF6F62B-7990-4570-9533-071F4DD27C7E}" srcOrd="1" destOrd="0" presId="urn:microsoft.com/office/officeart/2005/8/layout/list1"/>
    <dgm:cxn modelId="{3D2EEE06-E94E-4D15-AA88-C9220090D0DB}" type="presParOf" srcId="{286747C2-06BB-4CCD-9FEE-4908905F033D}" destId="{D72F8824-5C2B-4D13-B47F-024005295777}" srcOrd="17" destOrd="0" presId="urn:microsoft.com/office/officeart/2005/8/layout/list1"/>
    <dgm:cxn modelId="{FF2761B8-183E-476B-B556-3A83F21D5028}" type="presParOf" srcId="{286747C2-06BB-4CCD-9FEE-4908905F033D}" destId="{9AD37B1E-3595-43D8-BD32-4D59ED0F8C3B}" srcOrd="18" destOrd="0" presId="urn:microsoft.com/office/officeart/2005/8/layout/list1"/>
    <dgm:cxn modelId="{6795F3DB-B354-4C38-9B4E-445E768A1D57}" type="presParOf" srcId="{286747C2-06BB-4CCD-9FEE-4908905F033D}" destId="{7EDF6941-1DE0-45B3-A147-297F27F79CA8}" srcOrd="19" destOrd="0" presId="urn:microsoft.com/office/officeart/2005/8/layout/list1"/>
    <dgm:cxn modelId="{5AC6FF89-E13C-44AA-B2C5-CE92CBC6E489}" type="presParOf" srcId="{286747C2-06BB-4CCD-9FEE-4908905F033D}" destId="{323E264F-A0FB-4207-8550-80395505233D}" srcOrd="20" destOrd="0" presId="urn:microsoft.com/office/officeart/2005/8/layout/list1"/>
    <dgm:cxn modelId="{EF255944-5BD0-40D0-B4DF-BFEC5022973E}" type="presParOf" srcId="{323E264F-A0FB-4207-8550-80395505233D}" destId="{EBAC4AB2-A1C4-4A5E-959E-D7A013EA655D}" srcOrd="0" destOrd="0" presId="urn:microsoft.com/office/officeart/2005/8/layout/list1"/>
    <dgm:cxn modelId="{FBCCBE8C-7658-4ADD-A17E-30AE5F8F6147}" type="presParOf" srcId="{323E264F-A0FB-4207-8550-80395505233D}" destId="{5CA9966D-0237-4D35-987E-74A2E8D04438}" srcOrd="1" destOrd="0" presId="urn:microsoft.com/office/officeart/2005/8/layout/list1"/>
    <dgm:cxn modelId="{60EBD85F-CEE2-4DA2-9CF1-31822BF7EF66}" type="presParOf" srcId="{286747C2-06BB-4CCD-9FEE-4908905F033D}" destId="{81BD9CCD-01D6-4551-92B8-C611C0EBF94D}" srcOrd="21" destOrd="0" presId="urn:microsoft.com/office/officeart/2005/8/layout/list1"/>
    <dgm:cxn modelId="{5D97DA3D-695F-466F-8A60-FA2B9D76EE40}" type="presParOf" srcId="{286747C2-06BB-4CCD-9FEE-4908905F033D}" destId="{A5F84510-8C11-449E-978F-097249FCDDE1}" srcOrd="22" destOrd="0" presId="urn:microsoft.com/office/officeart/2005/8/layout/list1"/>
    <dgm:cxn modelId="{37E84033-C1CB-47D8-A66D-7A3B07BA5E04}" type="presParOf" srcId="{286747C2-06BB-4CCD-9FEE-4908905F033D}" destId="{C313E803-98F3-4CC0-979B-0593A030BAFF}" srcOrd="23" destOrd="0" presId="urn:microsoft.com/office/officeart/2005/8/layout/list1"/>
    <dgm:cxn modelId="{89EF2999-1535-474A-A3F0-1B388B4AD283}" type="presParOf" srcId="{286747C2-06BB-4CCD-9FEE-4908905F033D}" destId="{1CC22F5E-8CF8-45F9-A64A-529300AEEAA7}" srcOrd="24" destOrd="0" presId="urn:microsoft.com/office/officeart/2005/8/layout/list1"/>
    <dgm:cxn modelId="{FC273B87-F960-4102-A41C-66A0E01C33FB}" type="presParOf" srcId="{1CC22F5E-8CF8-45F9-A64A-529300AEEAA7}" destId="{4E471959-F916-4426-9012-DDEAFB8FD4C7}" srcOrd="0" destOrd="0" presId="urn:microsoft.com/office/officeart/2005/8/layout/list1"/>
    <dgm:cxn modelId="{B4A25538-7E82-406A-881A-CFFE198D9E9C}" type="presParOf" srcId="{1CC22F5E-8CF8-45F9-A64A-529300AEEAA7}" destId="{927F2E3B-3A95-4CA8-B820-D8B7381BC4D5}" srcOrd="1" destOrd="0" presId="urn:microsoft.com/office/officeart/2005/8/layout/list1"/>
    <dgm:cxn modelId="{30749D19-F578-422E-9F7E-6ABF840BCFBA}" type="presParOf" srcId="{286747C2-06BB-4CCD-9FEE-4908905F033D}" destId="{3E1C91FD-59E6-44C8-8274-8A715A04A5E2}" srcOrd="25" destOrd="0" presId="urn:microsoft.com/office/officeart/2005/8/layout/list1"/>
    <dgm:cxn modelId="{BD7809AB-A39D-4E95-ABDD-CE048FC4E7EE}" type="presParOf" srcId="{286747C2-06BB-4CCD-9FEE-4908905F033D}" destId="{9E10A1FC-C98E-4DA2-98F6-8AD2B4B551E3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FA1863-067B-4D7C-AE10-15E70CE9054E}" type="doc">
      <dgm:prSet loTypeId="urn:microsoft.com/office/officeart/2008/layout/LinedList" loCatId="list" qsTypeId="urn:microsoft.com/office/officeart/2005/8/quickstyle/simple5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E182B1EF-CEDD-4C85-A647-86EF1B8BDCD2}">
      <dgm:prSet phldrT="[Текст]" custT="1"/>
      <dgm:spPr/>
      <dgm:t>
        <a:bodyPr/>
        <a:lstStyle/>
        <a:p>
          <a:r>
            <a:rPr lang="ru-RU" sz="2200" b="0" dirty="0" smtClean="0">
              <a:solidFill>
                <a:schemeClr val="accent1">
                  <a:lumMod val="50000"/>
                </a:schemeClr>
              </a:solidFill>
            </a:rPr>
            <a:t>- сведения о движении денежных средств</a:t>
          </a:r>
          <a:endParaRPr lang="ru-RU" sz="2200" b="0" dirty="0">
            <a:solidFill>
              <a:schemeClr val="accent1">
                <a:lumMod val="50000"/>
              </a:schemeClr>
            </a:solidFill>
          </a:endParaRPr>
        </a:p>
      </dgm:t>
    </dgm:pt>
    <dgm:pt modelId="{FEF2DEFE-7FBE-4763-AF76-4B55B49BAE46}" type="parTrans" cxnId="{FF0F4027-E84E-407F-BF26-61AFB8D49E6F}">
      <dgm:prSet/>
      <dgm:spPr/>
      <dgm:t>
        <a:bodyPr/>
        <a:lstStyle/>
        <a:p>
          <a:endParaRPr lang="ru-RU" sz="2200" b="0">
            <a:solidFill>
              <a:schemeClr val="accent1">
                <a:lumMod val="50000"/>
              </a:schemeClr>
            </a:solidFill>
          </a:endParaRPr>
        </a:p>
      </dgm:t>
    </dgm:pt>
    <dgm:pt modelId="{9C369528-C38D-4FC3-A137-1F447FB4D838}" type="sibTrans" cxnId="{FF0F4027-E84E-407F-BF26-61AFB8D49E6F}">
      <dgm:prSet/>
      <dgm:spPr/>
      <dgm:t>
        <a:bodyPr/>
        <a:lstStyle/>
        <a:p>
          <a:endParaRPr lang="ru-RU" sz="2200" b="0">
            <a:solidFill>
              <a:schemeClr val="accent1">
                <a:lumMod val="50000"/>
              </a:schemeClr>
            </a:solidFill>
          </a:endParaRPr>
        </a:p>
      </dgm:t>
    </dgm:pt>
    <dgm:pt modelId="{6A4B3329-761F-4336-85A7-DA86C6D068CD}">
      <dgm:prSet phldrT="[Текст]" custT="1"/>
      <dgm:spPr>
        <a:ln w="38100"/>
      </dgm:spPr>
      <dgm:t>
        <a:bodyPr/>
        <a:lstStyle/>
        <a:p>
          <a:r>
            <a:rPr lang="ru-RU" sz="2200" b="0" dirty="0" smtClean="0">
              <a:solidFill>
                <a:schemeClr val="accent1">
                  <a:lumMod val="50000"/>
                </a:schemeClr>
              </a:solidFill>
            </a:rPr>
            <a:t>- о расходовании субвенций на осуществление полномочий (в сфере труда, архива, деятельности административных комиссий, комиссии по делам несовершеннолетних, предоставление мер поддержки малообеспеченным и малоимущим семьям, предоставление гражданам адресных субсидий, лицензирование алкогольной продукции,  получение   общедоступного и бесплатного  дошкольного образования, получение общедоступного и бесплатного начального общего образования, по первичному воинскому учету)</a:t>
          </a:r>
          <a:endParaRPr lang="ru-RU" sz="2200" b="0" dirty="0">
            <a:solidFill>
              <a:schemeClr val="accent1">
                <a:lumMod val="50000"/>
              </a:schemeClr>
            </a:solidFill>
          </a:endParaRPr>
        </a:p>
      </dgm:t>
    </dgm:pt>
    <dgm:pt modelId="{BF3CBFEF-FA97-40F4-AC63-6983F376E741}" type="parTrans" cxnId="{F45F14A9-CBFC-4571-8F47-172A3DFCCBC8}">
      <dgm:prSet/>
      <dgm:spPr/>
      <dgm:t>
        <a:bodyPr/>
        <a:lstStyle/>
        <a:p>
          <a:endParaRPr lang="ru-RU" sz="2200" b="0">
            <a:solidFill>
              <a:schemeClr val="accent1">
                <a:lumMod val="50000"/>
              </a:schemeClr>
            </a:solidFill>
          </a:endParaRPr>
        </a:p>
      </dgm:t>
    </dgm:pt>
    <dgm:pt modelId="{30753C3F-0980-4835-BB0D-C531160B0934}" type="sibTrans" cxnId="{F45F14A9-CBFC-4571-8F47-172A3DFCCBC8}">
      <dgm:prSet/>
      <dgm:spPr/>
      <dgm:t>
        <a:bodyPr/>
        <a:lstStyle/>
        <a:p>
          <a:endParaRPr lang="ru-RU" sz="2200" b="0">
            <a:solidFill>
              <a:schemeClr val="accent1">
                <a:lumMod val="50000"/>
              </a:schemeClr>
            </a:solidFill>
          </a:endParaRPr>
        </a:p>
      </dgm:t>
    </dgm:pt>
    <dgm:pt modelId="{DD7E662F-7EF8-440C-96F1-D2AF34D58DB4}">
      <dgm:prSet phldrT="[Текст]" custT="1"/>
      <dgm:spPr/>
      <dgm:t>
        <a:bodyPr/>
        <a:lstStyle/>
        <a:p>
          <a:r>
            <a:rPr lang="ru-RU" sz="2200" b="0" dirty="0" smtClean="0">
              <a:solidFill>
                <a:schemeClr val="accent1">
                  <a:lumMod val="50000"/>
                </a:schemeClr>
              </a:solidFill>
            </a:rPr>
            <a:t>- сведения по дебиторской и кредиторской задолженности</a:t>
          </a:r>
          <a:endParaRPr lang="ru-RU" sz="2200" b="0" dirty="0">
            <a:solidFill>
              <a:schemeClr val="accent1">
                <a:lumMod val="50000"/>
              </a:schemeClr>
            </a:solidFill>
          </a:endParaRPr>
        </a:p>
      </dgm:t>
    </dgm:pt>
    <dgm:pt modelId="{8E136C04-BE89-438C-B7C0-CAD937D6BB1D}" type="parTrans" cxnId="{537463E4-21FB-41E0-8AA1-D17D2B5D22FD}">
      <dgm:prSet/>
      <dgm:spPr/>
      <dgm:t>
        <a:bodyPr/>
        <a:lstStyle/>
        <a:p>
          <a:endParaRPr lang="ru-RU" sz="2200" b="0">
            <a:solidFill>
              <a:schemeClr val="accent1">
                <a:lumMod val="50000"/>
              </a:schemeClr>
            </a:solidFill>
          </a:endParaRPr>
        </a:p>
      </dgm:t>
    </dgm:pt>
    <dgm:pt modelId="{5D7CCB7E-3196-4B88-B94C-9A3F69D4A023}" type="sibTrans" cxnId="{537463E4-21FB-41E0-8AA1-D17D2B5D22FD}">
      <dgm:prSet/>
      <dgm:spPr/>
      <dgm:t>
        <a:bodyPr/>
        <a:lstStyle/>
        <a:p>
          <a:endParaRPr lang="ru-RU" sz="2200" b="0">
            <a:solidFill>
              <a:schemeClr val="accent1">
                <a:lumMod val="50000"/>
              </a:schemeClr>
            </a:solidFill>
          </a:endParaRPr>
        </a:p>
      </dgm:t>
    </dgm:pt>
    <dgm:pt modelId="{DEFD39B0-3142-44FA-AA6A-ACF2072D145B}">
      <dgm:prSet phldrT="[Текст]" custT="1"/>
      <dgm:spPr>
        <a:ln w="41275"/>
      </dgm:spPr>
      <dgm:t>
        <a:bodyPr/>
        <a:lstStyle/>
        <a:p>
          <a:endParaRPr lang="ru-RU" sz="2200" b="0" dirty="0">
            <a:solidFill>
              <a:schemeClr val="accent1">
                <a:lumMod val="50000"/>
              </a:schemeClr>
            </a:solidFill>
          </a:endParaRPr>
        </a:p>
      </dgm:t>
    </dgm:pt>
    <dgm:pt modelId="{10BB51C3-9A66-4BEA-8B13-6F39C4DC044B}" type="parTrans" cxnId="{52ECAA2F-D844-42EC-A55C-F7D4D4290C67}">
      <dgm:prSet/>
      <dgm:spPr/>
      <dgm:t>
        <a:bodyPr/>
        <a:lstStyle/>
        <a:p>
          <a:endParaRPr lang="ru-RU" sz="2200" b="0">
            <a:solidFill>
              <a:schemeClr val="accent1">
                <a:lumMod val="50000"/>
              </a:schemeClr>
            </a:solidFill>
          </a:endParaRPr>
        </a:p>
      </dgm:t>
    </dgm:pt>
    <dgm:pt modelId="{DEC3C972-7FB5-423D-8F72-E50E31E214BB}" type="sibTrans" cxnId="{52ECAA2F-D844-42EC-A55C-F7D4D4290C67}">
      <dgm:prSet/>
      <dgm:spPr/>
      <dgm:t>
        <a:bodyPr/>
        <a:lstStyle/>
        <a:p>
          <a:endParaRPr lang="ru-RU" sz="2200" b="0">
            <a:solidFill>
              <a:schemeClr val="accent1">
                <a:lumMod val="50000"/>
              </a:schemeClr>
            </a:solidFill>
          </a:endParaRPr>
        </a:p>
      </dgm:t>
    </dgm:pt>
    <dgm:pt modelId="{5500E68E-70B4-487D-A5E7-03B068087B78}">
      <dgm:prSet phldrT="[Текст]" custT="1"/>
      <dgm:spPr/>
      <dgm:t>
        <a:bodyPr/>
        <a:lstStyle/>
        <a:p>
          <a:r>
            <a:rPr lang="ru-RU" sz="2200" b="0" dirty="0" smtClean="0">
              <a:solidFill>
                <a:schemeClr val="accent1">
                  <a:lumMod val="50000"/>
                </a:schemeClr>
              </a:solidFill>
            </a:rPr>
            <a:t>- сведения о количестве  подведомственных участников бюджетного процесса, учреждений, государственных (муниципальных) унитарных предприятий и публично-правовых образований</a:t>
          </a:r>
          <a:endParaRPr lang="ru-RU" sz="2200" b="0" dirty="0">
            <a:solidFill>
              <a:schemeClr val="accent1">
                <a:lumMod val="50000"/>
              </a:schemeClr>
            </a:solidFill>
          </a:endParaRPr>
        </a:p>
      </dgm:t>
    </dgm:pt>
    <dgm:pt modelId="{9C5E5275-2426-411A-B2CD-8CF38A26F213}" type="parTrans" cxnId="{F8DD0E09-E92C-4213-A93F-9D14775CD76D}">
      <dgm:prSet/>
      <dgm:spPr/>
      <dgm:t>
        <a:bodyPr/>
        <a:lstStyle/>
        <a:p>
          <a:endParaRPr lang="ru-RU" sz="2200" b="0">
            <a:solidFill>
              <a:schemeClr val="accent1">
                <a:lumMod val="50000"/>
              </a:schemeClr>
            </a:solidFill>
          </a:endParaRPr>
        </a:p>
      </dgm:t>
    </dgm:pt>
    <dgm:pt modelId="{190FD235-D29A-4F8C-8D2D-95B78BB5362B}" type="sibTrans" cxnId="{F8DD0E09-E92C-4213-A93F-9D14775CD76D}">
      <dgm:prSet/>
      <dgm:spPr/>
      <dgm:t>
        <a:bodyPr/>
        <a:lstStyle/>
        <a:p>
          <a:endParaRPr lang="ru-RU" sz="2200" b="0">
            <a:solidFill>
              <a:schemeClr val="accent1">
                <a:lumMod val="50000"/>
              </a:schemeClr>
            </a:solidFill>
          </a:endParaRPr>
        </a:p>
      </dgm:t>
    </dgm:pt>
    <dgm:pt modelId="{C3F3234C-C67A-4A2B-8A6E-2E99DAAB77C5}">
      <dgm:prSet phldrT="[Текст]" custT="1"/>
      <dgm:spPr/>
      <dgm:t>
        <a:bodyPr/>
        <a:lstStyle/>
        <a:p>
          <a:r>
            <a:rPr lang="ru-RU" sz="2200" b="0" dirty="0" smtClean="0">
              <a:solidFill>
                <a:schemeClr val="accent1">
                  <a:lumMod val="50000"/>
                </a:schemeClr>
              </a:solidFill>
            </a:rPr>
            <a:t>- об использовании МБТ, полученных из ФБ и ОБ</a:t>
          </a:r>
          <a:endParaRPr lang="ru-RU" sz="2200" b="0" dirty="0">
            <a:solidFill>
              <a:schemeClr val="accent1">
                <a:lumMod val="50000"/>
              </a:schemeClr>
            </a:solidFill>
          </a:endParaRPr>
        </a:p>
      </dgm:t>
    </dgm:pt>
    <dgm:pt modelId="{5D8DEEE5-CE98-4465-B3F6-433AE09C7A55}" type="sibTrans" cxnId="{E7B7568D-88DE-4520-8BDA-88474B28B2EB}">
      <dgm:prSet/>
      <dgm:spPr/>
      <dgm:t>
        <a:bodyPr/>
        <a:lstStyle/>
        <a:p>
          <a:endParaRPr lang="ru-RU" sz="2200" b="0">
            <a:solidFill>
              <a:schemeClr val="accent1">
                <a:lumMod val="50000"/>
              </a:schemeClr>
            </a:solidFill>
          </a:endParaRPr>
        </a:p>
      </dgm:t>
    </dgm:pt>
    <dgm:pt modelId="{27108A2C-6427-4E1A-A59D-5302B2461785}" type="parTrans" cxnId="{E7B7568D-88DE-4520-8BDA-88474B28B2EB}">
      <dgm:prSet/>
      <dgm:spPr/>
      <dgm:t>
        <a:bodyPr/>
        <a:lstStyle/>
        <a:p>
          <a:endParaRPr lang="ru-RU" sz="2200" b="0">
            <a:solidFill>
              <a:schemeClr val="accent1">
                <a:lumMod val="50000"/>
              </a:schemeClr>
            </a:solidFill>
          </a:endParaRPr>
        </a:p>
      </dgm:t>
    </dgm:pt>
    <dgm:pt modelId="{24951D9B-713C-45C2-971E-90BDDA02875E}">
      <dgm:prSet phldrT="[Текст]" custT="1"/>
      <dgm:spPr/>
      <dgm:t>
        <a:bodyPr/>
        <a:lstStyle/>
        <a:p>
          <a:r>
            <a:rPr lang="ru-RU" sz="2200" b="0" dirty="0" smtClean="0">
              <a:solidFill>
                <a:schemeClr val="accent1">
                  <a:lumMod val="50000"/>
                </a:schemeClr>
              </a:solidFill>
            </a:rPr>
            <a:t>- о расходах и численности работников ОМСУ, избирательных комиссий муниципальных образований</a:t>
          </a:r>
          <a:endParaRPr lang="ru-RU" sz="2200" b="0" dirty="0">
            <a:solidFill>
              <a:schemeClr val="accent1">
                <a:lumMod val="50000"/>
              </a:schemeClr>
            </a:solidFill>
          </a:endParaRPr>
        </a:p>
      </dgm:t>
    </dgm:pt>
    <dgm:pt modelId="{F569976F-70D6-4641-8E2A-B32612C813BE}" type="sibTrans" cxnId="{9AD61D1D-AC84-449C-A2E8-20731418FF82}">
      <dgm:prSet/>
      <dgm:spPr/>
      <dgm:t>
        <a:bodyPr/>
        <a:lstStyle/>
        <a:p>
          <a:endParaRPr lang="ru-RU" sz="2200" b="0">
            <a:solidFill>
              <a:schemeClr val="accent1">
                <a:lumMod val="50000"/>
              </a:schemeClr>
            </a:solidFill>
          </a:endParaRPr>
        </a:p>
      </dgm:t>
    </dgm:pt>
    <dgm:pt modelId="{5B73F171-E4D1-46DD-81A7-7CFE61F2D66A}" type="parTrans" cxnId="{9AD61D1D-AC84-449C-A2E8-20731418FF82}">
      <dgm:prSet/>
      <dgm:spPr/>
      <dgm:t>
        <a:bodyPr/>
        <a:lstStyle/>
        <a:p>
          <a:endParaRPr lang="ru-RU" sz="2200" b="0">
            <a:solidFill>
              <a:schemeClr val="accent1">
                <a:lumMod val="50000"/>
              </a:schemeClr>
            </a:solidFill>
          </a:endParaRPr>
        </a:p>
      </dgm:t>
    </dgm:pt>
    <dgm:pt modelId="{017516A3-5044-46CD-B422-4B06FBD1AF92}" type="pres">
      <dgm:prSet presAssocID="{BBFA1863-067B-4D7C-AE10-15E70CE9054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BE0ECE8-DE9A-4A41-84E0-56D135876681}" type="pres">
      <dgm:prSet presAssocID="{C3F3234C-C67A-4A2B-8A6E-2E99DAAB77C5}" presName="thickLine" presStyleLbl="alignNode1" presStyleIdx="0" presStyleCnt="7"/>
      <dgm:spPr>
        <a:ln w="38100"/>
      </dgm:spPr>
    </dgm:pt>
    <dgm:pt modelId="{DBD1CCCC-C4BD-44F9-98D2-7CE7D6DC6F92}" type="pres">
      <dgm:prSet presAssocID="{C3F3234C-C67A-4A2B-8A6E-2E99DAAB77C5}" presName="horz1" presStyleCnt="0"/>
      <dgm:spPr/>
    </dgm:pt>
    <dgm:pt modelId="{1CA4679D-EA50-4925-B105-94CDECB1F9D3}" type="pres">
      <dgm:prSet presAssocID="{C3F3234C-C67A-4A2B-8A6E-2E99DAAB77C5}" presName="tx1" presStyleLbl="revTx" presStyleIdx="0" presStyleCnt="7" custScaleY="66297"/>
      <dgm:spPr/>
      <dgm:t>
        <a:bodyPr/>
        <a:lstStyle/>
        <a:p>
          <a:endParaRPr lang="ru-RU"/>
        </a:p>
      </dgm:t>
    </dgm:pt>
    <dgm:pt modelId="{55BC8A65-EB0F-4EB2-9964-8CC0B9DA9562}" type="pres">
      <dgm:prSet presAssocID="{C3F3234C-C67A-4A2B-8A6E-2E99DAAB77C5}" presName="vert1" presStyleCnt="0"/>
      <dgm:spPr/>
    </dgm:pt>
    <dgm:pt modelId="{6A2B4AB1-208B-441A-B7BB-D3267FC244E4}" type="pres">
      <dgm:prSet presAssocID="{DD7E662F-7EF8-440C-96F1-D2AF34D58DB4}" presName="thickLine" presStyleLbl="alignNode1" presStyleIdx="1" presStyleCnt="7" custLinFactNeighborX="-68" custLinFactNeighborY="-31906"/>
      <dgm:spPr>
        <a:ln w="38100"/>
      </dgm:spPr>
    </dgm:pt>
    <dgm:pt modelId="{A8FF92A8-AF22-415E-A5CD-3806AA0E0FFC}" type="pres">
      <dgm:prSet presAssocID="{DD7E662F-7EF8-440C-96F1-D2AF34D58DB4}" presName="horz1" presStyleCnt="0"/>
      <dgm:spPr/>
    </dgm:pt>
    <dgm:pt modelId="{4704723E-71A5-4D93-A9B4-8DAFDDBF4C24}" type="pres">
      <dgm:prSet presAssocID="{DD7E662F-7EF8-440C-96F1-D2AF34D58DB4}" presName="tx1" presStyleLbl="revTx" presStyleIdx="1" presStyleCnt="7" custScaleY="44422" custLinFactNeighborY="-14092"/>
      <dgm:spPr/>
      <dgm:t>
        <a:bodyPr/>
        <a:lstStyle/>
        <a:p>
          <a:endParaRPr lang="ru-RU"/>
        </a:p>
      </dgm:t>
    </dgm:pt>
    <dgm:pt modelId="{B11B8270-A3EE-42B5-B656-1EA8E5FFBE03}" type="pres">
      <dgm:prSet presAssocID="{DD7E662F-7EF8-440C-96F1-D2AF34D58DB4}" presName="vert1" presStyleCnt="0"/>
      <dgm:spPr/>
    </dgm:pt>
    <dgm:pt modelId="{6ADA83B7-CD93-4B5B-9313-9AFB06216F6A}" type="pres">
      <dgm:prSet presAssocID="{E182B1EF-CEDD-4C85-A647-86EF1B8BDCD2}" presName="thickLine" presStyleLbl="alignNode1" presStyleIdx="2" presStyleCnt="7"/>
      <dgm:spPr>
        <a:ln w="38100"/>
      </dgm:spPr>
    </dgm:pt>
    <dgm:pt modelId="{ECAC5CF3-ACDF-4D15-B21A-EC1187D10E29}" type="pres">
      <dgm:prSet presAssocID="{E182B1EF-CEDD-4C85-A647-86EF1B8BDCD2}" presName="horz1" presStyleCnt="0"/>
      <dgm:spPr/>
    </dgm:pt>
    <dgm:pt modelId="{A0EE8990-0579-4CAB-946D-6B0C85F4CD12}" type="pres">
      <dgm:prSet presAssocID="{E182B1EF-CEDD-4C85-A647-86EF1B8BDCD2}" presName="tx1" presStyleLbl="revTx" presStyleIdx="2" presStyleCnt="7" custScaleY="47808"/>
      <dgm:spPr/>
      <dgm:t>
        <a:bodyPr/>
        <a:lstStyle/>
        <a:p>
          <a:endParaRPr lang="ru-RU"/>
        </a:p>
      </dgm:t>
    </dgm:pt>
    <dgm:pt modelId="{314DE420-B45D-47EC-A122-985BD77A415D}" type="pres">
      <dgm:prSet presAssocID="{E182B1EF-CEDD-4C85-A647-86EF1B8BDCD2}" presName="vert1" presStyleCnt="0"/>
      <dgm:spPr/>
    </dgm:pt>
    <dgm:pt modelId="{44C755EE-4AD2-4D7E-BD22-8A75775EA1D7}" type="pres">
      <dgm:prSet presAssocID="{6A4B3329-761F-4336-85A7-DA86C6D068CD}" presName="thickLine" presStyleLbl="alignNode1" presStyleIdx="3" presStyleCnt="7"/>
      <dgm:spPr>
        <a:ln w="38100"/>
      </dgm:spPr>
    </dgm:pt>
    <dgm:pt modelId="{17081386-2892-42A0-8752-44F6F7FC2163}" type="pres">
      <dgm:prSet presAssocID="{6A4B3329-761F-4336-85A7-DA86C6D068CD}" presName="horz1" presStyleCnt="0"/>
      <dgm:spPr/>
    </dgm:pt>
    <dgm:pt modelId="{D57E32AB-CA4B-4FB0-9FA3-3D7403FF68FA}" type="pres">
      <dgm:prSet presAssocID="{6A4B3329-761F-4336-85A7-DA86C6D068CD}" presName="tx1" presStyleLbl="revTx" presStyleIdx="3" presStyleCnt="7" custScaleY="213701"/>
      <dgm:spPr/>
      <dgm:t>
        <a:bodyPr/>
        <a:lstStyle/>
        <a:p>
          <a:endParaRPr lang="ru-RU"/>
        </a:p>
      </dgm:t>
    </dgm:pt>
    <dgm:pt modelId="{E3D5A065-57D1-4D6B-AA30-AEC23AD0D8B3}" type="pres">
      <dgm:prSet presAssocID="{6A4B3329-761F-4336-85A7-DA86C6D068CD}" presName="vert1" presStyleCnt="0"/>
      <dgm:spPr/>
    </dgm:pt>
    <dgm:pt modelId="{E7D4483C-F2F0-48AC-9E54-97322F828308}" type="pres">
      <dgm:prSet presAssocID="{DEFD39B0-3142-44FA-AA6A-ACF2072D145B}" presName="thickLine" presStyleLbl="alignNode1" presStyleIdx="4" presStyleCnt="7"/>
      <dgm:spPr>
        <a:ln w="38100"/>
      </dgm:spPr>
    </dgm:pt>
    <dgm:pt modelId="{03F9CC16-4949-4E91-A6AE-AA308F54EDE8}" type="pres">
      <dgm:prSet presAssocID="{DEFD39B0-3142-44FA-AA6A-ACF2072D145B}" presName="horz1" presStyleCnt="0"/>
      <dgm:spPr/>
    </dgm:pt>
    <dgm:pt modelId="{54B4ABC0-6919-4ADD-B3C7-840F8842A2BA}" type="pres">
      <dgm:prSet presAssocID="{DEFD39B0-3142-44FA-AA6A-ACF2072D145B}" presName="tx1" presStyleLbl="revTx" presStyleIdx="4" presStyleCnt="7" custFlipVert="1" custScaleY="4166"/>
      <dgm:spPr/>
      <dgm:t>
        <a:bodyPr/>
        <a:lstStyle/>
        <a:p>
          <a:endParaRPr lang="ru-RU"/>
        </a:p>
      </dgm:t>
    </dgm:pt>
    <dgm:pt modelId="{A4DAE2E3-5BC3-4367-AE57-5543741F145E}" type="pres">
      <dgm:prSet presAssocID="{DEFD39B0-3142-44FA-AA6A-ACF2072D145B}" presName="vert1" presStyleCnt="0"/>
      <dgm:spPr/>
    </dgm:pt>
    <dgm:pt modelId="{FDAEA930-3E31-4195-9903-F9BD2A13448D}" type="pres">
      <dgm:prSet presAssocID="{24951D9B-713C-45C2-971E-90BDDA02875E}" presName="thickLine" presStyleLbl="alignNode1" presStyleIdx="5" presStyleCnt="7"/>
      <dgm:spPr>
        <a:ln w="38100">
          <a:noFill/>
        </a:ln>
      </dgm:spPr>
      <dgm:t>
        <a:bodyPr/>
        <a:lstStyle/>
        <a:p>
          <a:endParaRPr lang="ru-RU"/>
        </a:p>
      </dgm:t>
    </dgm:pt>
    <dgm:pt modelId="{2B3EA041-6AFA-4E7B-8781-298845C1F9B3}" type="pres">
      <dgm:prSet presAssocID="{24951D9B-713C-45C2-971E-90BDDA02875E}" presName="horz1" presStyleCnt="0"/>
      <dgm:spPr/>
    </dgm:pt>
    <dgm:pt modelId="{4E81032B-BC02-4614-80E4-A10ABAABE711}" type="pres">
      <dgm:prSet presAssocID="{24951D9B-713C-45C2-971E-90BDDA02875E}" presName="tx1" presStyleLbl="revTx" presStyleIdx="5" presStyleCnt="7" custScaleY="75209" custLinFactNeighborY="-3608"/>
      <dgm:spPr/>
      <dgm:t>
        <a:bodyPr/>
        <a:lstStyle/>
        <a:p>
          <a:endParaRPr lang="ru-RU"/>
        </a:p>
      </dgm:t>
    </dgm:pt>
    <dgm:pt modelId="{AAA75D47-4C57-4359-B1E2-C546F4906254}" type="pres">
      <dgm:prSet presAssocID="{24951D9B-713C-45C2-971E-90BDDA02875E}" presName="vert1" presStyleCnt="0"/>
      <dgm:spPr/>
    </dgm:pt>
    <dgm:pt modelId="{FADA4182-61D5-4844-98F6-963C88B6C7C1}" type="pres">
      <dgm:prSet presAssocID="{5500E68E-70B4-487D-A5E7-03B068087B78}" presName="thickLine" presStyleLbl="alignNode1" presStyleIdx="6" presStyleCnt="7"/>
      <dgm:spPr>
        <a:ln w="38100"/>
      </dgm:spPr>
    </dgm:pt>
    <dgm:pt modelId="{CB092591-6679-45DF-A6D9-65865CAB13B7}" type="pres">
      <dgm:prSet presAssocID="{5500E68E-70B4-487D-A5E7-03B068087B78}" presName="horz1" presStyleCnt="0"/>
      <dgm:spPr/>
    </dgm:pt>
    <dgm:pt modelId="{AEB8BC54-EAD6-43F6-AC42-65265DBCC891}" type="pres">
      <dgm:prSet presAssocID="{5500E68E-70B4-487D-A5E7-03B068087B78}" presName="tx1" presStyleLbl="revTx" presStyleIdx="6" presStyleCnt="7"/>
      <dgm:spPr/>
      <dgm:t>
        <a:bodyPr/>
        <a:lstStyle/>
        <a:p>
          <a:endParaRPr lang="ru-RU"/>
        </a:p>
      </dgm:t>
    </dgm:pt>
    <dgm:pt modelId="{BB771EE5-C5C7-476B-BD3B-7C1DAED2A7C0}" type="pres">
      <dgm:prSet presAssocID="{5500E68E-70B4-487D-A5E7-03B068087B78}" presName="vert1" presStyleCnt="0"/>
      <dgm:spPr/>
    </dgm:pt>
  </dgm:ptLst>
  <dgm:cxnLst>
    <dgm:cxn modelId="{537463E4-21FB-41E0-8AA1-D17D2B5D22FD}" srcId="{BBFA1863-067B-4D7C-AE10-15E70CE9054E}" destId="{DD7E662F-7EF8-440C-96F1-D2AF34D58DB4}" srcOrd="1" destOrd="0" parTransId="{8E136C04-BE89-438C-B7C0-CAD937D6BB1D}" sibTransId="{5D7CCB7E-3196-4B88-B94C-9A3F69D4A023}"/>
    <dgm:cxn modelId="{34B7770F-1100-4EDC-9F93-8B58772F7790}" type="presOf" srcId="{BBFA1863-067B-4D7C-AE10-15E70CE9054E}" destId="{017516A3-5044-46CD-B422-4B06FBD1AF92}" srcOrd="0" destOrd="0" presId="urn:microsoft.com/office/officeart/2008/layout/LinedList"/>
    <dgm:cxn modelId="{953DF06B-6201-498A-9D83-D1B0CD803DAB}" type="presOf" srcId="{DD7E662F-7EF8-440C-96F1-D2AF34D58DB4}" destId="{4704723E-71A5-4D93-A9B4-8DAFDDBF4C24}" srcOrd="0" destOrd="0" presId="urn:microsoft.com/office/officeart/2008/layout/LinedList"/>
    <dgm:cxn modelId="{63CA71D6-9779-4410-ABC0-26531A568CA8}" type="presOf" srcId="{6A4B3329-761F-4336-85A7-DA86C6D068CD}" destId="{D57E32AB-CA4B-4FB0-9FA3-3D7403FF68FA}" srcOrd="0" destOrd="0" presId="urn:microsoft.com/office/officeart/2008/layout/LinedList"/>
    <dgm:cxn modelId="{52ECAA2F-D844-42EC-A55C-F7D4D4290C67}" srcId="{BBFA1863-067B-4D7C-AE10-15E70CE9054E}" destId="{DEFD39B0-3142-44FA-AA6A-ACF2072D145B}" srcOrd="4" destOrd="0" parTransId="{10BB51C3-9A66-4BEA-8B13-6F39C4DC044B}" sibTransId="{DEC3C972-7FB5-423D-8F72-E50E31E214BB}"/>
    <dgm:cxn modelId="{F8DD0E09-E92C-4213-A93F-9D14775CD76D}" srcId="{BBFA1863-067B-4D7C-AE10-15E70CE9054E}" destId="{5500E68E-70B4-487D-A5E7-03B068087B78}" srcOrd="6" destOrd="0" parTransId="{9C5E5275-2426-411A-B2CD-8CF38A26F213}" sibTransId="{190FD235-D29A-4F8C-8D2D-95B78BB5362B}"/>
    <dgm:cxn modelId="{CD442A90-2C83-4C29-BC21-CEFEBA654712}" type="presOf" srcId="{E182B1EF-CEDD-4C85-A647-86EF1B8BDCD2}" destId="{A0EE8990-0579-4CAB-946D-6B0C85F4CD12}" srcOrd="0" destOrd="0" presId="urn:microsoft.com/office/officeart/2008/layout/LinedList"/>
    <dgm:cxn modelId="{FF0F4027-E84E-407F-BF26-61AFB8D49E6F}" srcId="{BBFA1863-067B-4D7C-AE10-15E70CE9054E}" destId="{E182B1EF-CEDD-4C85-A647-86EF1B8BDCD2}" srcOrd="2" destOrd="0" parTransId="{FEF2DEFE-7FBE-4763-AF76-4B55B49BAE46}" sibTransId="{9C369528-C38D-4FC3-A137-1F447FB4D838}"/>
    <dgm:cxn modelId="{F53675F0-1EF4-469D-9AB8-7971C924CB48}" type="presOf" srcId="{DEFD39B0-3142-44FA-AA6A-ACF2072D145B}" destId="{54B4ABC0-6919-4ADD-B3C7-840F8842A2BA}" srcOrd="0" destOrd="0" presId="urn:microsoft.com/office/officeart/2008/layout/LinedList"/>
    <dgm:cxn modelId="{9AD61D1D-AC84-449C-A2E8-20731418FF82}" srcId="{BBFA1863-067B-4D7C-AE10-15E70CE9054E}" destId="{24951D9B-713C-45C2-971E-90BDDA02875E}" srcOrd="5" destOrd="0" parTransId="{5B73F171-E4D1-46DD-81A7-7CFE61F2D66A}" sibTransId="{F569976F-70D6-4641-8E2A-B32612C813BE}"/>
    <dgm:cxn modelId="{B86F22CF-C0D0-41BB-B314-9CEC6096B51C}" type="presOf" srcId="{C3F3234C-C67A-4A2B-8A6E-2E99DAAB77C5}" destId="{1CA4679D-EA50-4925-B105-94CDECB1F9D3}" srcOrd="0" destOrd="0" presId="urn:microsoft.com/office/officeart/2008/layout/LinedList"/>
    <dgm:cxn modelId="{E7B7568D-88DE-4520-8BDA-88474B28B2EB}" srcId="{BBFA1863-067B-4D7C-AE10-15E70CE9054E}" destId="{C3F3234C-C67A-4A2B-8A6E-2E99DAAB77C5}" srcOrd="0" destOrd="0" parTransId="{27108A2C-6427-4E1A-A59D-5302B2461785}" sibTransId="{5D8DEEE5-CE98-4465-B3F6-433AE09C7A55}"/>
    <dgm:cxn modelId="{607531FB-11DC-4B72-B734-D8A984E59F70}" type="presOf" srcId="{24951D9B-713C-45C2-971E-90BDDA02875E}" destId="{4E81032B-BC02-4614-80E4-A10ABAABE711}" srcOrd="0" destOrd="0" presId="urn:microsoft.com/office/officeart/2008/layout/LinedList"/>
    <dgm:cxn modelId="{F45F14A9-CBFC-4571-8F47-172A3DFCCBC8}" srcId="{BBFA1863-067B-4D7C-AE10-15E70CE9054E}" destId="{6A4B3329-761F-4336-85A7-DA86C6D068CD}" srcOrd="3" destOrd="0" parTransId="{BF3CBFEF-FA97-40F4-AC63-6983F376E741}" sibTransId="{30753C3F-0980-4835-BB0D-C531160B0934}"/>
    <dgm:cxn modelId="{2C7A3B75-BF8D-4A75-BDD3-607CB9D1F781}" type="presOf" srcId="{5500E68E-70B4-487D-A5E7-03B068087B78}" destId="{AEB8BC54-EAD6-43F6-AC42-65265DBCC891}" srcOrd="0" destOrd="0" presId="urn:microsoft.com/office/officeart/2008/layout/LinedList"/>
    <dgm:cxn modelId="{EBCF61A7-6644-451A-8D8E-C76620ACC2BE}" type="presParOf" srcId="{017516A3-5044-46CD-B422-4B06FBD1AF92}" destId="{CBE0ECE8-DE9A-4A41-84E0-56D135876681}" srcOrd="0" destOrd="0" presId="urn:microsoft.com/office/officeart/2008/layout/LinedList"/>
    <dgm:cxn modelId="{CFF7E027-02F9-4BFC-9DBF-713BCEE028A0}" type="presParOf" srcId="{017516A3-5044-46CD-B422-4B06FBD1AF92}" destId="{DBD1CCCC-C4BD-44F9-98D2-7CE7D6DC6F92}" srcOrd="1" destOrd="0" presId="urn:microsoft.com/office/officeart/2008/layout/LinedList"/>
    <dgm:cxn modelId="{6A0688AD-CC77-4758-AAAA-12D687996EEC}" type="presParOf" srcId="{DBD1CCCC-C4BD-44F9-98D2-7CE7D6DC6F92}" destId="{1CA4679D-EA50-4925-B105-94CDECB1F9D3}" srcOrd="0" destOrd="0" presId="urn:microsoft.com/office/officeart/2008/layout/LinedList"/>
    <dgm:cxn modelId="{A4DB880B-04CF-4895-BF6B-91C5B156E2F8}" type="presParOf" srcId="{DBD1CCCC-C4BD-44F9-98D2-7CE7D6DC6F92}" destId="{55BC8A65-EB0F-4EB2-9964-8CC0B9DA9562}" srcOrd="1" destOrd="0" presId="urn:microsoft.com/office/officeart/2008/layout/LinedList"/>
    <dgm:cxn modelId="{77DCDFAC-44CA-4CFB-8B22-8248C0560F78}" type="presParOf" srcId="{017516A3-5044-46CD-B422-4B06FBD1AF92}" destId="{6A2B4AB1-208B-441A-B7BB-D3267FC244E4}" srcOrd="2" destOrd="0" presId="urn:microsoft.com/office/officeart/2008/layout/LinedList"/>
    <dgm:cxn modelId="{E3FA93F4-6F6E-4808-9080-A724371A82FB}" type="presParOf" srcId="{017516A3-5044-46CD-B422-4B06FBD1AF92}" destId="{A8FF92A8-AF22-415E-A5CD-3806AA0E0FFC}" srcOrd="3" destOrd="0" presId="urn:microsoft.com/office/officeart/2008/layout/LinedList"/>
    <dgm:cxn modelId="{D8B9B43E-C25E-422C-AE64-AD42A7C7F851}" type="presParOf" srcId="{A8FF92A8-AF22-415E-A5CD-3806AA0E0FFC}" destId="{4704723E-71A5-4D93-A9B4-8DAFDDBF4C24}" srcOrd="0" destOrd="0" presId="urn:microsoft.com/office/officeart/2008/layout/LinedList"/>
    <dgm:cxn modelId="{49E82B30-1148-466B-8D82-3D84C0B5C553}" type="presParOf" srcId="{A8FF92A8-AF22-415E-A5CD-3806AA0E0FFC}" destId="{B11B8270-A3EE-42B5-B656-1EA8E5FFBE03}" srcOrd="1" destOrd="0" presId="urn:microsoft.com/office/officeart/2008/layout/LinedList"/>
    <dgm:cxn modelId="{2163828E-DFB9-42A6-A2AD-05AEF8E8DF0A}" type="presParOf" srcId="{017516A3-5044-46CD-B422-4B06FBD1AF92}" destId="{6ADA83B7-CD93-4B5B-9313-9AFB06216F6A}" srcOrd="4" destOrd="0" presId="urn:microsoft.com/office/officeart/2008/layout/LinedList"/>
    <dgm:cxn modelId="{14810F5A-1659-4410-8004-AD49CBEBB51F}" type="presParOf" srcId="{017516A3-5044-46CD-B422-4B06FBD1AF92}" destId="{ECAC5CF3-ACDF-4D15-B21A-EC1187D10E29}" srcOrd="5" destOrd="0" presId="urn:microsoft.com/office/officeart/2008/layout/LinedList"/>
    <dgm:cxn modelId="{3B4A4485-43C9-4B76-818F-3043C07D83FB}" type="presParOf" srcId="{ECAC5CF3-ACDF-4D15-B21A-EC1187D10E29}" destId="{A0EE8990-0579-4CAB-946D-6B0C85F4CD12}" srcOrd="0" destOrd="0" presId="urn:microsoft.com/office/officeart/2008/layout/LinedList"/>
    <dgm:cxn modelId="{C0611236-DFA6-4FB7-872A-B44D361B8A38}" type="presParOf" srcId="{ECAC5CF3-ACDF-4D15-B21A-EC1187D10E29}" destId="{314DE420-B45D-47EC-A122-985BD77A415D}" srcOrd="1" destOrd="0" presId="urn:microsoft.com/office/officeart/2008/layout/LinedList"/>
    <dgm:cxn modelId="{0194360B-C6DA-429F-A0AA-A61C8C9821F3}" type="presParOf" srcId="{017516A3-5044-46CD-B422-4B06FBD1AF92}" destId="{44C755EE-4AD2-4D7E-BD22-8A75775EA1D7}" srcOrd="6" destOrd="0" presId="urn:microsoft.com/office/officeart/2008/layout/LinedList"/>
    <dgm:cxn modelId="{247AE6E4-12F9-4CEB-89A9-CAE6EE8EB1C3}" type="presParOf" srcId="{017516A3-5044-46CD-B422-4B06FBD1AF92}" destId="{17081386-2892-42A0-8752-44F6F7FC2163}" srcOrd="7" destOrd="0" presId="urn:microsoft.com/office/officeart/2008/layout/LinedList"/>
    <dgm:cxn modelId="{C05B6BA0-2814-410B-BA2D-F360BFCBA335}" type="presParOf" srcId="{17081386-2892-42A0-8752-44F6F7FC2163}" destId="{D57E32AB-CA4B-4FB0-9FA3-3D7403FF68FA}" srcOrd="0" destOrd="0" presId="urn:microsoft.com/office/officeart/2008/layout/LinedList"/>
    <dgm:cxn modelId="{E39B2FAF-BB21-4CAB-A552-4AAAF8C7258A}" type="presParOf" srcId="{17081386-2892-42A0-8752-44F6F7FC2163}" destId="{E3D5A065-57D1-4D6B-AA30-AEC23AD0D8B3}" srcOrd="1" destOrd="0" presId="urn:microsoft.com/office/officeart/2008/layout/LinedList"/>
    <dgm:cxn modelId="{AD0A73A6-5CA1-4E25-9D08-E356DD92D99C}" type="presParOf" srcId="{017516A3-5044-46CD-B422-4B06FBD1AF92}" destId="{E7D4483C-F2F0-48AC-9E54-97322F828308}" srcOrd="8" destOrd="0" presId="urn:microsoft.com/office/officeart/2008/layout/LinedList"/>
    <dgm:cxn modelId="{5AB6B72D-93CF-452C-B52E-2CABE2FA8C12}" type="presParOf" srcId="{017516A3-5044-46CD-B422-4B06FBD1AF92}" destId="{03F9CC16-4949-4E91-A6AE-AA308F54EDE8}" srcOrd="9" destOrd="0" presId="urn:microsoft.com/office/officeart/2008/layout/LinedList"/>
    <dgm:cxn modelId="{BED626C4-EE1B-42A9-B716-7F98933C6DFA}" type="presParOf" srcId="{03F9CC16-4949-4E91-A6AE-AA308F54EDE8}" destId="{54B4ABC0-6919-4ADD-B3C7-840F8842A2BA}" srcOrd="0" destOrd="0" presId="urn:microsoft.com/office/officeart/2008/layout/LinedList"/>
    <dgm:cxn modelId="{577F299C-AE3C-47CE-AD3D-82DD2F7BD04A}" type="presParOf" srcId="{03F9CC16-4949-4E91-A6AE-AA308F54EDE8}" destId="{A4DAE2E3-5BC3-4367-AE57-5543741F145E}" srcOrd="1" destOrd="0" presId="urn:microsoft.com/office/officeart/2008/layout/LinedList"/>
    <dgm:cxn modelId="{D674C293-9956-45CA-91E6-381A72CAC603}" type="presParOf" srcId="{017516A3-5044-46CD-B422-4B06FBD1AF92}" destId="{FDAEA930-3E31-4195-9903-F9BD2A13448D}" srcOrd="10" destOrd="0" presId="urn:microsoft.com/office/officeart/2008/layout/LinedList"/>
    <dgm:cxn modelId="{DB3AB3D4-9C97-41B3-9129-1433414BB920}" type="presParOf" srcId="{017516A3-5044-46CD-B422-4B06FBD1AF92}" destId="{2B3EA041-6AFA-4E7B-8781-298845C1F9B3}" srcOrd="11" destOrd="0" presId="urn:microsoft.com/office/officeart/2008/layout/LinedList"/>
    <dgm:cxn modelId="{4950B1BE-1A57-499E-BC74-839C9F2CE3B0}" type="presParOf" srcId="{2B3EA041-6AFA-4E7B-8781-298845C1F9B3}" destId="{4E81032B-BC02-4614-80E4-A10ABAABE711}" srcOrd="0" destOrd="0" presId="urn:microsoft.com/office/officeart/2008/layout/LinedList"/>
    <dgm:cxn modelId="{31212453-83C1-4780-A252-A3A7934D30EF}" type="presParOf" srcId="{2B3EA041-6AFA-4E7B-8781-298845C1F9B3}" destId="{AAA75D47-4C57-4359-B1E2-C546F4906254}" srcOrd="1" destOrd="0" presId="urn:microsoft.com/office/officeart/2008/layout/LinedList"/>
    <dgm:cxn modelId="{1C418BD7-E63C-4909-89B4-9DA4FE02AD35}" type="presParOf" srcId="{017516A3-5044-46CD-B422-4B06FBD1AF92}" destId="{FADA4182-61D5-4844-98F6-963C88B6C7C1}" srcOrd="12" destOrd="0" presId="urn:microsoft.com/office/officeart/2008/layout/LinedList"/>
    <dgm:cxn modelId="{D3E87BD0-5BE9-4B83-B8A5-7225622BF102}" type="presParOf" srcId="{017516A3-5044-46CD-B422-4B06FBD1AF92}" destId="{CB092591-6679-45DF-A6D9-65865CAB13B7}" srcOrd="13" destOrd="0" presId="urn:microsoft.com/office/officeart/2008/layout/LinedList"/>
    <dgm:cxn modelId="{55C2E3F5-4273-4B82-9DEA-990B821275EC}" type="presParOf" srcId="{CB092591-6679-45DF-A6D9-65865CAB13B7}" destId="{AEB8BC54-EAD6-43F6-AC42-65265DBCC891}" srcOrd="0" destOrd="0" presId="urn:microsoft.com/office/officeart/2008/layout/LinedList"/>
    <dgm:cxn modelId="{DAC52D71-6A68-4987-87BF-249EA0C29825}" type="presParOf" srcId="{CB092591-6679-45DF-A6D9-65865CAB13B7}" destId="{BB771EE5-C5C7-476B-BD3B-7C1DAED2A7C0}" srcOrd="1" destOrd="0" presId="urn:microsoft.com/office/officeart/2008/layout/LinedList"/>
  </dgm:cxnLst>
  <dgm:bg/>
  <dgm:whole>
    <a:ln w="3175"/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AF0E55D-36E4-4F47-9491-A2CC9D0AE17D}" type="doc">
      <dgm:prSet loTypeId="urn:microsoft.com/office/officeart/2005/8/layout/chevron2" loCatId="list" qsTypeId="urn:microsoft.com/office/officeart/2005/8/quickstyle/3d1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52B34084-FF74-46BA-B176-D26354E14AFE}">
      <dgm:prSet phldrT="[Текст]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ru-RU" dirty="0" smtClean="0">
              <a:solidFill>
                <a:srgbClr val="000000"/>
              </a:solidFill>
            </a:rPr>
            <a:t>1-МБ</a:t>
          </a:r>
          <a:endParaRPr lang="ru-RU" dirty="0">
            <a:solidFill>
              <a:srgbClr val="000000"/>
            </a:solidFill>
          </a:endParaRPr>
        </a:p>
      </dgm:t>
    </dgm:pt>
    <dgm:pt modelId="{5E1C9FFB-0D8E-48F5-A074-092BF5C9B1D9}" type="parTrans" cxnId="{0D540FAF-CE72-4CC7-AEDE-E770B4D81AC1}">
      <dgm:prSet/>
      <dgm:spPr/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F2CB3F65-9949-4F6B-949A-7906F949DC57}" type="sibTrans" cxnId="{0D540FAF-CE72-4CC7-AEDE-E770B4D81AC1}">
      <dgm:prSet/>
      <dgm:spPr/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F844BE7D-B104-42CD-8F8E-402C7842BF56}">
      <dgm:prSet phldrT="[Текст]" custT="1"/>
      <dgm:spPr>
        <a:solidFill>
          <a:schemeClr val="bg1"/>
        </a:solidFill>
        <a:ln>
          <a:solidFill>
            <a:srgbClr val="36723D"/>
          </a:solidFill>
        </a:ln>
        <a:effectLst>
          <a:outerShdw blurRad="50800" dist="50800" dir="5400000" algn="ctr" rotWithShape="0">
            <a:srgbClr val="000000">
              <a:alpha val="99000"/>
            </a:srgbClr>
          </a:outerShdw>
        </a:effectLst>
      </dgm:spPr>
      <dgm:t>
        <a:bodyPr/>
        <a:lstStyle/>
        <a:p>
          <a:r>
            <a:rPr lang="ru-RU" sz="2400" b="1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rPr>
            <a:t>«Сведения об исполнении бюджета муниципального образования» (по бюджету района и 24 бюджетам с/п)</a:t>
          </a:r>
          <a:endParaRPr lang="ru-RU" sz="2400" b="1" i="0" dirty="0">
            <a:solidFill>
              <a:srgbClr val="000000"/>
            </a:solidFill>
            <a:effectLst/>
          </a:endParaRPr>
        </a:p>
      </dgm:t>
    </dgm:pt>
    <dgm:pt modelId="{0251B6B5-33DE-4276-B4AF-8C616302617F}" type="parTrans" cxnId="{1C971D10-A431-440A-B5E2-F3976105C5C8}">
      <dgm:prSet/>
      <dgm:spPr/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4567BDA4-D64D-46D7-9E8C-DBF3D484936F}" type="sibTrans" cxnId="{1C971D10-A431-440A-B5E2-F3976105C5C8}">
      <dgm:prSet/>
      <dgm:spPr/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96EF30EF-27A5-4A15-83A8-0F6DDCB8D7F0}">
      <dgm:prSet phldrT="[Текст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dirty="0" smtClean="0">
              <a:solidFill>
                <a:srgbClr val="000000"/>
              </a:solidFill>
            </a:rPr>
            <a:t>2-МС</a:t>
          </a:r>
          <a:endParaRPr lang="ru-RU" dirty="0">
            <a:solidFill>
              <a:srgbClr val="000000"/>
            </a:solidFill>
          </a:endParaRPr>
        </a:p>
      </dgm:t>
    </dgm:pt>
    <dgm:pt modelId="{02AA5CA2-8888-4D72-A41C-BC42EFAEF95A}" type="parTrans" cxnId="{B4EFEF4A-5BF8-44CC-8DA2-34628072B950}">
      <dgm:prSet/>
      <dgm:spPr/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24697D1E-6E59-4BD4-AC31-A26CFAC5C0E5}" type="sibTrans" cxnId="{B4EFEF4A-5BF8-44CC-8DA2-34628072B950}">
      <dgm:prSet/>
      <dgm:spPr/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89995E93-A062-4405-873B-7903264BB7FD}">
      <dgm:prSet phldrT="[Текст]" custT="1"/>
      <dgm:spPr>
        <a:solidFill>
          <a:schemeClr val="lt1">
            <a:hueOff val="0"/>
            <a:satOff val="0"/>
            <a:lumOff val="0"/>
          </a:schemeClr>
        </a:solidFill>
        <a:ln>
          <a:solidFill>
            <a:srgbClr val="FFC000"/>
          </a:solidFill>
        </a:ln>
        <a:effectLst>
          <a:outerShdw blurRad="50800" dist="50800" dir="5400000" algn="ctr" rotWithShape="0">
            <a:srgbClr val="000000">
              <a:alpha val="99000"/>
            </a:srgbClr>
          </a:outerShdw>
        </a:effectLst>
      </dgm:spPr>
      <dgm:t>
        <a:bodyPr/>
        <a:lstStyle/>
        <a:p>
          <a:r>
            <a:rPr lang="ru-RU" sz="2400" b="1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rPr>
            <a:t>«Сведения о дополнительном профессиональном образовании муниципальных служащих за 2018 год»</a:t>
          </a:r>
          <a:endParaRPr lang="ru-RU" sz="2400" b="1" i="0" dirty="0">
            <a:solidFill>
              <a:srgbClr val="000000"/>
            </a:solidFill>
            <a:effectLst/>
          </a:endParaRPr>
        </a:p>
      </dgm:t>
    </dgm:pt>
    <dgm:pt modelId="{4A8BC027-3A4C-458B-8F52-8BEC15A40196}" type="parTrans" cxnId="{FF48F3EE-F88F-40DF-8228-9E7A97603868}">
      <dgm:prSet/>
      <dgm:spPr/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84C54E69-B95F-42FA-81C0-DC6E9A8A3859}" type="sibTrans" cxnId="{FF48F3EE-F88F-40DF-8228-9E7A97603868}">
      <dgm:prSet/>
      <dgm:spPr/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1AC08AE4-AAEA-46EC-8E9E-45950A6422FA}" type="pres">
      <dgm:prSet presAssocID="{8AF0E55D-36E4-4F47-9491-A2CC9D0AE1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EEE2B8-EFE2-404B-940C-2008599D1F30}" type="pres">
      <dgm:prSet presAssocID="{52B34084-FF74-46BA-B176-D26354E14AFE}" presName="composite" presStyleCnt="0"/>
      <dgm:spPr/>
    </dgm:pt>
    <dgm:pt modelId="{BA03B9A9-646F-4B28-AE10-6FAED7F10E2F}" type="pres">
      <dgm:prSet presAssocID="{52B34084-FF74-46BA-B176-D26354E14AFE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7C08F9-041A-462F-B752-FA607FF357EA}" type="pres">
      <dgm:prSet presAssocID="{52B34084-FF74-46BA-B176-D26354E14AFE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0B67D0-C6F0-4739-8F69-235938FEEBFE}" type="pres">
      <dgm:prSet presAssocID="{F2CB3F65-9949-4F6B-949A-7906F949DC57}" presName="sp" presStyleCnt="0"/>
      <dgm:spPr/>
    </dgm:pt>
    <dgm:pt modelId="{DC0797C9-CFD8-4CE9-9414-31736ADE0B6C}" type="pres">
      <dgm:prSet presAssocID="{96EF30EF-27A5-4A15-83A8-0F6DDCB8D7F0}" presName="composite" presStyleCnt="0"/>
      <dgm:spPr/>
    </dgm:pt>
    <dgm:pt modelId="{CAFB813F-71F4-4571-8C4C-1DA6493C19B1}" type="pres">
      <dgm:prSet presAssocID="{96EF30EF-27A5-4A15-83A8-0F6DDCB8D7F0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58ACE9-3390-4420-A2E7-26E68A538AD0}" type="pres">
      <dgm:prSet presAssocID="{96EF30EF-27A5-4A15-83A8-0F6DDCB8D7F0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A105B6-72CA-47D8-91A5-5FFBAE3B21F9}" type="presOf" srcId="{52B34084-FF74-46BA-B176-D26354E14AFE}" destId="{BA03B9A9-646F-4B28-AE10-6FAED7F10E2F}" srcOrd="0" destOrd="0" presId="urn:microsoft.com/office/officeart/2005/8/layout/chevron2"/>
    <dgm:cxn modelId="{E381026F-2555-4A56-A201-53C67814DB84}" type="presOf" srcId="{96EF30EF-27A5-4A15-83A8-0F6DDCB8D7F0}" destId="{CAFB813F-71F4-4571-8C4C-1DA6493C19B1}" srcOrd="0" destOrd="0" presId="urn:microsoft.com/office/officeart/2005/8/layout/chevron2"/>
    <dgm:cxn modelId="{864C5ECB-DF77-4044-90CC-D5F736A1970C}" type="presOf" srcId="{89995E93-A062-4405-873B-7903264BB7FD}" destId="{2B58ACE9-3390-4420-A2E7-26E68A538AD0}" srcOrd="0" destOrd="0" presId="urn:microsoft.com/office/officeart/2005/8/layout/chevron2"/>
    <dgm:cxn modelId="{B4EFEF4A-5BF8-44CC-8DA2-34628072B950}" srcId="{8AF0E55D-36E4-4F47-9491-A2CC9D0AE17D}" destId="{96EF30EF-27A5-4A15-83A8-0F6DDCB8D7F0}" srcOrd="1" destOrd="0" parTransId="{02AA5CA2-8888-4D72-A41C-BC42EFAEF95A}" sibTransId="{24697D1E-6E59-4BD4-AC31-A26CFAC5C0E5}"/>
    <dgm:cxn modelId="{1C971D10-A431-440A-B5E2-F3976105C5C8}" srcId="{52B34084-FF74-46BA-B176-D26354E14AFE}" destId="{F844BE7D-B104-42CD-8F8E-402C7842BF56}" srcOrd="0" destOrd="0" parTransId="{0251B6B5-33DE-4276-B4AF-8C616302617F}" sibTransId="{4567BDA4-D64D-46D7-9E8C-DBF3D484936F}"/>
    <dgm:cxn modelId="{FF48F3EE-F88F-40DF-8228-9E7A97603868}" srcId="{96EF30EF-27A5-4A15-83A8-0F6DDCB8D7F0}" destId="{89995E93-A062-4405-873B-7903264BB7FD}" srcOrd="0" destOrd="0" parTransId="{4A8BC027-3A4C-458B-8F52-8BEC15A40196}" sibTransId="{84C54E69-B95F-42FA-81C0-DC6E9A8A3859}"/>
    <dgm:cxn modelId="{0D540FAF-CE72-4CC7-AEDE-E770B4D81AC1}" srcId="{8AF0E55D-36E4-4F47-9491-A2CC9D0AE17D}" destId="{52B34084-FF74-46BA-B176-D26354E14AFE}" srcOrd="0" destOrd="0" parTransId="{5E1C9FFB-0D8E-48F5-A074-092BF5C9B1D9}" sibTransId="{F2CB3F65-9949-4F6B-949A-7906F949DC57}"/>
    <dgm:cxn modelId="{73761E83-5ADC-4A4E-9AA8-3F20766B3FD2}" type="presOf" srcId="{F844BE7D-B104-42CD-8F8E-402C7842BF56}" destId="{767C08F9-041A-462F-B752-FA607FF357EA}" srcOrd="0" destOrd="0" presId="urn:microsoft.com/office/officeart/2005/8/layout/chevron2"/>
    <dgm:cxn modelId="{5C5AABAA-8613-4E82-9902-6AA864171507}" type="presOf" srcId="{8AF0E55D-36E4-4F47-9491-A2CC9D0AE17D}" destId="{1AC08AE4-AAEA-46EC-8E9E-45950A6422FA}" srcOrd="0" destOrd="0" presId="urn:microsoft.com/office/officeart/2005/8/layout/chevron2"/>
    <dgm:cxn modelId="{1F791C24-0D09-4966-845B-201248BE456F}" type="presParOf" srcId="{1AC08AE4-AAEA-46EC-8E9E-45950A6422FA}" destId="{97EEE2B8-EFE2-404B-940C-2008599D1F30}" srcOrd="0" destOrd="0" presId="urn:microsoft.com/office/officeart/2005/8/layout/chevron2"/>
    <dgm:cxn modelId="{86F6D04E-D09D-40BE-A55F-05F752684B86}" type="presParOf" srcId="{97EEE2B8-EFE2-404B-940C-2008599D1F30}" destId="{BA03B9A9-646F-4B28-AE10-6FAED7F10E2F}" srcOrd="0" destOrd="0" presId="urn:microsoft.com/office/officeart/2005/8/layout/chevron2"/>
    <dgm:cxn modelId="{D8202238-23FF-4881-A11C-77781D3D7394}" type="presParOf" srcId="{97EEE2B8-EFE2-404B-940C-2008599D1F30}" destId="{767C08F9-041A-462F-B752-FA607FF357EA}" srcOrd="1" destOrd="0" presId="urn:microsoft.com/office/officeart/2005/8/layout/chevron2"/>
    <dgm:cxn modelId="{A106248E-B960-4901-B654-E267C11160F0}" type="presParOf" srcId="{1AC08AE4-AAEA-46EC-8E9E-45950A6422FA}" destId="{4E0B67D0-C6F0-4739-8F69-235938FEEBFE}" srcOrd="1" destOrd="0" presId="urn:microsoft.com/office/officeart/2005/8/layout/chevron2"/>
    <dgm:cxn modelId="{B96A2BE5-4C54-437A-81A1-5BDB5B1FFAAF}" type="presParOf" srcId="{1AC08AE4-AAEA-46EC-8E9E-45950A6422FA}" destId="{DC0797C9-CFD8-4CE9-9414-31736ADE0B6C}" srcOrd="2" destOrd="0" presId="urn:microsoft.com/office/officeart/2005/8/layout/chevron2"/>
    <dgm:cxn modelId="{18038394-7F11-4542-B131-8A442F92F888}" type="presParOf" srcId="{DC0797C9-CFD8-4CE9-9414-31736ADE0B6C}" destId="{CAFB813F-71F4-4571-8C4C-1DA6493C19B1}" srcOrd="0" destOrd="0" presId="urn:microsoft.com/office/officeart/2005/8/layout/chevron2"/>
    <dgm:cxn modelId="{E7A0FB56-A778-4DB2-98F0-DED0ED90BB1E}" type="presParOf" srcId="{DC0797C9-CFD8-4CE9-9414-31736ADE0B6C}" destId="{2B58ACE9-3390-4420-A2E7-26E68A538AD0}" srcOrd="1" destOrd="0" presId="urn:microsoft.com/office/officeart/2005/8/layout/chevron2"/>
  </dgm:cxnLst>
  <dgm:bg>
    <a:noFill/>
    <a:effectLst>
      <a:outerShdw blurRad="50800" dist="50800" dir="5400000" algn="ctr" rotWithShape="0">
        <a:srgbClr val="000000">
          <a:alpha val="90000"/>
        </a:srgbClr>
      </a:outerShdw>
    </a:effectLst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1ACF873-EF3C-4AEA-B2C9-FE246E99D60D}" type="doc">
      <dgm:prSet loTypeId="urn:microsoft.com/office/officeart/2005/8/layout/hierarchy3" loCatId="hierarchy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68F66CA4-483C-4AE8-80D3-9142E59FB165}">
      <dgm:prSet phldrT="[Текст]" custT="1"/>
      <dgm:spPr>
        <a:solidFill>
          <a:srgbClr val="99CC00"/>
        </a:solidFill>
        <a:effectLst>
          <a:outerShdw blurRad="50800" dist="50800" dir="5400000" algn="ctr" rotWithShape="0">
            <a:srgbClr val="000000">
              <a:alpha val="98000"/>
            </a:srgbClr>
          </a:outerShdw>
        </a:effectLst>
      </dgm:spPr>
      <dgm:t>
        <a:bodyPr/>
        <a:lstStyle/>
        <a:p>
          <a:r>
            <a:rPr lang="ru-RU" sz="2000" b="1" dirty="0" smtClean="0">
              <a:solidFill>
                <a:schemeClr val="bg2">
                  <a:lumMod val="10000"/>
                </a:schemeClr>
              </a:solidFill>
            </a:rPr>
            <a:t>Проведено</a:t>
          </a:r>
        </a:p>
        <a:p>
          <a:r>
            <a:rPr lang="ru-RU" sz="2000" dirty="0" smtClean="0">
              <a:solidFill>
                <a:schemeClr val="bg2">
                  <a:lumMod val="10000"/>
                </a:schemeClr>
              </a:solidFill>
            </a:rPr>
            <a:t>13 проверок</a:t>
          </a:r>
        </a:p>
        <a:p>
          <a:r>
            <a:rPr lang="ru-RU" sz="2000" b="1" dirty="0" smtClean="0">
              <a:solidFill>
                <a:schemeClr val="bg2">
                  <a:lumMod val="10000"/>
                </a:schemeClr>
              </a:solidFill>
            </a:rPr>
            <a:t>Проверено</a:t>
          </a:r>
        </a:p>
        <a:p>
          <a:r>
            <a:rPr lang="ru-RU" sz="2000" dirty="0" smtClean="0">
              <a:solidFill>
                <a:schemeClr val="bg2">
                  <a:lumMod val="10000"/>
                </a:schemeClr>
              </a:solidFill>
            </a:rPr>
            <a:t>25 учреждений </a:t>
          </a:r>
          <a:endParaRPr lang="ru-RU" sz="2000" dirty="0">
            <a:solidFill>
              <a:schemeClr val="bg2">
                <a:lumMod val="10000"/>
              </a:schemeClr>
            </a:solidFill>
          </a:endParaRPr>
        </a:p>
      </dgm:t>
    </dgm:pt>
    <dgm:pt modelId="{1541C4A8-8781-4313-BD04-BAC5C7DACD1C}" type="parTrans" cxnId="{921DF9D5-C844-4BBB-BA8E-D8EE7C601C2A}">
      <dgm:prSet/>
      <dgm:spPr/>
      <dgm:t>
        <a:bodyPr/>
        <a:lstStyle/>
        <a:p>
          <a:endParaRPr lang="ru-RU" sz="2000"/>
        </a:p>
      </dgm:t>
    </dgm:pt>
    <dgm:pt modelId="{9E34CB54-4574-4908-BA8E-FDDD7842BC4F}" type="sibTrans" cxnId="{921DF9D5-C844-4BBB-BA8E-D8EE7C601C2A}">
      <dgm:prSet/>
      <dgm:spPr/>
      <dgm:t>
        <a:bodyPr/>
        <a:lstStyle/>
        <a:p>
          <a:endParaRPr lang="ru-RU" sz="2000"/>
        </a:p>
      </dgm:t>
    </dgm:pt>
    <dgm:pt modelId="{8438CF7A-D918-49BD-B674-3B0C4039CA02}">
      <dgm:prSet custT="1"/>
      <dgm:spPr>
        <a:solidFill>
          <a:srgbClr val="99CC00"/>
        </a:solidFill>
        <a:effectLst>
          <a:outerShdw blurRad="50800" dist="50800" dir="5400000" algn="ctr" rotWithShape="0">
            <a:srgbClr val="000000">
              <a:alpha val="98000"/>
            </a:srgbClr>
          </a:outerShdw>
        </a:effectLst>
      </dgm:spPr>
      <dgm:t>
        <a:bodyPr/>
        <a:lstStyle/>
        <a:p>
          <a:r>
            <a:rPr lang="ru-RU" sz="2000" dirty="0" smtClean="0">
              <a:solidFill>
                <a:schemeClr val="bg2">
                  <a:lumMod val="10000"/>
                </a:schemeClr>
              </a:solidFill>
            </a:rPr>
            <a:t>Объём </a:t>
          </a:r>
        </a:p>
        <a:p>
          <a:r>
            <a:rPr lang="ru-RU" sz="2000" dirty="0" smtClean="0">
              <a:solidFill>
                <a:schemeClr val="bg2">
                  <a:lumMod val="10000"/>
                </a:schemeClr>
              </a:solidFill>
            </a:rPr>
            <a:t>проверенных средств </a:t>
          </a:r>
        </a:p>
        <a:p>
          <a:r>
            <a:rPr lang="ru-RU" sz="2000" b="1" dirty="0" smtClean="0">
              <a:solidFill>
                <a:schemeClr val="bg2">
                  <a:lumMod val="10000"/>
                </a:schemeClr>
              </a:solidFill>
            </a:rPr>
            <a:t>150 751,3 тыс.руб.</a:t>
          </a:r>
        </a:p>
      </dgm:t>
    </dgm:pt>
    <dgm:pt modelId="{87DB50A4-9395-451A-A294-DE6C00BA3ABB}" type="parTrans" cxnId="{E0A99746-4CCC-4DC9-B7E0-96CC6E0B3206}">
      <dgm:prSet/>
      <dgm:spPr/>
      <dgm:t>
        <a:bodyPr/>
        <a:lstStyle/>
        <a:p>
          <a:endParaRPr lang="ru-RU" sz="2000"/>
        </a:p>
      </dgm:t>
    </dgm:pt>
    <dgm:pt modelId="{492D4DDD-6913-467A-824C-1489F11367DB}" type="sibTrans" cxnId="{E0A99746-4CCC-4DC9-B7E0-96CC6E0B3206}">
      <dgm:prSet/>
      <dgm:spPr/>
      <dgm:t>
        <a:bodyPr/>
        <a:lstStyle/>
        <a:p>
          <a:endParaRPr lang="ru-RU" sz="2000"/>
        </a:p>
      </dgm:t>
    </dgm:pt>
    <dgm:pt modelId="{5E52BBC3-9897-4BB4-A01E-556F8EA0E764}">
      <dgm:prSet custT="1"/>
      <dgm:spPr>
        <a:solidFill>
          <a:srgbClr val="99CC00"/>
        </a:solidFill>
        <a:effectLst>
          <a:outerShdw blurRad="50800" dist="50800" dir="5400000" algn="ctr" rotWithShape="0">
            <a:srgbClr val="000000">
              <a:alpha val="98000"/>
            </a:srgbClr>
          </a:outerShdw>
        </a:effectLst>
      </dgm:spPr>
      <dgm:t>
        <a:bodyPr/>
        <a:lstStyle/>
        <a:p>
          <a:r>
            <a:rPr lang="ru-RU" sz="2000" dirty="0" smtClean="0">
              <a:solidFill>
                <a:schemeClr val="bg2">
                  <a:lumMod val="10000"/>
                </a:schemeClr>
              </a:solidFill>
            </a:rPr>
            <a:t>Объём выявленных нарушений</a:t>
          </a:r>
        </a:p>
        <a:p>
          <a:r>
            <a:rPr lang="ru-RU" sz="2000" b="1" dirty="0" smtClean="0">
              <a:solidFill>
                <a:schemeClr val="bg2">
                  <a:lumMod val="10000"/>
                </a:schemeClr>
              </a:solidFill>
            </a:rPr>
            <a:t>16 411,0 тыс.руб</a:t>
          </a:r>
          <a:r>
            <a:rPr lang="ru-RU" sz="2000" dirty="0" smtClean="0">
              <a:solidFill>
                <a:schemeClr val="bg2">
                  <a:lumMod val="10000"/>
                </a:schemeClr>
              </a:solidFill>
            </a:rPr>
            <a:t>. </a:t>
          </a:r>
          <a:endParaRPr lang="ru-RU" sz="2000" dirty="0">
            <a:solidFill>
              <a:schemeClr val="bg2">
                <a:lumMod val="10000"/>
              </a:schemeClr>
            </a:solidFill>
          </a:endParaRPr>
        </a:p>
      </dgm:t>
    </dgm:pt>
    <dgm:pt modelId="{C4D5BEF7-53EF-4823-8C70-CBBE56FA354B}" type="sibTrans" cxnId="{F973F7BC-E46E-40C8-B692-506FA173C73B}">
      <dgm:prSet/>
      <dgm:spPr/>
      <dgm:t>
        <a:bodyPr/>
        <a:lstStyle/>
        <a:p>
          <a:endParaRPr lang="ru-RU" sz="2000"/>
        </a:p>
      </dgm:t>
    </dgm:pt>
    <dgm:pt modelId="{281F72CF-ABE7-4B30-84F2-CF4AB554B136}" type="parTrans" cxnId="{F973F7BC-E46E-40C8-B692-506FA173C73B}">
      <dgm:prSet/>
      <dgm:spPr/>
      <dgm:t>
        <a:bodyPr/>
        <a:lstStyle/>
        <a:p>
          <a:endParaRPr lang="ru-RU" sz="2000"/>
        </a:p>
      </dgm:t>
    </dgm:pt>
    <dgm:pt modelId="{4AB8F0E6-BAD7-4ED1-9548-B9C48E457312}" type="pres">
      <dgm:prSet presAssocID="{91ACF873-EF3C-4AEA-B2C9-FE246E99D60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E0177A6-248E-4429-86DA-C654BDB320A0}" type="pres">
      <dgm:prSet presAssocID="{68F66CA4-483C-4AE8-80D3-9142E59FB165}" presName="root" presStyleCnt="0"/>
      <dgm:spPr/>
    </dgm:pt>
    <dgm:pt modelId="{71E2AF03-6140-4413-ADA4-742BE5C8567B}" type="pres">
      <dgm:prSet presAssocID="{68F66CA4-483C-4AE8-80D3-9142E59FB165}" presName="rootComposite" presStyleCnt="0"/>
      <dgm:spPr/>
    </dgm:pt>
    <dgm:pt modelId="{1FB3A397-D9A0-4D59-8052-304D4701717F}" type="pres">
      <dgm:prSet presAssocID="{68F66CA4-483C-4AE8-80D3-9142E59FB165}" presName="rootText" presStyleLbl="node1" presStyleIdx="0" presStyleCnt="3" custScaleX="76550" custScaleY="133454" custLinFactNeighborX="4170" custLinFactNeighborY="-58760"/>
      <dgm:spPr/>
      <dgm:t>
        <a:bodyPr/>
        <a:lstStyle/>
        <a:p>
          <a:endParaRPr lang="ru-RU"/>
        </a:p>
      </dgm:t>
    </dgm:pt>
    <dgm:pt modelId="{E938700E-8B62-411C-891A-E269BD95A95E}" type="pres">
      <dgm:prSet presAssocID="{68F66CA4-483C-4AE8-80D3-9142E59FB165}" presName="rootConnector" presStyleLbl="node1" presStyleIdx="0" presStyleCnt="3"/>
      <dgm:spPr/>
      <dgm:t>
        <a:bodyPr/>
        <a:lstStyle/>
        <a:p>
          <a:endParaRPr lang="ru-RU"/>
        </a:p>
      </dgm:t>
    </dgm:pt>
    <dgm:pt modelId="{4421D8B3-4C02-4602-AE2C-8C7E859B87AB}" type="pres">
      <dgm:prSet presAssocID="{68F66CA4-483C-4AE8-80D3-9142E59FB165}" presName="childShape" presStyleCnt="0"/>
      <dgm:spPr/>
    </dgm:pt>
    <dgm:pt modelId="{55A82EBB-ED18-4199-A1B1-2918C0276BAC}" type="pres">
      <dgm:prSet presAssocID="{8438CF7A-D918-49BD-B674-3B0C4039CA02}" presName="root" presStyleCnt="0"/>
      <dgm:spPr/>
    </dgm:pt>
    <dgm:pt modelId="{998259C8-8557-4BAD-B41C-18B2A73E111A}" type="pres">
      <dgm:prSet presAssocID="{8438CF7A-D918-49BD-B674-3B0C4039CA02}" presName="rootComposite" presStyleCnt="0"/>
      <dgm:spPr/>
    </dgm:pt>
    <dgm:pt modelId="{24C61FA6-5402-474A-9711-532AF2E4948A}" type="pres">
      <dgm:prSet presAssocID="{8438CF7A-D918-49BD-B674-3B0C4039CA02}" presName="rootText" presStyleLbl="node1" presStyleIdx="1" presStyleCnt="3" custScaleX="79743" custScaleY="143433" custLinFactNeighborX="-463" custLinFactNeighborY="-58760"/>
      <dgm:spPr/>
      <dgm:t>
        <a:bodyPr/>
        <a:lstStyle/>
        <a:p>
          <a:endParaRPr lang="ru-RU"/>
        </a:p>
      </dgm:t>
    </dgm:pt>
    <dgm:pt modelId="{EBB1FF53-78F4-4324-BBB0-C58EA2AE799D}" type="pres">
      <dgm:prSet presAssocID="{8438CF7A-D918-49BD-B674-3B0C4039CA02}" presName="rootConnector" presStyleLbl="node1" presStyleIdx="1" presStyleCnt="3"/>
      <dgm:spPr/>
      <dgm:t>
        <a:bodyPr/>
        <a:lstStyle/>
        <a:p>
          <a:endParaRPr lang="ru-RU"/>
        </a:p>
      </dgm:t>
    </dgm:pt>
    <dgm:pt modelId="{70D7FA1F-16FC-4FA8-BD82-7F636321D2A0}" type="pres">
      <dgm:prSet presAssocID="{8438CF7A-D918-49BD-B674-3B0C4039CA02}" presName="childShape" presStyleCnt="0"/>
      <dgm:spPr/>
    </dgm:pt>
    <dgm:pt modelId="{DC369308-C874-4C11-8925-8783AF3B392A}" type="pres">
      <dgm:prSet presAssocID="{5E52BBC3-9897-4BB4-A01E-556F8EA0E764}" presName="root" presStyleCnt="0"/>
      <dgm:spPr/>
    </dgm:pt>
    <dgm:pt modelId="{26D9255B-47DF-43ED-89FB-CD2E38F91F02}" type="pres">
      <dgm:prSet presAssocID="{5E52BBC3-9897-4BB4-A01E-556F8EA0E764}" presName="rootComposite" presStyleCnt="0"/>
      <dgm:spPr/>
    </dgm:pt>
    <dgm:pt modelId="{0E47907C-0893-4FAC-9C61-F1638BE3C384}" type="pres">
      <dgm:prSet presAssocID="{5E52BBC3-9897-4BB4-A01E-556F8EA0E764}" presName="rootText" presStyleLbl="node1" presStyleIdx="2" presStyleCnt="3" custScaleX="81970" custScaleY="137468" custLinFactNeighborX="-4078" custLinFactNeighborY="-52846"/>
      <dgm:spPr/>
      <dgm:t>
        <a:bodyPr/>
        <a:lstStyle/>
        <a:p>
          <a:endParaRPr lang="ru-RU"/>
        </a:p>
      </dgm:t>
    </dgm:pt>
    <dgm:pt modelId="{6834C3D8-D617-4DE0-B523-56A4158BE0FC}" type="pres">
      <dgm:prSet presAssocID="{5E52BBC3-9897-4BB4-A01E-556F8EA0E764}" presName="rootConnector" presStyleLbl="node1" presStyleIdx="2" presStyleCnt="3"/>
      <dgm:spPr/>
      <dgm:t>
        <a:bodyPr/>
        <a:lstStyle/>
        <a:p>
          <a:endParaRPr lang="ru-RU"/>
        </a:p>
      </dgm:t>
    </dgm:pt>
    <dgm:pt modelId="{9741CDB6-C6FE-403C-9D66-B847CE6EB662}" type="pres">
      <dgm:prSet presAssocID="{5E52BBC3-9897-4BB4-A01E-556F8EA0E764}" presName="childShape" presStyleCnt="0"/>
      <dgm:spPr/>
    </dgm:pt>
  </dgm:ptLst>
  <dgm:cxnLst>
    <dgm:cxn modelId="{C7FD1721-6929-4A91-8D28-2EB41288AFD5}" type="presOf" srcId="{68F66CA4-483C-4AE8-80D3-9142E59FB165}" destId="{E938700E-8B62-411C-891A-E269BD95A95E}" srcOrd="1" destOrd="0" presId="urn:microsoft.com/office/officeart/2005/8/layout/hierarchy3"/>
    <dgm:cxn modelId="{5AF9E9C6-1A32-4F59-9A7C-4CB6BFD3550F}" type="presOf" srcId="{8438CF7A-D918-49BD-B674-3B0C4039CA02}" destId="{EBB1FF53-78F4-4324-BBB0-C58EA2AE799D}" srcOrd="1" destOrd="0" presId="urn:microsoft.com/office/officeart/2005/8/layout/hierarchy3"/>
    <dgm:cxn modelId="{787A073F-7399-4696-87C5-61F5AE7E53C4}" type="presOf" srcId="{68F66CA4-483C-4AE8-80D3-9142E59FB165}" destId="{1FB3A397-D9A0-4D59-8052-304D4701717F}" srcOrd="0" destOrd="0" presId="urn:microsoft.com/office/officeart/2005/8/layout/hierarchy3"/>
    <dgm:cxn modelId="{82FB702D-0DB6-4670-964D-69DBD76B4C04}" type="presOf" srcId="{8438CF7A-D918-49BD-B674-3B0C4039CA02}" destId="{24C61FA6-5402-474A-9711-532AF2E4948A}" srcOrd="0" destOrd="0" presId="urn:microsoft.com/office/officeart/2005/8/layout/hierarchy3"/>
    <dgm:cxn modelId="{488BAF83-BD14-41A2-9931-FAB872E46B98}" type="presOf" srcId="{5E52BBC3-9897-4BB4-A01E-556F8EA0E764}" destId="{6834C3D8-D617-4DE0-B523-56A4158BE0FC}" srcOrd="1" destOrd="0" presId="urn:microsoft.com/office/officeart/2005/8/layout/hierarchy3"/>
    <dgm:cxn modelId="{921DF9D5-C844-4BBB-BA8E-D8EE7C601C2A}" srcId="{91ACF873-EF3C-4AEA-B2C9-FE246E99D60D}" destId="{68F66CA4-483C-4AE8-80D3-9142E59FB165}" srcOrd="0" destOrd="0" parTransId="{1541C4A8-8781-4313-BD04-BAC5C7DACD1C}" sibTransId="{9E34CB54-4574-4908-BA8E-FDDD7842BC4F}"/>
    <dgm:cxn modelId="{F973F7BC-E46E-40C8-B692-506FA173C73B}" srcId="{91ACF873-EF3C-4AEA-B2C9-FE246E99D60D}" destId="{5E52BBC3-9897-4BB4-A01E-556F8EA0E764}" srcOrd="2" destOrd="0" parTransId="{281F72CF-ABE7-4B30-84F2-CF4AB554B136}" sibTransId="{C4D5BEF7-53EF-4823-8C70-CBBE56FA354B}"/>
    <dgm:cxn modelId="{9D80D4DF-18BA-4405-B8F7-AA74E1ACEFFB}" type="presOf" srcId="{91ACF873-EF3C-4AEA-B2C9-FE246E99D60D}" destId="{4AB8F0E6-BAD7-4ED1-9548-B9C48E457312}" srcOrd="0" destOrd="0" presId="urn:microsoft.com/office/officeart/2005/8/layout/hierarchy3"/>
    <dgm:cxn modelId="{E0A99746-4CCC-4DC9-B7E0-96CC6E0B3206}" srcId="{91ACF873-EF3C-4AEA-B2C9-FE246E99D60D}" destId="{8438CF7A-D918-49BD-B674-3B0C4039CA02}" srcOrd="1" destOrd="0" parTransId="{87DB50A4-9395-451A-A294-DE6C00BA3ABB}" sibTransId="{492D4DDD-6913-467A-824C-1489F11367DB}"/>
    <dgm:cxn modelId="{D27A9BC1-B3F4-430D-A549-CDDB7781C5C5}" type="presOf" srcId="{5E52BBC3-9897-4BB4-A01E-556F8EA0E764}" destId="{0E47907C-0893-4FAC-9C61-F1638BE3C384}" srcOrd="0" destOrd="0" presId="urn:microsoft.com/office/officeart/2005/8/layout/hierarchy3"/>
    <dgm:cxn modelId="{CEFE3AA2-4E39-41DC-956C-1E9F03DD554C}" type="presParOf" srcId="{4AB8F0E6-BAD7-4ED1-9548-B9C48E457312}" destId="{EE0177A6-248E-4429-86DA-C654BDB320A0}" srcOrd="0" destOrd="0" presId="urn:microsoft.com/office/officeart/2005/8/layout/hierarchy3"/>
    <dgm:cxn modelId="{04676AA0-37AD-49DE-BB61-59ECB5C421C3}" type="presParOf" srcId="{EE0177A6-248E-4429-86DA-C654BDB320A0}" destId="{71E2AF03-6140-4413-ADA4-742BE5C8567B}" srcOrd="0" destOrd="0" presId="urn:microsoft.com/office/officeart/2005/8/layout/hierarchy3"/>
    <dgm:cxn modelId="{F9A57740-FAFE-417B-A0C5-6ACDD51F537D}" type="presParOf" srcId="{71E2AF03-6140-4413-ADA4-742BE5C8567B}" destId="{1FB3A397-D9A0-4D59-8052-304D4701717F}" srcOrd="0" destOrd="0" presId="urn:microsoft.com/office/officeart/2005/8/layout/hierarchy3"/>
    <dgm:cxn modelId="{5BAB6F25-69B5-459C-9FFF-28BB082A17AA}" type="presParOf" srcId="{71E2AF03-6140-4413-ADA4-742BE5C8567B}" destId="{E938700E-8B62-411C-891A-E269BD95A95E}" srcOrd="1" destOrd="0" presId="urn:microsoft.com/office/officeart/2005/8/layout/hierarchy3"/>
    <dgm:cxn modelId="{622F5695-D354-4BA2-9FB8-D02243D74224}" type="presParOf" srcId="{EE0177A6-248E-4429-86DA-C654BDB320A0}" destId="{4421D8B3-4C02-4602-AE2C-8C7E859B87AB}" srcOrd="1" destOrd="0" presId="urn:microsoft.com/office/officeart/2005/8/layout/hierarchy3"/>
    <dgm:cxn modelId="{8E07C26C-5107-492A-B43A-F27E83A23AF1}" type="presParOf" srcId="{4AB8F0E6-BAD7-4ED1-9548-B9C48E457312}" destId="{55A82EBB-ED18-4199-A1B1-2918C0276BAC}" srcOrd="1" destOrd="0" presId="urn:microsoft.com/office/officeart/2005/8/layout/hierarchy3"/>
    <dgm:cxn modelId="{498B6B80-B18F-4D95-A389-4B0DED5E87EF}" type="presParOf" srcId="{55A82EBB-ED18-4199-A1B1-2918C0276BAC}" destId="{998259C8-8557-4BAD-B41C-18B2A73E111A}" srcOrd="0" destOrd="0" presId="urn:microsoft.com/office/officeart/2005/8/layout/hierarchy3"/>
    <dgm:cxn modelId="{79110132-8C29-4644-81A4-3325004DBF03}" type="presParOf" srcId="{998259C8-8557-4BAD-B41C-18B2A73E111A}" destId="{24C61FA6-5402-474A-9711-532AF2E4948A}" srcOrd="0" destOrd="0" presId="urn:microsoft.com/office/officeart/2005/8/layout/hierarchy3"/>
    <dgm:cxn modelId="{C0CD83EB-D0A6-4508-84E7-CECF20DDAF12}" type="presParOf" srcId="{998259C8-8557-4BAD-B41C-18B2A73E111A}" destId="{EBB1FF53-78F4-4324-BBB0-C58EA2AE799D}" srcOrd="1" destOrd="0" presId="urn:microsoft.com/office/officeart/2005/8/layout/hierarchy3"/>
    <dgm:cxn modelId="{6B8F2728-6561-4831-89C6-C83FE12BC38F}" type="presParOf" srcId="{55A82EBB-ED18-4199-A1B1-2918C0276BAC}" destId="{70D7FA1F-16FC-4FA8-BD82-7F636321D2A0}" srcOrd="1" destOrd="0" presId="urn:microsoft.com/office/officeart/2005/8/layout/hierarchy3"/>
    <dgm:cxn modelId="{FB341511-7C33-4FF3-A3B8-768EB74E3B12}" type="presParOf" srcId="{4AB8F0E6-BAD7-4ED1-9548-B9C48E457312}" destId="{DC369308-C874-4C11-8925-8783AF3B392A}" srcOrd="2" destOrd="0" presId="urn:microsoft.com/office/officeart/2005/8/layout/hierarchy3"/>
    <dgm:cxn modelId="{862AEF21-F293-486E-BE8D-035E0AF38EDF}" type="presParOf" srcId="{DC369308-C874-4C11-8925-8783AF3B392A}" destId="{26D9255B-47DF-43ED-89FB-CD2E38F91F02}" srcOrd="0" destOrd="0" presId="urn:microsoft.com/office/officeart/2005/8/layout/hierarchy3"/>
    <dgm:cxn modelId="{1D5B6F00-1270-4386-B780-AAD57D390EC5}" type="presParOf" srcId="{26D9255B-47DF-43ED-89FB-CD2E38F91F02}" destId="{0E47907C-0893-4FAC-9C61-F1638BE3C384}" srcOrd="0" destOrd="0" presId="urn:microsoft.com/office/officeart/2005/8/layout/hierarchy3"/>
    <dgm:cxn modelId="{D54FAA3D-453C-4243-9B13-7E801914C253}" type="presParOf" srcId="{26D9255B-47DF-43ED-89FB-CD2E38F91F02}" destId="{6834C3D8-D617-4DE0-B523-56A4158BE0FC}" srcOrd="1" destOrd="0" presId="urn:microsoft.com/office/officeart/2005/8/layout/hierarchy3"/>
    <dgm:cxn modelId="{0B5CD482-B686-4AAF-8295-5FE35B9A42BB}" type="presParOf" srcId="{DC369308-C874-4C11-8925-8783AF3B392A}" destId="{9741CDB6-C6FE-403C-9D66-B847CE6EB662}" srcOrd="1" destOrd="0" presId="urn:microsoft.com/office/officeart/2005/8/layout/hierarchy3"/>
  </dgm:cxnLst>
  <dgm:bg>
    <a:effectLst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C9DEEE-FA48-4265-965D-35247AF68941}">
      <dsp:nvSpPr>
        <dsp:cNvPr id="0" name=""/>
        <dsp:cNvSpPr/>
      </dsp:nvSpPr>
      <dsp:spPr>
        <a:xfrm>
          <a:off x="-6249592" y="-956050"/>
          <a:ext cx="7439141" cy="7439141"/>
        </a:xfrm>
        <a:prstGeom prst="blockArc">
          <a:avLst>
            <a:gd name="adj1" fmla="val 18900000"/>
            <a:gd name="adj2" fmla="val 2700000"/>
            <a:gd name="adj3" fmla="val 290"/>
          </a:avLst>
        </a:prstGeom>
        <a:noFill/>
        <a:ln w="25400" cap="flat" cmpd="sng" algn="ctr">
          <a:solidFill>
            <a:srgbClr val="005DA2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B08D9B-431B-465E-944D-08CDDF85690B}">
      <dsp:nvSpPr>
        <dsp:cNvPr id="0" name=""/>
        <dsp:cNvSpPr/>
      </dsp:nvSpPr>
      <dsp:spPr>
        <a:xfrm>
          <a:off x="519731" y="345329"/>
          <a:ext cx="9053974" cy="691101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8561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2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Составление проекта бюджета района, 24-х бюджетов сельских поселений</a:t>
          </a:r>
          <a:endParaRPr lang="ru-RU" sz="22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19731" y="345329"/>
        <a:ext cx="9053974" cy="691101"/>
      </dsp:txXfrm>
    </dsp:sp>
    <dsp:sp modelId="{5E562FF8-38D0-499F-BF6B-7E5F0728A29E}">
      <dsp:nvSpPr>
        <dsp:cNvPr id="0" name=""/>
        <dsp:cNvSpPr/>
      </dsp:nvSpPr>
      <dsp:spPr>
        <a:xfrm>
          <a:off x="87793" y="258941"/>
          <a:ext cx="863876" cy="8638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26B36F-3E75-444A-A35A-2AB0CBBB6635}">
      <dsp:nvSpPr>
        <dsp:cNvPr id="0" name=""/>
        <dsp:cNvSpPr/>
      </dsp:nvSpPr>
      <dsp:spPr>
        <a:xfrm>
          <a:off x="1014954" y="1381649"/>
          <a:ext cx="8558751" cy="691101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8561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2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Организация исполнения и обеспечение выполнения районного бюджета, бюджетов 24–х сельских поселений</a:t>
          </a:r>
          <a:endParaRPr lang="ru-RU" sz="22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014954" y="1381649"/>
        <a:ext cx="8558751" cy="691101"/>
      </dsp:txXfrm>
    </dsp:sp>
    <dsp:sp modelId="{2A2E1F12-8023-458D-88A6-987F1F72892F}">
      <dsp:nvSpPr>
        <dsp:cNvPr id="0" name=""/>
        <dsp:cNvSpPr/>
      </dsp:nvSpPr>
      <dsp:spPr>
        <a:xfrm>
          <a:off x="583016" y="1295261"/>
          <a:ext cx="863876" cy="8638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E01111-FEB7-4FA4-8C57-ECFE158F625E}">
      <dsp:nvSpPr>
        <dsp:cNvPr id="0" name=""/>
        <dsp:cNvSpPr/>
      </dsp:nvSpPr>
      <dsp:spPr>
        <a:xfrm>
          <a:off x="1166948" y="2417969"/>
          <a:ext cx="8406757" cy="691101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8561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2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Казначейское исполнение бюджета района и бюджетов 24-х сельских поселений</a:t>
          </a:r>
          <a:endParaRPr lang="ru-RU" sz="22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166948" y="2417969"/>
        <a:ext cx="8406757" cy="691101"/>
      </dsp:txXfrm>
    </dsp:sp>
    <dsp:sp modelId="{39AB271E-9C35-4D85-AD56-3471A5114264}">
      <dsp:nvSpPr>
        <dsp:cNvPr id="0" name=""/>
        <dsp:cNvSpPr/>
      </dsp:nvSpPr>
      <dsp:spPr>
        <a:xfrm>
          <a:off x="735010" y="2331581"/>
          <a:ext cx="863876" cy="8638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89B2D4-1B47-447F-B4EF-5A4DA38EFA43}">
      <dsp:nvSpPr>
        <dsp:cNvPr id="0" name=""/>
        <dsp:cNvSpPr/>
      </dsp:nvSpPr>
      <dsp:spPr>
        <a:xfrm>
          <a:off x="1014954" y="3454289"/>
          <a:ext cx="8558751" cy="691101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8561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200" b="1" kern="1200" dirty="0" smtClean="0">
              <a:latin typeface="Times New Roman" pitchFamily="18" charset="0"/>
              <a:cs typeface="Times New Roman" pitchFamily="18" charset="0"/>
            </a:rPr>
            <a:t>Осуществление финансового контроля в установленной сфере деятельности</a:t>
          </a:r>
          <a:endParaRPr lang="ru-RU" sz="2200" kern="1200" dirty="0"/>
        </a:p>
      </dsp:txBody>
      <dsp:txXfrm>
        <a:off x="1014954" y="3454289"/>
        <a:ext cx="8558751" cy="691101"/>
      </dsp:txXfrm>
    </dsp:sp>
    <dsp:sp modelId="{C6AAB7B1-6C49-4631-A025-C96008EEB659}">
      <dsp:nvSpPr>
        <dsp:cNvPr id="0" name=""/>
        <dsp:cNvSpPr/>
      </dsp:nvSpPr>
      <dsp:spPr>
        <a:xfrm>
          <a:off x="583016" y="3367901"/>
          <a:ext cx="863876" cy="8638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chemeClr val="accent1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2961D5-0E74-46F0-8D1E-9E38FA7EFDEE}">
      <dsp:nvSpPr>
        <dsp:cNvPr id="0" name=""/>
        <dsp:cNvSpPr/>
      </dsp:nvSpPr>
      <dsp:spPr>
        <a:xfrm>
          <a:off x="519731" y="4490609"/>
          <a:ext cx="9053974" cy="691101"/>
        </a:xfrm>
        <a:prstGeom prst="rect">
          <a:avLst/>
        </a:prstGeom>
        <a:solidFill>
          <a:srgbClr val="005DA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8561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200" b="1" kern="1200" dirty="0" smtClean="0">
              <a:latin typeface="Times New Roman" pitchFamily="18" charset="0"/>
              <a:cs typeface="Times New Roman" pitchFamily="18" charset="0"/>
            </a:rPr>
            <a:t>Совершенствование бюджетного процесса и обеспечение целевого и рационального использования бюджетных средств</a:t>
          </a:r>
          <a:endParaRPr lang="ru-RU" sz="2200" kern="1200" dirty="0"/>
        </a:p>
      </dsp:txBody>
      <dsp:txXfrm>
        <a:off x="519731" y="4490609"/>
        <a:ext cx="9053974" cy="691101"/>
      </dsp:txXfrm>
    </dsp:sp>
    <dsp:sp modelId="{B06914A9-9EB1-4B9F-AC0C-75D46947B161}">
      <dsp:nvSpPr>
        <dsp:cNvPr id="0" name=""/>
        <dsp:cNvSpPr/>
      </dsp:nvSpPr>
      <dsp:spPr>
        <a:xfrm>
          <a:off x="87793" y="4404221"/>
          <a:ext cx="863876" cy="8638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F95E49-15F4-498C-B012-45A318F1BC90}">
      <dsp:nvSpPr>
        <dsp:cNvPr id="0" name=""/>
        <dsp:cNvSpPr/>
      </dsp:nvSpPr>
      <dsp:spPr>
        <a:xfrm>
          <a:off x="0" y="56970"/>
          <a:ext cx="9472612" cy="479160"/>
        </a:xfrm>
        <a:prstGeom prst="roundRect">
          <a:avLst/>
        </a:prstGeom>
        <a:solidFill>
          <a:srgbClr val="005DA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/>
            <a:t>УФК  по Иркутской области </a:t>
          </a:r>
          <a:endParaRPr lang="ru-RU" sz="2400" kern="1200" dirty="0"/>
        </a:p>
      </dsp:txBody>
      <dsp:txXfrm>
        <a:off x="0" y="56970"/>
        <a:ext cx="9472612" cy="479160"/>
      </dsp:txXfrm>
    </dsp:sp>
    <dsp:sp modelId="{E726A084-60C5-4216-9A0F-50D6756A2785}">
      <dsp:nvSpPr>
        <dsp:cNvPr id="0" name=""/>
        <dsp:cNvSpPr/>
      </dsp:nvSpPr>
      <dsp:spPr>
        <a:xfrm>
          <a:off x="0" y="646387"/>
          <a:ext cx="9472612" cy="331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0755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>
              <a:solidFill>
                <a:srgbClr val="003258"/>
              </a:solidFill>
            </a:rPr>
            <a:t>Справочники  КБК на 2019 год по бюджету ТМР и бюджетам с/п.</a:t>
          </a:r>
          <a:endParaRPr lang="ru-RU" sz="1800" kern="1200" dirty="0">
            <a:solidFill>
              <a:srgbClr val="003258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>
              <a:solidFill>
                <a:srgbClr val="003258"/>
              </a:solidFill>
            </a:rPr>
            <a:t>Информация по бюджету ТМР и бюджетам с/п.</a:t>
          </a:r>
          <a:endParaRPr lang="ru-RU" sz="1800" kern="1200" dirty="0">
            <a:solidFill>
              <a:srgbClr val="003258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>
              <a:solidFill>
                <a:srgbClr val="003258"/>
              </a:solidFill>
            </a:rPr>
            <a:t>Санкционирование оплаты денежных обязательств.</a:t>
          </a:r>
          <a:endParaRPr lang="ru-RU" sz="1800" b="1" kern="1200" dirty="0">
            <a:solidFill>
              <a:srgbClr val="003258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>
              <a:solidFill>
                <a:srgbClr val="003258"/>
              </a:solidFill>
            </a:rPr>
            <a:t>Сверка по кассовым выплатам.</a:t>
          </a:r>
          <a:endParaRPr lang="ru-RU" sz="1800" b="1" kern="1200" dirty="0">
            <a:solidFill>
              <a:srgbClr val="003258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>
              <a:solidFill>
                <a:srgbClr val="003258"/>
              </a:solidFill>
            </a:rPr>
            <a:t>Проверка платежных документов на взнос наличных денежных средств.</a:t>
          </a:r>
          <a:endParaRPr lang="ru-RU" sz="1800" b="1" kern="1200" dirty="0">
            <a:solidFill>
              <a:srgbClr val="003258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>
              <a:solidFill>
                <a:srgbClr val="003258"/>
              </a:solidFill>
            </a:rPr>
            <a:t>Ежедневный электронный обмен документами.</a:t>
          </a:r>
          <a:endParaRPr lang="ru-RU" sz="1800" b="1" kern="1200" dirty="0">
            <a:solidFill>
              <a:srgbClr val="003258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>
              <a:solidFill>
                <a:srgbClr val="003258"/>
              </a:solidFill>
            </a:rPr>
            <a:t>Ведение Перечня участников бюджетного процесса.</a:t>
          </a:r>
          <a:endParaRPr lang="ru-RU" sz="1800" b="1" kern="1200" dirty="0">
            <a:solidFill>
              <a:srgbClr val="003258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>
              <a:solidFill>
                <a:srgbClr val="003258"/>
              </a:solidFill>
            </a:rPr>
            <a:t>Внесены изменений в сводный реестр участников бюджетного процесса в системе «Электронный бюджет».</a:t>
          </a:r>
          <a:endParaRPr lang="ru-RU" sz="1800" b="1" kern="1200" dirty="0">
            <a:solidFill>
              <a:srgbClr val="003258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>
              <a:solidFill>
                <a:srgbClr val="003258"/>
              </a:solidFill>
            </a:rPr>
            <a:t>Предоставление расходных расписаний и заявок на оплату расходов по переданным полномочиям</a:t>
          </a:r>
          <a:endParaRPr lang="ru-RU" sz="1800" b="1" kern="1200" dirty="0">
            <a:solidFill>
              <a:srgbClr val="003258"/>
            </a:solidFill>
          </a:endParaRPr>
        </a:p>
      </dsp:txBody>
      <dsp:txXfrm>
        <a:off x="0" y="646387"/>
        <a:ext cx="9472612" cy="3312000"/>
      </dsp:txXfrm>
    </dsp:sp>
    <dsp:sp modelId="{BBC0593C-4C78-48BA-814C-1D567A8700B5}">
      <dsp:nvSpPr>
        <dsp:cNvPr id="0" name=""/>
        <dsp:cNvSpPr/>
      </dsp:nvSpPr>
      <dsp:spPr>
        <a:xfrm>
          <a:off x="0" y="3958387"/>
          <a:ext cx="9472612" cy="464914"/>
        </a:xfrm>
        <a:prstGeom prst="roundRect">
          <a:avLst/>
        </a:prstGeom>
        <a:solidFill>
          <a:srgbClr val="005DA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1" u="sng" kern="1200" dirty="0" smtClean="0">
              <a:latin typeface="Times New Roman" pitchFamily="18" charset="0"/>
              <a:cs typeface="Times New Roman" pitchFamily="18" charset="0"/>
            </a:rPr>
            <a:t>Получатели бюджетных средств</a:t>
          </a:r>
          <a:endParaRPr lang="ru-RU" sz="2400" b="1" kern="1200" dirty="0"/>
        </a:p>
      </dsp:txBody>
      <dsp:txXfrm>
        <a:off x="0" y="3958387"/>
        <a:ext cx="9472612" cy="464914"/>
      </dsp:txXfrm>
    </dsp:sp>
    <dsp:sp modelId="{2D51C260-36AD-4863-BFEB-8EB6A464C292}">
      <dsp:nvSpPr>
        <dsp:cNvPr id="0" name=""/>
        <dsp:cNvSpPr/>
      </dsp:nvSpPr>
      <dsp:spPr>
        <a:xfrm>
          <a:off x="0" y="4461664"/>
          <a:ext cx="9472612" cy="1457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0755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altLang="ru-RU" sz="1800" b="1" kern="1200" dirty="0" smtClean="0">
              <a:solidFill>
                <a:srgbClr val="003258"/>
              </a:solidFill>
              <a:latin typeface="Times New Roman" pitchFamily="18" charset="0"/>
              <a:cs typeface="Times New Roman" pitchFamily="18" charset="0"/>
            </a:rPr>
            <a:t>Возврат сумм по муниципальным контрактам</a:t>
          </a:r>
          <a:endParaRPr lang="ru-RU" sz="1800" b="1" kern="1200" dirty="0">
            <a:solidFill>
              <a:srgbClr val="003258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altLang="ru-RU" sz="1800" b="1" kern="1200" dirty="0" smtClean="0">
              <a:solidFill>
                <a:srgbClr val="003258"/>
              </a:solidFill>
              <a:latin typeface="Times New Roman" pitchFamily="18" charset="0"/>
              <a:cs typeface="Times New Roman" pitchFamily="18" charset="0"/>
            </a:rPr>
            <a:t>Ежемесячный контроль за исполнением платежей по страховым взносам на ОПС и ОМС</a:t>
          </a:r>
          <a:endParaRPr lang="ru-RU" sz="1800" b="1" kern="1200" dirty="0">
            <a:solidFill>
              <a:srgbClr val="003258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altLang="ru-RU" sz="1800" b="1" kern="1200" dirty="0" smtClean="0">
              <a:solidFill>
                <a:srgbClr val="003258"/>
              </a:solidFill>
              <a:latin typeface="Times New Roman" pitchFamily="18" charset="0"/>
              <a:cs typeface="Times New Roman" pitchFamily="18" charset="0"/>
            </a:rPr>
            <a:t>Ежемесячно формировались и доводились карточки лицевых счетов</a:t>
          </a:r>
          <a:endParaRPr lang="ru-RU" sz="1800" b="1" kern="1200" dirty="0">
            <a:solidFill>
              <a:srgbClr val="003258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altLang="ru-RU" sz="1800" b="1" kern="1200" dirty="0" smtClean="0">
              <a:solidFill>
                <a:srgbClr val="003258"/>
              </a:solidFill>
              <a:latin typeface="Times New Roman" pitchFamily="18" charset="0"/>
              <a:cs typeface="Times New Roman" pitchFamily="18" charset="0"/>
            </a:rPr>
            <a:t>Ежемесячно осуществлялась сверка операций по кассовым выплатам</a:t>
          </a:r>
          <a:endParaRPr lang="ru-RU" sz="1800" b="1" kern="1200" dirty="0">
            <a:solidFill>
              <a:srgbClr val="003258"/>
            </a:solidFill>
          </a:endParaRPr>
        </a:p>
      </dsp:txBody>
      <dsp:txXfrm>
        <a:off x="0" y="4461664"/>
        <a:ext cx="9472612" cy="14572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726563-3327-4707-B016-75A241E81CC1}">
      <dsp:nvSpPr>
        <dsp:cNvPr id="0" name=""/>
        <dsp:cNvSpPr/>
      </dsp:nvSpPr>
      <dsp:spPr>
        <a:xfrm>
          <a:off x="2913200" y="292903"/>
          <a:ext cx="3688211" cy="173902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Уведомления на уточнение вида платежа   </a:t>
          </a:r>
          <a:endParaRPr lang="ru-RU" sz="3200" kern="1200" dirty="0"/>
        </a:p>
      </dsp:txBody>
      <dsp:txXfrm>
        <a:off x="2913200" y="292903"/>
        <a:ext cx="3688211" cy="1739026"/>
      </dsp:txXfrm>
    </dsp:sp>
    <dsp:sp modelId="{64B03F9C-9B8C-4273-A4D9-2AD9E55A555A}">
      <dsp:nvSpPr>
        <dsp:cNvPr id="0" name=""/>
        <dsp:cNvSpPr/>
      </dsp:nvSpPr>
      <dsp:spPr>
        <a:xfrm>
          <a:off x="2588" y="428857"/>
          <a:ext cx="2910611" cy="1467119"/>
        </a:xfrm>
        <a:prstGeom prst="roundRect">
          <a:avLst/>
        </a:prstGeom>
        <a:solidFill>
          <a:srgbClr val="944AC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93 шт.</a:t>
          </a:r>
          <a:endParaRPr lang="ru-RU" sz="6500" kern="1200" dirty="0"/>
        </a:p>
      </dsp:txBody>
      <dsp:txXfrm>
        <a:off x="2588" y="428857"/>
        <a:ext cx="2910611" cy="1467119"/>
      </dsp:txXfrm>
    </dsp:sp>
    <dsp:sp modelId="{5F2D51EE-69D9-474E-99DC-6FF87C62C907}">
      <dsp:nvSpPr>
        <dsp:cNvPr id="0" name=""/>
        <dsp:cNvSpPr/>
      </dsp:nvSpPr>
      <dsp:spPr>
        <a:xfrm>
          <a:off x="3133656" y="2471767"/>
          <a:ext cx="3469305" cy="163799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400" kern="1200" dirty="0" smtClean="0"/>
            <a:t>Заявок на возврат</a:t>
          </a:r>
          <a:endParaRPr lang="ru-RU" sz="4400" kern="1200" dirty="0"/>
        </a:p>
      </dsp:txBody>
      <dsp:txXfrm>
        <a:off x="3133656" y="2471767"/>
        <a:ext cx="3469305" cy="1637996"/>
      </dsp:txXfrm>
    </dsp:sp>
    <dsp:sp modelId="{46BF4F52-A663-473C-AE19-BA67B5D8AE62}">
      <dsp:nvSpPr>
        <dsp:cNvPr id="0" name=""/>
        <dsp:cNvSpPr/>
      </dsp:nvSpPr>
      <dsp:spPr>
        <a:xfrm>
          <a:off x="1037" y="2613900"/>
          <a:ext cx="3132618" cy="1353729"/>
        </a:xfrm>
        <a:prstGeom prst="roundRect">
          <a:avLst/>
        </a:prstGeom>
        <a:solidFill>
          <a:srgbClr val="944AC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70 шт.</a:t>
          </a:r>
          <a:endParaRPr lang="ru-RU" sz="6500" kern="1200" dirty="0"/>
        </a:p>
      </dsp:txBody>
      <dsp:txXfrm>
        <a:off x="1037" y="2613900"/>
        <a:ext cx="3132618" cy="135372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7EB998-F87D-4BEA-A387-E6D2379813BB}">
      <dsp:nvSpPr>
        <dsp:cNvPr id="0" name=""/>
        <dsp:cNvSpPr/>
      </dsp:nvSpPr>
      <dsp:spPr>
        <a:xfrm>
          <a:off x="0" y="366499"/>
          <a:ext cx="944879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02BCDA-103E-4FCD-B5B4-01D19F841CBE}">
      <dsp:nvSpPr>
        <dsp:cNvPr id="0" name=""/>
        <dsp:cNvSpPr/>
      </dsp:nvSpPr>
      <dsp:spPr>
        <a:xfrm>
          <a:off x="345448" y="115579"/>
          <a:ext cx="8868066" cy="501840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9999" tIns="0" rIns="2499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chemeClr val="bg1"/>
              </a:solidFill>
            </a:rPr>
            <a:t>отчет по исполнению бюджета и справочная таблица к отчету</a:t>
          </a:r>
          <a:endParaRPr lang="ru-RU" sz="2000" b="1" i="0" kern="1200" dirty="0">
            <a:solidFill>
              <a:schemeClr val="bg1"/>
            </a:solidFill>
          </a:endParaRPr>
        </a:p>
      </dsp:txBody>
      <dsp:txXfrm>
        <a:off x="345448" y="115579"/>
        <a:ext cx="8868066" cy="501840"/>
      </dsp:txXfrm>
    </dsp:sp>
    <dsp:sp modelId="{424E7F04-A2EB-4D8A-ADC3-AFFEF1F278AF}">
      <dsp:nvSpPr>
        <dsp:cNvPr id="0" name=""/>
        <dsp:cNvSpPr/>
      </dsp:nvSpPr>
      <dsp:spPr>
        <a:xfrm>
          <a:off x="0" y="1137619"/>
          <a:ext cx="944879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511539-0D06-44BB-860B-BC8B084B2870}">
      <dsp:nvSpPr>
        <dsp:cNvPr id="0" name=""/>
        <dsp:cNvSpPr/>
      </dsp:nvSpPr>
      <dsp:spPr>
        <a:xfrm>
          <a:off x="276825" y="886699"/>
          <a:ext cx="8974088" cy="501840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9999" tIns="0" rIns="2499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chemeClr val="bg2">
                  <a:lumMod val="10000"/>
                </a:schemeClr>
              </a:solidFill>
            </a:rPr>
            <a:t>долговая книга ТМР и 24 с/п</a:t>
          </a:r>
          <a:endParaRPr lang="ru-RU" sz="2000" b="1" i="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76825" y="886699"/>
        <a:ext cx="8974088" cy="501840"/>
      </dsp:txXfrm>
    </dsp:sp>
    <dsp:sp modelId="{053781BD-00FD-4428-B7AA-4D7A95D704A7}">
      <dsp:nvSpPr>
        <dsp:cNvPr id="0" name=""/>
        <dsp:cNvSpPr/>
      </dsp:nvSpPr>
      <dsp:spPr>
        <a:xfrm>
          <a:off x="0" y="1908739"/>
          <a:ext cx="944879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3979C-8D7E-4D44-A1F2-EAE683B7D64A}">
      <dsp:nvSpPr>
        <dsp:cNvPr id="0" name=""/>
        <dsp:cNvSpPr/>
      </dsp:nvSpPr>
      <dsp:spPr>
        <a:xfrm>
          <a:off x="276825" y="1657819"/>
          <a:ext cx="8974088" cy="501840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9999" tIns="0" rIns="2499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справка по консолидируемым расчетам</a:t>
          </a:r>
          <a:endParaRPr lang="ru-RU" sz="2000" b="1" i="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76825" y="1657819"/>
        <a:ext cx="8974088" cy="501840"/>
      </dsp:txXfrm>
    </dsp:sp>
    <dsp:sp modelId="{D84DF9BE-6F40-43AB-AC98-7B7D1F4CA462}">
      <dsp:nvSpPr>
        <dsp:cNvPr id="0" name=""/>
        <dsp:cNvSpPr/>
      </dsp:nvSpPr>
      <dsp:spPr>
        <a:xfrm>
          <a:off x="0" y="2679859"/>
          <a:ext cx="944879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2CAED8-B3F2-4454-9ADA-8696379DE7E2}">
      <dsp:nvSpPr>
        <dsp:cNvPr id="0" name=""/>
        <dsp:cNvSpPr/>
      </dsp:nvSpPr>
      <dsp:spPr>
        <a:xfrm>
          <a:off x="276825" y="2428939"/>
          <a:ext cx="8974088" cy="501840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9999" tIns="0" rIns="2499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сведения о просроченной кредиторской/дебиторской задолженности</a:t>
          </a:r>
          <a:endParaRPr lang="ru-RU" sz="2000" b="1" i="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76825" y="2428939"/>
        <a:ext cx="8974088" cy="501840"/>
      </dsp:txXfrm>
    </dsp:sp>
    <dsp:sp modelId="{9AD37B1E-3595-43D8-BD32-4D59ED0F8C3B}">
      <dsp:nvSpPr>
        <dsp:cNvPr id="0" name=""/>
        <dsp:cNvSpPr/>
      </dsp:nvSpPr>
      <dsp:spPr>
        <a:xfrm>
          <a:off x="0" y="3450979"/>
          <a:ext cx="944879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F6F62B-7990-4570-9533-071F4DD27C7E}">
      <dsp:nvSpPr>
        <dsp:cNvPr id="0" name=""/>
        <dsp:cNvSpPr/>
      </dsp:nvSpPr>
      <dsp:spPr>
        <a:xfrm>
          <a:off x="276825" y="3200059"/>
          <a:ext cx="8974088" cy="501840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9999" tIns="0" rIns="2499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отчеты по оценке исполнения бюджета ТМР и 24-м бюджетам с/п</a:t>
          </a:r>
          <a:endParaRPr lang="ru-RU" sz="2000" b="1" i="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76825" y="3200059"/>
        <a:ext cx="8974088" cy="501840"/>
      </dsp:txXfrm>
    </dsp:sp>
    <dsp:sp modelId="{A5F84510-8C11-449E-978F-097249FCDDE1}">
      <dsp:nvSpPr>
        <dsp:cNvPr id="0" name=""/>
        <dsp:cNvSpPr/>
      </dsp:nvSpPr>
      <dsp:spPr>
        <a:xfrm>
          <a:off x="0" y="4222099"/>
          <a:ext cx="944879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A9966D-0237-4D35-987E-74A2E8D04438}">
      <dsp:nvSpPr>
        <dsp:cNvPr id="0" name=""/>
        <dsp:cNvSpPr/>
      </dsp:nvSpPr>
      <dsp:spPr>
        <a:xfrm>
          <a:off x="276825" y="3971179"/>
          <a:ext cx="8974088" cy="501840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9999" tIns="0" rIns="2499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 финансировании заработной платы по ТМР и 24-м с/п</a:t>
          </a:r>
          <a:endParaRPr lang="ru-RU" sz="2000" b="1" i="0" kern="1200" dirty="0">
            <a:solidFill>
              <a:schemeClr val="bg1"/>
            </a:solidFill>
          </a:endParaRPr>
        </a:p>
      </dsp:txBody>
      <dsp:txXfrm>
        <a:off x="276825" y="3971179"/>
        <a:ext cx="8974088" cy="501840"/>
      </dsp:txXfrm>
    </dsp:sp>
    <dsp:sp modelId="{9E10A1FC-C98E-4DA2-98F6-8AD2B4B551E3}">
      <dsp:nvSpPr>
        <dsp:cNvPr id="0" name=""/>
        <dsp:cNvSpPr/>
      </dsp:nvSpPr>
      <dsp:spPr>
        <a:xfrm>
          <a:off x="0" y="4993219"/>
          <a:ext cx="944879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7F2E3B-3A95-4CA8-B820-D8B7381BC4D5}">
      <dsp:nvSpPr>
        <dsp:cNvPr id="0" name=""/>
        <dsp:cNvSpPr/>
      </dsp:nvSpPr>
      <dsp:spPr>
        <a:xfrm>
          <a:off x="289525" y="4780399"/>
          <a:ext cx="8974088" cy="501840"/>
        </a:xfrm>
        <a:prstGeom prst="roundRect">
          <a:avLst/>
        </a:prstGeom>
        <a:solidFill>
          <a:srgbClr val="DEC6E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9999" tIns="0" rIns="2499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00"/>
              </a:solidFill>
            </a:rPr>
            <a:t>мониторинг реализации проектов народных инициатив </a:t>
          </a:r>
          <a:endParaRPr lang="ru-RU" sz="2000" b="1" i="0" kern="1200" dirty="0">
            <a:solidFill>
              <a:srgbClr val="000000"/>
            </a:solidFill>
          </a:endParaRPr>
        </a:p>
      </dsp:txBody>
      <dsp:txXfrm>
        <a:off x="289525" y="4780399"/>
        <a:ext cx="8974088" cy="50184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E0ECE8-DE9A-4A41-84E0-56D135876681}">
      <dsp:nvSpPr>
        <dsp:cNvPr id="0" name=""/>
        <dsp:cNvSpPr/>
      </dsp:nvSpPr>
      <dsp:spPr>
        <a:xfrm>
          <a:off x="0" y="2306"/>
          <a:ext cx="99060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381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CA4679D-EA50-4925-B105-94CDECB1F9D3}">
      <dsp:nvSpPr>
        <dsp:cNvPr id="0" name=""/>
        <dsp:cNvSpPr/>
      </dsp:nvSpPr>
      <dsp:spPr>
        <a:xfrm>
          <a:off x="0" y="2306"/>
          <a:ext cx="9906000" cy="730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solidFill>
                <a:schemeClr val="accent1">
                  <a:lumMod val="50000"/>
                </a:schemeClr>
              </a:solidFill>
            </a:rPr>
            <a:t>- об использовании МБТ, полученных из ФБ и ОБ</a:t>
          </a:r>
          <a:endParaRPr lang="ru-RU" sz="2200" b="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2306"/>
        <a:ext cx="9906000" cy="730529"/>
      </dsp:txXfrm>
    </dsp:sp>
    <dsp:sp modelId="{6A2B4AB1-208B-441A-B7BB-D3267FC244E4}">
      <dsp:nvSpPr>
        <dsp:cNvPr id="0" name=""/>
        <dsp:cNvSpPr/>
      </dsp:nvSpPr>
      <dsp:spPr>
        <a:xfrm>
          <a:off x="0" y="576659"/>
          <a:ext cx="99060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381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704723E-71A5-4D93-A9B4-8DAFDDBF4C24}">
      <dsp:nvSpPr>
        <dsp:cNvPr id="0" name=""/>
        <dsp:cNvSpPr/>
      </dsp:nvSpPr>
      <dsp:spPr>
        <a:xfrm>
          <a:off x="0" y="577555"/>
          <a:ext cx="9906000" cy="489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solidFill>
                <a:schemeClr val="accent1">
                  <a:lumMod val="50000"/>
                </a:schemeClr>
              </a:solidFill>
            </a:rPr>
            <a:t>- сведения по дебиторской и кредиторской задолженности</a:t>
          </a:r>
          <a:endParaRPr lang="ru-RU" sz="2200" b="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577555"/>
        <a:ext cx="9906000" cy="489487"/>
      </dsp:txXfrm>
    </dsp:sp>
    <dsp:sp modelId="{6ADA83B7-CD93-4B5B-9313-9AFB06216F6A}">
      <dsp:nvSpPr>
        <dsp:cNvPr id="0" name=""/>
        <dsp:cNvSpPr/>
      </dsp:nvSpPr>
      <dsp:spPr>
        <a:xfrm>
          <a:off x="0" y="1222323"/>
          <a:ext cx="99060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381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0EE8990-0579-4CAB-946D-6B0C85F4CD12}">
      <dsp:nvSpPr>
        <dsp:cNvPr id="0" name=""/>
        <dsp:cNvSpPr/>
      </dsp:nvSpPr>
      <dsp:spPr>
        <a:xfrm>
          <a:off x="0" y="1222323"/>
          <a:ext cx="9906000" cy="526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solidFill>
                <a:schemeClr val="accent1">
                  <a:lumMod val="50000"/>
                </a:schemeClr>
              </a:solidFill>
            </a:rPr>
            <a:t>- сведения о движении денежных средств</a:t>
          </a:r>
          <a:endParaRPr lang="ru-RU" sz="2200" b="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1222323"/>
        <a:ext cx="9906000" cy="526798"/>
      </dsp:txXfrm>
    </dsp:sp>
    <dsp:sp modelId="{44C755EE-4AD2-4D7E-BD22-8A75775EA1D7}">
      <dsp:nvSpPr>
        <dsp:cNvPr id="0" name=""/>
        <dsp:cNvSpPr/>
      </dsp:nvSpPr>
      <dsp:spPr>
        <a:xfrm>
          <a:off x="0" y="1749121"/>
          <a:ext cx="99060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381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57E32AB-CA4B-4FB0-9FA3-3D7403FF68FA}">
      <dsp:nvSpPr>
        <dsp:cNvPr id="0" name=""/>
        <dsp:cNvSpPr/>
      </dsp:nvSpPr>
      <dsp:spPr>
        <a:xfrm>
          <a:off x="0" y="1749121"/>
          <a:ext cx="9896326" cy="2354779"/>
        </a:xfrm>
        <a:prstGeom prst="rect">
          <a:avLst/>
        </a:prstGeom>
        <a:noFill/>
        <a:ln w="38100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solidFill>
                <a:schemeClr val="accent1">
                  <a:lumMod val="50000"/>
                </a:schemeClr>
              </a:solidFill>
            </a:rPr>
            <a:t>- о расходовании субвенций на осуществление полномочий (в сфере труда, архива, деятельности административных комиссий, комиссии по делам несовершеннолетних, предоставление мер поддержки малообеспеченным и малоимущим семьям, предоставление гражданам адресных субсидий, лицензирование алкогольной продукции,  получение   общедоступного и бесплатного  дошкольного образования, получение общедоступного и бесплатного начального общего образования, по первичному воинскому учету)</a:t>
          </a:r>
          <a:endParaRPr lang="ru-RU" sz="2200" b="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1749121"/>
        <a:ext cx="9896326" cy="2354779"/>
      </dsp:txXfrm>
    </dsp:sp>
    <dsp:sp modelId="{E7D4483C-F2F0-48AC-9E54-97322F828308}">
      <dsp:nvSpPr>
        <dsp:cNvPr id="0" name=""/>
        <dsp:cNvSpPr/>
      </dsp:nvSpPr>
      <dsp:spPr>
        <a:xfrm>
          <a:off x="0" y="4103900"/>
          <a:ext cx="99060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381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B4ABC0-6919-4ADD-B3C7-840F8842A2BA}">
      <dsp:nvSpPr>
        <dsp:cNvPr id="0" name=""/>
        <dsp:cNvSpPr/>
      </dsp:nvSpPr>
      <dsp:spPr>
        <a:xfrm flipV="1">
          <a:off x="0" y="4103900"/>
          <a:ext cx="9906000" cy="45905"/>
        </a:xfrm>
        <a:prstGeom prst="rect">
          <a:avLst/>
        </a:prstGeom>
        <a:noFill/>
        <a:ln w="41275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0" kern="1200" dirty="0">
            <a:solidFill>
              <a:schemeClr val="accent1">
                <a:lumMod val="50000"/>
              </a:schemeClr>
            </a:solidFill>
          </a:endParaRPr>
        </a:p>
      </dsp:txBody>
      <dsp:txXfrm flipV="1">
        <a:off x="0" y="4103900"/>
        <a:ext cx="9906000" cy="45905"/>
      </dsp:txXfrm>
    </dsp:sp>
    <dsp:sp modelId="{FDAEA930-3E31-4195-9903-F9BD2A13448D}">
      <dsp:nvSpPr>
        <dsp:cNvPr id="0" name=""/>
        <dsp:cNvSpPr/>
      </dsp:nvSpPr>
      <dsp:spPr>
        <a:xfrm>
          <a:off x="0" y="4149806"/>
          <a:ext cx="99060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38100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E81032B-BC02-4614-80E4-A10ABAABE711}">
      <dsp:nvSpPr>
        <dsp:cNvPr id="0" name=""/>
        <dsp:cNvSpPr/>
      </dsp:nvSpPr>
      <dsp:spPr>
        <a:xfrm>
          <a:off x="0" y="4110049"/>
          <a:ext cx="9906000" cy="828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solidFill>
                <a:schemeClr val="accent1">
                  <a:lumMod val="50000"/>
                </a:schemeClr>
              </a:solidFill>
            </a:rPr>
            <a:t>- о расходах и численности работников ОМСУ, избирательных комиссий муниципальных образований</a:t>
          </a:r>
          <a:endParaRPr lang="ru-RU" sz="2200" b="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4110049"/>
        <a:ext cx="9906000" cy="828730"/>
      </dsp:txXfrm>
    </dsp:sp>
    <dsp:sp modelId="{FADA4182-61D5-4844-98F6-963C88B6C7C1}">
      <dsp:nvSpPr>
        <dsp:cNvPr id="0" name=""/>
        <dsp:cNvSpPr/>
      </dsp:nvSpPr>
      <dsp:spPr>
        <a:xfrm>
          <a:off x="0" y="4978537"/>
          <a:ext cx="99060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381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EB8BC54-EAD6-43F6-AC42-65265DBCC891}">
      <dsp:nvSpPr>
        <dsp:cNvPr id="0" name=""/>
        <dsp:cNvSpPr/>
      </dsp:nvSpPr>
      <dsp:spPr>
        <a:xfrm>
          <a:off x="0" y="4978537"/>
          <a:ext cx="9906000" cy="1101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solidFill>
                <a:schemeClr val="accent1">
                  <a:lumMod val="50000"/>
                </a:schemeClr>
              </a:solidFill>
            </a:rPr>
            <a:t>- сведения о количестве  подведомственных участников бюджетного процесса, учреждений, государственных (муниципальных) унитарных предприятий и публично-правовых образований</a:t>
          </a:r>
          <a:endParaRPr lang="ru-RU" sz="2200" b="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4978537"/>
        <a:ext cx="9906000" cy="110190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03B9A9-646F-4B28-AE10-6FAED7F10E2F}">
      <dsp:nvSpPr>
        <dsp:cNvPr id="0" name=""/>
        <dsp:cNvSpPr/>
      </dsp:nvSpPr>
      <dsp:spPr>
        <a:xfrm rot="5400000">
          <a:off x="-420573" y="421104"/>
          <a:ext cx="2803822" cy="1962675"/>
        </a:xfrm>
        <a:prstGeom prst="chevron">
          <a:avLst/>
        </a:prstGeom>
        <a:solidFill>
          <a:srgbClr val="92D050"/>
        </a:solidFill>
        <a:ln w="9525" cap="flat" cmpd="sng" algn="ctr">
          <a:solidFill>
            <a:srgbClr val="92D05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>
              <a:solidFill>
                <a:srgbClr val="000000"/>
              </a:solidFill>
            </a:rPr>
            <a:t>1-МБ</a:t>
          </a:r>
          <a:endParaRPr lang="ru-RU" sz="5500" kern="1200" dirty="0">
            <a:solidFill>
              <a:srgbClr val="000000"/>
            </a:solidFill>
          </a:endParaRPr>
        </a:p>
      </dsp:txBody>
      <dsp:txXfrm rot="5400000">
        <a:off x="-420573" y="421104"/>
        <a:ext cx="2803822" cy="1962675"/>
      </dsp:txXfrm>
    </dsp:sp>
    <dsp:sp modelId="{767C08F9-041A-462F-B752-FA607FF357EA}">
      <dsp:nvSpPr>
        <dsp:cNvPr id="0" name=""/>
        <dsp:cNvSpPr/>
      </dsp:nvSpPr>
      <dsp:spPr>
        <a:xfrm rot="5400000">
          <a:off x="4721924" y="-2758717"/>
          <a:ext cx="1822484" cy="7340981"/>
        </a:xfrm>
        <a:prstGeom prst="round2SameRect">
          <a:avLst/>
        </a:prstGeom>
        <a:solidFill>
          <a:schemeClr val="bg1"/>
        </a:solidFill>
        <a:ln w="9525" cap="flat" cmpd="sng" algn="ctr">
          <a:solidFill>
            <a:srgbClr val="36723D"/>
          </a:solidFill>
          <a:prstDash val="solid"/>
        </a:ln>
        <a:effectLst>
          <a:outerShdw blurRad="50800" dist="50800" dir="5400000" algn="ctr" rotWithShape="0">
            <a:srgbClr val="000000">
              <a:alpha val="99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0" kern="120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rPr>
            <a:t>«Сведения об исполнении бюджета муниципального образования» (по бюджету района и 24 бюджетам с/п)</a:t>
          </a:r>
          <a:endParaRPr lang="ru-RU" sz="2400" b="1" i="0" kern="1200" dirty="0">
            <a:solidFill>
              <a:srgbClr val="000000"/>
            </a:solidFill>
            <a:effectLst/>
          </a:endParaRPr>
        </a:p>
      </dsp:txBody>
      <dsp:txXfrm rot="5400000">
        <a:off x="4721924" y="-2758717"/>
        <a:ext cx="1822484" cy="7340981"/>
      </dsp:txXfrm>
    </dsp:sp>
    <dsp:sp modelId="{CAFB813F-71F4-4571-8C4C-1DA6493C19B1}">
      <dsp:nvSpPr>
        <dsp:cNvPr id="0" name=""/>
        <dsp:cNvSpPr/>
      </dsp:nvSpPr>
      <dsp:spPr>
        <a:xfrm rot="5400000">
          <a:off x="-420573" y="2942962"/>
          <a:ext cx="2803822" cy="1962675"/>
        </a:xfrm>
        <a:prstGeom prst="chevron">
          <a:avLst/>
        </a:prstGeom>
        <a:solidFill>
          <a:srgbClr val="FFC000"/>
        </a:solidFill>
        <a:ln w="9525" cap="flat" cmpd="sng" algn="ctr">
          <a:solidFill>
            <a:srgbClr val="FFC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>
              <a:solidFill>
                <a:srgbClr val="000000"/>
              </a:solidFill>
            </a:rPr>
            <a:t>2-МС</a:t>
          </a:r>
          <a:endParaRPr lang="ru-RU" sz="5500" kern="1200" dirty="0">
            <a:solidFill>
              <a:srgbClr val="000000"/>
            </a:solidFill>
          </a:endParaRPr>
        </a:p>
      </dsp:txBody>
      <dsp:txXfrm rot="5400000">
        <a:off x="-420573" y="2942962"/>
        <a:ext cx="2803822" cy="1962675"/>
      </dsp:txXfrm>
    </dsp:sp>
    <dsp:sp modelId="{2B58ACE9-3390-4420-A2E7-26E68A538AD0}">
      <dsp:nvSpPr>
        <dsp:cNvPr id="0" name=""/>
        <dsp:cNvSpPr/>
      </dsp:nvSpPr>
      <dsp:spPr>
        <a:xfrm rot="5400000">
          <a:off x="4721924" y="-236859"/>
          <a:ext cx="1822484" cy="7340981"/>
        </a:xfrm>
        <a:prstGeom prst="round2SameRect">
          <a:avLst/>
        </a:prstGeom>
        <a:solidFill>
          <a:schemeClr val="lt1">
            <a:hueOff val="0"/>
            <a:satOff val="0"/>
            <a:lumOff val="0"/>
          </a:schemeClr>
        </a:solidFill>
        <a:ln w="9525" cap="flat" cmpd="sng" algn="ctr">
          <a:solidFill>
            <a:srgbClr val="FFC000"/>
          </a:solidFill>
          <a:prstDash val="solid"/>
        </a:ln>
        <a:effectLst>
          <a:outerShdw blurRad="50800" dist="50800" dir="5400000" algn="ctr" rotWithShape="0">
            <a:srgbClr val="000000">
              <a:alpha val="99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0" kern="120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rPr>
            <a:t>«Сведения о дополнительном профессиональном образовании муниципальных служащих за 2018 год»</a:t>
          </a:r>
          <a:endParaRPr lang="ru-RU" sz="2400" b="1" i="0" kern="1200" dirty="0">
            <a:solidFill>
              <a:srgbClr val="000000"/>
            </a:solidFill>
            <a:effectLst/>
          </a:endParaRPr>
        </a:p>
      </dsp:txBody>
      <dsp:txXfrm rot="5400000">
        <a:off x="4721924" y="-236859"/>
        <a:ext cx="1822484" cy="734098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B3A397-D9A0-4D59-8052-304D4701717F}">
      <dsp:nvSpPr>
        <dsp:cNvPr id="0" name=""/>
        <dsp:cNvSpPr/>
      </dsp:nvSpPr>
      <dsp:spPr>
        <a:xfrm>
          <a:off x="136836" y="0"/>
          <a:ext cx="2456662" cy="2141420"/>
        </a:xfrm>
        <a:prstGeom prst="roundRect">
          <a:avLst>
            <a:gd name="adj" fmla="val 10000"/>
          </a:avLst>
        </a:prstGeom>
        <a:solidFill>
          <a:srgbClr val="99CC00"/>
        </a:solidFill>
        <a:ln>
          <a:noFill/>
        </a:ln>
        <a:effectLst>
          <a:outerShdw blurRad="50800" dist="50800" dir="5400000" algn="ctr" rotWithShape="0">
            <a:srgbClr val="000000">
              <a:alpha val="9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2">
                  <a:lumMod val="10000"/>
                </a:schemeClr>
              </a:solidFill>
            </a:rPr>
            <a:t>Проведено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2">
                  <a:lumMod val="10000"/>
                </a:schemeClr>
              </a:solidFill>
            </a:rPr>
            <a:t>13 проверок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2">
                  <a:lumMod val="10000"/>
                </a:schemeClr>
              </a:solidFill>
            </a:rPr>
            <a:t>Проверено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2">
                  <a:lumMod val="10000"/>
                </a:schemeClr>
              </a:solidFill>
            </a:rPr>
            <a:t>25 учреждений </a:t>
          </a:r>
          <a:endParaRPr lang="ru-RU" sz="20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136836" y="0"/>
        <a:ext cx="2456662" cy="2141420"/>
      </dsp:txXfrm>
    </dsp:sp>
    <dsp:sp modelId="{24C61FA6-5402-474A-9711-532AF2E4948A}">
      <dsp:nvSpPr>
        <dsp:cNvPr id="0" name=""/>
        <dsp:cNvSpPr/>
      </dsp:nvSpPr>
      <dsp:spPr>
        <a:xfrm>
          <a:off x="3247122" y="0"/>
          <a:ext cx="2559133" cy="2301544"/>
        </a:xfrm>
        <a:prstGeom prst="roundRect">
          <a:avLst>
            <a:gd name="adj" fmla="val 10000"/>
          </a:avLst>
        </a:prstGeom>
        <a:solidFill>
          <a:srgbClr val="99CC00"/>
        </a:solidFill>
        <a:ln>
          <a:noFill/>
        </a:ln>
        <a:effectLst>
          <a:outerShdw blurRad="50800" dist="50800" dir="5400000" algn="ctr" rotWithShape="0">
            <a:srgbClr val="000000">
              <a:alpha val="9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2">
                  <a:lumMod val="10000"/>
                </a:schemeClr>
              </a:solidFill>
            </a:rPr>
            <a:t>Объём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2">
                  <a:lumMod val="10000"/>
                </a:schemeClr>
              </a:solidFill>
            </a:rPr>
            <a:t>проверенных средств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2">
                  <a:lumMod val="10000"/>
                </a:schemeClr>
              </a:solidFill>
            </a:rPr>
            <a:t>150 751,3 тыс.руб.</a:t>
          </a:r>
        </a:p>
      </dsp:txBody>
      <dsp:txXfrm>
        <a:off x="3247122" y="0"/>
        <a:ext cx="2559133" cy="2301544"/>
      </dsp:txXfrm>
    </dsp:sp>
    <dsp:sp modelId="{0E47907C-0893-4FAC-9C61-F1638BE3C384}">
      <dsp:nvSpPr>
        <dsp:cNvPr id="0" name=""/>
        <dsp:cNvSpPr/>
      </dsp:nvSpPr>
      <dsp:spPr>
        <a:xfrm>
          <a:off x="6492548" y="0"/>
          <a:ext cx="2630602" cy="2205829"/>
        </a:xfrm>
        <a:prstGeom prst="roundRect">
          <a:avLst>
            <a:gd name="adj" fmla="val 10000"/>
          </a:avLst>
        </a:prstGeom>
        <a:solidFill>
          <a:srgbClr val="99CC00"/>
        </a:solidFill>
        <a:ln>
          <a:noFill/>
        </a:ln>
        <a:effectLst>
          <a:outerShdw blurRad="50800" dist="50800" dir="5400000" algn="ctr" rotWithShape="0">
            <a:srgbClr val="000000">
              <a:alpha val="9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2">
                  <a:lumMod val="10000"/>
                </a:schemeClr>
              </a:solidFill>
            </a:rPr>
            <a:t>Объём выявленных нарушений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2">
                  <a:lumMod val="10000"/>
                </a:schemeClr>
              </a:solidFill>
            </a:rPr>
            <a:t>16 411,0 тыс.руб</a:t>
          </a:r>
          <a:r>
            <a:rPr lang="ru-RU" sz="2000" kern="1200" dirty="0" smtClean="0">
              <a:solidFill>
                <a:schemeClr val="bg2">
                  <a:lumMod val="10000"/>
                </a:schemeClr>
              </a:solidFill>
            </a:rPr>
            <a:t>. </a:t>
          </a:r>
          <a:endParaRPr lang="ru-RU" sz="20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6492548" y="0"/>
        <a:ext cx="2630602" cy="22058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0.46252</cdr:x>
      <cdr:y>0.49285</cdr:y>
    </cdr:from>
    <cdr:to>
      <cdr:x>0.67093</cdr:x>
      <cdr:y>0.60237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99361" y="2126750"/>
          <a:ext cx="1171254" cy="4726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solidFill>
                <a:schemeClr val="bg1"/>
              </a:solidFill>
            </a:rPr>
            <a:t>Район</a:t>
          </a:r>
          <a:endParaRPr lang="ru-RU" sz="2800" b="1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0.15445</cdr:x>
      <cdr:y>0.01907</cdr:y>
    </cdr:from>
    <cdr:to>
      <cdr:x>0.29963</cdr:x>
      <cdr:y>0.19278</cdr:y>
    </cdr:to>
    <cdr:pic>
      <cdr:nvPicPr>
        <cdr:cNvPr id="2" name="Picture 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duotone>
            <a:prstClr val="black"/>
            <a:srgbClr val="4BACC6">
              <a:tint val="45000"/>
              <a:satMod val="400000"/>
            </a:srgbClr>
          </a:duotone>
          <a:extLst/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407560" y="102741"/>
          <a:ext cx="1322995" cy="9361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</cdr:pic>
  </cdr:relSizeAnchor>
  <cdr:relSizeAnchor xmlns:cdr="http://schemas.openxmlformats.org/drawingml/2006/chartDrawing">
    <cdr:from>
      <cdr:x>0.17475</cdr:x>
      <cdr:y>0.01622</cdr:y>
    </cdr:from>
    <cdr:to>
      <cdr:x>0.27508</cdr:x>
      <cdr:y>0.10011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92495" y="87426"/>
          <a:ext cx="914400" cy="4520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solidFill>
                <a:srgbClr val="FF0000"/>
              </a:solidFill>
            </a:rPr>
            <a:t>- 4,7</a:t>
          </a:r>
          <a:endParaRPr lang="ru-RU" sz="28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0.71928</cdr:x>
      <cdr:y>0</cdr:y>
    </cdr:from>
    <cdr:to>
      <cdr:x>0.87824</cdr:x>
      <cdr:y>0.16875</cdr:y>
    </cdr:to>
    <cdr:pic>
      <cdr:nvPicPr>
        <cdr:cNvPr id="4" name="Picture 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duotone>
            <a:prstClr val="black"/>
            <a:srgbClr val="4BACC6">
              <a:tint val="45000"/>
              <a:satMod val="400000"/>
            </a:srgbClr>
          </a:duotone>
          <a:extLst/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554912" y="0"/>
          <a:ext cx="1448657" cy="9093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02A313F-CA7B-4E82-8F68-471E2CE9A996}" type="datetimeFigureOut">
              <a:rPr lang="ru-RU"/>
              <a:pPr>
                <a:defRPr/>
              </a:pPr>
              <a:t>26.03.2019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7267A35-80EA-4A20-A15B-3BA2983B8B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5E374F-7E02-480A-BA55-C59868CF9E63}" type="datetimeFigureOut">
              <a:rPr lang="ru-RU"/>
              <a:pPr>
                <a:defRPr/>
              </a:pPr>
              <a:t>26.03.2019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39838"/>
            <a:ext cx="48387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68EC645-7D02-4D2E-93F6-C0C87DEC23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79488" y="1239838"/>
            <a:ext cx="4838700" cy="33512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B59400-1DFF-4658-8445-EA0386DA8FE5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79488" y="1239838"/>
            <a:ext cx="4838700" cy="33512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2579C0-B3B1-4DC1-98C3-BA1C49772B0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79488" y="1239838"/>
            <a:ext cx="4838700" cy="33512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5A169B-F156-43D7-9F57-B18BBCB089A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4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ED57-98D0-4299-8D3C-DAA81799C0B5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88FE2-CA65-47BC-A2A7-8E1E3F9AC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47541F-8831-4A2B-BEAC-672E053288F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8" y="274639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5CE07-3EDB-4565-86DB-6079E70680C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2512" y="1873584"/>
            <a:ext cx="4160520" cy="256032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2512" y="4572000"/>
            <a:ext cx="416052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0"/>
          </p:nvPr>
        </p:nvSpPr>
        <p:spPr>
          <a:xfrm>
            <a:off x="5479261" y="0"/>
            <a:ext cx="4426741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tIns="365760" rtlCol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08942605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449B6C-188B-4074-8478-0466A2C3BB0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ED57-98D0-4299-8D3C-DAA81799C0B5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88FE2-CA65-47BC-A2A7-8E1E3F9AC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6575" y="1600204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600204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41FB4F-6E9E-4829-89FF-E7E02949D82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CE7164-C1A3-47CA-A375-C54650E3F5D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EB5B5-2C1A-4682-A864-9C6BBE8B5DF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65CF0-6AEE-47AD-A884-BB37AA3B3B9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58527-783D-4B4B-BBE3-382A6AAE154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6E129-E6C9-484D-80BE-054D44EC16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9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BA87307-B22B-46F7-8324-5BA86B58CB5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  <p:sldLayoutId id="2147484052" r:id="rId12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chart" Target="../charts/chart6.x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35829" y="1752602"/>
            <a:ext cx="610688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00B05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00B05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 деятельности Комитета по финансам Администрации ТМР </a:t>
            </a:r>
            <a:endParaRPr lang="ru-RU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Fill>
                <a:solidFill>
                  <a:srgbClr val="00B05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00B05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00B05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2018г.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93861" y="5958115"/>
            <a:ext cx="52364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финансам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Тулунского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 Г.Э. Романчук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нутый угол 9"/>
          <p:cNvSpPr/>
          <p:nvPr/>
        </p:nvSpPr>
        <p:spPr>
          <a:xfrm>
            <a:off x="154112" y="0"/>
            <a:ext cx="9503596" cy="924674"/>
          </a:xfrm>
          <a:prstGeom prst="foldedCorner">
            <a:avLst/>
          </a:prstGeom>
          <a:solidFill>
            <a:srgbClr val="FF996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0" y="1205864"/>
            <a:ext cx="9906000" cy="565213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/>
        </p:spPr>
      </p:pic>
      <p:sp>
        <p:nvSpPr>
          <p:cNvPr id="28" name="TextBox 27"/>
          <p:cNvSpPr txBox="1"/>
          <p:nvPr/>
        </p:nvSpPr>
        <p:spPr>
          <a:xfrm>
            <a:off x="0" y="-1"/>
            <a:ext cx="9906000" cy="1077218"/>
          </a:xfrm>
          <a:prstGeom prst="rect">
            <a:avLst/>
          </a:prstGeom>
          <a:noFill/>
          <a:effectLst>
            <a:reflection blurRad="6350" endPos="0" dir="5400000" sy="-100000" algn="bl" rotWithShape="0"/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Взаимодействие отдела казначейского исполнения местного бюджета</a:t>
            </a:r>
            <a:endParaRPr lang="ru-RU" sz="3200" b="1" dirty="0">
              <a:ln w="1905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30968" y="945798"/>
          <a:ext cx="9472613" cy="6047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655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791575" y="6583365"/>
            <a:ext cx="1114425" cy="27463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070731-78CD-42F9-8FA4-DE2E89267CB5}" type="slidenum">
              <a:rPr lang="ru-RU">
                <a:solidFill>
                  <a:schemeClr val="tx2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dirty="0">
              <a:solidFill>
                <a:schemeClr val="tx2"/>
              </a:solidFill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Users\econ11\Desktop\картинки\1453733174_1id7604421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076325"/>
            <a:ext cx="9906000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Загнутый угол 23"/>
          <p:cNvSpPr/>
          <p:nvPr/>
        </p:nvSpPr>
        <p:spPr>
          <a:xfrm>
            <a:off x="205484" y="0"/>
            <a:ext cx="9390580" cy="883578"/>
          </a:xfrm>
          <a:prstGeom prst="foldedCorner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061699" y="2506894"/>
            <a:ext cx="1345914" cy="1561672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5794625" y="2638425"/>
            <a:ext cx="1615825" cy="1532883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-277402" y="184936"/>
            <a:ext cx="9906000" cy="584775"/>
          </a:xfrm>
          <a:prstGeom prst="rect">
            <a:avLst/>
          </a:prstGeom>
          <a:noFill/>
          <a:effectLst>
            <a:reflection blurRad="6350" endPos="0" dir="5400000" sy="-100000" algn="bl" rotWithShape="0"/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Заявки на возврат за 2018 год</a:t>
            </a:r>
            <a:endParaRPr lang="ru-RU" sz="3200" b="1" dirty="0">
              <a:ln w="1905"/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09" name="TextBox 26"/>
          <p:cNvSpPr txBox="1">
            <a:spLocks noChangeArrowheads="1"/>
          </p:cNvSpPr>
          <p:nvPr/>
        </p:nvSpPr>
        <p:spPr bwMode="auto">
          <a:xfrm>
            <a:off x="359597" y="2886683"/>
            <a:ext cx="34276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1 313,4 тыс. руб.</a:t>
            </a:r>
            <a:endParaRPr lang="ru-RU" sz="3200" b="1" u="sng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37094" y="1012704"/>
            <a:ext cx="3120571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1</a:t>
            </a:r>
            <a:r>
              <a:rPr lang="ru-RU" sz="5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шт</a:t>
            </a:r>
            <a:r>
              <a:rPr lang="ru-RU" sz="5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130347" y="3070204"/>
            <a:ext cx="21471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81шт.</a:t>
            </a:r>
            <a:endParaRPr lang="ru-RU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3584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791575" y="6562725"/>
            <a:ext cx="1114425" cy="27463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C320DC-3D54-4347-AD77-16E4CCB7407D}" type="slidenum">
              <a:rPr lang="ru-RU">
                <a:solidFill>
                  <a:schemeClr val="tx2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23" name="TextBox 26"/>
          <p:cNvSpPr txBox="1">
            <a:spLocks noChangeArrowheads="1"/>
          </p:cNvSpPr>
          <p:nvPr/>
        </p:nvSpPr>
        <p:spPr bwMode="auto">
          <a:xfrm>
            <a:off x="6690494" y="3039083"/>
            <a:ext cx="29924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45,1 тыс. руб.</a:t>
            </a:r>
            <a:endParaRPr lang="ru-RU" sz="3600" b="1" u="sng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5" name="TextBox 26"/>
          <p:cNvSpPr txBox="1">
            <a:spLocks noChangeArrowheads="1"/>
          </p:cNvSpPr>
          <p:nvPr/>
        </p:nvSpPr>
        <p:spPr bwMode="auto">
          <a:xfrm>
            <a:off x="3690438" y="4867883"/>
            <a:ext cx="31316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1 358,5 тыс. руб.</a:t>
            </a:r>
            <a:endParaRPr lang="ru-RU" sz="3200" b="1" u="sng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6" name="Выноска со стрелкой вниз 35"/>
          <p:cNvSpPr/>
          <p:nvPr/>
        </p:nvSpPr>
        <p:spPr>
          <a:xfrm>
            <a:off x="678094" y="1715785"/>
            <a:ext cx="2835668" cy="1232898"/>
          </a:xfrm>
          <a:prstGeom prst="down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11"/>
          <p:cNvSpPr txBox="1">
            <a:spLocks noChangeArrowheads="1"/>
          </p:cNvSpPr>
          <p:nvPr/>
        </p:nvSpPr>
        <p:spPr bwMode="auto">
          <a:xfrm>
            <a:off x="440075" y="1718176"/>
            <a:ext cx="32861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</a:rPr>
              <a:t>Администрациям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</a:rPr>
              <a:t>сельских поселений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2010" y="887263"/>
            <a:ext cx="3120571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80</a:t>
            </a:r>
            <a:r>
              <a:rPr lang="ru-RU" sz="5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шт</a:t>
            </a:r>
            <a:r>
              <a:rPr lang="ru-RU" sz="5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  <p:sp>
        <p:nvSpPr>
          <p:cNvPr id="38" name="Выноска со стрелкой вниз 37"/>
          <p:cNvSpPr/>
          <p:nvPr/>
        </p:nvSpPr>
        <p:spPr>
          <a:xfrm>
            <a:off x="6308332" y="1890445"/>
            <a:ext cx="3287731" cy="1304818"/>
          </a:xfrm>
          <a:prstGeom prst="down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05" name="TextBox 11"/>
          <p:cNvSpPr txBox="1">
            <a:spLocks noChangeArrowheads="1"/>
          </p:cNvSpPr>
          <p:nvPr/>
        </p:nvSpPr>
        <p:spPr bwMode="auto">
          <a:xfrm>
            <a:off x="6215865" y="1832904"/>
            <a:ext cx="339917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</a:rPr>
              <a:t>Комитету по финансам администрации ТМР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40" name="Выноска со стрелкой вниз 39"/>
          <p:cNvSpPr/>
          <p:nvPr/>
        </p:nvSpPr>
        <p:spPr>
          <a:xfrm>
            <a:off x="3996647" y="4099389"/>
            <a:ext cx="2116477" cy="852755"/>
          </a:xfrm>
          <a:prstGeom prst="down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16" name="TextBox 41"/>
          <p:cNvSpPr txBox="1">
            <a:spLocks noChangeArrowheads="1"/>
          </p:cNvSpPr>
          <p:nvPr/>
        </p:nvSpPr>
        <p:spPr bwMode="auto">
          <a:xfrm>
            <a:off x="4172041" y="4129856"/>
            <a:ext cx="179228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</a:rPr>
              <a:t>ВСЕГО</a:t>
            </a:r>
            <a:endParaRPr lang="ru-RU" sz="2600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Users\econ11\Desktop\картинки\1453733174_1id7604421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873303"/>
            <a:ext cx="9906000" cy="5984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Загнутый угол 23"/>
          <p:cNvSpPr/>
          <p:nvPr/>
        </p:nvSpPr>
        <p:spPr>
          <a:xfrm>
            <a:off x="205484" y="0"/>
            <a:ext cx="9390580" cy="883578"/>
          </a:xfrm>
          <a:prstGeom prst="foldedCorner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-277402" y="184936"/>
            <a:ext cx="9906000" cy="584775"/>
          </a:xfrm>
          <a:prstGeom prst="rect">
            <a:avLst/>
          </a:prstGeom>
          <a:noFill/>
          <a:effectLst>
            <a:reflection blurRad="6350" endPos="0" dir="5400000" sy="-100000" algn="bl" rotWithShape="0"/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Невыясненные поступления за 2018 год</a:t>
            </a:r>
            <a:endParaRPr lang="ru-RU" sz="3200" b="1" dirty="0">
              <a:ln w="1905"/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84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791575" y="6562725"/>
            <a:ext cx="1114425" cy="27463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C320DC-3D54-4347-AD77-16E4CCB7407D}" type="slidenum">
              <a:rPr lang="ru-RU">
                <a:solidFill>
                  <a:schemeClr val="tx2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dirty="0">
              <a:solidFill>
                <a:schemeClr val="tx2"/>
              </a:solidFill>
              <a:cs typeface="Arial" charset="0"/>
            </a:endParaRPr>
          </a:p>
        </p:txBody>
      </p:sp>
      <p:graphicFrame>
        <p:nvGraphicFramePr>
          <p:cNvPr id="20" name="Схема 19"/>
          <p:cNvGraphicFramePr/>
          <p:nvPr/>
        </p:nvGraphicFramePr>
        <p:xfrm>
          <a:off x="397554" y="1309860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7171363" y="1828802"/>
            <a:ext cx="19960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 smtClean="0">
                <a:solidFill>
                  <a:srgbClr val="FF0000"/>
                </a:solidFill>
              </a:rPr>
              <a:t>8 831,9</a:t>
            </a:r>
          </a:p>
          <a:p>
            <a:r>
              <a:rPr lang="ru-RU" sz="3200" u="sng" dirty="0" smtClean="0">
                <a:solidFill>
                  <a:srgbClr val="FF0000"/>
                </a:solidFill>
              </a:rPr>
              <a:t> тыс. руб.</a:t>
            </a:r>
            <a:endParaRPr lang="ru-RU" sz="3200" u="sng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59375" y="3964113"/>
            <a:ext cx="19960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 smtClean="0">
                <a:solidFill>
                  <a:srgbClr val="FF0000"/>
                </a:solidFill>
              </a:rPr>
              <a:t>938,6</a:t>
            </a:r>
          </a:p>
          <a:p>
            <a:r>
              <a:rPr lang="ru-RU" sz="3200" u="sng" dirty="0" smtClean="0">
                <a:solidFill>
                  <a:srgbClr val="FF0000"/>
                </a:solidFill>
              </a:rPr>
              <a:t> тыс. руб.</a:t>
            </a:r>
            <a:endParaRPr lang="ru-RU" sz="32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нутый угол 9"/>
          <p:cNvSpPr/>
          <p:nvPr/>
        </p:nvSpPr>
        <p:spPr>
          <a:xfrm>
            <a:off x="0" y="123290"/>
            <a:ext cx="9780998" cy="832207"/>
          </a:xfrm>
          <a:prstGeom prst="foldedCorner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0" y="1251003"/>
            <a:ext cx="9906000" cy="598714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/>
        </p:spPr>
      </p:pic>
      <p:sp>
        <p:nvSpPr>
          <p:cNvPr id="28" name="TextBox 27"/>
          <p:cNvSpPr txBox="1"/>
          <p:nvPr/>
        </p:nvSpPr>
        <p:spPr>
          <a:xfrm>
            <a:off x="0" y="0"/>
            <a:ext cx="9638872" cy="1015663"/>
          </a:xfrm>
          <a:prstGeom prst="rect">
            <a:avLst/>
          </a:prstGeom>
          <a:noFill/>
          <a:effectLst>
            <a:reflection blurRad="6350" endPos="0" dir="5400000" sy="-100000" algn="bl" rotWithShape="0"/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u="sng" dirty="0">
                <a:latin typeface="Times New Roman" pitchFamily="18" charset="0"/>
                <a:cs typeface="Times New Roman" pitchFamily="18" charset="0"/>
              </a:rPr>
              <a:t>Ежемесячное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составление и представление в министерства Иркутской области следующих отчётов:</a:t>
            </a:r>
            <a:endParaRPr lang="ru-RU" sz="3000" b="1" dirty="0">
              <a:ln w="1905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03201" y="1320800"/>
          <a:ext cx="9448799" cy="553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8679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791575" y="6583365"/>
            <a:ext cx="1114425" cy="27463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9005CE-808D-4730-B605-CD46360729D0}" type="slidenum">
              <a:rPr lang="ru-RU">
                <a:solidFill>
                  <a:schemeClr val="tx2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dirty="0">
              <a:solidFill>
                <a:schemeClr val="tx2"/>
              </a:solidFill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нутый угол 8"/>
          <p:cNvSpPr/>
          <p:nvPr/>
        </p:nvSpPr>
        <p:spPr>
          <a:xfrm>
            <a:off x="0" y="0"/>
            <a:ext cx="9906000" cy="636998"/>
          </a:xfrm>
          <a:prstGeom prst="foldedCorner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0" y="745435"/>
            <a:ext cx="9906000" cy="591069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/>
        </p:spPr>
      </p:pic>
      <p:graphicFrame>
        <p:nvGraphicFramePr>
          <p:cNvPr id="4" name="Схема 3"/>
          <p:cNvGraphicFramePr/>
          <p:nvPr/>
        </p:nvGraphicFramePr>
        <p:xfrm>
          <a:off x="0" y="775252"/>
          <a:ext cx="9906000" cy="6082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727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8793163" y="6584950"/>
            <a:ext cx="1114425" cy="27463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595E00-BBEB-4186-B402-A9312FBC6F51}" type="slidenum">
              <a:rPr lang="ru-RU">
                <a:solidFill>
                  <a:schemeClr val="tx2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53" y="0"/>
            <a:ext cx="9879347" cy="707886"/>
          </a:xfrm>
          <a:prstGeom prst="rect">
            <a:avLst/>
          </a:prstGeom>
          <a:noFill/>
          <a:effectLst>
            <a:reflection blurRad="6350" endPos="0" dir="5400000" sy="-100000" algn="bl" rotWithShape="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Ежеквартальная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подготовка и представление в министерства Иркутской области отчётов:</a:t>
            </a:r>
            <a:endParaRPr lang="ru-RU" sz="2000" b="1" dirty="0">
              <a:ln w="1905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нутый угол 9"/>
          <p:cNvSpPr/>
          <p:nvPr/>
        </p:nvSpPr>
        <p:spPr>
          <a:xfrm>
            <a:off x="195209" y="0"/>
            <a:ext cx="9565240" cy="1263721"/>
          </a:xfrm>
          <a:prstGeom prst="foldedCorner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0" y="1205864"/>
            <a:ext cx="9906000" cy="565213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/>
        </p:spPr>
      </p:pic>
      <p:sp>
        <p:nvSpPr>
          <p:cNvPr id="28" name="TextBox 27"/>
          <p:cNvSpPr txBox="1"/>
          <p:nvPr/>
        </p:nvSpPr>
        <p:spPr>
          <a:xfrm>
            <a:off x="26653" y="-152280"/>
            <a:ext cx="9906000" cy="1323439"/>
          </a:xfrm>
          <a:prstGeom prst="rect">
            <a:avLst/>
          </a:prstGeom>
          <a:noFill/>
          <a:effectLst>
            <a:reflection blurRad="6350" endPos="0" dir="5400000" sy="-100000" algn="bl" rotWithShape="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Предоставление отчетов в органы статистики</a:t>
            </a:r>
            <a:endParaRPr lang="ru-RU" sz="4000" b="1" dirty="0">
              <a:ln w="1905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8" name="TextBox 2"/>
          <p:cNvSpPr txBox="1">
            <a:spLocks noChangeArrowheads="1"/>
          </p:cNvSpPr>
          <p:nvPr/>
        </p:nvSpPr>
        <p:spPr bwMode="auto">
          <a:xfrm>
            <a:off x="1030289" y="1741489"/>
            <a:ext cx="2105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420914" y="1364344"/>
          <a:ext cx="9303657" cy="5326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752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791575" y="6583365"/>
            <a:ext cx="1114425" cy="27463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B5B074-F30D-4E56-AD6D-45F3631D8503}" type="slidenum">
              <a:rPr lang="ru-RU">
                <a:solidFill>
                  <a:schemeClr val="tx2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dirty="0">
              <a:solidFill>
                <a:schemeClr val="tx2"/>
              </a:solidFill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Загнутый угол 34"/>
          <p:cNvSpPr/>
          <p:nvPr/>
        </p:nvSpPr>
        <p:spPr>
          <a:xfrm>
            <a:off x="349322" y="123291"/>
            <a:ext cx="9359758" cy="1130158"/>
          </a:xfrm>
          <a:prstGeom prst="foldedCorner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164386" y="0"/>
            <a:ext cx="9906000" cy="1323439"/>
          </a:xfrm>
          <a:prstGeom prst="rect">
            <a:avLst/>
          </a:prstGeom>
          <a:noFill/>
          <a:effectLst>
            <a:reflection blurRad="6350" endPos="0" dir="5400000" sy="-100000" algn="bl" rotWithShape="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Исполнение решений налогового органа за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4000" b="1" dirty="0">
              <a:ln w="1905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821" name="Группа 24"/>
          <p:cNvGrpSpPr>
            <a:grpSpLocks/>
          </p:cNvGrpSpPr>
          <p:nvPr/>
        </p:nvGrpSpPr>
        <p:grpSpPr bwMode="auto">
          <a:xfrm>
            <a:off x="6704014" y="3921126"/>
            <a:ext cx="1276350" cy="646331"/>
            <a:chOff x="8503523" y="3355203"/>
            <a:chExt cx="1275365" cy="644965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8503523" y="3355203"/>
              <a:ext cx="1262743" cy="638629"/>
            </a:xfrm>
            <a:prstGeom prst="rect">
              <a:avLst/>
            </a:prstGeom>
            <a:solidFill>
              <a:srgbClr val="FFFF00"/>
            </a:solidFill>
            <a:effectLst>
              <a:outerShdw blurRad="50800" dist="50800" dir="5400000" algn="ctr" rotWithShape="0">
                <a:srgbClr val="000000">
                  <a:alpha val="99000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026904" tIns="99060" rIns="99061" bIns="99060" spcCol="1270" anchor="ctr"/>
            <a:lstStyle/>
            <a:p>
              <a:pPr marL="534988" indent="-452438" algn="ctr" defTabSz="1155700" fontAlgn="auto">
                <a:spcAft>
                  <a:spcPts val="0"/>
                </a:spcAft>
                <a:defRPr/>
              </a:pPr>
              <a:endParaRPr lang="ru-RU" sz="2600" dirty="0">
                <a:solidFill>
                  <a:schemeClr val="tx2"/>
                </a:solidFill>
              </a:endParaRPr>
            </a:p>
          </p:txBody>
        </p:sp>
        <p:sp>
          <p:nvSpPr>
            <p:cNvPr id="34858" name="TextBox 29"/>
            <p:cNvSpPr txBox="1">
              <a:spLocks noChangeArrowheads="1"/>
            </p:cNvSpPr>
            <p:nvPr/>
          </p:nvSpPr>
          <p:spPr bwMode="auto">
            <a:xfrm>
              <a:off x="8516145" y="3355203"/>
              <a:ext cx="1262743" cy="644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600" b="1">
                  <a:solidFill>
                    <a:schemeClr val="tx2"/>
                  </a:solidFill>
                  <a:latin typeface="Times New Roman" pitchFamily="18" charset="0"/>
                </a:rPr>
                <a:t>6 шт.</a:t>
              </a:r>
            </a:p>
          </p:txBody>
        </p:sp>
      </p:grpSp>
      <p:grpSp>
        <p:nvGrpSpPr>
          <p:cNvPr id="34822" name="Группа 44"/>
          <p:cNvGrpSpPr>
            <a:grpSpLocks/>
          </p:cNvGrpSpPr>
          <p:nvPr/>
        </p:nvGrpSpPr>
        <p:grpSpPr bwMode="auto">
          <a:xfrm>
            <a:off x="0" y="1206500"/>
            <a:ext cx="9906000" cy="5651500"/>
            <a:chOff x="0" y="1205864"/>
            <a:chExt cx="9906000" cy="5652136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/>
            </a:blip>
            <a:srcRect/>
            <a:stretch>
              <a:fillRect/>
            </a:stretch>
          </p:blipFill>
          <p:spPr bwMode="auto">
            <a:xfrm>
              <a:off x="0" y="1205864"/>
              <a:ext cx="9906000" cy="5652136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317500"/>
            </a:effectLst>
            <a:extLst/>
          </p:spPr>
        </p:pic>
        <p:sp>
          <p:nvSpPr>
            <p:cNvPr id="31" name="Прямоугольник 30"/>
            <p:cNvSpPr/>
            <p:nvPr/>
          </p:nvSpPr>
          <p:spPr>
            <a:xfrm>
              <a:off x="4512365" y="5933661"/>
              <a:ext cx="2743200" cy="745435"/>
            </a:xfrm>
            <a:prstGeom prst="rect">
              <a:avLst/>
            </a:prstGeom>
            <a:solidFill>
              <a:srgbClr val="DEC6EC"/>
            </a:solidFill>
            <a:effectLst>
              <a:outerShdw blurRad="50800" dist="50800" dir="5400000" algn="ctr" rotWithShape="0">
                <a:srgbClr val="000000">
                  <a:alpha val="99000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026904" tIns="99060" rIns="99061" bIns="99060" spcCol="1270" anchor="ctr"/>
            <a:lstStyle/>
            <a:p>
              <a:pPr marL="534988" indent="-452438" algn="ctr" defTabSz="1155700" fontAlgn="auto">
                <a:spcAft>
                  <a:spcPts val="0"/>
                </a:spcAft>
                <a:defRPr/>
              </a:pPr>
              <a:endParaRPr lang="ru-RU" sz="2600" dirty="0">
                <a:solidFill>
                  <a:schemeClr val="tx2"/>
                </a:solidFill>
              </a:endParaRPr>
            </a:p>
          </p:txBody>
        </p:sp>
        <p:sp>
          <p:nvSpPr>
            <p:cNvPr id="34854" name="TextBox 31"/>
            <p:cNvSpPr txBox="1">
              <a:spLocks noChangeArrowheads="1"/>
            </p:cNvSpPr>
            <p:nvPr/>
          </p:nvSpPr>
          <p:spPr bwMode="auto">
            <a:xfrm>
              <a:off x="4313583" y="6156866"/>
              <a:ext cx="170563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sz="2800" b="1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</p:grpSp>
      <p:sp>
        <p:nvSpPr>
          <p:cNvPr id="32775" name="Номер слайда 34"/>
          <p:cNvSpPr>
            <a:spLocks noGrp="1"/>
          </p:cNvSpPr>
          <p:nvPr>
            <p:ph type="sldNum" sz="quarter" idx="12"/>
          </p:nvPr>
        </p:nvSpPr>
        <p:spPr bwMode="auto">
          <a:xfrm>
            <a:off x="8791575" y="6583365"/>
            <a:ext cx="1114425" cy="27463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9FEC72-1439-4B15-8CF7-66FD7EC4B55C}" type="slidenum">
              <a:rPr lang="ru-RU">
                <a:solidFill>
                  <a:schemeClr val="tx2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dirty="0">
              <a:solidFill>
                <a:schemeClr val="tx2"/>
              </a:solidFill>
              <a:cs typeface="Arial" charset="0"/>
            </a:endParaRPr>
          </a:p>
        </p:txBody>
      </p:sp>
      <p:grpSp>
        <p:nvGrpSpPr>
          <p:cNvPr id="34824" name="Группа 19"/>
          <p:cNvGrpSpPr>
            <a:grpSpLocks/>
          </p:cNvGrpSpPr>
          <p:nvPr/>
        </p:nvGrpSpPr>
        <p:grpSpPr bwMode="auto">
          <a:xfrm>
            <a:off x="1612900" y="3876676"/>
            <a:ext cx="1273175" cy="658813"/>
            <a:chOff x="1344386" y="4095367"/>
            <a:chExt cx="1272839" cy="658507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344386" y="4115245"/>
              <a:ext cx="1246414" cy="638629"/>
            </a:xfrm>
            <a:prstGeom prst="rect">
              <a:avLst/>
            </a:prstGeom>
            <a:solidFill>
              <a:srgbClr val="FFFF00"/>
            </a:solidFill>
            <a:effectLst>
              <a:outerShdw blurRad="50800" dist="50800" dir="5400000" algn="ctr" rotWithShape="0">
                <a:srgbClr val="000000">
                  <a:alpha val="99000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026904" tIns="99060" rIns="99061" bIns="99060" spcCol="1270" anchor="ctr"/>
            <a:lstStyle/>
            <a:p>
              <a:pPr marL="534988" indent="-452438" algn="ctr" defTabSz="1155700" fontAlgn="auto">
                <a:spcAft>
                  <a:spcPts val="0"/>
                </a:spcAft>
                <a:defRPr/>
              </a:pPr>
              <a:endParaRPr lang="ru-RU" sz="2600" dirty="0">
                <a:solidFill>
                  <a:schemeClr val="tx2"/>
                </a:solidFill>
              </a:endParaRPr>
            </a:p>
          </p:txBody>
        </p:sp>
        <p:sp>
          <p:nvSpPr>
            <p:cNvPr id="34849" name="TextBox 13"/>
            <p:cNvSpPr txBox="1">
              <a:spLocks noChangeArrowheads="1"/>
            </p:cNvSpPr>
            <p:nvPr/>
          </p:nvSpPr>
          <p:spPr bwMode="auto">
            <a:xfrm>
              <a:off x="1354482" y="4095367"/>
              <a:ext cx="1262743" cy="646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600" b="1">
                  <a:solidFill>
                    <a:schemeClr val="tx2"/>
                  </a:solidFill>
                  <a:latin typeface="Times New Roman" pitchFamily="18" charset="0"/>
                </a:rPr>
                <a:t>4 шт.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57189" y="3038477"/>
            <a:ext cx="41052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Поселения, </a:t>
            </a:r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тыс.руб.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198439" y="4583113"/>
            <a:ext cx="4100512" cy="723900"/>
          </a:xfrm>
          <a:prstGeom prst="rect">
            <a:avLst/>
          </a:prstGeom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chemeClr val="bg2">
                    <a:lumMod val="10000"/>
                  </a:schemeClr>
                </a:solidFill>
              </a:rPr>
              <a:t>решения налогового органа</a:t>
            </a:r>
            <a:endParaRPr lang="ru-RU" sz="2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6421439" y="6134100"/>
            <a:ext cx="2155825" cy="723900"/>
          </a:xfrm>
          <a:prstGeom prst="rect">
            <a:avLst/>
          </a:prstGeom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24539" y="3051177"/>
            <a:ext cx="408146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Район, </a:t>
            </a:r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тыс.руб.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5937251" y="4686300"/>
            <a:ext cx="4100513" cy="723900"/>
          </a:xfrm>
          <a:prstGeom prst="rect">
            <a:avLst/>
          </a:prstGeom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chemeClr val="bg2">
                    <a:lumMod val="10000"/>
                  </a:schemeClr>
                </a:solidFill>
              </a:rPr>
              <a:t>решения налогового органа</a:t>
            </a:r>
            <a:endParaRPr lang="ru-RU" sz="2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05125" y="1262063"/>
            <a:ext cx="462438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ВСЕГО</a:t>
            </a:r>
            <a:endParaRPr lang="ru-RU" sz="2600" b="1" dirty="0">
              <a:solidFill>
                <a:schemeClr val="bg2">
                  <a:lumMod val="1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Блок-схема: решение 33"/>
          <p:cNvSpPr/>
          <p:nvPr/>
        </p:nvSpPr>
        <p:spPr>
          <a:xfrm>
            <a:off x="3419062" y="1928192"/>
            <a:ext cx="3657599" cy="1272209"/>
          </a:xfrm>
          <a:prstGeom prst="flowChartDecision">
            <a:avLst/>
          </a:prstGeom>
          <a:solidFill>
            <a:schemeClr val="tx1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contourW="12700" prstMaterial="plastic">
            <a:bevelT w="120900" h="88900"/>
            <a:bevelB w="88900" h="31750" prst="angle"/>
            <a:contourClr>
              <a:srgbClr val="00B050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026904" tIns="99060" rIns="99061" bIns="99060" spcCol="1270" anchor="ctr"/>
          <a:lstStyle/>
          <a:p>
            <a:pPr marL="534988" indent="-452438" algn="ctr" defTabSz="1155700" fontAlgn="auto">
              <a:spcAft>
                <a:spcPts val="0"/>
              </a:spcAft>
              <a:defRPr/>
            </a:pPr>
            <a:endParaRPr lang="ru-RU" sz="2600" dirty="0">
              <a:solidFill>
                <a:schemeClr val="tx2"/>
              </a:solidFill>
            </a:endParaRPr>
          </a:p>
        </p:txBody>
      </p:sp>
      <p:sp>
        <p:nvSpPr>
          <p:cNvPr id="34834" name="TextBox 35"/>
          <p:cNvSpPr txBox="1">
            <a:spLocks noChangeArrowheads="1"/>
          </p:cNvSpPr>
          <p:nvPr/>
        </p:nvSpPr>
        <p:spPr bwMode="auto">
          <a:xfrm>
            <a:off x="3956051" y="1997076"/>
            <a:ext cx="22367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dirty="0">
                <a:solidFill>
                  <a:schemeClr val="tx2"/>
                </a:solidFill>
                <a:latin typeface="Times New Roman" pitchFamily="18" charset="0"/>
              </a:rPr>
              <a:t>    </a:t>
            </a:r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</a:rPr>
              <a:t>9 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шт.</a:t>
            </a:r>
          </a:p>
        </p:txBody>
      </p:sp>
      <p:grpSp>
        <p:nvGrpSpPr>
          <p:cNvPr id="34835" name="Группа 45"/>
          <p:cNvGrpSpPr>
            <a:grpSpLocks/>
          </p:cNvGrpSpPr>
          <p:nvPr/>
        </p:nvGrpSpPr>
        <p:grpSpPr bwMode="auto">
          <a:xfrm>
            <a:off x="7310438" y="3900489"/>
            <a:ext cx="1273175" cy="657225"/>
            <a:chOff x="1344386" y="4095367"/>
            <a:chExt cx="1272839" cy="658507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1344386" y="4115245"/>
              <a:ext cx="1246414" cy="638629"/>
            </a:xfrm>
            <a:prstGeom prst="rect">
              <a:avLst/>
            </a:prstGeom>
            <a:solidFill>
              <a:srgbClr val="FFFF00"/>
            </a:solidFill>
            <a:effectLst>
              <a:outerShdw blurRad="50800" dist="50800" dir="5400000" algn="ctr" rotWithShape="0">
                <a:srgbClr val="000000">
                  <a:alpha val="99000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026904" tIns="99060" rIns="99061" bIns="99060" spcCol="1270" anchor="ctr"/>
            <a:lstStyle/>
            <a:p>
              <a:pPr marL="534988" indent="-452438" algn="ctr" defTabSz="1155700" fontAlgn="auto">
                <a:spcAft>
                  <a:spcPts val="0"/>
                </a:spcAft>
                <a:defRPr/>
              </a:pPr>
              <a:endParaRPr lang="ru-RU" sz="2600" dirty="0">
                <a:solidFill>
                  <a:schemeClr val="tx2"/>
                </a:solidFill>
              </a:endParaRPr>
            </a:p>
          </p:txBody>
        </p:sp>
        <p:sp>
          <p:nvSpPr>
            <p:cNvPr id="34845" name="TextBox 47"/>
            <p:cNvSpPr txBox="1">
              <a:spLocks noChangeArrowheads="1"/>
            </p:cNvSpPr>
            <p:nvPr/>
          </p:nvSpPr>
          <p:spPr bwMode="auto">
            <a:xfrm>
              <a:off x="1354482" y="4095367"/>
              <a:ext cx="1262743" cy="647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tx2"/>
                  </a:solidFill>
                  <a:latin typeface="Times New Roman" pitchFamily="18" charset="0"/>
                </a:rPr>
                <a:t>5</a:t>
              </a:r>
              <a:r>
                <a:rPr lang="ru-RU" sz="3600" b="1" dirty="0" smtClean="0">
                  <a:solidFill>
                    <a:schemeClr val="tx2"/>
                  </a:solidFill>
                  <a:latin typeface="Times New Roman" pitchFamily="18" charset="0"/>
                </a:rPr>
                <a:t> </a:t>
              </a:r>
              <a:r>
                <a:rPr lang="ru-RU" sz="3600" b="1" dirty="0">
                  <a:solidFill>
                    <a:schemeClr val="tx2"/>
                  </a:solidFill>
                  <a:latin typeface="Times New Roman" pitchFamily="18" charset="0"/>
                </a:rPr>
                <a:t>шт.</a:t>
              </a:r>
            </a:p>
          </p:txBody>
        </p:sp>
      </p:grpSp>
      <p:cxnSp>
        <p:nvCxnSpPr>
          <p:cNvPr id="50" name="Shape 49"/>
          <p:cNvCxnSpPr>
            <a:endCxn id="19" idx="0"/>
          </p:cNvCxnSpPr>
          <p:nvPr/>
        </p:nvCxnSpPr>
        <p:spPr>
          <a:xfrm>
            <a:off x="7086601" y="2563813"/>
            <a:ext cx="779463" cy="487362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hape 51"/>
          <p:cNvCxnSpPr>
            <a:stCxn id="0" idx="1"/>
            <a:endCxn id="3" idx="0"/>
          </p:cNvCxnSpPr>
          <p:nvPr/>
        </p:nvCxnSpPr>
        <p:spPr>
          <a:xfrm rot="10800000" flipV="1">
            <a:off x="2409826" y="2563813"/>
            <a:ext cx="1009650" cy="474662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1"/>
          <p:cNvSpPr txBox="1"/>
          <p:nvPr/>
        </p:nvSpPr>
        <p:spPr>
          <a:xfrm>
            <a:off x="2032001" y="6092825"/>
            <a:ext cx="2155825" cy="636588"/>
          </a:xfrm>
          <a:prstGeom prst="rect">
            <a:avLst/>
          </a:prstGeom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4839" name="Picture 2" descr="https://2.bp.blogspot.com/-hOQntjWVEQY/V5sbWgFW9WI/AAAAAAAAG4g/gZBySdYzj9M7SvvjmqHErl9AXh8gs-wkQCLcB/s1600/funcao-soma-microsoft-exce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9613" y="5724527"/>
            <a:ext cx="1119187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40" name="TextBox 77"/>
          <p:cNvSpPr txBox="1">
            <a:spLocks noChangeArrowheads="1"/>
          </p:cNvSpPr>
          <p:nvPr/>
        </p:nvSpPr>
        <p:spPr bwMode="auto">
          <a:xfrm>
            <a:off x="4441826" y="6022975"/>
            <a:ext cx="2733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>18,2 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тыс. руб.</a:t>
            </a:r>
          </a:p>
        </p:txBody>
      </p:sp>
      <p:pic>
        <p:nvPicPr>
          <p:cNvPr id="34841" name="Picture 2" descr="C:\Documents and Settings\boldueva\Рабочий стол\2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4175" y="3359152"/>
            <a:ext cx="2057400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нутый угол 24"/>
          <p:cNvSpPr/>
          <p:nvPr/>
        </p:nvSpPr>
        <p:spPr>
          <a:xfrm>
            <a:off x="246580" y="143838"/>
            <a:ext cx="9411128" cy="821933"/>
          </a:xfrm>
          <a:prstGeom prst="foldedCorner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0" y="965837"/>
            <a:ext cx="9906000" cy="58921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/>
        </p:spPr>
      </p:pic>
      <p:sp>
        <p:nvSpPr>
          <p:cNvPr id="28" name="TextBox 27"/>
          <p:cNvSpPr txBox="1"/>
          <p:nvPr/>
        </p:nvSpPr>
        <p:spPr>
          <a:xfrm>
            <a:off x="-176547" y="191254"/>
            <a:ext cx="10082547" cy="646331"/>
          </a:xfrm>
          <a:prstGeom prst="rect">
            <a:avLst/>
          </a:prstGeom>
          <a:noFill/>
          <a:effectLst>
            <a:reflection blurRad="6350" endPos="0" dir="5400000" sy="-100000" algn="bl" rotWithShape="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 области информационного обеспечения:</a:t>
            </a:r>
            <a:endParaRPr lang="ru-RU" sz="3600" b="1" dirty="0">
              <a:ln w="1905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6" name="AutoShape 2" descr="https://www.makingdifferent.com/wp-content/uploads/2015/06/shutterstock_215679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35847" name="AutoShape 4" descr="https://www.makingdifferent.com/wp-content/uploads/2015/06/shutterstock_2156795.jpg"/>
          <p:cNvSpPr>
            <a:spLocks noChangeAspect="1" noChangeArrowheads="1"/>
          </p:cNvSpPr>
          <p:nvPr/>
        </p:nvSpPr>
        <p:spPr bwMode="auto">
          <a:xfrm>
            <a:off x="307976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35848" name="AutoShape 6" descr="https://www.makingdifferent.com/wp-content/uploads/2015/06/shutterstock_2156795.jpg"/>
          <p:cNvSpPr>
            <a:spLocks noChangeAspect="1" noChangeArrowheads="1"/>
          </p:cNvSpPr>
          <p:nvPr/>
        </p:nvSpPr>
        <p:spPr bwMode="auto">
          <a:xfrm>
            <a:off x="1282307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33801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791575" y="6589715"/>
            <a:ext cx="1114425" cy="27463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8C4568-D8FC-4CF7-B13B-AD173D56C711}" type="slidenum">
              <a:rPr lang="ru-RU">
                <a:solidFill>
                  <a:schemeClr val="tx2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dirty="0">
              <a:solidFill>
                <a:schemeClr val="tx2"/>
              </a:solidFill>
              <a:cs typeface="Arial" charset="0"/>
            </a:endParaRPr>
          </a:p>
        </p:txBody>
      </p:sp>
      <p:grpSp>
        <p:nvGrpSpPr>
          <p:cNvPr id="35850" name="Группа 5"/>
          <p:cNvGrpSpPr>
            <a:grpSpLocks/>
          </p:cNvGrpSpPr>
          <p:nvPr/>
        </p:nvGrpSpPr>
        <p:grpSpPr bwMode="auto">
          <a:xfrm>
            <a:off x="307975" y="1295400"/>
            <a:ext cx="9355138" cy="5397500"/>
            <a:chOff x="307974" y="1295120"/>
            <a:chExt cx="9355010" cy="5398356"/>
          </a:xfrm>
        </p:grpSpPr>
        <p:sp>
          <p:nvSpPr>
            <p:cNvPr id="7" name="Полилиния 6"/>
            <p:cNvSpPr/>
            <p:nvPr/>
          </p:nvSpPr>
          <p:spPr>
            <a:xfrm>
              <a:off x="307974" y="1295120"/>
              <a:ext cx="9355010" cy="819280"/>
            </a:xfrm>
            <a:custGeom>
              <a:avLst/>
              <a:gdLst>
                <a:gd name="connsiteX0" fmla="*/ 0 w 9355009"/>
                <a:gd name="connsiteY0" fmla="*/ 81951 h 819507"/>
                <a:gd name="connsiteX1" fmla="*/ 81951 w 9355009"/>
                <a:gd name="connsiteY1" fmla="*/ 0 h 819507"/>
                <a:gd name="connsiteX2" fmla="*/ 9273058 w 9355009"/>
                <a:gd name="connsiteY2" fmla="*/ 0 h 819507"/>
                <a:gd name="connsiteX3" fmla="*/ 9355009 w 9355009"/>
                <a:gd name="connsiteY3" fmla="*/ 81951 h 819507"/>
                <a:gd name="connsiteX4" fmla="*/ 9355009 w 9355009"/>
                <a:gd name="connsiteY4" fmla="*/ 737556 h 819507"/>
                <a:gd name="connsiteX5" fmla="*/ 9273058 w 9355009"/>
                <a:gd name="connsiteY5" fmla="*/ 819507 h 819507"/>
                <a:gd name="connsiteX6" fmla="*/ 81951 w 9355009"/>
                <a:gd name="connsiteY6" fmla="*/ 819507 h 819507"/>
                <a:gd name="connsiteX7" fmla="*/ 0 w 9355009"/>
                <a:gd name="connsiteY7" fmla="*/ 737556 h 819507"/>
                <a:gd name="connsiteX8" fmla="*/ 0 w 9355009"/>
                <a:gd name="connsiteY8" fmla="*/ 81951 h 81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55009" h="819507">
                  <a:moveTo>
                    <a:pt x="0" y="81951"/>
                  </a:moveTo>
                  <a:cubicBezTo>
                    <a:pt x="0" y="36691"/>
                    <a:pt x="36691" y="0"/>
                    <a:pt x="81951" y="0"/>
                  </a:cubicBezTo>
                  <a:lnTo>
                    <a:pt x="9273058" y="0"/>
                  </a:lnTo>
                  <a:cubicBezTo>
                    <a:pt x="9318318" y="0"/>
                    <a:pt x="9355009" y="36691"/>
                    <a:pt x="9355009" y="81951"/>
                  </a:cubicBezTo>
                  <a:lnTo>
                    <a:pt x="9355009" y="737556"/>
                  </a:lnTo>
                  <a:cubicBezTo>
                    <a:pt x="9355009" y="782816"/>
                    <a:pt x="9318318" y="819507"/>
                    <a:pt x="9273058" y="819507"/>
                  </a:cubicBezTo>
                  <a:lnTo>
                    <a:pt x="81951" y="819507"/>
                  </a:lnTo>
                  <a:cubicBezTo>
                    <a:pt x="36691" y="819507"/>
                    <a:pt x="0" y="782816"/>
                    <a:pt x="0" y="737556"/>
                  </a:cubicBezTo>
                  <a:lnTo>
                    <a:pt x="0" y="81951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029152" tIns="76200" rIns="76201" bIns="76200" spcCol="1270" anchor="ctr"/>
            <a:lstStyle/>
            <a:p>
              <a:pPr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altLang="ru-RU" sz="2000" b="1" dirty="0">
                  <a:cs typeface="Times New Roman" pitchFamily="18" charset="0"/>
                </a:rPr>
                <a:t>Осуществлялась установка, настройка, эксплуатация, обновление используемого программного обеспечения.</a:t>
              </a:r>
              <a:endParaRPr lang="ru-RU" sz="2000" b="1" dirty="0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307974" y="2196963"/>
              <a:ext cx="9355010" cy="819280"/>
            </a:xfrm>
            <a:custGeom>
              <a:avLst/>
              <a:gdLst>
                <a:gd name="connsiteX0" fmla="*/ 0 w 9355009"/>
                <a:gd name="connsiteY0" fmla="*/ 81951 h 819507"/>
                <a:gd name="connsiteX1" fmla="*/ 81951 w 9355009"/>
                <a:gd name="connsiteY1" fmla="*/ 0 h 819507"/>
                <a:gd name="connsiteX2" fmla="*/ 9273058 w 9355009"/>
                <a:gd name="connsiteY2" fmla="*/ 0 h 819507"/>
                <a:gd name="connsiteX3" fmla="*/ 9355009 w 9355009"/>
                <a:gd name="connsiteY3" fmla="*/ 81951 h 819507"/>
                <a:gd name="connsiteX4" fmla="*/ 9355009 w 9355009"/>
                <a:gd name="connsiteY4" fmla="*/ 737556 h 819507"/>
                <a:gd name="connsiteX5" fmla="*/ 9273058 w 9355009"/>
                <a:gd name="connsiteY5" fmla="*/ 819507 h 819507"/>
                <a:gd name="connsiteX6" fmla="*/ 81951 w 9355009"/>
                <a:gd name="connsiteY6" fmla="*/ 819507 h 819507"/>
                <a:gd name="connsiteX7" fmla="*/ 0 w 9355009"/>
                <a:gd name="connsiteY7" fmla="*/ 737556 h 819507"/>
                <a:gd name="connsiteX8" fmla="*/ 0 w 9355009"/>
                <a:gd name="connsiteY8" fmla="*/ 81951 h 81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55009" h="819507">
                  <a:moveTo>
                    <a:pt x="0" y="81951"/>
                  </a:moveTo>
                  <a:cubicBezTo>
                    <a:pt x="0" y="36691"/>
                    <a:pt x="36691" y="0"/>
                    <a:pt x="81951" y="0"/>
                  </a:cubicBezTo>
                  <a:lnTo>
                    <a:pt x="9273058" y="0"/>
                  </a:lnTo>
                  <a:cubicBezTo>
                    <a:pt x="9318318" y="0"/>
                    <a:pt x="9355009" y="36691"/>
                    <a:pt x="9355009" y="81951"/>
                  </a:cubicBezTo>
                  <a:lnTo>
                    <a:pt x="9355009" y="737556"/>
                  </a:lnTo>
                  <a:cubicBezTo>
                    <a:pt x="9355009" y="782816"/>
                    <a:pt x="9318318" y="819507"/>
                    <a:pt x="9273058" y="819507"/>
                  </a:cubicBezTo>
                  <a:lnTo>
                    <a:pt x="81951" y="819507"/>
                  </a:lnTo>
                  <a:cubicBezTo>
                    <a:pt x="36691" y="819507"/>
                    <a:pt x="0" y="782816"/>
                    <a:pt x="0" y="737556"/>
                  </a:cubicBezTo>
                  <a:lnTo>
                    <a:pt x="0" y="81951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2446723"/>
                <a:satOff val="16815"/>
                <a:lumOff val="-1647"/>
                <a:alphaOff val="0"/>
              </a:schemeClr>
            </a:fillRef>
            <a:effectRef idx="2">
              <a:schemeClr val="accent5">
                <a:hueOff val="-2446723"/>
                <a:satOff val="16815"/>
                <a:lumOff val="-1647"/>
                <a:alphaOff val="0"/>
              </a:schemeClr>
            </a:effectRef>
            <a:fontRef idx="minor">
              <a:schemeClr val="lt1"/>
            </a:fontRef>
          </p:style>
          <p:txBody>
            <a:bodyPr lIns="2029152" tIns="76200" rIns="76201" bIns="76200" spcCol="1270" anchor="ctr"/>
            <a:lstStyle/>
            <a:p>
              <a:pPr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altLang="ru-RU" sz="2000" b="1" dirty="0">
                  <a:cs typeface="Times New Roman" pitchFamily="18" charset="0"/>
                </a:rPr>
                <a:t>Проводились мероприятия,  предназначенные для защиты информации и информационной безопасности в органах местного самоуправления ТМР.</a:t>
              </a:r>
              <a:endParaRPr lang="ru-RU" sz="2000" b="1" dirty="0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307974" y="3098806"/>
              <a:ext cx="9355010" cy="819280"/>
            </a:xfrm>
            <a:custGeom>
              <a:avLst/>
              <a:gdLst>
                <a:gd name="connsiteX0" fmla="*/ 0 w 9355009"/>
                <a:gd name="connsiteY0" fmla="*/ 81951 h 819507"/>
                <a:gd name="connsiteX1" fmla="*/ 81951 w 9355009"/>
                <a:gd name="connsiteY1" fmla="*/ 0 h 819507"/>
                <a:gd name="connsiteX2" fmla="*/ 9273058 w 9355009"/>
                <a:gd name="connsiteY2" fmla="*/ 0 h 819507"/>
                <a:gd name="connsiteX3" fmla="*/ 9355009 w 9355009"/>
                <a:gd name="connsiteY3" fmla="*/ 81951 h 819507"/>
                <a:gd name="connsiteX4" fmla="*/ 9355009 w 9355009"/>
                <a:gd name="connsiteY4" fmla="*/ 737556 h 819507"/>
                <a:gd name="connsiteX5" fmla="*/ 9273058 w 9355009"/>
                <a:gd name="connsiteY5" fmla="*/ 819507 h 819507"/>
                <a:gd name="connsiteX6" fmla="*/ 81951 w 9355009"/>
                <a:gd name="connsiteY6" fmla="*/ 819507 h 819507"/>
                <a:gd name="connsiteX7" fmla="*/ 0 w 9355009"/>
                <a:gd name="connsiteY7" fmla="*/ 737556 h 819507"/>
                <a:gd name="connsiteX8" fmla="*/ 0 w 9355009"/>
                <a:gd name="connsiteY8" fmla="*/ 81951 h 81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55009" h="819507">
                  <a:moveTo>
                    <a:pt x="0" y="81951"/>
                  </a:moveTo>
                  <a:cubicBezTo>
                    <a:pt x="0" y="36691"/>
                    <a:pt x="36691" y="0"/>
                    <a:pt x="81951" y="0"/>
                  </a:cubicBezTo>
                  <a:lnTo>
                    <a:pt x="9273058" y="0"/>
                  </a:lnTo>
                  <a:cubicBezTo>
                    <a:pt x="9318318" y="0"/>
                    <a:pt x="9355009" y="36691"/>
                    <a:pt x="9355009" y="81951"/>
                  </a:cubicBezTo>
                  <a:lnTo>
                    <a:pt x="9355009" y="737556"/>
                  </a:lnTo>
                  <a:cubicBezTo>
                    <a:pt x="9355009" y="782816"/>
                    <a:pt x="9318318" y="819507"/>
                    <a:pt x="9273058" y="819507"/>
                  </a:cubicBezTo>
                  <a:lnTo>
                    <a:pt x="81951" y="819507"/>
                  </a:lnTo>
                  <a:cubicBezTo>
                    <a:pt x="36691" y="819507"/>
                    <a:pt x="0" y="782816"/>
                    <a:pt x="0" y="737556"/>
                  </a:cubicBezTo>
                  <a:lnTo>
                    <a:pt x="0" y="81951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4893445"/>
                <a:satOff val="33630"/>
                <a:lumOff val="-3294"/>
                <a:alphaOff val="0"/>
              </a:schemeClr>
            </a:fillRef>
            <a:effectRef idx="2">
              <a:schemeClr val="accent5">
                <a:hueOff val="-4893445"/>
                <a:satOff val="33630"/>
                <a:lumOff val="-3294"/>
                <a:alphaOff val="0"/>
              </a:schemeClr>
            </a:effectRef>
            <a:fontRef idx="minor">
              <a:schemeClr val="lt1"/>
            </a:fontRef>
          </p:style>
          <p:txBody>
            <a:bodyPr lIns="2029152" tIns="76200" rIns="76201" bIns="76200" spcCol="1270" anchor="ctr"/>
            <a:lstStyle/>
            <a:p>
              <a:pPr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altLang="ru-RU" sz="2000" b="1" dirty="0">
                  <a:cs typeface="Times New Roman" pitchFamily="18" charset="0"/>
                </a:rPr>
                <a:t>Организовывался доступ к локальной и глобальной сетям.</a:t>
              </a:r>
              <a:endParaRPr lang="ru-RU" sz="2000" b="1" dirty="0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307974" y="3999062"/>
              <a:ext cx="9355010" cy="819280"/>
            </a:xfrm>
            <a:custGeom>
              <a:avLst/>
              <a:gdLst>
                <a:gd name="connsiteX0" fmla="*/ 0 w 9355009"/>
                <a:gd name="connsiteY0" fmla="*/ 81951 h 819507"/>
                <a:gd name="connsiteX1" fmla="*/ 81951 w 9355009"/>
                <a:gd name="connsiteY1" fmla="*/ 0 h 819507"/>
                <a:gd name="connsiteX2" fmla="*/ 9273058 w 9355009"/>
                <a:gd name="connsiteY2" fmla="*/ 0 h 819507"/>
                <a:gd name="connsiteX3" fmla="*/ 9355009 w 9355009"/>
                <a:gd name="connsiteY3" fmla="*/ 81951 h 819507"/>
                <a:gd name="connsiteX4" fmla="*/ 9355009 w 9355009"/>
                <a:gd name="connsiteY4" fmla="*/ 737556 h 819507"/>
                <a:gd name="connsiteX5" fmla="*/ 9273058 w 9355009"/>
                <a:gd name="connsiteY5" fmla="*/ 819507 h 819507"/>
                <a:gd name="connsiteX6" fmla="*/ 81951 w 9355009"/>
                <a:gd name="connsiteY6" fmla="*/ 819507 h 819507"/>
                <a:gd name="connsiteX7" fmla="*/ 0 w 9355009"/>
                <a:gd name="connsiteY7" fmla="*/ 737556 h 819507"/>
                <a:gd name="connsiteX8" fmla="*/ 0 w 9355009"/>
                <a:gd name="connsiteY8" fmla="*/ 81951 h 81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55009" h="819507">
                  <a:moveTo>
                    <a:pt x="0" y="81951"/>
                  </a:moveTo>
                  <a:cubicBezTo>
                    <a:pt x="0" y="36691"/>
                    <a:pt x="36691" y="0"/>
                    <a:pt x="81951" y="0"/>
                  </a:cubicBezTo>
                  <a:lnTo>
                    <a:pt x="9273058" y="0"/>
                  </a:lnTo>
                  <a:cubicBezTo>
                    <a:pt x="9318318" y="0"/>
                    <a:pt x="9355009" y="36691"/>
                    <a:pt x="9355009" y="81951"/>
                  </a:cubicBezTo>
                  <a:lnTo>
                    <a:pt x="9355009" y="737556"/>
                  </a:lnTo>
                  <a:cubicBezTo>
                    <a:pt x="9355009" y="782816"/>
                    <a:pt x="9318318" y="819507"/>
                    <a:pt x="9273058" y="819507"/>
                  </a:cubicBezTo>
                  <a:lnTo>
                    <a:pt x="81951" y="819507"/>
                  </a:lnTo>
                  <a:cubicBezTo>
                    <a:pt x="36691" y="819507"/>
                    <a:pt x="0" y="782816"/>
                    <a:pt x="0" y="737556"/>
                  </a:cubicBezTo>
                  <a:lnTo>
                    <a:pt x="0" y="81951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7340168"/>
                <a:satOff val="50446"/>
                <a:lumOff val="-4942"/>
                <a:alphaOff val="0"/>
              </a:schemeClr>
            </a:fillRef>
            <a:effectRef idx="2">
              <a:schemeClr val="accent5">
                <a:hueOff val="-7340168"/>
                <a:satOff val="50446"/>
                <a:lumOff val="-4942"/>
                <a:alphaOff val="0"/>
              </a:schemeClr>
            </a:effectRef>
            <a:fontRef idx="minor">
              <a:schemeClr val="lt1"/>
            </a:fontRef>
          </p:style>
          <p:txBody>
            <a:bodyPr lIns="2029152" tIns="76200" rIns="76201" bIns="76200" spcCol="1270" anchor="ctr"/>
            <a:lstStyle/>
            <a:p>
              <a:pPr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altLang="ru-RU" sz="2000" b="1" dirty="0">
                  <a:cs typeface="Times New Roman" pitchFamily="18" charset="0"/>
                </a:rPr>
                <a:t>Обеспечивалась постоянная работоспособность локальных сетей, серверов, компьютерной техники, э/почты и своевременность передачи по ней информации. </a:t>
              </a:r>
              <a:endParaRPr lang="ru-RU" sz="2000" b="1" dirty="0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307974" y="5874196"/>
              <a:ext cx="9355010" cy="819280"/>
            </a:xfrm>
            <a:custGeom>
              <a:avLst/>
              <a:gdLst>
                <a:gd name="connsiteX0" fmla="*/ 0 w 9355009"/>
                <a:gd name="connsiteY0" fmla="*/ 81951 h 819507"/>
                <a:gd name="connsiteX1" fmla="*/ 81951 w 9355009"/>
                <a:gd name="connsiteY1" fmla="*/ 0 h 819507"/>
                <a:gd name="connsiteX2" fmla="*/ 9273058 w 9355009"/>
                <a:gd name="connsiteY2" fmla="*/ 0 h 819507"/>
                <a:gd name="connsiteX3" fmla="*/ 9355009 w 9355009"/>
                <a:gd name="connsiteY3" fmla="*/ 81951 h 819507"/>
                <a:gd name="connsiteX4" fmla="*/ 9355009 w 9355009"/>
                <a:gd name="connsiteY4" fmla="*/ 737556 h 819507"/>
                <a:gd name="connsiteX5" fmla="*/ 9273058 w 9355009"/>
                <a:gd name="connsiteY5" fmla="*/ 819507 h 819507"/>
                <a:gd name="connsiteX6" fmla="*/ 81951 w 9355009"/>
                <a:gd name="connsiteY6" fmla="*/ 819507 h 819507"/>
                <a:gd name="connsiteX7" fmla="*/ 0 w 9355009"/>
                <a:gd name="connsiteY7" fmla="*/ 737556 h 819507"/>
                <a:gd name="connsiteX8" fmla="*/ 0 w 9355009"/>
                <a:gd name="connsiteY8" fmla="*/ 81951 h 81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55009" h="819507">
                  <a:moveTo>
                    <a:pt x="0" y="81951"/>
                  </a:moveTo>
                  <a:cubicBezTo>
                    <a:pt x="0" y="36691"/>
                    <a:pt x="36691" y="0"/>
                    <a:pt x="81951" y="0"/>
                  </a:cubicBezTo>
                  <a:lnTo>
                    <a:pt x="9273058" y="0"/>
                  </a:lnTo>
                  <a:cubicBezTo>
                    <a:pt x="9318318" y="0"/>
                    <a:pt x="9355009" y="36691"/>
                    <a:pt x="9355009" y="81951"/>
                  </a:cubicBezTo>
                  <a:lnTo>
                    <a:pt x="9355009" y="737556"/>
                  </a:lnTo>
                  <a:cubicBezTo>
                    <a:pt x="9355009" y="782816"/>
                    <a:pt x="9318318" y="819507"/>
                    <a:pt x="9273058" y="819507"/>
                  </a:cubicBezTo>
                  <a:lnTo>
                    <a:pt x="81951" y="819507"/>
                  </a:lnTo>
                  <a:cubicBezTo>
                    <a:pt x="36691" y="819507"/>
                    <a:pt x="0" y="782816"/>
                    <a:pt x="0" y="737556"/>
                  </a:cubicBezTo>
                  <a:lnTo>
                    <a:pt x="0" y="81951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786890"/>
                <a:satOff val="67261"/>
                <a:lumOff val="-6589"/>
                <a:alphaOff val="0"/>
              </a:schemeClr>
            </a:fillRef>
            <a:effectRef idx="2">
              <a:schemeClr val="accent5">
                <a:hueOff val="-9786890"/>
                <a:satOff val="67261"/>
                <a:lumOff val="-6589"/>
                <a:alphaOff val="0"/>
              </a:schemeClr>
            </a:effectRef>
            <a:fontRef idx="minor">
              <a:schemeClr val="lt1"/>
            </a:fontRef>
          </p:style>
          <p:txBody>
            <a:bodyPr lIns="2029152" tIns="76200" rIns="76201" bIns="76200" spcCol="1270" anchor="ctr"/>
            <a:lstStyle/>
            <a:p>
              <a:pPr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/>
                <a:t>Проводилась работа по размещению информации на сайте Администрации ТМР.</a:t>
              </a: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307974" y="4940598"/>
              <a:ext cx="9355010" cy="819280"/>
            </a:xfrm>
            <a:custGeom>
              <a:avLst/>
              <a:gdLst>
                <a:gd name="connsiteX0" fmla="*/ 0 w 9355009"/>
                <a:gd name="connsiteY0" fmla="*/ 81951 h 819507"/>
                <a:gd name="connsiteX1" fmla="*/ 81951 w 9355009"/>
                <a:gd name="connsiteY1" fmla="*/ 0 h 819507"/>
                <a:gd name="connsiteX2" fmla="*/ 9273058 w 9355009"/>
                <a:gd name="connsiteY2" fmla="*/ 0 h 819507"/>
                <a:gd name="connsiteX3" fmla="*/ 9355009 w 9355009"/>
                <a:gd name="connsiteY3" fmla="*/ 81951 h 819507"/>
                <a:gd name="connsiteX4" fmla="*/ 9355009 w 9355009"/>
                <a:gd name="connsiteY4" fmla="*/ 737556 h 819507"/>
                <a:gd name="connsiteX5" fmla="*/ 9273058 w 9355009"/>
                <a:gd name="connsiteY5" fmla="*/ 819507 h 819507"/>
                <a:gd name="connsiteX6" fmla="*/ 81951 w 9355009"/>
                <a:gd name="connsiteY6" fmla="*/ 819507 h 819507"/>
                <a:gd name="connsiteX7" fmla="*/ 0 w 9355009"/>
                <a:gd name="connsiteY7" fmla="*/ 737556 h 819507"/>
                <a:gd name="connsiteX8" fmla="*/ 0 w 9355009"/>
                <a:gd name="connsiteY8" fmla="*/ 81951 h 81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55009" h="819507">
                  <a:moveTo>
                    <a:pt x="0" y="81951"/>
                  </a:moveTo>
                  <a:cubicBezTo>
                    <a:pt x="0" y="36691"/>
                    <a:pt x="36691" y="0"/>
                    <a:pt x="81951" y="0"/>
                  </a:cubicBezTo>
                  <a:lnTo>
                    <a:pt x="9273058" y="0"/>
                  </a:lnTo>
                  <a:cubicBezTo>
                    <a:pt x="9318318" y="0"/>
                    <a:pt x="9355009" y="36691"/>
                    <a:pt x="9355009" y="81951"/>
                  </a:cubicBezTo>
                  <a:lnTo>
                    <a:pt x="9355009" y="737556"/>
                  </a:lnTo>
                  <a:cubicBezTo>
                    <a:pt x="9355009" y="782816"/>
                    <a:pt x="9318318" y="819507"/>
                    <a:pt x="9273058" y="819507"/>
                  </a:cubicBezTo>
                  <a:lnTo>
                    <a:pt x="81951" y="819507"/>
                  </a:lnTo>
                  <a:cubicBezTo>
                    <a:pt x="36691" y="819507"/>
                    <a:pt x="0" y="782816"/>
                    <a:pt x="0" y="737556"/>
                  </a:cubicBezTo>
                  <a:lnTo>
                    <a:pt x="0" y="81951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12233612"/>
                <a:satOff val="84076"/>
                <a:lumOff val="-8236"/>
                <a:alphaOff val="0"/>
              </a:schemeClr>
            </a:fillRef>
            <a:effectRef idx="2">
              <a:schemeClr val="accent5">
                <a:hueOff val="-12233612"/>
                <a:satOff val="84076"/>
                <a:lumOff val="-8236"/>
                <a:alphaOff val="0"/>
              </a:schemeClr>
            </a:effectRef>
            <a:fontRef idx="minor">
              <a:schemeClr val="lt1"/>
            </a:fontRef>
          </p:style>
          <p:txBody>
            <a:bodyPr lIns="2029152" tIns="76200" rIns="76201" bIns="76200" spcCol="1270" anchor="ctr"/>
            <a:lstStyle/>
            <a:p>
              <a:pPr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/>
                <a:t>Проводилось подключение и настройка видеооборудования для заседаний и видеоконференций.</a:t>
              </a:r>
            </a:p>
          </p:txBody>
        </p:sp>
      </p:grpSp>
      <p:pic>
        <p:nvPicPr>
          <p:cNvPr id="3080" name="Picture 8" descr="http://sb-arsenal.ru/shop/image/cache/data/OPS/PO-900x900.jpg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r="225" b="13583"/>
          <a:stretch/>
        </p:blipFill>
        <p:spPr bwMode="auto">
          <a:xfrm>
            <a:off x="694991" y="1338152"/>
            <a:ext cx="1002831" cy="733445"/>
          </a:xfrm>
          <a:prstGeom prst="roundRect">
            <a:avLst/>
          </a:prstGeom>
          <a:noFill/>
          <a:ln>
            <a:noFill/>
          </a:ln>
          <a:extLst/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734396" y="2241950"/>
            <a:ext cx="896701" cy="721628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45" name="Picture 38" descr="сеть"/>
          <p:cNvPicPr>
            <a:picLocks noChangeAspect="1" noChangeArrowheads="1"/>
          </p:cNvPicPr>
          <p:nvPr/>
        </p:nvPicPr>
        <p:blipFill rotWithShape="1">
          <a:blip r:embed="rId5" cstate="print">
            <a:extLst/>
          </a:blip>
          <a:srcRect l="3368" t="8719" r="73766" b="60943"/>
          <a:stretch/>
        </p:blipFill>
        <p:spPr bwMode="auto">
          <a:xfrm>
            <a:off x="709547" y="3132655"/>
            <a:ext cx="913967" cy="760213"/>
          </a:xfrm>
          <a:prstGeom prst="roundRect">
            <a:avLst/>
          </a:prstGeom>
          <a:noFill/>
          <a:ln>
            <a:noFill/>
          </a:ln>
          <a:extLst/>
        </p:spPr>
      </p:pic>
      <p:pic>
        <p:nvPicPr>
          <p:cNvPr id="3082" name="Picture 10" descr="http://kontur-t.ru/wp-content/uploads/2014/05/35345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668634" y="4032248"/>
            <a:ext cx="1005337" cy="754003"/>
          </a:xfrm>
          <a:prstGeom prst="roundRect">
            <a:avLst/>
          </a:prstGeom>
          <a:noFill/>
          <a:ln>
            <a:noFill/>
          </a:ln>
          <a:extLst/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668633" y="4982137"/>
            <a:ext cx="981756" cy="726500"/>
          </a:xfrm>
          <a:prstGeom prst="round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717444" y="5922439"/>
            <a:ext cx="963425" cy="722569"/>
          </a:xfrm>
          <a:prstGeom prst="round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нутый угол 21"/>
          <p:cNvSpPr/>
          <p:nvPr/>
        </p:nvSpPr>
        <p:spPr>
          <a:xfrm>
            <a:off x="308225" y="133564"/>
            <a:ext cx="9318660" cy="934948"/>
          </a:xfrm>
          <a:prstGeom prst="foldedCorner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0" y="965837"/>
            <a:ext cx="9906000" cy="58921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/>
        </p:spPr>
      </p:pic>
      <p:sp>
        <p:nvSpPr>
          <p:cNvPr id="28" name="TextBox 27"/>
          <p:cNvSpPr txBox="1"/>
          <p:nvPr/>
        </p:nvSpPr>
        <p:spPr>
          <a:xfrm>
            <a:off x="-176547" y="283722"/>
            <a:ext cx="10082547" cy="646331"/>
          </a:xfrm>
          <a:prstGeom prst="rect">
            <a:avLst/>
          </a:prstGeom>
          <a:noFill/>
          <a:effectLst>
            <a:reflection blurRad="6350" endPos="0" dir="5400000" sy="-100000" algn="bl" rotWithShape="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 области информационного обеспечения:</a:t>
            </a:r>
            <a:endParaRPr lang="ru-RU" sz="3600" b="1" dirty="0">
              <a:ln w="1905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2" name="AutoShape 2" descr="https://www.makingdifferent.com/wp-content/uploads/2015/06/shutterstock_215679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39943" name="AutoShape 4" descr="https://www.makingdifferent.com/wp-content/uploads/2015/06/shutterstock_2156795.jpg"/>
          <p:cNvSpPr>
            <a:spLocks noChangeAspect="1" noChangeArrowheads="1"/>
          </p:cNvSpPr>
          <p:nvPr/>
        </p:nvSpPr>
        <p:spPr bwMode="auto">
          <a:xfrm>
            <a:off x="307976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39944" name="AutoShape 6" descr="https://www.makingdifferent.com/wp-content/uploads/2015/06/shutterstock_2156795.jp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34825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791575" y="6589715"/>
            <a:ext cx="1114425" cy="27463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BEF8EA-5F79-4AB6-BA9E-B098473D3FB4}" type="slidenum">
              <a:rPr lang="ru-RU">
                <a:solidFill>
                  <a:schemeClr val="tx2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dirty="0">
              <a:solidFill>
                <a:schemeClr val="tx2"/>
              </a:solidFill>
              <a:cs typeface="Arial" charset="0"/>
            </a:endParaRPr>
          </a:p>
        </p:txBody>
      </p:sp>
      <p:grpSp>
        <p:nvGrpSpPr>
          <p:cNvPr id="39946" name="Группа 5"/>
          <p:cNvGrpSpPr>
            <a:grpSpLocks/>
          </p:cNvGrpSpPr>
          <p:nvPr/>
        </p:nvGrpSpPr>
        <p:grpSpPr bwMode="auto">
          <a:xfrm>
            <a:off x="307975" y="1295400"/>
            <a:ext cx="9355138" cy="5422900"/>
            <a:chOff x="307974" y="1295120"/>
            <a:chExt cx="9355009" cy="4424975"/>
          </a:xfrm>
        </p:grpSpPr>
        <p:sp>
          <p:nvSpPr>
            <p:cNvPr id="7" name="Полилиния 6"/>
            <p:cNvSpPr/>
            <p:nvPr/>
          </p:nvSpPr>
          <p:spPr>
            <a:xfrm>
              <a:off x="307974" y="1295120"/>
              <a:ext cx="9355009" cy="818672"/>
            </a:xfrm>
            <a:custGeom>
              <a:avLst/>
              <a:gdLst>
                <a:gd name="connsiteX0" fmla="*/ 0 w 9355009"/>
                <a:gd name="connsiteY0" fmla="*/ 81951 h 819507"/>
                <a:gd name="connsiteX1" fmla="*/ 81951 w 9355009"/>
                <a:gd name="connsiteY1" fmla="*/ 0 h 819507"/>
                <a:gd name="connsiteX2" fmla="*/ 9273058 w 9355009"/>
                <a:gd name="connsiteY2" fmla="*/ 0 h 819507"/>
                <a:gd name="connsiteX3" fmla="*/ 9355009 w 9355009"/>
                <a:gd name="connsiteY3" fmla="*/ 81951 h 819507"/>
                <a:gd name="connsiteX4" fmla="*/ 9355009 w 9355009"/>
                <a:gd name="connsiteY4" fmla="*/ 737556 h 819507"/>
                <a:gd name="connsiteX5" fmla="*/ 9273058 w 9355009"/>
                <a:gd name="connsiteY5" fmla="*/ 819507 h 819507"/>
                <a:gd name="connsiteX6" fmla="*/ 81951 w 9355009"/>
                <a:gd name="connsiteY6" fmla="*/ 819507 h 819507"/>
                <a:gd name="connsiteX7" fmla="*/ 0 w 9355009"/>
                <a:gd name="connsiteY7" fmla="*/ 737556 h 819507"/>
                <a:gd name="connsiteX8" fmla="*/ 0 w 9355009"/>
                <a:gd name="connsiteY8" fmla="*/ 81951 h 81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55009" h="819507">
                  <a:moveTo>
                    <a:pt x="0" y="81951"/>
                  </a:moveTo>
                  <a:cubicBezTo>
                    <a:pt x="0" y="36691"/>
                    <a:pt x="36691" y="0"/>
                    <a:pt x="81951" y="0"/>
                  </a:cubicBezTo>
                  <a:lnTo>
                    <a:pt x="9273058" y="0"/>
                  </a:lnTo>
                  <a:cubicBezTo>
                    <a:pt x="9318318" y="0"/>
                    <a:pt x="9355009" y="36691"/>
                    <a:pt x="9355009" y="81951"/>
                  </a:cubicBezTo>
                  <a:lnTo>
                    <a:pt x="9355009" y="737556"/>
                  </a:lnTo>
                  <a:cubicBezTo>
                    <a:pt x="9355009" y="782816"/>
                    <a:pt x="9318318" y="819507"/>
                    <a:pt x="9273058" y="819507"/>
                  </a:cubicBezTo>
                  <a:lnTo>
                    <a:pt x="81951" y="819507"/>
                  </a:lnTo>
                  <a:cubicBezTo>
                    <a:pt x="36691" y="819507"/>
                    <a:pt x="0" y="782816"/>
                    <a:pt x="0" y="737556"/>
                  </a:cubicBezTo>
                  <a:lnTo>
                    <a:pt x="0" y="81951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029152" tIns="76200" rIns="76201" bIns="76200" spcCol="1270" anchor="ctr"/>
            <a:lstStyle/>
            <a:p>
              <a:pPr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altLang="ru-RU" sz="2000" b="1" dirty="0">
                  <a:cs typeface="Times New Roman" pitchFamily="18" charset="0"/>
                </a:rPr>
                <a:t>Осуществлено подключение к Единой государственной информационной системе социального обеспечения (ЕГИССО).</a:t>
              </a:r>
              <a:endParaRPr lang="ru-RU" sz="2000" b="1" dirty="0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307974" y="2196696"/>
              <a:ext cx="9355009" cy="819968"/>
            </a:xfrm>
            <a:custGeom>
              <a:avLst/>
              <a:gdLst>
                <a:gd name="connsiteX0" fmla="*/ 0 w 9355009"/>
                <a:gd name="connsiteY0" fmla="*/ 81951 h 819507"/>
                <a:gd name="connsiteX1" fmla="*/ 81951 w 9355009"/>
                <a:gd name="connsiteY1" fmla="*/ 0 h 819507"/>
                <a:gd name="connsiteX2" fmla="*/ 9273058 w 9355009"/>
                <a:gd name="connsiteY2" fmla="*/ 0 h 819507"/>
                <a:gd name="connsiteX3" fmla="*/ 9355009 w 9355009"/>
                <a:gd name="connsiteY3" fmla="*/ 81951 h 819507"/>
                <a:gd name="connsiteX4" fmla="*/ 9355009 w 9355009"/>
                <a:gd name="connsiteY4" fmla="*/ 737556 h 819507"/>
                <a:gd name="connsiteX5" fmla="*/ 9273058 w 9355009"/>
                <a:gd name="connsiteY5" fmla="*/ 819507 h 819507"/>
                <a:gd name="connsiteX6" fmla="*/ 81951 w 9355009"/>
                <a:gd name="connsiteY6" fmla="*/ 819507 h 819507"/>
                <a:gd name="connsiteX7" fmla="*/ 0 w 9355009"/>
                <a:gd name="connsiteY7" fmla="*/ 737556 h 819507"/>
                <a:gd name="connsiteX8" fmla="*/ 0 w 9355009"/>
                <a:gd name="connsiteY8" fmla="*/ 81951 h 81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55009" h="819507">
                  <a:moveTo>
                    <a:pt x="0" y="81951"/>
                  </a:moveTo>
                  <a:cubicBezTo>
                    <a:pt x="0" y="36691"/>
                    <a:pt x="36691" y="0"/>
                    <a:pt x="81951" y="0"/>
                  </a:cubicBezTo>
                  <a:lnTo>
                    <a:pt x="9273058" y="0"/>
                  </a:lnTo>
                  <a:cubicBezTo>
                    <a:pt x="9318318" y="0"/>
                    <a:pt x="9355009" y="36691"/>
                    <a:pt x="9355009" y="81951"/>
                  </a:cubicBezTo>
                  <a:lnTo>
                    <a:pt x="9355009" y="737556"/>
                  </a:lnTo>
                  <a:cubicBezTo>
                    <a:pt x="9355009" y="782816"/>
                    <a:pt x="9318318" y="819507"/>
                    <a:pt x="9273058" y="819507"/>
                  </a:cubicBezTo>
                  <a:lnTo>
                    <a:pt x="81951" y="819507"/>
                  </a:lnTo>
                  <a:cubicBezTo>
                    <a:pt x="36691" y="819507"/>
                    <a:pt x="0" y="782816"/>
                    <a:pt x="0" y="737556"/>
                  </a:cubicBezTo>
                  <a:lnTo>
                    <a:pt x="0" y="81951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2446723"/>
                <a:satOff val="16815"/>
                <a:lumOff val="-1647"/>
                <a:alphaOff val="0"/>
              </a:schemeClr>
            </a:fillRef>
            <a:effectRef idx="2">
              <a:schemeClr val="accent5">
                <a:hueOff val="-2446723"/>
                <a:satOff val="16815"/>
                <a:lumOff val="-1647"/>
                <a:alphaOff val="0"/>
              </a:schemeClr>
            </a:effectRef>
            <a:fontRef idx="minor">
              <a:schemeClr val="lt1"/>
            </a:fontRef>
          </p:style>
          <p:txBody>
            <a:bodyPr lIns="2029152" tIns="76200" rIns="76201" bIns="76200" spcCol="1270" anchor="ctr"/>
            <a:lstStyle/>
            <a:p>
              <a:pPr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/>
                <a:t>Проведена работа по установке на  компьютера поселений  ПО </a:t>
              </a:r>
              <a:r>
                <a:rPr lang="en-US" sz="2000" b="1" dirty="0"/>
                <a:t>SMART-ROUTE  </a:t>
              </a:r>
              <a:r>
                <a:rPr lang="ru-RU" sz="2000" b="1" dirty="0"/>
                <a:t>для работы в системе межведомственного электронного  взаимодействия.</a:t>
              </a: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307974" y="3098271"/>
              <a:ext cx="9355009" cy="819968"/>
            </a:xfrm>
            <a:custGeom>
              <a:avLst/>
              <a:gdLst>
                <a:gd name="connsiteX0" fmla="*/ 0 w 9355009"/>
                <a:gd name="connsiteY0" fmla="*/ 81951 h 819507"/>
                <a:gd name="connsiteX1" fmla="*/ 81951 w 9355009"/>
                <a:gd name="connsiteY1" fmla="*/ 0 h 819507"/>
                <a:gd name="connsiteX2" fmla="*/ 9273058 w 9355009"/>
                <a:gd name="connsiteY2" fmla="*/ 0 h 819507"/>
                <a:gd name="connsiteX3" fmla="*/ 9355009 w 9355009"/>
                <a:gd name="connsiteY3" fmla="*/ 81951 h 819507"/>
                <a:gd name="connsiteX4" fmla="*/ 9355009 w 9355009"/>
                <a:gd name="connsiteY4" fmla="*/ 737556 h 819507"/>
                <a:gd name="connsiteX5" fmla="*/ 9273058 w 9355009"/>
                <a:gd name="connsiteY5" fmla="*/ 819507 h 819507"/>
                <a:gd name="connsiteX6" fmla="*/ 81951 w 9355009"/>
                <a:gd name="connsiteY6" fmla="*/ 819507 h 819507"/>
                <a:gd name="connsiteX7" fmla="*/ 0 w 9355009"/>
                <a:gd name="connsiteY7" fmla="*/ 737556 h 819507"/>
                <a:gd name="connsiteX8" fmla="*/ 0 w 9355009"/>
                <a:gd name="connsiteY8" fmla="*/ 81951 h 81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55009" h="819507">
                  <a:moveTo>
                    <a:pt x="0" y="81951"/>
                  </a:moveTo>
                  <a:cubicBezTo>
                    <a:pt x="0" y="36691"/>
                    <a:pt x="36691" y="0"/>
                    <a:pt x="81951" y="0"/>
                  </a:cubicBezTo>
                  <a:lnTo>
                    <a:pt x="9273058" y="0"/>
                  </a:lnTo>
                  <a:cubicBezTo>
                    <a:pt x="9318318" y="0"/>
                    <a:pt x="9355009" y="36691"/>
                    <a:pt x="9355009" y="81951"/>
                  </a:cubicBezTo>
                  <a:lnTo>
                    <a:pt x="9355009" y="737556"/>
                  </a:lnTo>
                  <a:cubicBezTo>
                    <a:pt x="9355009" y="782816"/>
                    <a:pt x="9318318" y="819507"/>
                    <a:pt x="9273058" y="819507"/>
                  </a:cubicBezTo>
                  <a:lnTo>
                    <a:pt x="81951" y="819507"/>
                  </a:lnTo>
                  <a:cubicBezTo>
                    <a:pt x="36691" y="819507"/>
                    <a:pt x="0" y="782816"/>
                    <a:pt x="0" y="737556"/>
                  </a:cubicBezTo>
                  <a:lnTo>
                    <a:pt x="0" y="81951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4893445"/>
                <a:satOff val="33630"/>
                <a:lumOff val="-3294"/>
                <a:alphaOff val="0"/>
              </a:schemeClr>
            </a:fillRef>
            <a:effectRef idx="2">
              <a:schemeClr val="accent5">
                <a:hueOff val="-4893445"/>
                <a:satOff val="33630"/>
                <a:lumOff val="-3294"/>
                <a:alphaOff val="0"/>
              </a:schemeClr>
            </a:effectRef>
            <a:fontRef idx="minor">
              <a:schemeClr val="lt1"/>
            </a:fontRef>
          </p:style>
          <p:txBody>
            <a:bodyPr lIns="2029152" tIns="76200" rIns="76201" bIns="76200" spcCol="1270" anchor="ctr"/>
            <a:lstStyle/>
            <a:p>
              <a:pPr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/>
                <a:t>Проводилось обучение специалистов администраций сельских поселений работе на сайтах поселений. Оказывалась помощь при создании разделов на сайтах поселений.</a:t>
              </a: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307974" y="3998552"/>
              <a:ext cx="9355009" cy="819967"/>
            </a:xfrm>
            <a:custGeom>
              <a:avLst/>
              <a:gdLst>
                <a:gd name="connsiteX0" fmla="*/ 0 w 9355009"/>
                <a:gd name="connsiteY0" fmla="*/ 81951 h 819507"/>
                <a:gd name="connsiteX1" fmla="*/ 81951 w 9355009"/>
                <a:gd name="connsiteY1" fmla="*/ 0 h 819507"/>
                <a:gd name="connsiteX2" fmla="*/ 9273058 w 9355009"/>
                <a:gd name="connsiteY2" fmla="*/ 0 h 819507"/>
                <a:gd name="connsiteX3" fmla="*/ 9355009 w 9355009"/>
                <a:gd name="connsiteY3" fmla="*/ 81951 h 819507"/>
                <a:gd name="connsiteX4" fmla="*/ 9355009 w 9355009"/>
                <a:gd name="connsiteY4" fmla="*/ 737556 h 819507"/>
                <a:gd name="connsiteX5" fmla="*/ 9273058 w 9355009"/>
                <a:gd name="connsiteY5" fmla="*/ 819507 h 819507"/>
                <a:gd name="connsiteX6" fmla="*/ 81951 w 9355009"/>
                <a:gd name="connsiteY6" fmla="*/ 819507 h 819507"/>
                <a:gd name="connsiteX7" fmla="*/ 0 w 9355009"/>
                <a:gd name="connsiteY7" fmla="*/ 737556 h 819507"/>
                <a:gd name="connsiteX8" fmla="*/ 0 w 9355009"/>
                <a:gd name="connsiteY8" fmla="*/ 81951 h 81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55009" h="819507">
                  <a:moveTo>
                    <a:pt x="0" y="81951"/>
                  </a:moveTo>
                  <a:cubicBezTo>
                    <a:pt x="0" y="36691"/>
                    <a:pt x="36691" y="0"/>
                    <a:pt x="81951" y="0"/>
                  </a:cubicBezTo>
                  <a:lnTo>
                    <a:pt x="9273058" y="0"/>
                  </a:lnTo>
                  <a:cubicBezTo>
                    <a:pt x="9318318" y="0"/>
                    <a:pt x="9355009" y="36691"/>
                    <a:pt x="9355009" y="81951"/>
                  </a:cubicBezTo>
                  <a:lnTo>
                    <a:pt x="9355009" y="737556"/>
                  </a:lnTo>
                  <a:cubicBezTo>
                    <a:pt x="9355009" y="782816"/>
                    <a:pt x="9318318" y="819507"/>
                    <a:pt x="9273058" y="819507"/>
                  </a:cubicBezTo>
                  <a:lnTo>
                    <a:pt x="81951" y="819507"/>
                  </a:lnTo>
                  <a:cubicBezTo>
                    <a:pt x="36691" y="819507"/>
                    <a:pt x="0" y="782816"/>
                    <a:pt x="0" y="737556"/>
                  </a:cubicBezTo>
                  <a:lnTo>
                    <a:pt x="0" y="81951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7340168"/>
                <a:satOff val="50446"/>
                <a:lumOff val="-4942"/>
                <a:alphaOff val="0"/>
              </a:schemeClr>
            </a:fillRef>
            <a:effectRef idx="2">
              <a:schemeClr val="accent5">
                <a:hueOff val="-7340168"/>
                <a:satOff val="50446"/>
                <a:lumOff val="-4942"/>
                <a:alphaOff val="0"/>
              </a:schemeClr>
            </a:effectRef>
            <a:fontRef idx="minor">
              <a:schemeClr val="lt1"/>
            </a:fontRef>
          </p:style>
          <p:txBody>
            <a:bodyPr lIns="2029152" tIns="76200" rIns="76201" bIns="76200" spcCol="1270" anchor="ctr"/>
            <a:lstStyle/>
            <a:p>
              <a:pPr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/>
                <a:t>Оказывалась консультативная помощь главам и специалистам поселений по работе с компьютером и электронной цифровой подписью (ЭЦП).</a:t>
              </a: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307974" y="4901423"/>
              <a:ext cx="9355009" cy="818672"/>
            </a:xfrm>
            <a:custGeom>
              <a:avLst/>
              <a:gdLst>
                <a:gd name="connsiteX0" fmla="*/ 0 w 9355009"/>
                <a:gd name="connsiteY0" fmla="*/ 81951 h 819507"/>
                <a:gd name="connsiteX1" fmla="*/ 81951 w 9355009"/>
                <a:gd name="connsiteY1" fmla="*/ 0 h 819507"/>
                <a:gd name="connsiteX2" fmla="*/ 9273058 w 9355009"/>
                <a:gd name="connsiteY2" fmla="*/ 0 h 819507"/>
                <a:gd name="connsiteX3" fmla="*/ 9355009 w 9355009"/>
                <a:gd name="connsiteY3" fmla="*/ 81951 h 819507"/>
                <a:gd name="connsiteX4" fmla="*/ 9355009 w 9355009"/>
                <a:gd name="connsiteY4" fmla="*/ 737556 h 819507"/>
                <a:gd name="connsiteX5" fmla="*/ 9273058 w 9355009"/>
                <a:gd name="connsiteY5" fmla="*/ 819507 h 819507"/>
                <a:gd name="connsiteX6" fmla="*/ 81951 w 9355009"/>
                <a:gd name="connsiteY6" fmla="*/ 819507 h 819507"/>
                <a:gd name="connsiteX7" fmla="*/ 0 w 9355009"/>
                <a:gd name="connsiteY7" fmla="*/ 737556 h 819507"/>
                <a:gd name="connsiteX8" fmla="*/ 0 w 9355009"/>
                <a:gd name="connsiteY8" fmla="*/ 81951 h 81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55009" h="819507">
                  <a:moveTo>
                    <a:pt x="0" y="81951"/>
                  </a:moveTo>
                  <a:cubicBezTo>
                    <a:pt x="0" y="36691"/>
                    <a:pt x="36691" y="0"/>
                    <a:pt x="81951" y="0"/>
                  </a:cubicBezTo>
                  <a:lnTo>
                    <a:pt x="9273058" y="0"/>
                  </a:lnTo>
                  <a:cubicBezTo>
                    <a:pt x="9318318" y="0"/>
                    <a:pt x="9355009" y="36691"/>
                    <a:pt x="9355009" y="81951"/>
                  </a:cubicBezTo>
                  <a:lnTo>
                    <a:pt x="9355009" y="737556"/>
                  </a:lnTo>
                  <a:cubicBezTo>
                    <a:pt x="9355009" y="782816"/>
                    <a:pt x="9318318" y="819507"/>
                    <a:pt x="9273058" y="819507"/>
                  </a:cubicBezTo>
                  <a:lnTo>
                    <a:pt x="81951" y="819507"/>
                  </a:lnTo>
                  <a:cubicBezTo>
                    <a:pt x="36691" y="819507"/>
                    <a:pt x="0" y="782816"/>
                    <a:pt x="0" y="737556"/>
                  </a:cubicBezTo>
                  <a:lnTo>
                    <a:pt x="0" y="81951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786890"/>
                <a:satOff val="67261"/>
                <a:lumOff val="-6589"/>
                <a:alphaOff val="0"/>
              </a:schemeClr>
            </a:fillRef>
            <a:effectRef idx="2">
              <a:schemeClr val="accent5">
                <a:hueOff val="-9786890"/>
                <a:satOff val="67261"/>
                <a:lumOff val="-6589"/>
                <a:alphaOff val="0"/>
              </a:schemeClr>
            </a:effectRef>
            <a:fontRef idx="minor">
              <a:schemeClr val="lt1"/>
            </a:fontRef>
          </p:style>
          <p:txBody>
            <a:bodyPr lIns="2029152" tIns="76200" rIns="76201" bIns="76200" spcCol="1270" anchor="ctr"/>
            <a:lstStyle/>
            <a:p>
              <a:pPr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/>
                <a:t>Оказывалась помощь в генерации ЭЦП и подготовке документов для изготовления ЭЦП для глав сельских поселений.</a:t>
              </a:r>
            </a:p>
          </p:txBody>
        </p:sp>
      </p:grpSp>
      <p:pic>
        <p:nvPicPr>
          <p:cNvPr id="1026" name="Picture 2" descr="http://readmas.ru/wp-content/filesall/2013/04/32.jpg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5945" r="4284"/>
          <a:stretch/>
        </p:blipFill>
        <p:spPr bwMode="auto">
          <a:xfrm>
            <a:off x="768044" y="1356644"/>
            <a:ext cx="1095403" cy="677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http://deadwork.ru/wp-content/uploads/2014/07/8768-j2x-463x280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741909" y="3686688"/>
            <a:ext cx="1062956" cy="642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2" name="Picture 8" descr="https://xn----stbafdtp7h.xn--p1ai/wp-content/uploads/ecp_kkmplus.png"/>
          <p:cNvPicPr>
            <a:picLocks noChangeAspect="1" noChangeArrowheads="1"/>
          </p:cNvPicPr>
          <p:nvPr/>
        </p:nvPicPr>
        <p:blipFill rotWithShape="1">
          <a:blip r:embed="rId5" cstate="print">
            <a:extLst/>
          </a:blip>
          <a:srcRect l="4939" r="6757"/>
          <a:stretch/>
        </p:blipFill>
        <p:spPr bwMode="auto">
          <a:xfrm>
            <a:off x="741911" y="4718650"/>
            <a:ext cx="1104635" cy="6592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4" name="Picture 10" descr="http://svoy-biznes.com/wp-content/uploads/2016/09/ECP_2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756549" y="5865267"/>
            <a:ext cx="1089995" cy="703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9951" name="Picture 2" descr="S:\333\Безымянный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5" y="2486027"/>
            <a:ext cx="103346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нутый угол 13"/>
          <p:cNvSpPr/>
          <p:nvPr/>
        </p:nvSpPr>
        <p:spPr>
          <a:xfrm>
            <a:off x="380143" y="0"/>
            <a:ext cx="9113177" cy="1047964"/>
          </a:xfrm>
          <a:prstGeom prst="foldedCorner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 descr="C:\Users\econ11\Desktop\картинки\iINAJ12DF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0" y="937716"/>
            <a:ext cx="9906000" cy="5781583"/>
          </a:xfrm>
          <a:prstGeom prst="rect">
            <a:avLst/>
          </a:prstGeom>
          <a:noFill/>
          <a:effectLst>
            <a:softEdge rad="317500"/>
          </a:effectLst>
          <a:extLst/>
        </p:spPr>
      </p:pic>
      <p:sp>
        <p:nvSpPr>
          <p:cNvPr id="28" name="TextBox 27"/>
          <p:cNvSpPr txBox="1"/>
          <p:nvPr/>
        </p:nvSpPr>
        <p:spPr>
          <a:xfrm>
            <a:off x="0" y="141589"/>
            <a:ext cx="9906000" cy="707886"/>
          </a:xfrm>
          <a:prstGeom prst="rect">
            <a:avLst/>
          </a:prstGeom>
          <a:noFill/>
          <a:effectLst>
            <a:reflection blurRad="6350" endPos="0" dir="5400000" sy="-100000" algn="bl" rotWithShape="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контрольной деятельности</a:t>
            </a:r>
            <a:endParaRPr lang="ru-RU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867687788"/>
              </p:ext>
            </p:extLst>
          </p:nvPr>
        </p:nvGraphicFramePr>
        <p:xfrm>
          <a:off x="225631" y="1246909"/>
          <a:ext cx="9257036" cy="3787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5847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791575" y="6583365"/>
            <a:ext cx="1114425" cy="27463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20B187-D378-427B-AB07-39F61AA850E8}" type="slidenum">
              <a:rPr lang="ru-RU">
                <a:solidFill>
                  <a:schemeClr val="tx2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0493" y="2009553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2860147" y="1931542"/>
            <a:ext cx="530578" cy="533425"/>
          </a:xfrm>
          <a:prstGeom prst="rightArrow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26904" tIns="99060" rIns="99061" bIns="99060" numCol="1" spcCol="1270" rtlCol="0" anchor="ctr" anchorCtr="0">
            <a:noAutofit/>
          </a:bodyPr>
          <a:lstStyle/>
          <a:p>
            <a:pPr marL="534988" indent="-452438" algn="ctr" defTabSz="11557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endParaRPr lang="ru-RU" sz="2600" b="0" i="0" kern="1200" dirty="0" smtClean="0">
              <a:effectLst/>
              <a:latin typeface="+mn-lt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6107435" y="2024010"/>
            <a:ext cx="530578" cy="523152"/>
          </a:xfrm>
          <a:prstGeom prst="rightArrow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26904" tIns="99060" rIns="99061" bIns="99060" numCol="1" spcCol="1270" rtlCol="0" anchor="ctr" anchorCtr="0">
            <a:noAutofit/>
          </a:bodyPr>
          <a:lstStyle/>
          <a:p>
            <a:pPr marL="534988" indent="-452438" algn="ctr" defTabSz="11557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endParaRPr lang="ru-RU" sz="2600" b="0" i="0" kern="1200" dirty="0" smtClean="0">
              <a:effectLst/>
              <a:latin typeface="+mn-lt"/>
            </a:endParaRPr>
          </a:p>
        </p:txBody>
      </p:sp>
      <p:sp>
        <p:nvSpPr>
          <p:cNvPr id="7" name="Левая фигурная скобка 6"/>
          <p:cNvSpPr/>
          <p:nvPr/>
        </p:nvSpPr>
        <p:spPr>
          <a:xfrm rot="16200000">
            <a:off x="4331193" y="907633"/>
            <a:ext cx="976489" cy="6863645"/>
          </a:xfrm>
          <a:prstGeom prst="leftBrace">
            <a:avLst>
              <a:gd name="adj1" fmla="val 56888"/>
              <a:gd name="adj2" fmla="val 49507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130154" y="4993239"/>
            <a:ext cx="7798086" cy="92467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4"/>
          <p:cNvSpPr/>
          <p:nvPr/>
        </p:nvSpPr>
        <p:spPr>
          <a:xfrm>
            <a:off x="3787389" y="2421010"/>
            <a:ext cx="2331222" cy="2015980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7986" y="5047464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Выдано 5 предписаний для принятия мер по устранению выявленных нарушений, причин и условий, способствующих их совершению.</a:t>
            </a:r>
            <a:endParaRPr lang="ru-RU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3" descr="C:\Users\econ11\Desktop\картинки\iUMI70L9W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-21587" y="765927"/>
            <a:ext cx="9923788" cy="5831807"/>
          </a:xfrm>
          <a:prstGeom prst="rect">
            <a:avLst/>
          </a:prstGeom>
          <a:noFill/>
          <a:effectLst>
            <a:softEdge rad="317500"/>
          </a:effectLst>
          <a:extLst/>
        </p:spPr>
      </p:pic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5725" y="985838"/>
            <a:ext cx="2157413" cy="449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39" name="Группа 22"/>
          <p:cNvGrpSpPr>
            <a:grpSpLocks/>
          </p:cNvGrpSpPr>
          <p:nvPr/>
        </p:nvGrpSpPr>
        <p:grpSpPr bwMode="auto">
          <a:xfrm>
            <a:off x="214312" y="960438"/>
            <a:ext cx="7491413" cy="4965700"/>
            <a:chOff x="1223157" y="1245871"/>
            <a:chExt cx="7491922" cy="4965162"/>
          </a:xfrm>
        </p:grpSpPr>
        <p:sp>
          <p:nvSpPr>
            <p:cNvPr id="9" name="Полилиния 8"/>
            <p:cNvSpPr/>
            <p:nvPr/>
          </p:nvSpPr>
          <p:spPr>
            <a:xfrm>
              <a:off x="1223157" y="1245871"/>
              <a:ext cx="6984000" cy="594832"/>
            </a:xfrm>
            <a:custGeom>
              <a:avLst/>
              <a:gdLst>
                <a:gd name="connsiteX0" fmla="*/ 0 w 9281160"/>
                <a:gd name="connsiteY0" fmla="*/ 71612 h 716121"/>
                <a:gd name="connsiteX1" fmla="*/ 71612 w 9281160"/>
                <a:gd name="connsiteY1" fmla="*/ 0 h 716121"/>
                <a:gd name="connsiteX2" fmla="*/ 9209548 w 9281160"/>
                <a:gd name="connsiteY2" fmla="*/ 0 h 716121"/>
                <a:gd name="connsiteX3" fmla="*/ 9281160 w 9281160"/>
                <a:gd name="connsiteY3" fmla="*/ 71612 h 716121"/>
                <a:gd name="connsiteX4" fmla="*/ 9281160 w 9281160"/>
                <a:gd name="connsiteY4" fmla="*/ 644509 h 716121"/>
                <a:gd name="connsiteX5" fmla="*/ 9209548 w 9281160"/>
                <a:gd name="connsiteY5" fmla="*/ 716121 h 716121"/>
                <a:gd name="connsiteX6" fmla="*/ 71612 w 9281160"/>
                <a:gd name="connsiteY6" fmla="*/ 716121 h 716121"/>
                <a:gd name="connsiteX7" fmla="*/ 0 w 9281160"/>
                <a:gd name="connsiteY7" fmla="*/ 644509 h 716121"/>
                <a:gd name="connsiteX8" fmla="*/ 0 w 9281160"/>
                <a:gd name="connsiteY8" fmla="*/ 71612 h 716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81160" h="716121">
                  <a:moveTo>
                    <a:pt x="0" y="71612"/>
                  </a:moveTo>
                  <a:cubicBezTo>
                    <a:pt x="0" y="32062"/>
                    <a:pt x="32062" y="0"/>
                    <a:pt x="71612" y="0"/>
                  </a:cubicBezTo>
                  <a:lnTo>
                    <a:pt x="9209548" y="0"/>
                  </a:lnTo>
                  <a:cubicBezTo>
                    <a:pt x="9249098" y="0"/>
                    <a:pt x="9281160" y="32062"/>
                    <a:pt x="9281160" y="71612"/>
                  </a:cubicBezTo>
                  <a:lnTo>
                    <a:pt x="9281160" y="644509"/>
                  </a:lnTo>
                  <a:cubicBezTo>
                    <a:pt x="9281160" y="684059"/>
                    <a:pt x="9249098" y="716121"/>
                    <a:pt x="9209548" y="716121"/>
                  </a:cubicBezTo>
                  <a:lnTo>
                    <a:pt x="71612" y="716121"/>
                  </a:lnTo>
                  <a:cubicBezTo>
                    <a:pt x="32062" y="716121"/>
                    <a:pt x="0" y="684059"/>
                    <a:pt x="0" y="644509"/>
                  </a:cubicBezTo>
                  <a:lnTo>
                    <a:pt x="0" y="7161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026904" tIns="99060" rIns="99061" bIns="99060" spcCol="1270" anchor="ctr"/>
            <a:lstStyle/>
            <a:p>
              <a:pPr marL="82550" defTabSz="1155700" fontAlgn="auto">
                <a:spcAft>
                  <a:spcPts val="0"/>
                </a:spcAft>
                <a:defRPr/>
              </a:pPr>
              <a:endParaRPr lang="ru-RU" sz="2600" dirty="0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8039912" y="1260332"/>
              <a:ext cx="675167" cy="572897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z="127000"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tint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1223158" y="1928829"/>
              <a:ext cx="6982691" cy="462835"/>
            </a:xfrm>
            <a:custGeom>
              <a:avLst/>
              <a:gdLst>
                <a:gd name="connsiteX0" fmla="*/ 0 w 9281160"/>
                <a:gd name="connsiteY0" fmla="*/ 71612 h 716121"/>
                <a:gd name="connsiteX1" fmla="*/ 71612 w 9281160"/>
                <a:gd name="connsiteY1" fmla="*/ 0 h 716121"/>
                <a:gd name="connsiteX2" fmla="*/ 9209548 w 9281160"/>
                <a:gd name="connsiteY2" fmla="*/ 0 h 716121"/>
                <a:gd name="connsiteX3" fmla="*/ 9281160 w 9281160"/>
                <a:gd name="connsiteY3" fmla="*/ 71612 h 716121"/>
                <a:gd name="connsiteX4" fmla="*/ 9281160 w 9281160"/>
                <a:gd name="connsiteY4" fmla="*/ 644509 h 716121"/>
                <a:gd name="connsiteX5" fmla="*/ 9209548 w 9281160"/>
                <a:gd name="connsiteY5" fmla="*/ 716121 h 716121"/>
                <a:gd name="connsiteX6" fmla="*/ 71612 w 9281160"/>
                <a:gd name="connsiteY6" fmla="*/ 716121 h 716121"/>
                <a:gd name="connsiteX7" fmla="*/ 0 w 9281160"/>
                <a:gd name="connsiteY7" fmla="*/ 644509 h 716121"/>
                <a:gd name="connsiteX8" fmla="*/ 0 w 9281160"/>
                <a:gd name="connsiteY8" fmla="*/ 71612 h 716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81160" h="716121">
                  <a:moveTo>
                    <a:pt x="0" y="71612"/>
                  </a:moveTo>
                  <a:cubicBezTo>
                    <a:pt x="0" y="32062"/>
                    <a:pt x="32062" y="0"/>
                    <a:pt x="71612" y="0"/>
                  </a:cubicBezTo>
                  <a:lnTo>
                    <a:pt x="9209548" y="0"/>
                  </a:lnTo>
                  <a:cubicBezTo>
                    <a:pt x="9249098" y="0"/>
                    <a:pt x="9281160" y="32062"/>
                    <a:pt x="9281160" y="71612"/>
                  </a:cubicBezTo>
                  <a:lnTo>
                    <a:pt x="9281160" y="644509"/>
                  </a:lnTo>
                  <a:cubicBezTo>
                    <a:pt x="9281160" y="684059"/>
                    <a:pt x="9249098" y="716121"/>
                    <a:pt x="9209548" y="716121"/>
                  </a:cubicBezTo>
                  <a:lnTo>
                    <a:pt x="71612" y="716121"/>
                  </a:lnTo>
                  <a:cubicBezTo>
                    <a:pt x="32062" y="716121"/>
                    <a:pt x="0" y="684059"/>
                    <a:pt x="0" y="644509"/>
                  </a:cubicBezTo>
                  <a:lnTo>
                    <a:pt x="0" y="7161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026904" tIns="99060" rIns="99061" bIns="99060" spcCol="1270" anchor="ctr"/>
            <a:lstStyle/>
            <a:p>
              <a:pPr marL="355600" algn="r" defTabSz="1155700" fontAlgn="auto">
                <a:spcAft>
                  <a:spcPts val="0"/>
                </a:spcAft>
                <a:defRPr/>
              </a:pPr>
              <a:endParaRPr lang="ru-RU" sz="2600" dirty="0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8039912" y="1933767"/>
              <a:ext cx="675167" cy="485120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z="127000"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tint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олилиния 12"/>
            <p:cNvSpPr/>
            <p:nvPr/>
          </p:nvSpPr>
          <p:spPr>
            <a:xfrm>
              <a:off x="1223158" y="2516538"/>
              <a:ext cx="6982691" cy="734110"/>
            </a:xfrm>
            <a:custGeom>
              <a:avLst/>
              <a:gdLst>
                <a:gd name="connsiteX0" fmla="*/ 0 w 9281160"/>
                <a:gd name="connsiteY0" fmla="*/ 71612 h 716121"/>
                <a:gd name="connsiteX1" fmla="*/ 71612 w 9281160"/>
                <a:gd name="connsiteY1" fmla="*/ 0 h 716121"/>
                <a:gd name="connsiteX2" fmla="*/ 9209548 w 9281160"/>
                <a:gd name="connsiteY2" fmla="*/ 0 h 716121"/>
                <a:gd name="connsiteX3" fmla="*/ 9281160 w 9281160"/>
                <a:gd name="connsiteY3" fmla="*/ 71612 h 716121"/>
                <a:gd name="connsiteX4" fmla="*/ 9281160 w 9281160"/>
                <a:gd name="connsiteY4" fmla="*/ 644509 h 716121"/>
                <a:gd name="connsiteX5" fmla="*/ 9209548 w 9281160"/>
                <a:gd name="connsiteY5" fmla="*/ 716121 h 716121"/>
                <a:gd name="connsiteX6" fmla="*/ 71612 w 9281160"/>
                <a:gd name="connsiteY6" fmla="*/ 716121 h 716121"/>
                <a:gd name="connsiteX7" fmla="*/ 0 w 9281160"/>
                <a:gd name="connsiteY7" fmla="*/ 644509 h 716121"/>
                <a:gd name="connsiteX8" fmla="*/ 0 w 9281160"/>
                <a:gd name="connsiteY8" fmla="*/ 71612 h 716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81160" h="716121">
                  <a:moveTo>
                    <a:pt x="0" y="71612"/>
                  </a:moveTo>
                  <a:cubicBezTo>
                    <a:pt x="0" y="32062"/>
                    <a:pt x="32062" y="0"/>
                    <a:pt x="71612" y="0"/>
                  </a:cubicBezTo>
                  <a:lnTo>
                    <a:pt x="9209548" y="0"/>
                  </a:lnTo>
                  <a:cubicBezTo>
                    <a:pt x="9249098" y="0"/>
                    <a:pt x="9281160" y="32062"/>
                    <a:pt x="9281160" y="71612"/>
                  </a:cubicBezTo>
                  <a:lnTo>
                    <a:pt x="9281160" y="644509"/>
                  </a:lnTo>
                  <a:cubicBezTo>
                    <a:pt x="9281160" y="684059"/>
                    <a:pt x="9249098" y="716121"/>
                    <a:pt x="9209548" y="716121"/>
                  </a:cubicBezTo>
                  <a:lnTo>
                    <a:pt x="71612" y="716121"/>
                  </a:lnTo>
                  <a:cubicBezTo>
                    <a:pt x="32062" y="716121"/>
                    <a:pt x="0" y="684059"/>
                    <a:pt x="0" y="644509"/>
                  </a:cubicBezTo>
                  <a:lnTo>
                    <a:pt x="0" y="7161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019284" tIns="91440" rIns="91441" bIns="91440" spcCol="1270" anchor="ctr"/>
            <a:lstStyle/>
            <a:p>
              <a:pPr algn="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 dirty="0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8039912" y="2592725"/>
              <a:ext cx="675167" cy="572897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z="127000"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tint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олилиния 14"/>
            <p:cNvSpPr/>
            <p:nvPr/>
          </p:nvSpPr>
          <p:spPr>
            <a:xfrm>
              <a:off x="1223158" y="3399147"/>
              <a:ext cx="6982691" cy="567681"/>
            </a:xfrm>
            <a:custGeom>
              <a:avLst/>
              <a:gdLst>
                <a:gd name="connsiteX0" fmla="*/ 0 w 9281160"/>
                <a:gd name="connsiteY0" fmla="*/ 71612 h 716121"/>
                <a:gd name="connsiteX1" fmla="*/ 71612 w 9281160"/>
                <a:gd name="connsiteY1" fmla="*/ 0 h 716121"/>
                <a:gd name="connsiteX2" fmla="*/ 9209548 w 9281160"/>
                <a:gd name="connsiteY2" fmla="*/ 0 h 716121"/>
                <a:gd name="connsiteX3" fmla="*/ 9281160 w 9281160"/>
                <a:gd name="connsiteY3" fmla="*/ 71612 h 716121"/>
                <a:gd name="connsiteX4" fmla="*/ 9281160 w 9281160"/>
                <a:gd name="connsiteY4" fmla="*/ 644509 h 716121"/>
                <a:gd name="connsiteX5" fmla="*/ 9209548 w 9281160"/>
                <a:gd name="connsiteY5" fmla="*/ 716121 h 716121"/>
                <a:gd name="connsiteX6" fmla="*/ 71612 w 9281160"/>
                <a:gd name="connsiteY6" fmla="*/ 716121 h 716121"/>
                <a:gd name="connsiteX7" fmla="*/ 0 w 9281160"/>
                <a:gd name="connsiteY7" fmla="*/ 644509 h 716121"/>
                <a:gd name="connsiteX8" fmla="*/ 0 w 9281160"/>
                <a:gd name="connsiteY8" fmla="*/ 71612 h 716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81160" h="716121">
                  <a:moveTo>
                    <a:pt x="0" y="71612"/>
                  </a:moveTo>
                  <a:cubicBezTo>
                    <a:pt x="0" y="32062"/>
                    <a:pt x="32062" y="0"/>
                    <a:pt x="71612" y="0"/>
                  </a:cubicBezTo>
                  <a:lnTo>
                    <a:pt x="9209548" y="0"/>
                  </a:lnTo>
                  <a:cubicBezTo>
                    <a:pt x="9249098" y="0"/>
                    <a:pt x="9281160" y="32062"/>
                    <a:pt x="9281160" y="71612"/>
                  </a:cubicBezTo>
                  <a:lnTo>
                    <a:pt x="9281160" y="644509"/>
                  </a:lnTo>
                  <a:cubicBezTo>
                    <a:pt x="9281160" y="684059"/>
                    <a:pt x="9249098" y="716121"/>
                    <a:pt x="9209548" y="716121"/>
                  </a:cubicBezTo>
                  <a:lnTo>
                    <a:pt x="71612" y="716121"/>
                  </a:lnTo>
                  <a:cubicBezTo>
                    <a:pt x="32062" y="716121"/>
                    <a:pt x="0" y="684059"/>
                    <a:pt x="0" y="644509"/>
                  </a:cubicBezTo>
                  <a:lnTo>
                    <a:pt x="0" y="7161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026904" tIns="99060" rIns="99061" bIns="99060" spcCol="1270" anchor="ctr"/>
            <a:lstStyle/>
            <a:p>
              <a:pPr algn="r" defTabSz="11557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600" dirty="0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8039912" y="3387384"/>
              <a:ext cx="675167" cy="572897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z="127000"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tint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олилиния 16"/>
            <p:cNvSpPr/>
            <p:nvPr/>
          </p:nvSpPr>
          <p:spPr>
            <a:xfrm>
              <a:off x="1223158" y="4101157"/>
              <a:ext cx="6982691" cy="509762"/>
            </a:xfrm>
            <a:custGeom>
              <a:avLst/>
              <a:gdLst>
                <a:gd name="connsiteX0" fmla="*/ 0 w 9281160"/>
                <a:gd name="connsiteY0" fmla="*/ 71612 h 716121"/>
                <a:gd name="connsiteX1" fmla="*/ 71612 w 9281160"/>
                <a:gd name="connsiteY1" fmla="*/ 0 h 716121"/>
                <a:gd name="connsiteX2" fmla="*/ 9209548 w 9281160"/>
                <a:gd name="connsiteY2" fmla="*/ 0 h 716121"/>
                <a:gd name="connsiteX3" fmla="*/ 9281160 w 9281160"/>
                <a:gd name="connsiteY3" fmla="*/ 71612 h 716121"/>
                <a:gd name="connsiteX4" fmla="*/ 9281160 w 9281160"/>
                <a:gd name="connsiteY4" fmla="*/ 644509 h 716121"/>
                <a:gd name="connsiteX5" fmla="*/ 9209548 w 9281160"/>
                <a:gd name="connsiteY5" fmla="*/ 716121 h 716121"/>
                <a:gd name="connsiteX6" fmla="*/ 71612 w 9281160"/>
                <a:gd name="connsiteY6" fmla="*/ 716121 h 716121"/>
                <a:gd name="connsiteX7" fmla="*/ 0 w 9281160"/>
                <a:gd name="connsiteY7" fmla="*/ 644509 h 716121"/>
                <a:gd name="connsiteX8" fmla="*/ 0 w 9281160"/>
                <a:gd name="connsiteY8" fmla="*/ 71612 h 716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81160" h="716121">
                  <a:moveTo>
                    <a:pt x="0" y="71612"/>
                  </a:moveTo>
                  <a:cubicBezTo>
                    <a:pt x="0" y="32062"/>
                    <a:pt x="32062" y="0"/>
                    <a:pt x="71612" y="0"/>
                  </a:cubicBezTo>
                  <a:lnTo>
                    <a:pt x="9209548" y="0"/>
                  </a:lnTo>
                  <a:cubicBezTo>
                    <a:pt x="9249098" y="0"/>
                    <a:pt x="9281160" y="32062"/>
                    <a:pt x="9281160" y="71612"/>
                  </a:cubicBezTo>
                  <a:lnTo>
                    <a:pt x="9281160" y="644509"/>
                  </a:lnTo>
                  <a:cubicBezTo>
                    <a:pt x="9281160" y="684059"/>
                    <a:pt x="9249098" y="716121"/>
                    <a:pt x="9209548" y="716121"/>
                  </a:cubicBezTo>
                  <a:lnTo>
                    <a:pt x="71612" y="716121"/>
                  </a:lnTo>
                  <a:cubicBezTo>
                    <a:pt x="32062" y="716121"/>
                    <a:pt x="0" y="684059"/>
                    <a:pt x="0" y="644509"/>
                  </a:cubicBezTo>
                  <a:lnTo>
                    <a:pt x="0" y="7161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026904" tIns="99060" rIns="99061" bIns="99060" spcCol="1270" anchor="ctr"/>
            <a:lstStyle/>
            <a:p>
              <a:pPr algn="r" defTabSz="11557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600" dirty="0">
                <a:cs typeface="Times New Roman" pitchFamily="18" charset="0"/>
              </a:endParaRP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8039912" y="4067993"/>
              <a:ext cx="675167" cy="572897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z="127000"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tint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Полилиния 18"/>
            <p:cNvSpPr/>
            <p:nvPr/>
          </p:nvSpPr>
          <p:spPr>
            <a:xfrm>
              <a:off x="1223158" y="4722140"/>
              <a:ext cx="6982691" cy="783387"/>
            </a:xfrm>
            <a:custGeom>
              <a:avLst/>
              <a:gdLst>
                <a:gd name="connsiteX0" fmla="*/ 0 w 9281160"/>
                <a:gd name="connsiteY0" fmla="*/ 71612 h 716121"/>
                <a:gd name="connsiteX1" fmla="*/ 71612 w 9281160"/>
                <a:gd name="connsiteY1" fmla="*/ 0 h 716121"/>
                <a:gd name="connsiteX2" fmla="*/ 9209548 w 9281160"/>
                <a:gd name="connsiteY2" fmla="*/ 0 h 716121"/>
                <a:gd name="connsiteX3" fmla="*/ 9281160 w 9281160"/>
                <a:gd name="connsiteY3" fmla="*/ 71612 h 716121"/>
                <a:gd name="connsiteX4" fmla="*/ 9281160 w 9281160"/>
                <a:gd name="connsiteY4" fmla="*/ 644509 h 716121"/>
                <a:gd name="connsiteX5" fmla="*/ 9209548 w 9281160"/>
                <a:gd name="connsiteY5" fmla="*/ 716121 h 716121"/>
                <a:gd name="connsiteX6" fmla="*/ 71612 w 9281160"/>
                <a:gd name="connsiteY6" fmla="*/ 716121 h 716121"/>
                <a:gd name="connsiteX7" fmla="*/ 0 w 9281160"/>
                <a:gd name="connsiteY7" fmla="*/ 644509 h 716121"/>
                <a:gd name="connsiteX8" fmla="*/ 0 w 9281160"/>
                <a:gd name="connsiteY8" fmla="*/ 71612 h 716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81160" h="716121">
                  <a:moveTo>
                    <a:pt x="0" y="71612"/>
                  </a:moveTo>
                  <a:cubicBezTo>
                    <a:pt x="0" y="32062"/>
                    <a:pt x="32062" y="0"/>
                    <a:pt x="71612" y="0"/>
                  </a:cubicBezTo>
                  <a:lnTo>
                    <a:pt x="9209548" y="0"/>
                  </a:lnTo>
                  <a:cubicBezTo>
                    <a:pt x="9249098" y="0"/>
                    <a:pt x="9281160" y="32062"/>
                    <a:pt x="9281160" y="71612"/>
                  </a:cubicBezTo>
                  <a:lnTo>
                    <a:pt x="9281160" y="644509"/>
                  </a:lnTo>
                  <a:cubicBezTo>
                    <a:pt x="9281160" y="684059"/>
                    <a:pt x="9249098" y="716121"/>
                    <a:pt x="9209548" y="716121"/>
                  </a:cubicBezTo>
                  <a:lnTo>
                    <a:pt x="71612" y="716121"/>
                  </a:lnTo>
                  <a:cubicBezTo>
                    <a:pt x="32062" y="716121"/>
                    <a:pt x="0" y="684059"/>
                    <a:pt x="0" y="644509"/>
                  </a:cubicBezTo>
                  <a:lnTo>
                    <a:pt x="0" y="7161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026904" tIns="99060" rIns="99061" bIns="99060" spcCol="1270" anchor="ctr"/>
            <a:lstStyle/>
            <a:p>
              <a:pPr algn="r" defTabSz="11557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600" dirty="0">
                <a:cs typeface="Times New Roman" pitchFamily="18" charset="0"/>
              </a:endParaRP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8039912" y="4867352"/>
              <a:ext cx="675167" cy="572897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z="127000"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tint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Полилиния 20"/>
            <p:cNvSpPr/>
            <p:nvPr/>
          </p:nvSpPr>
          <p:spPr>
            <a:xfrm>
              <a:off x="1223158" y="5635674"/>
              <a:ext cx="6982691" cy="564351"/>
            </a:xfrm>
            <a:custGeom>
              <a:avLst/>
              <a:gdLst>
                <a:gd name="connsiteX0" fmla="*/ 0 w 9281160"/>
                <a:gd name="connsiteY0" fmla="*/ 71612 h 716121"/>
                <a:gd name="connsiteX1" fmla="*/ 71612 w 9281160"/>
                <a:gd name="connsiteY1" fmla="*/ 0 h 716121"/>
                <a:gd name="connsiteX2" fmla="*/ 9209548 w 9281160"/>
                <a:gd name="connsiteY2" fmla="*/ 0 h 716121"/>
                <a:gd name="connsiteX3" fmla="*/ 9281160 w 9281160"/>
                <a:gd name="connsiteY3" fmla="*/ 71612 h 716121"/>
                <a:gd name="connsiteX4" fmla="*/ 9281160 w 9281160"/>
                <a:gd name="connsiteY4" fmla="*/ 644509 h 716121"/>
                <a:gd name="connsiteX5" fmla="*/ 9209548 w 9281160"/>
                <a:gd name="connsiteY5" fmla="*/ 716121 h 716121"/>
                <a:gd name="connsiteX6" fmla="*/ 71612 w 9281160"/>
                <a:gd name="connsiteY6" fmla="*/ 716121 h 716121"/>
                <a:gd name="connsiteX7" fmla="*/ 0 w 9281160"/>
                <a:gd name="connsiteY7" fmla="*/ 644509 h 716121"/>
                <a:gd name="connsiteX8" fmla="*/ 0 w 9281160"/>
                <a:gd name="connsiteY8" fmla="*/ 71612 h 716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81160" h="716121">
                  <a:moveTo>
                    <a:pt x="0" y="71612"/>
                  </a:moveTo>
                  <a:cubicBezTo>
                    <a:pt x="0" y="32062"/>
                    <a:pt x="32062" y="0"/>
                    <a:pt x="71612" y="0"/>
                  </a:cubicBezTo>
                  <a:lnTo>
                    <a:pt x="9209548" y="0"/>
                  </a:lnTo>
                  <a:cubicBezTo>
                    <a:pt x="9249098" y="0"/>
                    <a:pt x="9281160" y="32062"/>
                    <a:pt x="9281160" y="71612"/>
                  </a:cubicBezTo>
                  <a:lnTo>
                    <a:pt x="9281160" y="644509"/>
                  </a:lnTo>
                  <a:cubicBezTo>
                    <a:pt x="9281160" y="684059"/>
                    <a:pt x="9249098" y="716121"/>
                    <a:pt x="9209548" y="716121"/>
                  </a:cubicBezTo>
                  <a:lnTo>
                    <a:pt x="71612" y="716121"/>
                  </a:lnTo>
                  <a:cubicBezTo>
                    <a:pt x="32062" y="716121"/>
                    <a:pt x="0" y="684059"/>
                    <a:pt x="0" y="644509"/>
                  </a:cubicBezTo>
                  <a:lnTo>
                    <a:pt x="0" y="7161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026904" tIns="99060" rIns="99061" bIns="99060" spcCol="1270" anchor="ctr"/>
            <a:lstStyle/>
            <a:p>
              <a:pPr algn="r" defTabSz="11557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600" dirty="0">
                <a:cs typeface="Times New Roman" pitchFamily="18" charset="0"/>
              </a:endParaRP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8039912" y="5638136"/>
              <a:ext cx="675167" cy="572897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z="127000"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tint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8440" name="TextBox 24"/>
          <p:cNvSpPr txBox="1">
            <a:spLocks noChangeArrowheads="1"/>
          </p:cNvSpPr>
          <p:nvPr/>
        </p:nvSpPr>
        <p:spPr bwMode="auto">
          <a:xfrm>
            <a:off x="261938" y="1031876"/>
            <a:ext cx="6661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</a:rPr>
              <a:t>Составление проекта бюджета района</a:t>
            </a:r>
          </a:p>
        </p:txBody>
      </p:sp>
      <p:sp>
        <p:nvSpPr>
          <p:cNvPr id="18441" name="TextBox 25"/>
          <p:cNvSpPr txBox="1">
            <a:spLocks noChangeArrowheads="1"/>
          </p:cNvSpPr>
          <p:nvPr/>
        </p:nvSpPr>
        <p:spPr bwMode="auto">
          <a:xfrm>
            <a:off x="225425" y="1611315"/>
            <a:ext cx="69611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и исполнение бюджета района</a:t>
            </a:r>
            <a:endParaRPr lang="ru-RU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442" name="TextBox 26"/>
          <p:cNvSpPr txBox="1">
            <a:spLocks noChangeArrowheads="1"/>
          </p:cNvSpPr>
          <p:nvPr/>
        </p:nvSpPr>
        <p:spPr bwMode="auto">
          <a:xfrm>
            <a:off x="217489" y="2171702"/>
            <a:ext cx="6923087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Разработка и реализация единой политики в сфере межбюджетных отношений</a:t>
            </a:r>
            <a:endParaRPr lang="ru-RU" sz="26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443" name="TextBox 28"/>
          <p:cNvSpPr txBox="1">
            <a:spLocks noChangeArrowheads="1"/>
          </p:cNvSpPr>
          <p:nvPr/>
        </p:nvSpPr>
        <p:spPr bwMode="auto">
          <a:xfrm>
            <a:off x="201614" y="3078165"/>
            <a:ext cx="69357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Казначейское исполнение бюджета района</a:t>
            </a:r>
            <a:endParaRPr lang="ru-RU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444" name="TextBox 29"/>
          <p:cNvSpPr txBox="1">
            <a:spLocks noChangeArrowheads="1"/>
          </p:cNvSpPr>
          <p:nvPr/>
        </p:nvSpPr>
        <p:spPr bwMode="auto">
          <a:xfrm>
            <a:off x="201613" y="3751264"/>
            <a:ext cx="698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муниципальными финансами</a:t>
            </a:r>
          </a:p>
        </p:txBody>
      </p:sp>
      <p:sp>
        <p:nvSpPr>
          <p:cNvPr id="18445" name="TextBox 30"/>
          <p:cNvSpPr txBox="1">
            <a:spLocks noChangeArrowheads="1"/>
          </p:cNvSpPr>
          <p:nvPr/>
        </p:nvSpPr>
        <p:spPr bwMode="auto">
          <a:xfrm>
            <a:off x="201613" y="4351340"/>
            <a:ext cx="6959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управления муниципальным долгом</a:t>
            </a:r>
          </a:p>
        </p:txBody>
      </p:sp>
      <p:sp>
        <p:nvSpPr>
          <p:cNvPr id="18446" name="TextBox 31"/>
          <p:cNvSpPr txBox="1">
            <a:spLocks noChangeArrowheads="1"/>
          </p:cNvSpPr>
          <p:nvPr/>
        </p:nvSpPr>
        <p:spPr bwMode="auto">
          <a:xfrm>
            <a:off x="225426" y="5335590"/>
            <a:ext cx="7031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Осуществление финансового контроля</a:t>
            </a:r>
          </a:p>
        </p:txBody>
      </p:sp>
      <p:pic>
        <p:nvPicPr>
          <p:cNvPr id="1027" name="Picture 3" descr="C:\Documents and Settings\tueva\Рабочий стол\презентация\фоны\56b415793d502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6984238" y="736703"/>
            <a:ext cx="900114" cy="900113"/>
          </a:xfrm>
          <a:prstGeom prst="rect">
            <a:avLst/>
          </a:prstGeom>
          <a:noFill/>
          <a:extLst/>
        </p:spPr>
      </p:pic>
      <p:pic>
        <p:nvPicPr>
          <p:cNvPr id="35" name="Picture 3" descr="C:\Documents and Settings\tueva\Рабочий стол\презентация\фоны\56b415793d502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6995612" y="1300595"/>
            <a:ext cx="900114" cy="900113"/>
          </a:xfrm>
          <a:prstGeom prst="rect">
            <a:avLst/>
          </a:prstGeom>
          <a:noFill/>
          <a:extLst/>
        </p:spPr>
      </p:pic>
      <p:pic>
        <p:nvPicPr>
          <p:cNvPr id="36" name="Picture 3" descr="C:\Documents and Settings\tueva\Рабочий стол\презентация\фоны\56b415793d502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6992428" y="2018192"/>
            <a:ext cx="900114" cy="900113"/>
          </a:xfrm>
          <a:prstGeom prst="rect">
            <a:avLst/>
          </a:prstGeom>
          <a:noFill/>
          <a:extLst/>
        </p:spPr>
      </p:pic>
      <p:pic>
        <p:nvPicPr>
          <p:cNvPr id="37" name="Picture 3" descr="C:\Documents and Settings\tueva\Рабочий стол\презентация\фоны\56b415793d502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6986212" y="2855147"/>
            <a:ext cx="900114" cy="900113"/>
          </a:xfrm>
          <a:prstGeom prst="rect">
            <a:avLst/>
          </a:prstGeom>
          <a:noFill/>
          <a:extLst/>
        </p:spPr>
      </p:pic>
      <p:pic>
        <p:nvPicPr>
          <p:cNvPr id="38" name="Picture 3" descr="C:\Documents and Settings\tueva\Рабочий стол\презентация\фоны\56b415793d502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7005079" y="3512509"/>
            <a:ext cx="900114" cy="900113"/>
          </a:xfrm>
          <a:prstGeom prst="rect">
            <a:avLst/>
          </a:prstGeom>
          <a:noFill/>
          <a:extLst/>
        </p:spPr>
      </p:pic>
      <p:pic>
        <p:nvPicPr>
          <p:cNvPr id="39" name="Picture 3" descr="C:\Documents and Settings\tueva\Рабочий стол\презентация\фоны\56b415793d502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7013926" y="4306278"/>
            <a:ext cx="900114" cy="900113"/>
          </a:xfrm>
          <a:prstGeom prst="rect">
            <a:avLst/>
          </a:prstGeom>
          <a:noFill/>
          <a:extLst/>
        </p:spPr>
      </p:pic>
      <p:pic>
        <p:nvPicPr>
          <p:cNvPr id="40" name="Picture 3" descr="C:\Documents and Settings\tueva\Рабочий стол\презентация\фоны\56b415793d502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6998472" y="5063983"/>
            <a:ext cx="900114" cy="900113"/>
          </a:xfrm>
          <a:prstGeom prst="rect">
            <a:avLst/>
          </a:prstGeom>
          <a:noFill/>
          <a:extLst/>
        </p:spPr>
      </p:pic>
      <p:sp>
        <p:nvSpPr>
          <p:cNvPr id="19478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796338" y="6577015"/>
            <a:ext cx="1114425" cy="27463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55079B-DB67-4273-B2BD-5CAA6C2B0FBE}" type="slidenum">
              <a:rPr lang="ru-RU">
                <a:solidFill>
                  <a:schemeClr val="tx2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41" name="Полилиния 40"/>
          <p:cNvSpPr/>
          <p:nvPr/>
        </p:nvSpPr>
        <p:spPr>
          <a:xfrm>
            <a:off x="178158" y="6024260"/>
            <a:ext cx="6982691" cy="776590"/>
          </a:xfrm>
          <a:custGeom>
            <a:avLst/>
            <a:gdLst>
              <a:gd name="connsiteX0" fmla="*/ 0 w 9281160"/>
              <a:gd name="connsiteY0" fmla="*/ 71612 h 716121"/>
              <a:gd name="connsiteX1" fmla="*/ 71612 w 9281160"/>
              <a:gd name="connsiteY1" fmla="*/ 0 h 716121"/>
              <a:gd name="connsiteX2" fmla="*/ 9209548 w 9281160"/>
              <a:gd name="connsiteY2" fmla="*/ 0 h 716121"/>
              <a:gd name="connsiteX3" fmla="*/ 9281160 w 9281160"/>
              <a:gd name="connsiteY3" fmla="*/ 71612 h 716121"/>
              <a:gd name="connsiteX4" fmla="*/ 9281160 w 9281160"/>
              <a:gd name="connsiteY4" fmla="*/ 644509 h 716121"/>
              <a:gd name="connsiteX5" fmla="*/ 9209548 w 9281160"/>
              <a:gd name="connsiteY5" fmla="*/ 716121 h 716121"/>
              <a:gd name="connsiteX6" fmla="*/ 71612 w 9281160"/>
              <a:gd name="connsiteY6" fmla="*/ 716121 h 716121"/>
              <a:gd name="connsiteX7" fmla="*/ 0 w 9281160"/>
              <a:gd name="connsiteY7" fmla="*/ 644509 h 716121"/>
              <a:gd name="connsiteX8" fmla="*/ 0 w 9281160"/>
              <a:gd name="connsiteY8" fmla="*/ 71612 h 716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81160" h="716121">
                <a:moveTo>
                  <a:pt x="0" y="71612"/>
                </a:moveTo>
                <a:cubicBezTo>
                  <a:pt x="0" y="32062"/>
                  <a:pt x="32062" y="0"/>
                  <a:pt x="71612" y="0"/>
                </a:cubicBezTo>
                <a:lnTo>
                  <a:pt x="9209548" y="0"/>
                </a:lnTo>
                <a:cubicBezTo>
                  <a:pt x="9249098" y="0"/>
                  <a:pt x="9281160" y="32062"/>
                  <a:pt x="9281160" y="71612"/>
                </a:cubicBezTo>
                <a:lnTo>
                  <a:pt x="9281160" y="644509"/>
                </a:lnTo>
                <a:cubicBezTo>
                  <a:pt x="9281160" y="684059"/>
                  <a:pt x="9249098" y="716121"/>
                  <a:pt x="9209548" y="716121"/>
                </a:cubicBezTo>
                <a:lnTo>
                  <a:pt x="71612" y="716121"/>
                </a:lnTo>
                <a:cubicBezTo>
                  <a:pt x="32062" y="716121"/>
                  <a:pt x="0" y="684059"/>
                  <a:pt x="0" y="644509"/>
                </a:cubicBezTo>
                <a:lnTo>
                  <a:pt x="0" y="7161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026904" tIns="99060" rIns="99061" bIns="99060" spcCol="1270" anchor="ctr"/>
          <a:lstStyle/>
          <a:p>
            <a:pPr algn="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 dirty="0">
              <a:cs typeface="Times New Roman" pitchFamily="18" charset="0"/>
            </a:endParaRPr>
          </a:p>
        </p:txBody>
      </p:sp>
      <p:sp>
        <p:nvSpPr>
          <p:cNvPr id="18458" name="TextBox 42"/>
          <p:cNvSpPr txBox="1">
            <a:spLocks noChangeArrowheads="1"/>
          </p:cNvSpPr>
          <p:nvPr/>
        </p:nvSpPr>
        <p:spPr bwMode="auto">
          <a:xfrm>
            <a:off x="192088" y="5946775"/>
            <a:ext cx="6985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Контроль и внутренний муниципальный финансовый контроль в сфере закупок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7040063" y="6126108"/>
            <a:ext cx="675167" cy="572897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4" name="Picture 3" descr="C:\Documents and Settings\tueva\Рабочий стол\презентация\фоны\56b415793d502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7015306" y="5847388"/>
            <a:ext cx="900114" cy="900113"/>
          </a:xfrm>
          <a:prstGeom prst="rect">
            <a:avLst/>
          </a:prstGeom>
          <a:noFill/>
          <a:extLst/>
        </p:spPr>
      </p:pic>
      <p:sp>
        <p:nvSpPr>
          <p:cNvPr id="49" name="Загнутый угол 48"/>
          <p:cNvSpPr/>
          <p:nvPr/>
        </p:nvSpPr>
        <p:spPr>
          <a:xfrm>
            <a:off x="127592" y="141514"/>
            <a:ext cx="9604238" cy="762000"/>
          </a:xfrm>
          <a:prstGeom prst="foldedCorner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0" y="163034"/>
            <a:ext cx="9906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функции, осуществляемые КФ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нутый угол 12"/>
          <p:cNvSpPr/>
          <p:nvPr/>
        </p:nvSpPr>
        <p:spPr>
          <a:xfrm>
            <a:off x="277402" y="184935"/>
            <a:ext cx="9308387" cy="1047964"/>
          </a:xfrm>
          <a:prstGeom prst="foldedCorner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0" y="1076416"/>
            <a:ext cx="9906000" cy="57815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/>
        </p:spPr>
      </p:pic>
      <p:sp>
        <p:nvSpPr>
          <p:cNvPr id="28" name="TextBox 27"/>
          <p:cNvSpPr txBox="1"/>
          <p:nvPr/>
        </p:nvSpPr>
        <p:spPr>
          <a:xfrm>
            <a:off x="0" y="267128"/>
            <a:ext cx="9567290" cy="769441"/>
          </a:xfrm>
          <a:prstGeom prst="rect">
            <a:avLst/>
          </a:prstGeom>
          <a:noFill/>
          <a:effectLst>
            <a:reflection blurRad="6350" endPos="0" dir="5400000" sy="-100000" algn="bl" rotWithShape="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2018г</a:t>
            </a:r>
            <a:r>
              <a:rPr lang="ru-RU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438206" y="6190942"/>
            <a:ext cx="3654371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alt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160,8 </a:t>
            </a:r>
            <a:r>
              <a:rPr lang="ru-RU" alt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</a:p>
        </p:txBody>
      </p:sp>
      <p:sp>
        <p:nvSpPr>
          <p:cNvPr id="11" name="AutoShape 11"/>
          <p:cNvSpPr>
            <a:spLocks/>
          </p:cNvSpPr>
          <p:nvPr/>
        </p:nvSpPr>
        <p:spPr bwMode="auto">
          <a:xfrm rot="5400000">
            <a:off x="4010257" y="3690905"/>
            <a:ext cx="287338" cy="4824413"/>
          </a:xfrm>
          <a:prstGeom prst="rightBrace">
            <a:avLst>
              <a:gd name="adj1" fmla="val 139917"/>
              <a:gd name="adj2" fmla="val 50000"/>
            </a:avLst>
          </a:prstGeom>
          <a:noFill/>
          <a:ln w="25400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7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791575" y="6583365"/>
            <a:ext cx="1114425" cy="27463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E87349-C289-41A2-A955-353E1E4291F4}" type="slidenum">
              <a:rPr lang="ru-RU">
                <a:solidFill>
                  <a:schemeClr val="tx2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dirty="0">
              <a:solidFill>
                <a:schemeClr val="tx2"/>
              </a:solidFill>
              <a:cs typeface="Arial" charset="0"/>
            </a:endParaRP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1078787" y="1340682"/>
          <a:ext cx="7504987" cy="4700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нутый угол 10"/>
          <p:cNvSpPr/>
          <p:nvPr/>
        </p:nvSpPr>
        <p:spPr>
          <a:xfrm>
            <a:off x="205483" y="0"/>
            <a:ext cx="9513870" cy="1520575"/>
          </a:xfrm>
          <a:prstGeom prst="foldedCorner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-44588" y="1269987"/>
            <a:ext cx="9950589" cy="558801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9725359" cy="1569660"/>
          </a:xfrm>
          <a:prstGeom prst="rect">
            <a:avLst/>
          </a:prstGeom>
          <a:noFill/>
          <a:effectLst>
            <a:reflection blurRad="6350" endPos="0" dir="5400000" sy="-100000" algn="bl" rotWithShape="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плана мероприятий по оптимизации расходов, повышению сбалансированности и платежеспособности бюджета на </a:t>
            </a:r>
            <a: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089025" y="6604000"/>
            <a:ext cx="6784975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89061" y="2586572"/>
            <a:ext cx="1973264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млн.руб.</a:t>
            </a:r>
          </a:p>
        </p:txBody>
      </p:sp>
      <p:sp>
        <p:nvSpPr>
          <p:cNvPr id="37897" name="Номер слайда 15"/>
          <p:cNvSpPr>
            <a:spLocks noGrp="1"/>
          </p:cNvSpPr>
          <p:nvPr>
            <p:ph type="sldNum" sz="quarter" idx="12"/>
          </p:nvPr>
        </p:nvSpPr>
        <p:spPr bwMode="auto">
          <a:xfrm>
            <a:off x="8794750" y="6583365"/>
            <a:ext cx="1114425" cy="27463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5D5AD8-685B-4124-87B2-D639EF673ABD}" type="slidenum">
              <a:rPr lang="ru-RU">
                <a:solidFill>
                  <a:schemeClr val="tx2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dirty="0">
              <a:solidFill>
                <a:schemeClr val="tx2"/>
              </a:solidFill>
              <a:cs typeface="Arial" charset="0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1777429" y="1623318"/>
          <a:ext cx="5712432" cy="4726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нутый угол 13"/>
          <p:cNvSpPr/>
          <p:nvPr/>
        </p:nvSpPr>
        <p:spPr>
          <a:xfrm>
            <a:off x="184935" y="0"/>
            <a:ext cx="9359757" cy="1160980"/>
          </a:xfrm>
          <a:prstGeom prst="foldedCorner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-44588" y="1269987"/>
            <a:ext cx="9950589" cy="558801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/>
        </p:spPr>
      </p:pic>
      <p:sp>
        <p:nvSpPr>
          <p:cNvPr id="28" name="TextBox 27"/>
          <p:cNvSpPr txBox="1"/>
          <p:nvPr/>
        </p:nvSpPr>
        <p:spPr>
          <a:xfrm>
            <a:off x="-187089" y="-121347"/>
            <a:ext cx="9906000" cy="1323439"/>
          </a:xfrm>
          <a:prstGeom prst="rect">
            <a:avLst/>
          </a:prstGeom>
          <a:noFill/>
          <a:effectLst>
            <a:reflection blurRad="6350" endPos="0" dir="5400000" sy="-100000" algn="bl" rotWithShape="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межведомственных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комиссий в </a:t>
            </a:r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sz="3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144463" y="3472665"/>
            <a:ext cx="9635641" cy="3385335"/>
          </a:xfrm>
          <a:prstGeom prst="round2DiagRect">
            <a:avLst/>
          </a:prstGeom>
          <a:solidFill>
            <a:srgbClr val="FFC000"/>
          </a:solidFill>
          <a:ln w="952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99000"/>
              </a:scheme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dirty="0">
              <a:solidFill>
                <a:schemeClr val="tx2"/>
              </a:solidFill>
            </a:endParaRPr>
          </a:p>
        </p:txBody>
      </p:sp>
      <p:sp>
        <p:nvSpPr>
          <p:cNvPr id="43017" name="Text Box 8"/>
          <p:cNvSpPr txBox="1">
            <a:spLocks noChangeArrowheads="1"/>
          </p:cNvSpPr>
          <p:nvPr/>
        </p:nvSpPr>
        <p:spPr bwMode="auto">
          <a:xfrm>
            <a:off x="219075" y="3379900"/>
            <a:ext cx="9686925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Вопросы:</a:t>
            </a:r>
          </a:p>
          <a:p>
            <a:pPr>
              <a:buFont typeface="Arial" charset="0"/>
              <a:buChar char="•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выполнение плана мероприятий по повышению доходной части бюджета;</a:t>
            </a:r>
          </a:p>
          <a:p>
            <a:pPr>
              <a:buFont typeface="Arial" charset="0"/>
              <a:buChar char="•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осуществление муниципального земельного контроля;</a:t>
            </a:r>
          </a:p>
          <a:p>
            <a:pPr>
              <a:buFont typeface="Arial" charset="0"/>
              <a:buChar char="•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вовлечение в оборот земель с/х. назначения, находящихся в общей долевой собственности;</a:t>
            </a:r>
          </a:p>
          <a:p>
            <a:pPr>
              <a:buFont typeface="Arial" charset="0"/>
              <a:buChar char="•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увеличение поступления в бюджет доходов от оказания платных услуг;</a:t>
            </a:r>
          </a:p>
          <a:p>
            <a:pPr>
              <a:buFont typeface="Arial" charset="0"/>
              <a:buChar char="•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заключении соглашений о социальной экономическом сотрудничестве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Arial" charset="0"/>
              <a:buChar char="•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 проведенной работе с индивидуальными предпринимателями и юридическими лицами;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u="sng" dirty="0" smtClean="0">
                <a:latin typeface="Times New Roman" pitchFamily="18" charset="0"/>
                <a:cs typeface="Times New Roman" pitchFamily="18" charset="0"/>
              </a:rPr>
              <a:t>по  </a:t>
            </a:r>
            <a:r>
              <a:rPr lang="ru-RU" sz="1900" u="sng" dirty="0" err="1" smtClean="0">
                <a:latin typeface="Times New Roman" pitchFamily="18" charset="0"/>
                <a:cs typeface="Times New Roman" pitchFamily="18" charset="0"/>
              </a:rPr>
              <a:t>Гадалейскому</a:t>
            </a:r>
            <a:r>
              <a:rPr lang="ru-RU" sz="1900" u="sng" dirty="0" smtClean="0">
                <a:latin typeface="Times New Roman" pitchFamily="18" charset="0"/>
                <a:cs typeface="Times New Roman" pitchFamily="18" charset="0"/>
              </a:rPr>
              <a:t> сельскому </a:t>
            </a:r>
            <a:r>
              <a:rPr lang="ru-RU" sz="1900" u="sng" smtClean="0">
                <a:latin typeface="Times New Roman" pitchFamily="18" charset="0"/>
                <a:cs typeface="Times New Roman" pitchFamily="18" charset="0"/>
              </a:rPr>
              <a:t>поселению дополнительно: </a:t>
            </a:r>
            <a:endParaRPr lang="ru-RU" sz="19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оформление договоров о возмещении коммунальных затрат с арендаторами помещений;</a:t>
            </a:r>
          </a:p>
          <a:p>
            <a:pPr>
              <a:buFont typeface="Arial" pitchFamily="34" charset="0"/>
              <a:buChar char="•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оформление договоров по сдаче в аренду транспортных средств, числящихся на балансе сельского поселения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227958" y="1279882"/>
            <a:ext cx="5388211" cy="1977025"/>
          </a:xfrm>
          <a:prstGeom prst="round2Diag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flat" dir="t"/>
          </a:scene3d>
          <a:sp3d prstMaterial="plastic">
            <a:bevelT w="1270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026904" tIns="99060" rIns="99061" bIns="99060" spcCol="1270" anchor="ctr"/>
          <a:lstStyle/>
          <a:p>
            <a:pPr marL="534988" indent="-452438" algn="ctr" defTabSz="1155700" fontAlgn="auto">
              <a:spcAft>
                <a:spcPts val="0"/>
              </a:spcAft>
              <a:defRPr/>
            </a:pPr>
            <a:endParaRPr lang="ru-RU" sz="2600" dirty="0"/>
          </a:p>
        </p:txBody>
      </p:sp>
      <p:sp>
        <p:nvSpPr>
          <p:cNvPr id="43021" name="Text Box 10"/>
          <p:cNvSpPr txBox="1">
            <a:spLocks noChangeArrowheads="1"/>
          </p:cNvSpPr>
          <p:nvPr/>
        </p:nvSpPr>
        <p:spPr bwMode="auto">
          <a:xfrm>
            <a:off x="4419601" y="1319216"/>
            <a:ext cx="538797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Заслушаны:</a:t>
            </a:r>
          </a:p>
          <a:p>
            <a:pPr>
              <a:buFont typeface="Arial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Главы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сельских поселений: </a:t>
            </a:r>
            <a:r>
              <a:rPr lang="ru-RU" dirty="0" err="1" smtClean="0">
                <a:latin typeface="Times New Roman" pitchFamily="18" charset="0"/>
              </a:rPr>
              <a:t>Гадалейского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</a:rPr>
              <a:t>Евдокимовского</a:t>
            </a:r>
            <a:r>
              <a:rPr lang="ru-RU" dirty="0">
                <a:latin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</a:rPr>
              <a:t>Мугунского</a:t>
            </a:r>
            <a:r>
              <a:rPr lang="ru-RU" dirty="0" smtClean="0">
                <a:latin typeface="Times New Roman" pitchFamily="18" charset="0"/>
              </a:rPr>
              <a:t>, Писаревского</a:t>
            </a:r>
            <a:r>
              <a:rPr lang="ru-RU" dirty="0">
                <a:latin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</a:rPr>
              <a:t>Икейского</a:t>
            </a:r>
            <a:r>
              <a:rPr lang="ru-RU" dirty="0">
                <a:latin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</a:rPr>
              <a:t>Шерагульского</a:t>
            </a:r>
            <a:r>
              <a:rPr lang="ru-RU" dirty="0">
                <a:latin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</a:rPr>
              <a:t>Афанасьевского</a:t>
            </a:r>
            <a:r>
              <a:rPr lang="ru-RU" dirty="0" smtClean="0">
                <a:latin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</a:rPr>
              <a:t>Бурхунского</a:t>
            </a:r>
            <a:r>
              <a:rPr lang="ru-RU" dirty="0" smtClean="0">
                <a:latin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</a:rPr>
              <a:t>Алгатуйского</a:t>
            </a:r>
            <a:r>
              <a:rPr lang="ru-RU" dirty="0" smtClean="0">
                <a:latin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</a:rPr>
              <a:t>Будаговского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Гуранского</a:t>
            </a:r>
            <a:r>
              <a:rPr lang="ru-RU" dirty="0" smtClean="0">
                <a:latin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</a:rPr>
              <a:t>Котикского</a:t>
            </a:r>
            <a:r>
              <a:rPr lang="ru-RU" dirty="0" smtClean="0">
                <a:latin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0" y="1304818"/>
            <a:ext cx="3940520" cy="2003461"/>
          </a:xfrm>
          <a:prstGeom prst="round2DiagRect">
            <a:avLst/>
          </a:prstGeom>
          <a:solidFill>
            <a:srgbClr val="FFC000"/>
          </a:solidFill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70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026904" tIns="99060" rIns="99061" bIns="99060" spcCol="1270" anchor="ctr"/>
          <a:lstStyle/>
          <a:p>
            <a:pPr marL="534988" indent="-452438" algn="ctr" defTabSz="1155700" fontAlgn="auto">
              <a:spcAft>
                <a:spcPts val="0"/>
              </a:spcAft>
              <a:defRPr/>
            </a:pPr>
            <a:endParaRPr lang="ru-RU" sz="2600" dirty="0"/>
          </a:p>
        </p:txBody>
      </p:sp>
      <p:sp>
        <p:nvSpPr>
          <p:cNvPr id="43025" name="TextBox 4"/>
          <p:cNvSpPr txBox="1">
            <a:spLocks noChangeArrowheads="1"/>
          </p:cNvSpPr>
          <p:nvPr/>
        </p:nvSpPr>
        <p:spPr bwMode="auto">
          <a:xfrm>
            <a:off x="154113" y="1537269"/>
            <a:ext cx="39195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Участники: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Администрация ТМР;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Межрайонная ИФНС России №6 по Иркутской области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30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794750" y="6583365"/>
            <a:ext cx="1114425" cy="27463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F74EF1-7436-40AF-A47B-79A98D379167}" type="slidenum">
              <a:rPr lang="ru-RU">
                <a:solidFill>
                  <a:schemeClr val="tx2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>
              <a:solidFill>
                <a:schemeClr val="tx2"/>
              </a:solidFill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нутый угол 20"/>
          <p:cNvSpPr/>
          <p:nvPr/>
        </p:nvSpPr>
        <p:spPr>
          <a:xfrm>
            <a:off x="133564" y="0"/>
            <a:ext cx="9575515" cy="503434"/>
          </a:xfrm>
          <a:prstGeom prst="foldedCorner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-228598" y="1269987"/>
            <a:ext cx="9950589" cy="558801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/>
        </p:spPr>
      </p:pic>
      <p:sp>
        <p:nvSpPr>
          <p:cNvPr id="39941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794750" y="6583365"/>
            <a:ext cx="1114425" cy="27463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5CD205-7D0F-4BF8-965A-86B71345E9D4}" type="slidenum">
              <a:rPr lang="ru-RU">
                <a:solidFill>
                  <a:schemeClr val="tx2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123290" y="0"/>
            <a:ext cx="9906000" cy="461665"/>
          </a:xfrm>
          <a:prstGeom prst="rect">
            <a:avLst/>
          </a:prstGeom>
          <a:noFill/>
          <a:effectLst>
            <a:reflection blurRad="6350" endPos="0" dir="5400000" sy="-100000" algn="bl" rotWithShape="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 привлеченные финансовые средства, млн.руб.</a:t>
            </a: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-1" y="920877"/>
            <a:ext cx="9906001" cy="337930"/>
          </a:xfrm>
          <a:prstGeom prst="roundRect">
            <a:avLst/>
          </a:prstGeom>
          <a:solidFill>
            <a:srgbClr val="FFFF00">
              <a:alpha val="26000"/>
            </a:srgb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026904" tIns="99060" rIns="99061" bIns="99060" spcCol="1270" anchor="ctr"/>
          <a:lstStyle/>
          <a:p>
            <a:pPr marL="534988" indent="-452438" algn="ctr" defTabSz="1155700" fontAlgn="auto">
              <a:spcAft>
                <a:spcPts val="0"/>
              </a:spcAft>
              <a:defRPr/>
            </a:pPr>
            <a:endParaRPr lang="ru-RU" sz="2600" dirty="0"/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1" y="664735"/>
          <a:ext cx="9905999" cy="5985557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74246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06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06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43779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Субвенция</a:t>
                      </a:r>
                      <a:r>
                        <a:rPr lang="ru-RU" sz="1800" b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итого</a:t>
                      </a:r>
                      <a:r>
                        <a:rPr lang="ru-RU" sz="18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 т.ч.: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75" marR="3775" marT="377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75" marR="3775" marT="377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Поселения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75" marR="3775" marT="3775" marB="0" anchor="b">
                    <a:solidFill>
                      <a:srgbClr val="92D050"/>
                    </a:solidFill>
                  </a:tcPr>
                </a:tc>
              </a:tr>
              <a:tr h="143779">
                <a:tc vMerge="1">
                  <a:txBody>
                    <a:bodyPr/>
                    <a:lstStyle/>
                    <a:p>
                      <a:pPr algn="ctr" rtl="0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75" marR="3775" marT="377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117,03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75" marR="3775" marT="377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75" marR="3775" marT="377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6912">
                <a:tc>
                  <a:txBody>
                    <a:bodyPr/>
                    <a:lstStyle/>
                    <a:p>
                      <a:pPr algn="l" rtl="0" fontAlgn="ctr">
                        <a:buFont typeface="Wingdings" pitchFamily="2" charset="2"/>
                        <a:buChar char="q"/>
                      </a:pPr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  получение общедоступного и бесплатного </a:t>
                      </a:r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начального</a:t>
                      </a:r>
                      <a:r>
                        <a:rPr lang="ru-RU" sz="18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</a:t>
                      </a:r>
                      <a:r>
                        <a:rPr lang="ru-RU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основного </a:t>
                      </a:r>
                      <a:r>
                        <a:rPr lang="ru-RU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общего, среднего общего образования детей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75" marR="3775" marT="37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68,4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75" marR="3775" marT="37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75" marR="3775" marT="377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5474">
                <a:tc>
                  <a:txBody>
                    <a:bodyPr/>
                    <a:lstStyle/>
                    <a:p>
                      <a:pPr algn="l" rtl="0" fontAlgn="ctr">
                        <a:buFont typeface="Wingdings" pitchFamily="2" charset="2"/>
                        <a:buChar char="q"/>
                      </a:pPr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на  </a:t>
                      </a:r>
                      <a:r>
                        <a:rPr lang="ru-RU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получение общедоступного и </a:t>
                      </a:r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бесплатного</a:t>
                      </a:r>
                      <a:r>
                        <a:rPr lang="ru-RU" sz="18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дошкольного</a:t>
                      </a:r>
                      <a:r>
                        <a:rPr lang="ru-RU" sz="18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75" marR="3775" marT="37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44,7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75" marR="3775" marT="37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75" marR="3775" marT="377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4283">
                <a:tc>
                  <a:txBody>
                    <a:bodyPr/>
                    <a:lstStyle/>
                    <a:p>
                      <a:pPr algn="l" rtl="0" fontAlgn="ctr">
                        <a:buFont typeface="Wingdings" pitchFamily="2" charset="2"/>
                        <a:buChar char="q"/>
                      </a:pPr>
                      <a:r>
                        <a:rPr lang="ru-RU" sz="1800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предоставление мер социальной поддержки многодетным </a:t>
                      </a:r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1800" u="none" strike="noStrike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0" fontAlgn="ctr">
                        <a:buFont typeface="Wingdings" pitchFamily="2" charset="2"/>
                        <a:buNone/>
                      </a:pPr>
                      <a:r>
                        <a:rPr lang="ru-RU" sz="18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малоимущим </a:t>
                      </a:r>
                      <a:r>
                        <a:rPr lang="ru-RU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семьям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75" marR="3775" marT="37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75" marR="3775" marT="37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75" marR="3775" marT="377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9660">
                <a:tc>
                  <a:txBody>
                    <a:bodyPr/>
                    <a:lstStyle/>
                    <a:p>
                      <a:pPr algn="l" rtl="0" fontAlgn="ctr">
                        <a:buFont typeface="Wingdings" pitchFamily="2" charset="2"/>
                        <a:buChar char="q"/>
                      </a:pPr>
                      <a:r>
                        <a:rPr lang="ru-RU" sz="1800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осуществление полномочий по хранению, комплектованию, </a:t>
                      </a:r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учету </a:t>
                      </a:r>
                      <a:r>
                        <a:rPr lang="ru-RU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 использованию архивных </a:t>
                      </a:r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документов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75" marR="3775" marT="37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75" marR="3775" marT="37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r>
                        <a:rPr lang="ru-RU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75" marR="3775" marT="377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3779">
                <a:tc>
                  <a:txBody>
                    <a:bodyPr/>
                    <a:lstStyle/>
                    <a:p>
                      <a:pPr algn="just" rtl="0" fontAlgn="ctr">
                        <a:buFont typeface="Wingdings" pitchFamily="2" charset="2"/>
                        <a:buChar char="q"/>
                      </a:pPr>
                      <a:r>
                        <a:rPr lang="ru-RU" sz="18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lang="ru-RU" sz="18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осуществление первичного воинского учета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75" marR="3775" marT="37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75" marR="3775" marT="37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75" marR="3775" marT="377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6082">
                <a:tc>
                  <a:txBody>
                    <a:bodyPr/>
                    <a:lstStyle/>
                    <a:p>
                      <a:pPr algn="l" rtl="0" fontAlgn="ctr">
                        <a:buFont typeface="Wingdings" pitchFamily="2" charset="2"/>
                        <a:buChar char="q"/>
                      </a:pPr>
                      <a:r>
                        <a:rPr lang="ru-RU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 осуществление полномочий по</a:t>
                      </a:r>
                      <a:r>
                        <a:rPr lang="ru-RU" sz="18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КДН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75" marR="3775" marT="37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75" marR="3775" marT="37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75" marR="3775" marT="377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5713">
                <a:tc>
                  <a:txBody>
                    <a:bodyPr/>
                    <a:lstStyle/>
                    <a:p>
                      <a:pPr algn="l" rtl="0" fontAlgn="ctr">
                        <a:buFont typeface="Wingdings" pitchFamily="2" charset="2"/>
                        <a:buChar char="q"/>
                      </a:pPr>
                      <a:r>
                        <a:rPr lang="ru-RU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 осуществление полномочий в области противодействия коррупции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75" marR="3775" marT="37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75" marR="3775" marT="37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75" marR="3775" marT="377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9908">
                <a:tc>
                  <a:txBody>
                    <a:bodyPr/>
                    <a:lstStyle/>
                    <a:p>
                      <a:pPr algn="l" rtl="0" fontAlgn="ctr">
                        <a:buFont typeface="Wingdings" pitchFamily="2" charset="2"/>
                        <a:buChar char="q"/>
                      </a:pPr>
                      <a:r>
                        <a:rPr lang="ru-RU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 осуществление полномочий в сфере труда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75" marR="3775" marT="37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75" marR="3775" marT="37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75" marR="3775" marT="377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6768">
                <a:tc>
                  <a:txBody>
                    <a:bodyPr/>
                    <a:lstStyle/>
                    <a:p>
                      <a:pPr algn="l" rtl="0" fontAlgn="ctr">
                        <a:buFont typeface="Wingdings" pitchFamily="2" charset="2"/>
                        <a:buChar char="q"/>
                      </a:pPr>
                      <a:r>
                        <a:rPr lang="ru-RU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 осуществление полномочий административных</a:t>
                      </a:r>
                      <a:r>
                        <a:rPr lang="ru-RU" sz="18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комиссий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75" marR="3775" marT="37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75" marR="3775" marT="37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75" marR="3775" marT="377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417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ru-RU" sz="18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итого, в т.ч.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75" marR="3775" marT="37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93,35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75" marR="3775" marT="37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65,19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75" marR="3775" marT="377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45713">
                <a:tc>
                  <a:txBody>
                    <a:bodyPr/>
                    <a:lstStyle/>
                    <a:p>
                      <a:pPr algn="l" rtl="0" fontAlgn="ctr">
                        <a:buFont typeface="Wingdings" pitchFamily="2" charset="2"/>
                        <a:buChar char="q"/>
                      </a:pPr>
                      <a:r>
                        <a:rPr lang="ru-RU" sz="1800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lang="ru-RU" sz="18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выравнивание уровня бюджетной обеспеченности поселений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75" marR="3775" marT="37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47,4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75" marR="3775" marT="37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75" marR="3775" marT="377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4571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на</a:t>
                      </a:r>
                      <a:r>
                        <a:rPr lang="ru-RU" sz="18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строительство пешеходных переходов (мостов, виадуков) </a:t>
                      </a:r>
                      <a:endParaRPr lang="ru-RU" sz="180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0" fontAlgn="ctr"/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75" marR="3775" marT="37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75" marR="3775" marT="377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27,6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75" marR="3775" marT="3775" marB="0" anchor="ctr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нутый угол 14"/>
          <p:cNvSpPr/>
          <p:nvPr/>
        </p:nvSpPr>
        <p:spPr>
          <a:xfrm>
            <a:off x="441789" y="0"/>
            <a:ext cx="9195371" cy="534256"/>
          </a:xfrm>
          <a:prstGeom prst="foldedCorner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801545"/>
          <a:ext cx="9906001" cy="5770675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74295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09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55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5649"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9203" marR="9203" marT="920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/>
                        <a:t>район</a:t>
                      </a:r>
                      <a:endParaRPr lang="ru-RU" sz="1800" b="1" i="0" u="none" strike="noStrike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9203" marR="9203" marT="920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/>
                        <a:t>поселения</a:t>
                      </a:r>
                      <a:endParaRPr lang="ru-RU" sz="1800" b="1" i="0" u="none" strike="noStrike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9203" marR="9203" marT="9203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5649">
                <a:tc>
                  <a:txBody>
                    <a:bodyPr/>
                    <a:lstStyle/>
                    <a:p>
                      <a:pPr algn="l" fontAlgn="ctr">
                        <a:buFont typeface="Wingdings" pitchFamily="2" charset="2"/>
                        <a:buChar char="q"/>
                      </a:pPr>
                      <a:r>
                        <a:rPr lang="ru-RU" sz="1800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lang="ru-RU" sz="18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софинансирование мероприятий по кап. ремонту в сфере культуры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03" marR="9203" marT="92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03" marR="9203" marT="92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03" marR="9203" marT="920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7055">
                <a:tc>
                  <a:txBody>
                    <a:bodyPr/>
                    <a:lstStyle/>
                    <a:p>
                      <a:pPr algn="l" fontAlgn="ctr">
                        <a:buFont typeface="Wingdings" pitchFamily="2" charset="2"/>
                        <a:buChar char="q"/>
                      </a:pPr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на софинансирование мероприятий по капитальному</a:t>
                      </a:r>
                      <a:r>
                        <a:rPr lang="ru-RU" sz="18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ремонту образовательных организаций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03" marR="9203" marT="92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15,6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03" marR="9203" marT="92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03" marR="9203" marT="9203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3024">
                <a:tc>
                  <a:txBody>
                    <a:bodyPr/>
                    <a:lstStyle/>
                    <a:p>
                      <a:pPr algn="l" fontAlgn="ctr">
                        <a:buFont typeface="Wingdings" pitchFamily="2" charset="2"/>
                        <a:buChar char="q"/>
                      </a:pPr>
                      <a:r>
                        <a:rPr lang="ru-RU" sz="18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 софинансирование капитальных вложений в сфере физической культуры и спорта в бюджеты сельских поселений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03" marR="9203" marT="92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03" marR="9203" marT="92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15,3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03" marR="9203" marT="9203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5054">
                <a:tc>
                  <a:txBody>
                    <a:bodyPr/>
                    <a:lstStyle/>
                    <a:p>
                      <a:pPr algn="l" fontAlgn="ctr">
                        <a:buFont typeface="Wingdings" pitchFamily="2" charset="2"/>
                        <a:buChar char="q"/>
                      </a:pPr>
                      <a:r>
                        <a:rPr lang="ru-RU" sz="18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 реализацию мероприятий перечня проектов народных инициатив 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03" marR="9203" marT="92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03" marR="9203" marT="92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7,1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03" marR="9203" marT="9203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0966">
                <a:tc>
                  <a:txBody>
                    <a:bodyPr/>
                    <a:lstStyle/>
                    <a:p>
                      <a:pPr algn="l" fontAlgn="ctr">
                        <a:buFont typeface="Wingdings" pitchFamily="2" charset="2"/>
                        <a:buChar char="q"/>
                      </a:pPr>
                      <a:r>
                        <a:rPr lang="ru-RU" sz="18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 выравнивание обеспеченности муниципальных районов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03" marR="9203" marT="92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10,6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03" marR="9203" marT="92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03" marR="9203" marT="9203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5649">
                <a:tc>
                  <a:txBody>
                    <a:bodyPr/>
                    <a:lstStyle/>
                    <a:p>
                      <a:pPr algn="l" fontAlgn="ctr">
                        <a:buFont typeface="Wingdings" pitchFamily="2" charset="2"/>
                        <a:buChar char="q"/>
                      </a:pPr>
                      <a:r>
                        <a:rPr lang="ru-RU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 обеспечение развития и укрепления материально-технической</a:t>
                      </a:r>
                      <a:r>
                        <a:rPr lang="ru-RU" sz="18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базы муниципальных </a:t>
                      </a:r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домов культуры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03" marR="9203" marT="92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03" marR="9203" marT="92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4,9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03" marR="9203" marT="9203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21052">
                <a:tc>
                  <a:txBody>
                    <a:bodyPr/>
                    <a:lstStyle/>
                    <a:p>
                      <a:pPr algn="l" fontAlgn="ctr">
                        <a:buFont typeface="Wingdings" pitchFamily="2" charset="2"/>
                        <a:buChar char="q"/>
                      </a:pPr>
                      <a:r>
                        <a:rPr lang="ru-RU" sz="18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реализацию первоочередных мероприятий по </a:t>
                      </a:r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модернизации</a:t>
                      </a:r>
                      <a:r>
                        <a:rPr lang="ru-RU" sz="18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объектов </a:t>
                      </a:r>
                      <a:r>
                        <a:rPr lang="ru-RU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теплоснабжения 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03" marR="9203" marT="92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5,7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03" marR="9203" marT="92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03" marR="9203" marT="9203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8582">
                <a:tc>
                  <a:txBody>
                    <a:bodyPr/>
                    <a:lstStyle/>
                    <a:p>
                      <a:pPr algn="l" fontAlgn="ctr">
                        <a:buFont typeface="Wingdings" pitchFamily="2" charset="2"/>
                        <a:buChar char="q"/>
                      </a:pPr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на развитие домов культуры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03" marR="9203" marT="92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03" marR="9203" marT="92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03" marR="9203" marT="9203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4613">
                <a:tc>
                  <a:txBody>
                    <a:bodyPr/>
                    <a:lstStyle/>
                    <a:p>
                      <a:pPr algn="l" fontAlgn="ctr">
                        <a:buFont typeface="Wingdings" pitchFamily="2" charset="2"/>
                        <a:buChar char="q"/>
                      </a:pPr>
                      <a:r>
                        <a:rPr lang="ru-RU" sz="18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 отдых и оздоровление детей</a:t>
                      </a:r>
                      <a:endParaRPr lang="ru-RU" sz="1800" b="0" i="0" u="none" strike="noStrike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03" marR="9203" marT="920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Font typeface="Wingdings" pitchFamily="2" charset="2"/>
                        <a:buNone/>
                      </a:pPr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  <a:endParaRPr lang="ru-RU" sz="1800" b="0" i="0" u="none" strike="noStrike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03" marR="9203" marT="92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03" marR="9203" marT="9203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21052">
                <a:tc>
                  <a:txBody>
                    <a:bodyPr/>
                    <a:lstStyle/>
                    <a:p>
                      <a:pPr algn="l" fontAlgn="ctr">
                        <a:buFont typeface="Wingdings" pitchFamily="2" charset="2"/>
                        <a:buChar char="q"/>
                      </a:pPr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на улучшение показателей планирования и исполнения бюджетов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03" marR="9203" marT="92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03" marR="9203" marT="92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03" marR="9203" marT="9203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85317">
                <a:tc>
                  <a:txBody>
                    <a:bodyPr/>
                    <a:lstStyle/>
                    <a:p>
                      <a:pPr algn="l" fontAlgn="ctr">
                        <a:buFont typeface="Wingdings" pitchFamily="2" charset="2"/>
                        <a:buChar char="q"/>
                      </a:pPr>
                      <a:r>
                        <a:rPr lang="ru-RU" sz="1800" b="0" i="0" u="none" strike="noStrike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приобретение школьных автобусов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03" marR="9203" marT="92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800" b="1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03" marR="9203" marT="92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  </a:t>
                      </a:r>
                      <a:endParaRPr lang="ru-RU" sz="1800" b="1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03" marR="9203" marT="9203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627820" y="1"/>
            <a:ext cx="9112528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 привлеченные финансовые средства, млн.руб.</a:t>
            </a:r>
          </a:p>
        </p:txBody>
      </p:sp>
      <p:sp>
        <p:nvSpPr>
          <p:cNvPr id="26" name="Номер слайда 4"/>
          <p:cNvSpPr txBox="1">
            <a:spLocks/>
          </p:cNvSpPr>
          <p:nvPr/>
        </p:nvSpPr>
        <p:spPr bwMode="auto">
          <a:xfrm>
            <a:off x="9055100" y="6589715"/>
            <a:ext cx="850900" cy="2682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EE3D5955-EE99-4D3A-BF8E-923EF2925708}" type="slidenum">
              <a:rPr lang="ru-RU" sz="1000">
                <a:solidFill>
                  <a:schemeClr val="tx2"/>
                </a:solidFill>
                <a:latin typeface="+mn-lt"/>
              </a:rPr>
              <a:pPr algn="r">
                <a:defRPr/>
              </a:pPr>
              <a:t>24</a:t>
            </a:fld>
            <a:endParaRPr lang="ru-RU" sz="1000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-44588" y="1269987"/>
            <a:ext cx="9950589" cy="558801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/>
        </p:spPr>
      </p:pic>
      <p:sp>
        <p:nvSpPr>
          <p:cNvPr id="15" name="Загнутый угол 14"/>
          <p:cNvSpPr/>
          <p:nvPr/>
        </p:nvSpPr>
        <p:spPr>
          <a:xfrm>
            <a:off x="369870" y="267128"/>
            <a:ext cx="9195371" cy="534256"/>
          </a:xfrm>
          <a:prstGeom prst="foldedCorner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541284"/>
          <a:ext cx="9906001" cy="3413838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74295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09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55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56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Субсидии </a:t>
                      </a:r>
                      <a:endParaRPr lang="ru-RU" sz="1800" b="1" i="0" u="none" strike="noStrike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9203" marR="9203" marT="920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/>
                        <a:t>район</a:t>
                      </a:r>
                      <a:endParaRPr lang="ru-RU" sz="1800" b="1" i="0" u="none" strike="noStrike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9203" marR="9203" marT="920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/>
                        <a:t>поселения</a:t>
                      </a:r>
                      <a:endParaRPr lang="ru-RU" sz="1800" b="1" i="0" u="none" strike="noStrike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9203" marR="9203" marT="9203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5649">
                <a:tc>
                  <a:txBody>
                    <a:bodyPr/>
                    <a:lstStyle/>
                    <a:p>
                      <a:pPr algn="l" fontAlgn="ctr">
                        <a:buFont typeface="Wingdings" pitchFamily="2" charset="2"/>
                        <a:buChar char="q"/>
                      </a:pPr>
                      <a:r>
                        <a:rPr lang="ru-RU" sz="1800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lang="ru-RU" sz="18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приобретение спортивного оборудования и инвентаря для оснащения муниципальных организаций, осуществляющих деятельность в сфере физической культуры и спорта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03" marR="9203" marT="92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03" marR="9203" marT="92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03" marR="9203" marT="920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7055">
                <a:tc>
                  <a:txBody>
                    <a:bodyPr/>
                    <a:lstStyle/>
                    <a:p>
                      <a:pPr algn="l" fontAlgn="ctr">
                        <a:buFont typeface="Wingdings" pitchFamily="2" charset="2"/>
                        <a:buChar char="q"/>
                      </a:pPr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на повышение эксплуатационной надежности гидротехнических сооружений,</a:t>
                      </a:r>
                      <a:r>
                        <a:rPr lang="ru-RU" sz="18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т.ч. Бесхозяйственных, путем их приведения к безопасному техническому состоянию 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03" marR="9203" marT="92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03" marR="9203" marT="92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0,09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03" marR="9203" marT="9203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3024">
                <a:tc>
                  <a:txBody>
                    <a:bodyPr/>
                    <a:lstStyle/>
                    <a:p>
                      <a:pPr algn="l" fontAlgn="ctr">
                        <a:buFont typeface="Wingdings" pitchFamily="2" charset="2"/>
                        <a:buChar char="q"/>
                      </a:pPr>
                      <a:r>
                        <a:rPr lang="ru-RU" sz="18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 софинансирование расходных обязательств МО</a:t>
                      </a:r>
                      <a:r>
                        <a:rPr lang="ru-RU" sz="18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поддержку отрасли культуры(комплектование книжных фондов)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03" marR="9203" marT="92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03" marR="9203" marT="92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03" marR="9203" marT="9203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5054">
                <a:tc>
                  <a:txBody>
                    <a:bodyPr/>
                    <a:lstStyle/>
                    <a:p>
                      <a:pPr algn="ctr" fontAlgn="ctr">
                        <a:buFont typeface="Wingdings" pitchFamily="2" charset="2"/>
                        <a:buNone/>
                      </a:pPr>
                      <a:r>
                        <a:rPr lang="ru-RU" sz="1800" b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МБТ итого, в т.ч.</a:t>
                      </a:r>
                      <a:endParaRPr lang="ru-RU" sz="1800" b="1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03" marR="9203" marT="920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03" marR="9203" marT="920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03" marR="9203" marT="9203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0966">
                <a:tc>
                  <a:txBody>
                    <a:bodyPr/>
                    <a:lstStyle/>
                    <a:p>
                      <a:pPr algn="l" fontAlgn="ctr">
                        <a:buFont typeface="Wingdings" pitchFamily="2" charset="2"/>
                        <a:buChar char="q"/>
                      </a:pPr>
                      <a:r>
                        <a:rPr lang="ru-RU" sz="18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 государственную</a:t>
                      </a:r>
                      <a:r>
                        <a:rPr lang="ru-RU" sz="18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поддержку лучших сельских учреждений культуры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03" marR="9203" marT="92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03" marR="9203" marT="92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03" marR="9203" marT="9203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463433" y="287677"/>
            <a:ext cx="9112528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 привлеченные финансовые средства, млн.руб.</a:t>
            </a:r>
          </a:p>
        </p:txBody>
      </p:sp>
      <p:sp>
        <p:nvSpPr>
          <p:cNvPr id="26" name="Номер слайда 4"/>
          <p:cNvSpPr txBox="1">
            <a:spLocks/>
          </p:cNvSpPr>
          <p:nvPr/>
        </p:nvSpPr>
        <p:spPr bwMode="auto">
          <a:xfrm>
            <a:off x="9055100" y="6589715"/>
            <a:ext cx="850900" cy="2682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EE3D5955-EE99-4D3A-BF8E-923EF2925708}" type="slidenum">
              <a:rPr lang="ru-RU" sz="1000">
                <a:solidFill>
                  <a:schemeClr val="tx2"/>
                </a:solidFill>
                <a:latin typeface="+mn-lt"/>
              </a:rPr>
              <a:pPr algn="r">
                <a:defRPr/>
              </a:pPr>
              <a:t>25</a:t>
            </a:fld>
            <a:endParaRPr lang="ru-RU" sz="1000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нутый угол 15"/>
          <p:cNvSpPr/>
          <p:nvPr/>
        </p:nvSpPr>
        <p:spPr>
          <a:xfrm>
            <a:off x="287676" y="123290"/>
            <a:ext cx="9411128" cy="893852"/>
          </a:xfrm>
          <a:prstGeom prst="foldedCorner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0" y="1074779"/>
            <a:ext cx="9950589" cy="558801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/>
        </p:spPr>
      </p:pic>
      <p:sp>
        <p:nvSpPr>
          <p:cNvPr id="41999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791575" y="6583365"/>
            <a:ext cx="1114425" cy="27463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54FBB0-229E-415D-AD70-CD9A38C58E87}" type="slidenum">
              <a:rPr lang="ru-RU">
                <a:solidFill>
                  <a:schemeClr val="tx2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170040"/>
            <a:ext cx="9906000" cy="707886"/>
          </a:xfrm>
          <a:prstGeom prst="rect">
            <a:avLst/>
          </a:prstGeom>
          <a:noFill/>
          <a:effectLst>
            <a:reflection blurRad="6350" endPos="0" dir="5400000" sy="-100000" algn="bl" rotWithShape="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исполнения бюджета, </a:t>
            </a:r>
            <a:r>
              <a:rPr lang="ru-RU" sz="3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млн.руб.</a:t>
            </a: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565078" y="1309860"/>
          <a:ext cx="9113177" cy="5388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4BACC6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4559487" y="3385948"/>
            <a:ext cx="1380122" cy="99084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9" name="TextBox 18"/>
          <p:cNvSpPr txBox="1"/>
          <p:nvPr/>
        </p:nvSpPr>
        <p:spPr>
          <a:xfrm>
            <a:off x="4869952" y="3431569"/>
            <a:ext cx="839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- 6,1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17942" y="1325366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-10,8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208428" y="2748090"/>
            <a:ext cx="5760639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48130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30200" r="30200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нутый угол 13"/>
          <p:cNvSpPr/>
          <p:nvPr/>
        </p:nvSpPr>
        <p:spPr>
          <a:xfrm>
            <a:off x="1" y="141515"/>
            <a:ext cx="9579428" cy="1219199"/>
          </a:xfrm>
          <a:prstGeom prst="foldedCorner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0" y="1205864"/>
            <a:ext cx="9906000" cy="565213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/>
        </p:spPr>
      </p:pic>
      <p:sp>
        <p:nvSpPr>
          <p:cNvPr id="28" name="TextBox 27"/>
          <p:cNvSpPr txBox="1"/>
          <p:nvPr/>
        </p:nvSpPr>
        <p:spPr>
          <a:xfrm>
            <a:off x="0" y="141517"/>
            <a:ext cx="9906000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деятельности специалистов КФ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" y="1330960"/>
          <a:ext cx="9652000" cy="5527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88698" y="1625604"/>
            <a:ext cx="667657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005DA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3966" y="2678514"/>
            <a:ext cx="667657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005DA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56366" y="3721531"/>
            <a:ext cx="667657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005DA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4938" y="4744788"/>
            <a:ext cx="667657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005DA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9681" y="5840616"/>
            <a:ext cx="667657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005DA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5</a:t>
            </a:r>
          </a:p>
        </p:txBody>
      </p:sp>
      <p:sp>
        <p:nvSpPr>
          <p:cNvPr id="20492" name="Номер слайда 31"/>
          <p:cNvSpPr>
            <a:spLocks noGrp="1"/>
          </p:cNvSpPr>
          <p:nvPr>
            <p:ph type="sldNum" sz="quarter" idx="12"/>
          </p:nvPr>
        </p:nvSpPr>
        <p:spPr bwMode="auto">
          <a:xfrm>
            <a:off x="8791575" y="6583365"/>
            <a:ext cx="1114425" cy="27463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193008-0D4E-4A2E-9472-D88D71263111}" type="slidenum">
              <a:rPr lang="ru-RU">
                <a:solidFill>
                  <a:schemeClr val="tx2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dirty="0">
              <a:solidFill>
                <a:schemeClr val="tx2"/>
              </a:solidFill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нутый угол 31"/>
          <p:cNvSpPr/>
          <p:nvPr/>
        </p:nvSpPr>
        <p:spPr>
          <a:xfrm>
            <a:off x="499731" y="318979"/>
            <a:ext cx="9239693" cy="967563"/>
          </a:xfrm>
          <a:prstGeom prst="foldedCorner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Picture 2" descr="C:\Users\econ11\Desktop\картинки\iINAJ12DF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0" y="1090932"/>
            <a:ext cx="9906000" cy="5767069"/>
          </a:xfrm>
          <a:prstGeom prst="rect">
            <a:avLst/>
          </a:prstGeom>
          <a:noFill/>
          <a:effectLst>
            <a:softEdge rad="317500"/>
          </a:effectLst>
          <a:extLst/>
        </p:spPr>
      </p:pic>
      <p:sp>
        <p:nvSpPr>
          <p:cNvPr id="20" name="Стрелка вправо 19"/>
          <p:cNvSpPr/>
          <p:nvPr/>
        </p:nvSpPr>
        <p:spPr>
          <a:xfrm rot="5400000">
            <a:off x="1122743" y="1410928"/>
            <a:ext cx="756217" cy="545054"/>
          </a:xfrm>
          <a:prstGeom prst="rightArrow">
            <a:avLst/>
          </a:prstGeom>
          <a:effectLst>
            <a:outerShdw blurRad="50800" dist="50800" dir="5400000" algn="ctr" rotWithShape="0">
              <a:srgbClr val="000000">
                <a:alpha val="97000"/>
              </a:srgbClr>
            </a:outerShdw>
            <a:reflection stA="99000" endPos="65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Стрелка вправо 21"/>
          <p:cNvSpPr/>
          <p:nvPr/>
        </p:nvSpPr>
        <p:spPr>
          <a:xfrm rot="5400000">
            <a:off x="6086055" y="1903109"/>
            <a:ext cx="1751362" cy="545054"/>
          </a:xfrm>
          <a:prstGeom prst="rightArrow">
            <a:avLst/>
          </a:prstGeom>
          <a:effectLst>
            <a:outerShdw blurRad="50800" dist="50800" dir="5400000" algn="ctr" rotWithShape="0">
              <a:srgbClr val="000000">
                <a:alpha val="97000"/>
              </a:srgbClr>
            </a:outerShdw>
            <a:reflection stA="99000" endPos="65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3668329" y="1645312"/>
            <a:ext cx="1267498" cy="545054"/>
          </a:xfrm>
          <a:prstGeom prst="rightArrow">
            <a:avLst/>
          </a:prstGeom>
          <a:effectLst>
            <a:outerShdw blurRad="50800" dist="50800" dir="5400000" algn="ctr" rotWithShape="0">
              <a:srgbClr val="000000">
                <a:alpha val="97000"/>
              </a:srgbClr>
            </a:outerShdw>
            <a:reflection stA="99000" endPos="65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Стрелка вправо 23"/>
          <p:cNvSpPr/>
          <p:nvPr/>
        </p:nvSpPr>
        <p:spPr>
          <a:xfrm rot="5400000">
            <a:off x="1522090" y="2268405"/>
            <a:ext cx="2509790" cy="545054"/>
          </a:xfrm>
          <a:prstGeom prst="rightArrow">
            <a:avLst/>
          </a:prstGeom>
          <a:effectLst>
            <a:outerShdw blurRad="50800" dist="50800" dir="5400000" algn="ctr" rotWithShape="0">
              <a:srgbClr val="000000">
                <a:alpha val="97000"/>
              </a:srgbClr>
            </a:outerShdw>
            <a:reflection stA="99000" endPos="65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0" y="372141"/>
            <a:ext cx="9906000" cy="935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txBody>
          <a:bodyPr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комитета по финансам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трелка вправо 24"/>
          <p:cNvSpPr/>
          <p:nvPr/>
        </p:nvSpPr>
        <p:spPr>
          <a:xfrm rot="5400000">
            <a:off x="3686443" y="2878370"/>
            <a:ext cx="3742663" cy="580266"/>
          </a:xfrm>
          <a:prstGeom prst="rightArrow">
            <a:avLst/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effectLst>
            <a:outerShdw blurRad="50800" dist="50800" dir="5400000" algn="ctr" rotWithShape="0">
              <a:srgbClr val="000000">
                <a:alpha val="97000"/>
              </a:srgbClr>
            </a:outerShdw>
            <a:reflection stA="99000" endPos="65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515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783639" y="6583365"/>
            <a:ext cx="1114425" cy="27463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FFDB38-A96B-46F6-A352-8B5A023F36AE}" type="slidenum">
              <a:rPr lang="ru-RU">
                <a:solidFill>
                  <a:schemeClr val="tx2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27" name="Стрелка вправо 26"/>
          <p:cNvSpPr/>
          <p:nvPr/>
        </p:nvSpPr>
        <p:spPr>
          <a:xfrm rot="5400000">
            <a:off x="7264160" y="2455473"/>
            <a:ext cx="2878648" cy="519527"/>
          </a:xfrm>
          <a:prstGeom prst="rightArrow">
            <a:avLst/>
          </a:prstGeom>
          <a:effectLst>
            <a:outerShdw blurRad="50800" dist="50800" dir="5400000" algn="ctr" rotWithShape="0">
              <a:srgbClr val="000000">
                <a:alpha val="97000"/>
              </a:srgbClr>
            </a:outerShdw>
            <a:reflection stA="99000" endPos="65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623175" y="4152902"/>
            <a:ext cx="2106613" cy="85407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shade val="6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shade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Полилиния 28"/>
          <p:cNvSpPr/>
          <p:nvPr/>
        </p:nvSpPr>
        <p:spPr>
          <a:xfrm>
            <a:off x="7650164" y="4224340"/>
            <a:ext cx="2106612" cy="854075"/>
          </a:xfrm>
          <a:custGeom>
            <a:avLst/>
            <a:gdLst>
              <a:gd name="connsiteX0" fmla="*/ 0 w 2106895"/>
              <a:gd name="connsiteY0" fmla="*/ 85331 h 853306"/>
              <a:gd name="connsiteX1" fmla="*/ 85331 w 2106895"/>
              <a:gd name="connsiteY1" fmla="*/ 0 h 853306"/>
              <a:gd name="connsiteX2" fmla="*/ 2021564 w 2106895"/>
              <a:gd name="connsiteY2" fmla="*/ 0 h 853306"/>
              <a:gd name="connsiteX3" fmla="*/ 2106895 w 2106895"/>
              <a:gd name="connsiteY3" fmla="*/ 85331 h 853306"/>
              <a:gd name="connsiteX4" fmla="*/ 2106895 w 2106895"/>
              <a:gd name="connsiteY4" fmla="*/ 767975 h 853306"/>
              <a:gd name="connsiteX5" fmla="*/ 2021564 w 2106895"/>
              <a:gd name="connsiteY5" fmla="*/ 853306 h 853306"/>
              <a:gd name="connsiteX6" fmla="*/ 85331 w 2106895"/>
              <a:gd name="connsiteY6" fmla="*/ 853306 h 853306"/>
              <a:gd name="connsiteX7" fmla="*/ 0 w 2106895"/>
              <a:gd name="connsiteY7" fmla="*/ 767975 h 853306"/>
              <a:gd name="connsiteX8" fmla="*/ 0 w 2106895"/>
              <a:gd name="connsiteY8" fmla="*/ 85331 h 85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6895" h="853306">
                <a:moveTo>
                  <a:pt x="0" y="85331"/>
                </a:moveTo>
                <a:cubicBezTo>
                  <a:pt x="0" y="38204"/>
                  <a:pt x="38204" y="0"/>
                  <a:pt x="85331" y="0"/>
                </a:cubicBezTo>
                <a:lnTo>
                  <a:pt x="2021564" y="0"/>
                </a:lnTo>
                <a:cubicBezTo>
                  <a:pt x="2068691" y="0"/>
                  <a:pt x="2106895" y="38204"/>
                  <a:pt x="2106895" y="85331"/>
                </a:cubicBezTo>
                <a:lnTo>
                  <a:pt x="2106895" y="767975"/>
                </a:lnTo>
                <a:cubicBezTo>
                  <a:pt x="2106895" y="815102"/>
                  <a:pt x="2068691" y="853306"/>
                  <a:pt x="2021564" y="853306"/>
                </a:cubicBezTo>
                <a:lnTo>
                  <a:pt x="85331" y="853306"/>
                </a:lnTo>
                <a:cubicBezTo>
                  <a:pt x="38204" y="853306"/>
                  <a:pt x="0" y="815102"/>
                  <a:pt x="0" y="767975"/>
                </a:cubicBezTo>
                <a:lnTo>
                  <a:pt x="0" y="85331"/>
                </a:lnTo>
                <a:close/>
              </a:path>
            </a:pathLst>
          </a:custGeom>
        </p:spPr>
        <p:style>
          <a:lnRef idx="2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8812" tIns="108812" rIns="108812" bIns="108812" spcCol="1270" anchor="ctr"/>
          <a:lstStyle/>
          <a:p>
            <a:pPr algn="ctr" defTabSz="9779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200" b="1" dirty="0">
                <a:solidFill>
                  <a:srgbClr val="000000"/>
                </a:solidFill>
              </a:rPr>
              <a:t>Отдел  финансового контроля</a:t>
            </a:r>
          </a:p>
        </p:txBody>
      </p:sp>
      <p:grpSp>
        <p:nvGrpSpPr>
          <p:cNvPr id="20495" name="Группа 6"/>
          <p:cNvGrpSpPr>
            <a:grpSpLocks/>
          </p:cNvGrpSpPr>
          <p:nvPr/>
        </p:nvGrpSpPr>
        <p:grpSpPr bwMode="auto">
          <a:xfrm>
            <a:off x="159488" y="2018340"/>
            <a:ext cx="7768488" cy="4126282"/>
            <a:chOff x="99119" y="2586750"/>
            <a:chExt cx="7768857" cy="4125666"/>
          </a:xfrm>
        </p:grpSpPr>
        <p:sp>
          <p:nvSpPr>
            <p:cNvPr id="9" name="Полилиния 8"/>
            <p:cNvSpPr/>
            <p:nvPr/>
          </p:nvSpPr>
          <p:spPr>
            <a:xfrm>
              <a:off x="2967131" y="4605748"/>
              <a:ext cx="95255" cy="25078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94726" y="0"/>
                  </a:moveTo>
                  <a:lnTo>
                    <a:pt x="94726" y="162419"/>
                  </a:lnTo>
                  <a:lnTo>
                    <a:pt x="0" y="162419"/>
                  </a:lnTo>
                  <a:lnTo>
                    <a:pt x="0" y="251266"/>
                  </a:lnTo>
                </a:path>
              </a:pathLst>
            </a:custGeom>
            <a:noFill/>
          </p:spPr>
          <p:style>
            <a:lnRef idx="2">
              <a:schemeClr val="accent5">
                <a:tint val="9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Скругленный прямоугольник 9"/>
            <p:cNvSpPr/>
            <p:nvPr/>
          </p:nvSpPr>
          <p:spPr>
            <a:xfrm>
              <a:off x="290479" y="2586750"/>
              <a:ext cx="2124176" cy="102219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99119" y="2657548"/>
              <a:ext cx="2307375" cy="1022197"/>
            </a:xfrm>
            <a:custGeom>
              <a:avLst/>
              <a:gdLst>
                <a:gd name="connsiteX0" fmla="*/ 0 w 2124235"/>
                <a:gd name="connsiteY0" fmla="*/ 102237 h 1022365"/>
                <a:gd name="connsiteX1" fmla="*/ 102237 w 2124235"/>
                <a:gd name="connsiteY1" fmla="*/ 0 h 1022365"/>
                <a:gd name="connsiteX2" fmla="*/ 2021999 w 2124235"/>
                <a:gd name="connsiteY2" fmla="*/ 0 h 1022365"/>
                <a:gd name="connsiteX3" fmla="*/ 2124236 w 2124235"/>
                <a:gd name="connsiteY3" fmla="*/ 102237 h 1022365"/>
                <a:gd name="connsiteX4" fmla="*/ 2124235 w 2124235"/>
                <a:gd name="connsiteY4" fmla="*/ 920129 h 1022365"/>
                <a:gd name="connsiteX5" fmla="*/ 2021998 w 2124235"/>
                <a:gd name="connsiteY5" fmla="*/ 1022366 h 1022365"/>
                <a:gd name="connsiteX6" fmla="*/ 102237 w 2124235"/>
                <a:gd name="connsiteY6" fmla="*/ 1022365 h 1022365"/>
                <a:gd name="connsiteX7" fmla="*/ 0 w 2124235"/>
                <a:gd name="connsiteY7" fmla="*/ 920128 h 1022365"/>
                <a:gd name="connsiteX8" fmla="*/ 0 w 2124235"/>
                <a:gd name="connsiteY8" fmla="*/ 102237 h 1022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4235" h="1022365">
                  <a:moveTo>
                    <a:pt x="0" y="102237"/>
                  </a:moveTo>
                  <a:cubicBezTo>
                    <a:pt x="0" y="45773"/>
                    <a:pt x="45773" y="0"/>
                    <a:pt x="102237" y="0"/>
                  </a:cubicBezTo>
                  <a:lnTo>
                    <a:pt x="2021999" y="0"/>
                  </a:lnTo>
                  <a:cubicBezTo>
                    <a:pt x="2078463" y="0"/>
                    <a:pt x="2124236" y="45773"/>
                    <a:pt x="2124236" y="102237"/>
                  </a:cubicBezTo>
                  <a:cubicBezTo>
                    <a:pt x="2124236" y="374868"/>
                    <a:pt x="2124235" y="647498"/>
                    <a:pt x="2124235" y="920129"/>
                  </a:cubicBezTo>
                  <a:cubicBezTo>
                    <a:pt x="2124235" y="976593"/>
                    <a:pt x="2078462" y="1022366"/>
                    <a:pt x="2021998" y="1022366"/>
                  </a:cubicBezTo>
                  <a:lnTo>
                    <a:pt x="102237" y="1022365"/>
                  </a:lnTo>
                  <a:cubicBezTo>
                    <a:pt x="45773" y="1022365"/>
                    <a:pt x="0" y="976592"/>
                    <a:pt x="0" y="920128"/>
                  </a:cubicBezTo>
                  <a:lnTo>
                    <a:pt x="0" y="102237"/>
                  </a:lnTo>
                  <a:close/>
                </a:path>
              </a:pathLst>
            </a:custGeom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3764" tIns="113764" rIns="113764" bIns="113764" spcCol="1270" anchor="ctr"/>
            <a:lstStyle/>
            <a:p>
              <a:pPr algn="ctr" defTabSz="9779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200" b="1" dirty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Экономический отдел</a:t>
              </a: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3575320" y="5621486"/>
              <a:ext cx="3956238" cy="102695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Полилиния 14"/>
            <p:cNvSpPr/>
            <p:nvPr/>
          </p:nvSpPr>
          <p:spPr>
            <a:xfrm>
              <a:off x="3602308" y="5685456"/>
              <a:ext cx="3956238" cy="1026960"/>
            </a:xfrm>
            <a:custGeom>
              <a:avLst/>
              <a:gdLst>
                <a:gd name="connsiteX0" fmla="*/ 0 w 2332611"/>
                <a:gd name="connsiteY0" fmla="*/ 60900 h 609004"/>
                <a:gd name="connsiteX1" fmla="*/ 60900 w 2332611"/>
                <a:gd name="connsiteY1" fmla="*/ 0 h 609004"/>
                <a:gd name="connsiteX2" fmla="*/ 2271711 w 2332611"/>
                <a:gd name="connsiteY2" fmla="*/ 0 h 609004"/>
                <a:gd name="connsiteX3" fmla="*/ 2332611 w 2332611"/>
                <a:gd name="connsiteY3" fmla="*/ 60900 h 609004"/>
                <a:gd name="connsiteX4" fmla="*/ 2332611 w 2332611"/>
                <a:gd name="connsiteY4" fmla="*/ 548104 h 609004"/>
                <a:gd name="connsiteX5" fmla="*/ 2271711 w 2332611"/>
                <a:gd name="connsiteY5" fmla="*/ 609004 h 609004"/>
                <a:gd name="connsiteX6" fmla="*/ 60900 w 2332611"/>
                <a:gd name="connsiteY6" fmla="*/ 609004 h 609004"/>
                <a:gd name="connsiteX7" fmla="*/ 0 w 2332611"/>
                <a:gd name="connsiteY7" fmla="*/ 548104 h 609004"/>
                <a:gd name="connsiteX8" fmla="*/ 0 w 2332611"/>
                <a:gd name="connsiteY8" fmla="*/ 60900 h 60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2611" h="609004">
                  <a:moveTo>
                    <a:pt x="0" y="60900"/>
                  </a:moveTo>
                  <a:cubicBezTo>
                    <a:pt x="0" y="27266"/>
                    <a:pt x="27266" y="0"/>
                    <a:pt x="60900" y="0"/>
                  </a:cubicBezTo>
                  <a:lnTo>
                    <a:pt x="2271711" y="0"/>
                  </a:lnTo>
                  <a:cubicBezTo>
                    <a:pt x="2305345" y="0"/>
                    <a:pt x="2332611" y="27266"/>
                    <a:pt x="2332611" y="60900"/>
                  </a:cubicBezTo>
                  <a:lnTo>
                    <a:pt x="2332611" y="548104"/>
                  </a:lnTo>
                  <a:cubicBezTo>
                    <a:pt x="2332611" y="581738"/>
                    <a:pt x="2305345" y="609004"/>
                    <a:pt x="2271711" y="609004"/>
                  </a:cubicBezTo>
                  <a:lnTo>
                    <a:pt x="60900" y="609004"/>
                  </a:lnTo>
                  <a:cubicBezTo>
                    <a:pt x="27266" y="609004"/>
                    <a:pt x="0" y="581738"/>
                    <a:pt x="0" y="548104"/>
                  </a:cubicBezTo>
                  <a:lnTo>
                    <a:pt x="0" y="60900"/>
                  </a:lnTo>
                  <a:close/>
                </a:path>
              </a:pathLst>
            </a:custGeom>
          </p:spPr>
          <p:style>
            <a:lnRef idx="2">
              <a:schemeClr val="accent5">
                <a:tint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1657" tIns="101657" rIns="101657" bIns="101657" spcCol="1270" anchor="ctr"/>
            <a:lstStyle/>
            <a:p>
              <a:pPr algn="ctr" defTabSz="9779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200" b="1" dirty="0">
                  <a:solidFill>
                    <a:schemeClr val="tx1"/>
                  </a:solidFill>
                </a:rPr>
                <a:t>Сектор информационного обеспечения</a:t>
              </a: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5761264" y="3626408"/>
              <a:ext cx="2106712" cy="85236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Полилиния 18"/>
            <p:cNvSpPr/>
            <p:nvPr/>
          </p:nvSpPr>
          <p:spPr>
            <a:xfrm>
              <a:off x="5736823" y="3688937"/>
              <a:ext cx="2106712" cy="853947"/>
            </a:xfrm>
            <a:custGeom>
              <a:avLst/>
              <a:gdLst>
                <a:gd name="connsiteX0" fmla="*/ 0 w 2106895"/>
                <a:gd name="connsiteY0" fmla="*/ 85331 h 853306"/>
                <a:gd name="connsiteX1" fmla="*/ 85331 w 2106895"/>
                <a:gd name="connsiteY1" fmla="*/ 0 h 853306"/>
                <a:gd name="connsiteX2" fmla="*/ 2021564 w 2106895"/>
                <a:gd name="connsiteY2" fmla="*/ 0 h 853306"/>
                <a:gd name="connsiteX3" fmla="*/ 2106895 w 2106895"/>
                <a:gd name="connsiteY3" fmla="*/ 85331 h 853306"/>
                <a:gd name="connsiteX4" fmla="*/ 2106895 w 2106895"/>
                <a:gd name="connsiteY4" fmla="*/ 767975 h 853306"/>
                <a:gd name="connsiteX5" fmla="*/ 2021564 w 2106895"/>
                <a:gd name="connsiteY5" fmla="*/ 853306 h 853306"/>
                <a:gd name="connsiteX6" fmla="*/ 85331 w 2106895"/>
                <a:gd name="connsiteY6" fmla="*/ 853306 h 853306"/>
                <a:gd name="connsiteX7" fmla="*/ 0 w 2106895"/>
                <a:gd name="connsiteY7" fmla="*/ 767975 h 853306"/>
                <a:gd name="connsiteX8" fmla="*/ 0 w 2106895"/>
                <a:gd name="connsiteY8" fmla="*/ 85331 h 853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6895" h="853306">
                  <a:moveTo>
                    <a:pt x="0" y="85331"/>
                  </a:moveTo>
                  <a:cubicBezTo>
                    <a:pt x="0" y="38204"/>
                    <a:pt x="38204" y="0"/>
                    <a:pt x="85331" y="0"/>
                  </a:cubicBezTo>
                  <a:lnTo>
                    <a:pt x="2021564" y="0"/>
                  </a:lnTo>
                  <a:cubicBezTo>
                    <a:pt x="2068691" y="0"/>
                    <a:pt x="2106895" y="38204"/>
                    <a:pt x="2106895" y="85331"/>
                  </a:cubicBezTo>
                  <a:lnTo>
                    <a:pt x="2106895" y="767975"/>
                  </a:lnTo>
                  <a:cubicBezTo>
                    <a:pt x="2106895" y="815102"/>
                    <a:pt x="2068691" y="853306"/>
                    <a:pt x="2021564" y="853306"/>
                  </a:cubicBezTo>
                  <a:lnTo>
                    <a:pt x="85331" y="853306"/>
                  </a:lnTo>
                  <a:cubicBezTo>
                    <a:pt x="38204" y="853306"/>
                    <a:pt x="0" y="815102"/>
                    <a:pt x="0" y="767975"/>
                  </a:cubicBezTo>
                  <a:lnTo>
                    <a:pt x="0" y="85331"/>
                  </a:lnTo>
                  <a:close/>
                </a:path>
              </a:pathLst>
            </a:custGeom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8812" tIns="108812" rIns="108812" bIns="108812" spcCol="1270" anchor="ctr"/>
            <a:lstStyle/>
            <a:p>
              <a:pPr algn="ctr" defTabSz="9779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200" b="1" dirty="0">
                  <a:solidFill>
                    <a:schemeClr val="tx1"/>
                  </a:solidFill>
                </a:rPr>
                <a:t>Отдел учета и отчетности</a:t>
              </a: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3304289" y="3120402"/>
              <a:ext cx="1963830" cy="101902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Полилиния 12"/>
            <p:cNvSpPr/>
            <p:nvPr/>
          </p:nvSpPr>
          <p:spPr>
            <a:xfrm>
              <a:off x="3277484" y="3190721"/>
              <a:ext cx="1962243" cy="1020611"/>
            </a:xfrm>
            <a:custGeom>
              <a:avLst/>
              <a:gdLst>
                <a:gd name="connsiteX0" fmla="*/ 0 w 959061"/>
                <a:gd name="connsiteY0" fmla="*/ 60900 h 609004"/>
                <a:gd name="connsiteX1" fmla="*/ 60900 w 959061"/>
                <a:gd name="connsiteY1" fmla="*/ 0 h 609004"/>
                <a:gd name="connsiteX2" fmla="*/ 898161 w 959061"/>
                <a:gd name="connsiteY2" fmla="*/ 0 h 609004"/>
                <a:gd name="connsiteX3" fmla="*/ 959061 w 959061"/>
                <a:gd name="connsiteY3" fmla="*/ 60900 h 609004"/>
                <a:gd name="connsiteX4" fmla="*/ 959061 w 959061"/>
                <a:gd name="connsiteY4" fmla="*/ 548104 h 609004"/>
                <a:gd name="connsiteX5" fmla="*/ 898161 w 959061"/>
                <a:gd name="connsiteY5" fmla="*/ 609004 h 609004"/>
                <a:gd name="connsiteX6" fmla="*/ 60900 w 959061"/>
                <a:gd name="connsiteY6" fmla="*/ 609004 h 609004"/>
                <a:gd name="connsiteX7" fmla="*/ 0 w 959061"/>
                <a:gd name="connsiteY7" fmla="*/ 548104 h 609004"/>
                <a:gd name="connsiteX8" fmla="*/ 0 w 959061"/>
                <a:gd name="connsiteY8" fmla="*/ 60900 h 60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9061" h="609004">
                  <a:moveTo>
                    <a:pt x="0" y="60900"/>
                  </a:moveTo>
                  <a:cubicBezTo>
                    <a:pt x="0" y="27266"/>
                    <a:pt x="27266" y="0"/>
                    <a:pt x="60900" y="0"/>
                  </a:cubicBezTo>
                  <a:lnTo>
                    <a:pt x="898161" y="0"/>
                  </a:lnTo>
                  <a:cubicBezTo>
                    <a:pt x="931795" y="0"/>
                    <a:pt x="959061" y="27266"/>
                    <a:pt x="959061" y="60900"/>
                  </a:cubicBezTo>
                  <a:lnTo>
                    <a:pt x="959061" y="548104"/>
                  </a:lnTo>
                  <a:cubicBezTo>
                    <a:pt x="959061" y="581738"/>
                    <a:pt x="931795" y="609004"/>
                    <a:pt x="898161" y="609004"/>
                  </a:cubicBezTo>
                  <a:lnTo>
                    <a:pt x="60900" y="609004"/>
                  </a:lnTo>
                  <a:cubicBezTo>
                    <a:pt x="27266" y="609004"/>
                    <a:pt x="0" y="581738"/>
                    <a:pt x="0" y="548104"/>
                  </a:cubicBezTo>
                  <a:lnTo>
                    <a:pt x="0" y="60900"/>
                  </a:lnTo>
                  <a:close/>
                </a:path>
              </a:pathLst>
            </a:custGeom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1657" tIns="101657" rIns="101657" bIns="101657" spcCol="1270" anchor="ctr"/>
            <a:lstStyle/>
            <a:p>
              <a:pPr algn="ctr" defTabSz="9779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200" b="1" dirty="0">
                  <a:solidFill>
                    <a:schemeClr val="tx1"/>
                  </a:solidFill>
                </a:rPr>
                <a:t>Бюджетный отдел</a:t>
              </a: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946147" y="4432737"/>
              <a:ext cx="3235479" cy="96505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Полилиния 16"/>
            <p:cNvSpPr/>
            <p:nvPr/>
          </p:nvSpPr>
          <p:spPr>
            <a:xfrm>
              <a:off x="990599" y="4483530"/>
              <a:ext cx="3235479" cy="966643"/>
            </a:xfrm>
            <a:custGeom>
              <a:avLst/>
              <a:gdLst>
                <a:gd name="connsiteX0" fmla="*/ 0 w 2300875"/>
                <a:gd name="connsiteY0" fmla="*/ 80341 h 803410"/>
                <a:gd name="connsiteX1" fmla="*/ 80341 w 2300875"/>
                <a:gd name="connsiteY1" fmla="*/ 0 h 803410"/>
                <a:gd name="connsiteX2" fmla="*/ 2220534 w 2300875"/>
                <a:gd name="connsiteY2" fmla="*/ 0 h 803410"/>
                <a:gd name="connsiteX3" fmla="*/ 2300875 w 2300875"/>
                <a:gd name="connsiteY3" fmla="*/ 80341 h 803410"/>
                <a:gd name="connsiteX4" fmla="*/ 2300875 w 2300875"/>
                <a:gd name="connsiteY4" fmla="*/ 723069 h 803410"/>
                <a:gd name="connsiteX5" fmla="*/ 2220534 w 2300875"/>
                <a:gd name="connsiteY5" fmla="*/ 803410 h 803410"/>
                <a:gd name="connsiteX6" fmla="*/ 80341 w 2300875"/>
                <a:gd name="connsiteY6" fmla="*/ 803410 h 803410"/>
                <a:gd name="connsiteX7" fmla="*/ 0 w 2300875"/>
                <a:gd name="connsiteY7" fmla="*/ 723069 h 803410"/>
                <a:gd name="connsiteX8" fmla="*/ 0 w 2300875"/>
                <a:gd name="connsiteY8" fmla="*/ 80341 h 80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0875" h="803410">
                  <a:moveTo>
                    <a:pt x="0" y="80341"/>
                  </a:moveTo>
                  <a:cubicBezTo>
                    <a:pt x="0" y="35970"/>
                    <a:pt x="35970" y="0"/>
                    <a:pt x="80341" y="0"/>
                  </a:cubicBezTo>
                  <a:lnTo>
                    <a:pt x="2220534" y="0"/>
                  </a:lnTo>
                  <a:cubicBezTo>
                    <a:pt x="2264905" y="0"/>
                    <a:pt x="2300875" y="35970"/>
                    <a:pt x="2300875" y="80341"/>
                  </a:cubicBezTo>
                  <a:lnTo>
                    <a:pt x="2300875" y="723069"/>
                  </a:lnTo>
                  <a:cubicBezTo>
                    <a:pt x="2300875" y="767440"/>
                    <a:pt x="2264905" y="803410"/>
                    <a:pt x="2220534" y="803410"/>
                  </a:cubicBezTo>
                  <a:lnTo>
                    <a:pt x="80341" y="803410"/>
                  </a:lnTo>
                  <a:cubicBezTo>
                    <a:pt x="35970" y="803410"/>
                    <a:pt x="0" y="767440"/>
                    <a:pt x="0" y="723069"/>
                  </a:cubicBezTo>
                  <a:lnTo>
                    <a:pt x="0" y="80341"/>
                  </a:lnTo>
                  <a:close/>
                </a:path>
              </a:pathLst>
            </a:custGeom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7351" tIns="107351" rIns="107351" bIns="107351" spcCol="1270" anchor="ctr"/>
            <a:lstStyle/>
            <a:p>
              <a:pPr algn="ctr" defTabSz="9779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200" b="1" dirty="0">
                  <a:solidFill>
                    <a:schemeClr val="tx1"/>
                  </a:solidFill>
                </a:rPr>
                <a:t>Отдел казначейского исполнения местного бюджета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нутый угол 20"/>
          <p:cNvSpPr/>
          <p:nvPr/>
        </p:nvSpPr>
        <p:spPr>
          <a:xfrm>
            <a:off x="446567" y="223284"/>
            <a:ext cx="9207796" cy="765544"/>
          </a:xfrm>
          <a:prstGeom prst="foldedCorner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C:\Users\econ11\Desktop\картинки\iINAJ12DF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0" y="1090933"/>
            <a:ext cx="9906000" cy="5767069"/>
          </a:xfrm>
          <a:prstGeom prst="rect">
            <a:avLst/>
          </a:prstGeom>
          <a:noFill/>
          <a:effectLst>
            <a:softEdge rad="317500"/>
          </a:effectLst>
          <a:extLst/>
        </p:spPr>
      </p:pic>
      <p:sp>
        <p:nvSpPr>
          <p:cNvPr id="28" name="TextBox 27"/>
          <p:cNvSpPr txBox="1"/>
          <p:nvPr/>
        </p:nvSpPr>
        <p:spPr>
          <a:xfrm>
            <a:off x="0" y="223284"/>
            <a:ext cx="9906000" cy="707886"/>
          </a:xfrm>
          <a:prstGeom prst="rect">
            <a:avLst/>
          </a:prstGeom>
          <a:noFill/>
          <a:effectLst>
            <a:reflection blurRad="6350" endPos="0" dir="5400000" sy="-100000" algn="bl" rotWithShape="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2018г</a:t>
            </a:r>
            <a:r>
              <a:rPr lang="ru-RU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проведена следующая работа:</a:t>
            </a:r>
          </a:p>
        </p:txBody>
      </p:sp>
      <p:grpSp>
        <p:nvGrpSpPr>
          <p:cNvPr id="21510" name="Группа 6"/>
          <p:cNvGrpSpPr>
            <a:grpSpLocks/>
          </p:cNvGrpSpPr>
          <p:nvPr/>
        </p:nvGrpSpPr>
        <p:grpSpPr bwMode="auto">
          <a:xfrm>
            <a:off x="163514" y="1290638"/>
            <a:ext cx="9593262" cy="5272087"/>
            <a:chOff x="270211" y="1311737"/>
            <a:chExt cx="9593694" cy="4578854"/>
          </a:xfrm>
        </p:grpSpPr>
        <p:sp>
          <p:nvSpPr>
            <p:cNvPr id="8" name="Полилиния 7"/>
            <p:cNvSpPr/>
            <p:nvPr/>
          </p:nvSpPr>
          <p:spPr>
            <a:xfrm>
              <a:off x="3729529" y="2400956"/>
              <a:ext cx="2624256" cy="1294653"/>
            </a:xfrm>
            <a:custGeom>
              <a:avLst/>
              <a:gdLst>
                <a:gd name="connsiteX0" fmla="*/ 0 w 1719703"/>
                <a:gd name="connsiteY0" fmla="*/ 0 h 525533"/>
                <a:gd name="connsiteX1" fmla="*/ 1719703 w 1719703"/>
                <a:gd name="connsiteY1" fmla="*/ 0 h 525533"/>
                <a:gd name="connsiteX2" fmla="*/ 1719703 w 1719703"/>
                <a:gd name="connsiteY2" fmla="*/ 525533 h 525533"/>
                <a:gd name="connsiteX3" fmla="*/ 0 w 1719703"/>
                <a:gd name="connsiteY3" fmla="*/ 525533 h 525533"/>
                <a:gd name="connsiteX4" fmla="*/ 0 w 1719703"/>
                <a:gd name="connsiteY4" fmla="*/ 0 h 525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9703" h="525533">
                  <a:moveTo>
                    <a:pt x="0" y="0"/>
                  </a:moveTo>
                  <a:lnTo>
                    <a:pt x="1719703" y="0"/>
                  </a:lnTo>
                  <a:lnTo>
                    <a:pt x="1719703" y="525533"/>
                  </a:lnTo>
                  <a:lnTo>
                    <a:pt x="0" y="5255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190500" cmpd="tri">
              <a:solidFill>
                <a:schemeClr val="accent3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8232" tIns="44704" rIns="78232" bIns="44704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200" b="1" dirty="0">
                  <a:solidFill>
                    <a:srgbClr val="000000"/>
                  </a:solidFill>
                </a:rPr>
                <a:t>Подготовлены проекты решений Дум  </a:t>
              </a:r>
              <a:r>
                <a:rPr lang="ru-RU" sz="2200" b="1" dirty="0" smtClean="0">
                  <a:solidFill>
                    <a:srgbClr val="000000"/>
                  </a:solidFill>
                </a:rPr>
                <a:t>(291)</a:t>
              </a:r>
              <a:endParaRPr lang="ru-RU" sz="2200" b="1" dirty="0">
                <a:solidFill>
                  <a:srgbClr val="000000"/>
                </a:solidFill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3728851" y="3826010"/>
              <a:ext cx="2624445" cy="940462"/>
            </a:xfrm>
            <a:custGeom>
              <a:avLst/>
              <a:gdLst>
                <a:gd name="connsiteX0" fmla="*/ 0 w 1719703"/>
                <a:gd name="connsiteY0" fmla="*/ 0 h 618997"/>
                <a:gd name="connsiteX1" fmla="*/ 1719703 w 1719703"/>
                <a:gd name="connsiteY1" fmla="*/ 0 h 618997"/>
                <a:gd name="connsiteX2" fmla="*/ 1719703 w 1719703"/>
                <a:gd name="connsiteY2" fmla="*/ 618997 h 618997"/>
                <a:gd name="connsiteX3" fmla="*/ 0 w 1719703"/>
                <a:gd name="connsiteY3" fmla="*/ 618997 h 618997"/>
                <a:gd name="connsiteX4" fmla="*/ 0 w 1719703"/>
                <a:gd name="connsiteY4" fmla="*/ 0 h 61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9703" h="618997">
                  <a:moveTo>
                    <a:pt x="0" y="0"/>
                  </a:moveTo>
                  <a:lnTo>
                    <a:pt x="1719703" y="0"/>
                  </a:lnTo>
                  <a:lnTo>
                    <a:pt x="1719703" y="618997"/>
                  </a:lnTo>
                  <a:lnTo>
                    <a:pt x="0" y="618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90000"/>
              </a:schemeClr>
            </a:solidFill>
            <a:ln w="190500" cmpd="tri">
              <a:solidFill>
                <a:schemeClr val="accent3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8674" tIns="58674" rIns="78232" bIns="88011" spcCol="1270" anchor="ctr"/>
            <a:lstStyle/>
            <a:p>
              <a:pPr marL="0" lvl="1" algn="ctr" defTabSz="488950" fontAlgn="auto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ru-RU" sz="2200" dirty="0">
                  <a:solidFill>
                    <a:schemeClr val="accent6">
                      <a:lumMod val="50000"/>
                    </a:schemeClr>
                  </a:solidFill>
                </a:rPr>
                <a:t>ТМР - </a:t>
              </a:r>
              <a:r>
                <a:rPr lang="ru-RU" sz="2600" b="1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18</a:t>
              </a:r>
              <a:endParaRPr lang="ru-RU" sz="2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  <a:p>
              <a:pPr marL="0" lvl="1" algn="ctr" defTabSz="488950" fontAlgn="auto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ru-RU" sz="2200" dirty="0">
                  <a:solidFill>
                    <a:schemeClr val="accent6">
                      <a:lumMod val="50000"/>
                    </a:schemeClr>
                  </a:solidFill>
                </a:rPr>
                <a:t>С/п -</a:t>
              </a:r>
              <a:r>
                <a:rPr lang="ru-RU" sz="2200" dirty="0">
                  <a:solidFill>
                    <a:srgbClr val="FF0000"/>
                  </a:solidFill>
                </a:rPr>
                <a:t> </a:t>
              </a:r>
              <a:r>
                <a:rPr lang="ru-RU" sz="2600" b="1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273</a:t>
              </a:r>
              <a:endParaRPr lang="ru-RU" sz="2600" dirty="0">
                <a:solidFill>
                  <a:srgbClr val="FF0000"/>
                </a:solidFill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314663" y="4766904"/>
              <a:ext cx="3081476" cy="1123687"/>
            </a:xfrm>
            <a:custGeom>
              <a:avLst/>
              <a:gdLst>
                <a:gd name="connsiteX0" fmla="*/ 0 w 1719703"/>
                <a:gd name="connsiteY0" fmla="*/ 0 h 525533"/>
                <a:gd name="connsiteX1" fmla="*/ 1719703 w 1719703"/>
                <a:gd name="connsiteY1" fmla="*/ 0 h 525533"/>
                <a:gd name="connsiteX2" fmla="*/ 1719703 w 1719703"/>
                <a:gd name="connsiteY2" fmla="*/ 525533 h 525533"/>
                <a:gd name="connsiteX3" fmla="*/ 0 w 1719703"/>
                <a:gd name="connsiteY3" fmla="*/ 525533 h 525533"/>
                <a:gd name="connsiteX4" fmla="*/ 0 w 1719703"/>
                <a:gd name="connsiteY4" fmla="*/ 0 h 525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9703" h="525533">
                  <a:moveTo>
                    <a:pt x="0" y="0"/>
                  </a:moveTo>
                  <a:lnTo>
                    <a:pt x="1719703" y="0"/>
                  </a:lnTo>
                  <a:lnTo>
                    <a:pt x="1719703" y="525533"/>
                  </a:lnTo>
                  <a:lnTo>
                    <a:pt x="0" y="5255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190500" cmpd="tri">
              <a:solidFill>
                <a:schemeClr val="accent3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8232" tIns="44704" rIns="78232" bIns="44704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200" b="1" dirty="0">
                  <a:solidFill>
                    <a:srgbClr val="000000"/>
                  </a:solidFill>
                </a:rPr>
                <a:t>Подготовлены доклады на проведение публичных слушаний</a:t>
              </a:r>
              <a:endParaRPr lang="ru-RU" sz="2200" dirty="0">
                <a:solidFill>
                  <a:srgbClr val="000000"/>
                </a:solidFill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6782429" y="4766904"/>
              <a:ext cx="3081476" cy="1123687"/>
            </a:xfrm>
            <a:custGeom>
              <a:avLst/>
              <a:gdLst>
                <a:gd name="connsiteX0" fmla="*/ 0 w 1719703"/>
                <a:gd name="connsiteY0" fmla="*/ 0 h 525533"/>
                <a:gd name="connsiteX1" fmla="*/ 1719703 w 1719703"/>
                <a:gd name="connsiteY1" fmla="*/ 0 h 525533"/>
                <a:gd name="connsiteX2" fmla="*/ 1719703 w 1719703"/>
                <a:gd name="connsiteY2" fmla="*/ 525533 h 525533"/>
                <a:gd name="connsiteX3" fmla="*/ 0 w 1719703"/>
                <a:gd name="connsiteY3" fmla="*/ 525533 h 525533"/>
                <a:gd name="connsiteX4" fmla="*/ 0 w 1719703"/>
                <a:gd name="connsiteY4" fmla="*/ 0 h 525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9703" h="525533">
                  <a:moveTo>
                    <a:pt x="0" y="0"/>
                  </a:moveTo>
                  <a:lnTo>
                    <a:pt x="1719703" y="0"/>
                  </a:lnTo>
                  <a:lnTo>
                    <a:pt x="1719703" y="525533"/>
                  </a:lnTo>
                  <a:lnTo>
                    <a:pt x="0" y="5255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190500" cmpd="tri">
              <a:solidFill>
                <a:schemeClr val="accent3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8232" tIns="44704" rIns="78232" bIns="44704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200" b="1" dirty="0">
                  <a:solidFill>
                    <a:srgbClr val="000000"/>
                  </a:solidFill>
                </a:rPr>
                <a:t>Подготовлены приказы Комитета по финансам </a:t>
              </a:r>
              <a:endParaRPr lang="ru-RU" sz="2200" dirty="0">
                <a:solidFill>
                  <a:srgbClr val="000000"/>
                </a:solidFill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6590333" y="1348963"/>
              <a:ext cx="3273572" cy="896193"/>
            </a:xfrm>
            <a:custGeom>
              <a:avLst/>
              <a:gdLst>
                <a:gd name="connsiteX0" fmla="*/ 0 w 1719703"/>
                <a:gd name="connsiteY0" fmla="*/ 0 h 525533"/>
                <a:gd name="connsiteX1" fmla="*/ 1719703 w 1719703"/>
                <a:gd name="connsiteY1" fmla="*/ 0 h 525533"/>
                <a:gd name="connsiteX2" fmla="*/ 1719703 w 1719703"/>
                <a:gd name="connsiteY2" fmla="*/ 525533 h 525533"/>
                <a:gd name="connsiteX3" fmla="*/ 0 w 1719703"/>
                <a:gd name="connsiteY3" fmla="*/ 525533 h 525533"/>
                <a:gd name="connsiteX4" fmla="*/ 0 w 1719703"/>
                <a:gd name="connsiteY4" fmla="*/ 0 h 525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9703" h="525533">
                  <a:moveTo>
                    <a:pt x="0" y="0"/>
                  </a:moveTo>
                  <a:lnTo>
                    <a:pt x="1719703" y="0"/>
                  </a:lnTo>
                  <a:lnTo>
                    <a:pt x="1719703" y="525533"/>
                  </a:lnTo>
                  <a:lnTo>
                    <a:pt x="0" y="5255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190500" cmpd="tri">
              <a:solidFill>
                <a:schemeClr val="accent3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8232" tIns="44704" rIns="78232" bIns="44704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200" b="1" dirty="0">
                  <a:solidFill>
                    <a:srgbClr val="000000"/>
                  </a:solidFill>
                </a:rPr>
                <a:t>Подготовлены  проекты постановлений  </a:t>
              </a:r>
              <a:r>
                <a:rPr lang="ru-RU" sz="2200" b="1" dirty="0" smtClean="0">
                  <a:solidFill>
                    <a:srgbClr val="000000"/>
                  </a:solidFill>
                </a:rPr>
                <a:t>(93) </a:t>
              </a:r>
              <a:endParaRPr lang="ru-RU" sz="2200" dirty="0">
                <a:solidFill>
                  <a:srgbClr val="000000"/>
                </a:solidFill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6590802" y="2400295"/>
              <a:ext cx="3273103" cy="833853"/>
            </a:xfrm>
            <a:custGeom>
              <a:avLst/>
              <a:gdLst>
                <a:gd name="connsiteX0" fmla="*/ 0 w 1719703"/>
                <a:gd name="connsiteY0" fmla="*/ 0 h 618997"/>
                <a:gd name="connsiteX1" fmla="*/ 1719703 w 1719703"/>
                <a:gd name="connsiteY1" fmla="*/ 0 h 618997"/>
                <a:gd name="connsiteX2" fmla="*/ 1719703 w 1719703"/>
                <a:gd name="connsiteY2" fmla="*/ 618997 h 618997"/>
                <a:gd name="connsiteX3" fmla="*/ 0 w 1719703"/>
                <a:gd name="connsiteY3" fmla="*/ 618997 h 618997"/>
                <a:gd name="connsiteX4" fmla="*/ 0 w 1719703"/>
                <a:gd name="connsiteY4" fmla="*/ 0 h 61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9703" h="618997">
                  <a:moveTo>
                    <a:pt x="0" y="0"/>
                  </a:moveTo>
                  <a:lnTo>
                    <a:pt x="1719703" y="0"/>
                  </a:lnTo>
                  <a:lnTo>
                    <a:pt x="1719703" y="618997"/>
                  </a:lnTo>
                  <a:lnTo>
                    <a:pt x="0" y="618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90000"/>
              </a:schemeClr>
            </a:solidFill>
            <a:ln w="190500" cmpd="tri">
              <a:solidFill>
                <a:schemeClr val="accent3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8674" tIns="58674" rIns="78232" bIns="88011" spcCol="1270" anchor="ctr"/>
            <a:lstStyle/>
            <a:p>
              <a:pPr marL="0" lvl="1" defTabSz="488950" fontAlgn="auto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ru-RU" sz="2200" b="1" dirty="0">
                  <a:solidFill>
                    <a:schemeClr val="accent6">
                      <a:lumMod val="50000"/>
                    </a:schemeClr>
                  </a:solidFill>
                </a:rPr>
                <a:t>Администрации </a:t>
              </a:r>
              <a:r>
                <a:rPr lang="ru-RU" sz="2200" b="1" dirty="0" smtClean="0">
                  <a:solidFill>
                    <a:schemeClr val="accent6">
                      <a:lumMod val="50000"/>
                    </a:schemeClr>
                  </a:solidFill>
                </a:rPr>
                <a:t>ТМР–</a:t>
              </a:r>
              <a:r>
                <a:rPr lang="ru-RU" sz="2600" b="1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30</a:t>
              </a:r>
              <a:endParaRPr lang="ru-RU" sz="2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  <a:p>
              <a:pPr marL="0" lvl="1" defTabSz="488950" fontAlgn="auto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ru-RU" sz="2200" b="1" dirty="0">
                  <a:solidFill>
                    <a:schemeClr val="accent6">
                      <a:lumMod val="50000"/>
                    </a:schemeClr>
                  </a:solidFill>
                </a:rPr>
                <a:t>Администраций с/п – </a:t>
              </a:r>
              <a:r>
                <a:rPr lang="ru-RU" sz="2600" b="1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63</a:t>
              </a:r>
              <a:endParaRPr lang="ru-RU" sz="2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270211" y="1311737"/>
              <a:ext cx="3165618" cy="963751"/>
            </a:xfrm>
            <a:custGeom>
              <a:avLst/>
              <a:gdLst>
                <a:gd name="connsiteX0" fmla="*/ 0 w 1719703"/>
                <a:gd name="connsiteY0" fmla="*/ 0 h 525533"/>
                <a:gd name="connsiteX1" fmla="*/ 1719703 w 1719703"/>
                <a:gd name="connsiteY1" fmla="*/ 0 h 525533"/>
                <a:gd name="connsiteX2" fmla="*/ 1719703 w 1719703"/>
                <a:gd name="connsiteY2" fmla="*/ 525533 h 525533"/>
                <a:gd name="connsiteX3" fmla="*/ 0 w 1719703"/>
                <a:gd name="connsiteY3" fmla="*/ 525533 h 525533"/>
                <a:gd name="connsiteX4" fmla="*/ 0 w 1719703"/>
                <a:gd name="connsiteY4" fmla="*/ 0 h 525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9703" h="525533">
                  <a:moveTo>
                    <a:pt x="0" y="0"/>
                  </a:moveTo>
                  <a:lnTo>
                    <a:pt x="1719703" y="0"/>
                  </a:lnTo>
                  <a:lnTo>
                    <a:pt x="1719703" y="525533"/>
                  </a:lnTo>
                  <a:lnTo>
                    <a:pt x="0" y="5255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190500" cmpd="tri">
              <a:solidFill>
                <a:schemeClr val="accent3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8232" tIns="44704" rIns="78232" bIns="44704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200" b="1" dirty="0">
                  <a:solidFill>
                    <a:srgbClr val="000000"/>
                  </a:solidFill>
                </a:rPr>
                <a:t>Подготовлены проекты распоряжений  </a:t>
              </a:r>
              <a:r>
                <a:rPr lang="ru-RU" sz="2200" b="1" dirty="0" smtClean="0">
                  <a:solidFill>
                    <a:srgbClr val="000000"/>
                  </a:solidFill>
                </a:rPr>
                <a:t>(42)</a:t>
              </a:r>
              <a:endParaRPr lang="ru-RU" sz="2200" dirty="0">
                <a:solidFill>
                  <a:srgbClr val="000000"/>
                </a:solidFill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312746" y="2415521"/>
              <a:ext cx="3166223" cy="855565"/>
            </a:xfrm>
            <a:custGeom>
              <a:avLst/>
              <a:gdLst>
                <a:gd name="connsiteX0" fmla="*/ 0 w 1719703"/>
                <a:gd name="connsiteY0" fmla="*/ 0 h 618997"/>
                <a:gd name="connsiteX1" fmla="*/ 1719703 w 1719703"/>
                <a:gd name="connsiteY1" fmla="*/ 0 h 618997"/>
                <a:gd name="connsiteX2" fmla="*/ 1719703 w 1719703"/>
                <a:gd name="connsiteY2" fmla="*/ 618997 h 618997"/>
                <a:gd name="connsiteX3" fmla="*/ 0 w 1719703"/>
                <a:gd name="connsiteY3" fmla="*/ 618997 h 618997"/>
                <a:gd name="connsiteX4" fmla="*/ 0 w 1719703"/>
                <a:gd name="connsiteY4" fmla="*/ 0 h 61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9703" h="618997">
                  <a:moveTo>
                    <a:pt x="0" y="0"/>
                  </a:moveTo>
                  <a:lnTo>
                    <a:pt x="1719703" y="0"/>
                  </a:lnTo>
                  <a:lnTo>
                    <a:pt x="1719703" y="618997"/>
                  </a:lnTo>
                  <a:lnTo>
                    <a:pt x="0" y="618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90000"/>
              </a:schemeClr>
            </a:solidFill>
            <a:ln w="190500" cmpd="tri">
              <a:solidFill>
                <a:schemeClr val="accent3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8674" tIns="58674" rIns="78232" bIns="88011" spcCol="1270"/>
            <a:lstStyle/>
            <a:p>
              <a:pPr marL="0" lvl="1" defTabSz="488950" fontAlgn="auto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ru-RU" sz="2200" b="1" dirty="0">
                  <a:solidFill>
                    <a:schemeClr val="accent6">
                      <a:lumMod val="50000"/>
                    </a:schemeClr>
                  </a:solidFill>
                </a:rPr>
                <a:t>Администрации ТМР-</a:t>
              </a:r>
              <a:r>
                <a:rPr lang="ru-RU" sz="26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10</a:t>
              </a:r>
              <a:r>
                <a:rPr lang="ru-RU" sz="22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</a:p>
            <a:p>
              <a:pPr marL="0" lvl="1" defTabSz="488950" fontAlgn="auto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ru-RU" sz="2200" b="1" dirty="0">
                  <a:solidFill>
                    <a:schemeClr val="accent6">
                      <a:lumMod val="50000"/>
                    </a:schemeClr>
                  </a:solidFill>
                </a:rPr>
                <a:t>Администраций с/п – </a:t>
              </a:r>
              <a:r>
                <a:rPr lang="ru-RU" sz="2600" b="1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32</a:t>
              </a:r>
              <a:endParaRPr lang="ru-RU" sz="2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  <a:p>
              <a:pPr marL="0" lvl="1" defTabSz="488950" fontAlgn="auto">
                <a:lnSpc>
                  <a:spcPct val="90000"/>
                </a:lnSpc>
                <a:spcAft>
                  <a:spcPct val="15000"/>
                </a:spcAft>
                <a:defRPr/>
              </a:pPr>
              <a:endParaRPr lang="ru-RU" sz="22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95476" y="4220608"/>
            <a:ext cx="3034604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22425" y="4230508"/>
            <a:ext cx="3034604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28</a:t>
            </a:r>
            <a:endParaRPr lang="ru-RU" sz="8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2537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791575" y="6562725"/>
            <a:ext cx="1114425" cy="27463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0C9829-8F53-43B1-BEE2-5E10D5DA57BD}" type="slidenum">
              <a:rPr lang="ru-RU">
                <a:solidFill>
                  <a:schemeClr val="tx2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dirty="0">
              <a:solidFill>
                <a:schemeClr val="tx2"/>
              </a:solidFill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Users\econ11\Desktop\картинки\1453733174_1id7604421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076327"/>
            <a:ext cx="9906000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Загнутый угол 23"/>
          <p:cNvSpPr/>
          <p:nvPr/>
        </p:nvSpPr>
        <p:spPr>
          <a:xfrm>
            <a:off x="195210" y="154112"/>
            <a:ext cx="9390580" cy="883578"/>
          </a:xfrm>
          <a:prstGeom prst="foldedCorner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398713" y="2638425"/>
            <a:ext cx="1995487" cy="142240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5640388" y="2638425"/>
            <a:ext cx="1770062" cy="142240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-143838" y="1"/>
            <a:ext cx="9906000" cy="1015663"/>
          </a:xfrm>
          <a:prstGeom prst="rect">
            <a:avLst/>
          </a:prstGeom>
          <a:noFill/>
          <a:effectLst>
            <a:reflection blurRad="6350" endPos="0" dir="5400000" sy="-100000" algn="bl" rotWithShape="0"/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изменений в сводную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бюджетную роспись, свод лимитов и кассовый план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65174" y="1735690"/>
            <a:ext cx="3301340" cy="1116285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026904" tIns="99060" rIns="99061" bIns="99060" spcCol="1270" anchor="ctr"/>
          <a:lstStyle/>
          <a:p>
            <a:pPr marL="534988" indent="-452438" algn="ctr" defTabSz="1155700" fontAlgn="auto">
              <a:spcAft>
                <a:spcPts val="0"/>
              </a:spcAft>
              <a:defRPr/>
            </a:pPr>
            <a:endParaRPr lang="ru-RU" sz="2600" dirty="0"/>
          </a:p>
        </p:txBody>
      </p:sp>
      <p:sp>
        <p:nvSpPr>
          <p:cNvPr id="23605" name="TextBox 11"/>
          <p:cNvSpPr txBox="1">
            <a:spLocks noChangeArrowheads="1"/>
          </p:cNvSpPr>
          <p:nvPr/>
        </p:nvSpPr>
        <p:spPr bwMode="auto">
          <a:xfrm>
            <a:off x="6519863" y="1863726"/>
            <a:ext cx="299243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 b="1" dirty="0">
                <a:solidFill>
                  <a:schemeClr val="bg1"/>
                </a:solidFill>
                <a:latin typeface="Times New Roman" pitchFamily="18" charset="0"/>
              </a:rPr>
              <a:t>на основании обращений ГРБС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54281" y="1662541"/>
            <a:ext cx="3301340" cy="1116285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026904" tIns="99060" rIns="99061" bIns="99060" spcCol="1270" anchor="ctr"/>
          <a:lstStyle/>
          <a:p>
            <a:pPr marL="534988" indent="-452438" algn="ctr" defTabSz="1155700" fontAlgn="auto">
              <a:spcAft>
                <a:spcPts val="0"/>
              </a:spcAft>
              <a:defRPr/>
            </a:pPr>
            <a:endParaRPr lang="ru-RU" sz="2600" dirty="0"/>
          </a:p>
        </p:txBody>
      </p:sp>
      <p:sp>
        <p:nvSpPr>
          <p:cNvPr id="23609" name="TextBox 26"/>
          <p:cNvSpPr txBox="1">
            <a:spLocks noChangeArrowheads="1"/>
          </p:cNvSpPr>
          <p:nvPr/>
        </p:nvSpPr>
        <p:spPr bwMode="auto">
          <a:xfrm>
            <a:off x="496888" y="1746251"/>
            <a:ext cx="299243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 b="1" dirty="0">
                <a:solidFill>
                  <a:schemeClr val="bg1"/>
                </a:solidFill>
                <a:latin typeface="Times New Roman" pitchFamily="18" charset="0"/>
              </a:rPr>
              <a:t>в соответствии с решениями Дум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2010" y="887263"/>
            <a:ext cx="3120571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158</a:t>
            </a:r>
            <a:r>
              <a:rPr lang="ru-RU" sz="5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шт.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365175" y="1012704"/>
            <a:ext cx="3120571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315</a:t>
            </a:r>
            <a:r>
              <a:rPr lang="ru-RU" sz="5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шт.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191994" y="3503228"/>
            <a:ext cx="1793172" cy="558142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026904" tIns="99060" rIns="99061" bIns="99060" spcCol="1270" anchor="ctr"/>
          <a:lstStyle/>
          <a:p>
            <a:pPr marL="534988" indent="-452438" algn="ctr" defTabSz="1155700" fontAlgn="auto">
              <a:spcAft>
                <a:spcPts val="0"/>
              </a:spcAft>
              <a:defRPr/>
            </a:pPr>
            <a:endParaRPr lang="ru-RU" sz="2600" dirty="0"/>
          </a:p>
        </p:txBody>
      </p:sp>
      <p:sp>
        <p:nvSpPr>
          <p:cNvPr id="39" name="TextBox 38"/>
          <p:cNvSpPr txBox="1"/>
          <p:nvPr/>
        </p:nvSpPr>
        <p:spPr>
          <a:xfrm>
            <a:off x="4191994" y="2803077"/>
            <a:ext cx="1793172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473</a:t>
            </a:r>
          </a:p>
        </p:txBody>
      </p:sp>
      <p:sp>
        <p:nvSpPr>
          <p:cNvPr id="23616" name="TextBox 41"/>
          <p:cNvSpPr txBox="1">
            <a:spLocks noChangeArrowheads="1"/>
          </p:cNvSpPr>
          <p:nvPr/>
        </p:nvSpPr>
        <p:spPr bwMode="auto">
          <a:xfrm>
            <a:off x="4192589" y="3575051"/>
            <a:ext cx="179228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 b="1" dirty="0">
                <a:solidFill>
                  <a:schemeClr val="bg1"/>
                </a:solidFill>
                <a:latin typeface="Times New Roman" pitchFamily="18" charset="0"/>
              </a:rPr>
              <a:t>шт.</a:t>
            </a:r>
          </a:p>
        </p:txBody>
      </p:sp>
      <p:sp>
        <p:nvSpPr>
          <p:cNvPr id="23584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791575" y="6562725"/>
            <a:ext cx="1114425" cy="27463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C320DC-3D54-4347-AD77-16E4CCB7407D}" type="slidenum">
              <a:rPr lang="ru-RU">
                <a:solidFill>
                  <a:schemeClr val="tx2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dirty="0">
              <a:solidFill>
                <a:schemeClr val="tx2"/>
              </a:solidFill>
              <a:cs typeface="Arial" charset="0"/>
            </a:endParaRPr>
          </a:p>
        </p:txBody>
      </p:sp>
      <p:graphicFrame>
        <p:nvGraphicFramePr>
          <p:cNvPr id="27" name="Диаграмма 26"/>
          <p:cNvGraphicFramePr/>
          <p:nvPr/>
        </p:nvGraphicFramePr>
        <p:xfrm>
          <a:off x="369869" y="3061699"/>
          <a:ext cx="5435030" cy="3919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" name="Диаграмма 30"/>
          <p:cNvGraphicFramePr/>
          <p:nvPr/>
        </p:nvGraphicFramePr>
        <p:xfrm>
          <a:off x="5618251" y="2907589"/>
          <a:ext cx="4287749" cy="3950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нутый угол 15"/>
          <p:cNvSpPr/>
          <p:nvPr/>
        </p:nvSpPr>
        <p:spPr>
          <a:xfrm>
            <a:off x="236306" y="164386"/>
            <a:ext cx="9462499" cy="729465"/>
          </a:xfrm>
          <a:prstGeom prst="foldedCorner">
            <a:avLst/>
          </a:prstGeom>
          <a:solidFill>
            <a:srgbClr val="FF996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96" name="Picture 2" descr="C:\Users\econ11\Desktop\картинки\1453733174_1id7604421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965771"/>
            <a:ext cx="9906000" cy="589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0" y="0"/>
            <a:ext cx="9906000" cy="861774"/>
          </a:xfrm>
          <a:prstGeom prst="rect">
            <a:avLst/>
          </a:prstGeom>
          <a:noFill/>
          <a:effectLst>
            <a:reflection blurRad="6350" endPos="0" dir="5400000" sy="-100000" algn="bl" rotWithShape="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Получатели бюджетных средств</a:t>
            </a:r>
          </a:p>
        </p:txBody>
      </p:sp>
      <p:graphicFrame>
        <p:nvGraphicFramePr>
          <p:cNvPr id="24595" name="Object 19"/>
          <p:cNvGraphicFramePr>
            <a:graphicFrameLocks/>
          </p:cNvGraphicFramePr>
          <p:nvPr/>
        </p:nvGraphicFramePr>
        <p:xfrm>
          <a:off x="3228975" y="1543050"/>
          <a:ext cx="7138988" cy="4945063"/>
        </p:xfrm>
        <a:graphic>
          <a:graphicData uri="http://schemas.openxmlformats.org/presentationml/2006/ole">
            <p:oleObj spid="_x0000_s24602" name="Лист" r:id="rId4" imgW="7071319" imgH="4937698" progId="">
              <p:embed/>
            </p:oleObj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435430" y="1833711"/>
            <a:ext cx="3120571" cy="1243319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026904" tIns="99060" rIns="99061" bIns="99060" spcCol="1270" anchor="ctr"/>
          <a:lstStyle/>
          <a:p>
            <a:pPr marL="534988" indent="-452438" algn="ctr" defTabSz="1155700" fontAlgn="auto">
              <a:spcAft>
                <a:spcPts val="0"/>
              </a:spcAft>
              <a:defRPr/>
            </a:pPr>
            <a:endParaRPr lang="ru-RU" sz="2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604" name="TextBox 20"/>
          <p:cNvSpPr txBox="1">
            <a:spLocks noChangeArrowheads="1"/>
          </p:cNvSpPr>
          <p:nvPr/>
        </p:nvSpPr>
        <p:spPr bwMode="auto">
          <a:xfrm>
            <a:off x="566739" y="1660527"/>
            <a:ext cx="298926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0" b="1" dirty="0">
                <a:solidFill>
                  <a:srgbClr val="570000"/>
                </a:solidFill>
                <a:latin typeface="Times New Roman" pitchFamily="18" charset="0"/>
              </a:rPr>
              <a:t>121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5430" y="1074061"/>
            <a:ext cx="3120571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ВСЕГО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08826" y="2212975"/>
            <a:ext cx="2163763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  <a:cs typeface="+mn-cs"/>
              </a:rPr>
              <a:t>34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atin typeface="+mn-lt"/>
                <a:cs typeface="+mn-cs"/>
              </a:rPr>
              <a:t>органы власти</a:t>
            </a:r>
          </a:p>
        </p:txBody>
      </p:sp>
      <p:sp>
        <p:nvSpPr>
          <p:cNvPr id="24607" name="TextBox 25"/>
          <p:cNvSpPr txBox="1">
            <a:spLocks noChangeArrowheads="1"/>
          </p:cNvSpPr>
          <p:nvPr/>
        </p:nvSpPr>
        <p:spPr bwMode="auto">
          <a:xfrm>
            <a:off x="4537076" y="3473452"/>
            <a:ext cx="309086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3A0700"/>
                </a:solidFill>
                <a:latin typeface="Times New Roman" pitchFamily="18" charset="0"/>
              </a:rPr>
              <a:t>87</a:t>
            </a:r>
          </a:p>
          <a:p>
            <a:pPr algn="ctr"/>
            <a:r>
              <a:rPr lang="ru-RU" sz="3000" b="1" dirty="0">
                <a:solidFill>
                  <a:srgbClr val="3A0700"/>
                </a:solidFill>
                <a:latin typeface="Times New Roman" pitchFamily="18" charset="0"/>
              </a:rPr>
              <a:t>казенные учреждения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0063" y="3292475"/>
            <a:ext cx="299085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лицевых счетов</a:t>
            </a:r>
          </a:p>
        </p:txBody>
      </p:sp>
      <p:sp>
        <p:nvSpPr>
          <p:cNvPr id="24591" name="Номер слайда 9"/>
          <p:cNvSpPr>
            <a:spLocks noGrp="1"/>
          </p:cNvSpPr>
          <p:nvPr>
            <p:ph type="sldNum" sz="quarter" idx="12"/>
          </p:nvPr>
        </p:nvSpPr>
        <p:spPr bwMode="auto">
          <a:xfrm>
            <a:off x="8791575" y="6583365"/>
            <a:ext cx="1114425" cy="27463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681EEC-4AA2-4E51-BBB2-EF724E164170}" type="slidenum">
              <a:rPr lang="ru-RU">
                <a:solidFill>
                  <a:schemeClr val="tx2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dirty="0">
              <a:solidFill>
                <a:schemeClr val="tx2"/>
              </a:solidFill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нутый угол 16"/>
          <p:cNvSpPr/>
          <p:nvPr/>
        </p:nvSpPr>
        <p:spPr>
          <a:xfrm>
            <a:off x="174661" y="123291"/>
            <a:ext cx="9585788" cy="934948"/>
          </a:xfrm>
          <a:prstGeom prst="foldedCorner">
            <a:avLst/>
          </a:prstGeom>
          <a:solidFill>
            <a:srgbClr val="FF996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48" name="Picture 2" descr="C:\Users\econ11\Desktop\картинки\1453733174_1id7604421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076327"/>
            <a:ext cx="9906000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194963" y="0"/>
            <a:ext cx="9906000" cy="1015663"/>
          </a:xfrm>
          <a:prstGeom prst="rect">
            <a:avLst/>
          </a:prstGeom>
          <a:noFill/>
          <a:effectLst>
            <a:reflection blurRad="6350" endPos="0" dir="5400000" sy="-100000" algn="bl" rotWithShape="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Документооборот между Комитетом по финансам и УФК по Иркутской области за 2018 год</a:t>
            </a:r>
          </a:p>
        </p:txBody>
      </p:sp>
      <p:sp>
        <p:nvSpPr>
          <p:cNvPr id="2561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791575" y="6583365"/>
            <a:ext cx="1114425" cy="27463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3D12FC-8F66-4B8A-B62E-176E3692444F}" type="slidenum">
              <a:rPr lang="ru-RU">
                <a:solidFill>
                  <a:schemeClr val="tx2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1551" y="1867968"/>
            <a:ext cx="3213111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rPr>
              <a:t>54 998 </a:t>
            </a:r>
            <a:r>
              <a:rPr lang="ru-RU" sz="4000" b="1" dirty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rPr>
              <a:t>шт.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676187" y="1836685"/>
            <a:ext cx="3034604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rPr>
              <a:t>102 </a:t>
            </a:r>
            <a:r>
              <a:rPr lang="ru-RU" sz="4000" b="1" dirty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rPr>
              <a:t>шт.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78226" y="998278"/>
            <a:ext cx="3034604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rPr>
              <a:t>296 шт.</a:t>
            </a:r>
          </a:p>
        </p:txBody>
      </p:sp>
      <p:sp>
        <p:nvSpPr>
          <p:cNvPr id="18" name="Загнутый угол 17"/>
          <p:cNvSpPr/>
          <p:nvPr/>
        </p:nvSpPr>
        <p:spPr>
          <a:xfrm>
            <a:off x="318498" y="2609638"/>
            <a:ext cx="2743201" cy="1325366"/>
          </a:xfrm>
          <a:prstGeom prst="foldedCorne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Санкционирована оплата денежных обязательств по платежным поручениям</a:t>
            </a:r>
            <a:endParaRPr lang="ru-RU" alt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Загнутый угол 20"/>
          <p:cNvSpPr/>
          <p:nvPr/>
        </p:nvSpPr>
        <p:spPr>
          <a:xfrm>
            <a:off x="3429855" y="1652429"/>
            <a:ext cx="2960671" cy="1325366"/>
          </a:xfrm>
          <a:prstGeom prst="foldedCorne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Обработано уведомлений об уточнении вида и принадлежности платежа</a:t>
            </a:r>
            <a:endParaRPr lang="ru-RU" alt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Загнутый угол 21"/>
          <p:cNvSpPr/>
          <p:nvPr/>
        </p:nvSpPr>
        <p:spPr>
          <a:xfrm>
            <a:off x="6729574" y="2712377"/>
            <a:ext cx="3029164" cy="1839075"/>
          </a:xfrm>
          <a:prstGeom prst="foldedCorne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Обработано платёжных поручений на перечисление в доход бюджета прочих доходов от компенсации затрат бюджетов</a:t>
            </a:r>
            <a:endParaRPr lang="ru-RU" alt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Диаграмма 24"/>
          <p:cNvGraphicFramePr/>
          <p:nvPr/>
        </p:nvGraphicFramePr>
        <p:xfrm>
          <a:off x="236306" y="3842535"/>
          <a:ext cx="2722651" cy="301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595901" y="4849403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38 045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31878" y="585455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16 953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32" name="Диаграмма 31"/>
          <p:cNvGraphicFramePr/>
          <p:nvPr/>
        </p:nvGraphicFramePr>
        <p:xfrm>
          <a:off x="6943619" y="4036031"/>
          <a:ext cx="2722651" cy="301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7580615" y="549496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85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628579" y="635510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17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40" name="Диаграмма 39"/>
          <p:cNvGraphicFramePr/>
          <p:nvPr/>
        </p:nvGraphicFramePr>
        <p:xfrm>
          <a:off x="3563421" y="2628472"/>
          <a:ext cx="2722651" cy="301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нутый угол 21"/>
          <p:cNvSpPr/>
          <p:nvPr/>
        </p:nvSpPr>
        <p:spPr>
          <a:xfrm>
            <a:off x="215756" y="226032"/>
            <a:ext cx="9421404" cy="811659"/>
          </a:xfrm>
          <a:prstGeom prst="foldedCorner">
            <a:avLst/>
          </a:prstGeom>
          <a:solidFill>
            <a:srgbClr val="FF996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660" name="Picture 4" descr="C:\Users\econ11\Desktop\картинки\iKKHKU2QG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036638"/>
            <a:ext cx="9906000" cy="582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1131888" y="2352782"/>
            <a:ext cx="3912723" cy="2552593"/>
          </a:xfrm>
          <a:prstGeom prst="line">
            <a:avLst/>
          </a:prstGeom>
          <a:ln w="25400">
            <a:solidFill>
              <a:schemeClr val="accent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658" name="Object 34"/>
          <p:cNvGraphicFramePr>
            <a:graphicFrameLocks/>
          </p:cNvGraphicFramePr>
          <p:nvPr/>
        </p:nvGraphicFramePr>
        <p:xfrm>
          <a:off x="-50799" y="3998913"/>
          <a:ext cx="10626725" cy="3554412"/>
        </p:xfrm>
        <a:graphic>
          <a:graphicData uri="http://schemas.openxmlformats.org/presentationml/2006/ole">
            <p:oleObj spid="_x0000_s26672" r:id="rId4" imgW="10626249" imgH="3554276" progId="">
              <p:embed/>
            </p:oleObj>
          </a:graphicData>
        </a:graphic>
      </p:graphicFrame>
      <p:cxnSp>
        <p:nvCxnSpPr>
          <p:cNvPr id="25" name="Прямая соединительная линия 24"/>
          <p:cNvCxnSpPr/>
          <p:nvPr/>
        </p:nvCxnSpPr>
        <p:spPr>
          <a:xfrm flipH="1">
            <a:off x="8201026" y="3143892"/>
            <a:ext cx="1282021" cy="2023421"/>
          </a:xfrm>
          <a:prstGeom prst="line">
            <a:avLst/>
          </a:prstGeom>
          <a:ln w="25400">
            <a:solidFill>
              <a:schemeClr val="accent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0" y="192960"/>
            <a:ext cx="9906000" cy="707886"/>
          </a:xfrm>
          <a:prstGeom prst="rect">
            <a:avLst/>
          </a:prstGeom>
          <a:noFill/>
          <a:effectLst>
            <a:reflection blurRad="6350" endPos="0" dir="5400000" sy="-100000" algn="bl" rotWithShape="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Обработано изменений кассового плана</a:t>
            </a:r>
          </a:p>
        </p:txBody>
      </p:sp>
      <p:sp>
        <p:nvSpPr>
          <p:cNvPr id="26669" name="TextBox 29"/>
          <p:cNvSpPr txBox="1">
            <a:spLocks noChangeArrowheads="1"/>
          </p:cNvSpPr>
          <p:nvPr/>
        </p:nvSpPr>
        <p:spPr bwMode="auto">
          <a:xfrm>
            <a:off x="3214689" y="5153027"/>
            <a:ext cx="21621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 dirty="0">
                <a:solidFill>
                  <a:srgbClr val="3A0700"/>
                </a:solidFill>
                <a:latin typeface="Times New Roman" pitchFamily="18" charset="0"/>
              </a:rPr>
              <a:t>79%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559551" y="5138740"/>
            <a:ext cx="957263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10%</a:t>
            </a:r>
          </a:p>
        </p:txBody>
      </p:sp>
      <p:sp>
        <p:nvSpPr>
          <p:cNvPr id="26671" name="TextBox 32"/>
          <p:cNvSpPr txBox="1">
            <a:spLocks noChangeArrowheads="1"/>
          </p:cNvSpPr>
          <p:nvPr/>
        </p:nvSpPr>
        <p:spPr bwMode="auto">
          <a:xfrm>
            <a:off x="7431088" y="5138740"/>
            <a:ext cx="9588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 dirty="0">
                <a:solidFill>
                  <a:srgbClr val="3A0700"/>
                </a:solidFill>
                <a:latin typeface="Times New Roman" pitchFamily="18" charset="0"/>
              </a:rPr>
              <a:t>10%</a:t>
            </a:r>
          </a:p>
        </p:txBody>
      </p:sp>
      <p:sp>
        <p:nvSpPr>
          <p:cNvPr id="26672" name="TextBox 14"/>
          <p:cNvSpPr txBox="1">
            <a:spLocks noChangeArrowheads="1"/>
          </p:cNvSpPr>
          <p:nvPr/>
        </p:nvSpPr>
        <p:spPr bwMode="auto">
          <a:xfrm>
            <a:off x="2582863" y="4252913"/>
            <a:ext cx="325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3A0700"/>
                </a:solidFill>
                <a:latin typeface="Times New Roman" pitchFamily="18" charset="0"/>
              </a:rPr>
              <a:t>8 717 штук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35430" y="1833711"/>
            <a:ext cx="3120571" cy="1243319"/>
          </a:xfrm>
          <a:prstGeom prst="roundRect">
            <a:avLst/>
          </a:prstGeom>
          <a:gradFill>
            <a:gsLst>
              <a:gs pos="0">
                <a:srgbClr val="99CC00"/>
              </a:gs>
              <a:gs pos="50000">
                <a:schemeClr val="accent2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tx1"/>
              </a:gs>
            </a:gsLst>
            <a:lin ang="5400000" scaled="0"/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026904" tIns="99060" rIns="99061" bIns="99060" spcCol="1270" anchor="ctr"/>
          <a:lstStyle/>
          <a:p>
            <a:pPr marL="534988" indent="-452438" algn="ctr" defTabSz="1155700" fontAlgn="auto">
              <a:spcAft>
                <a:spcPts val="0"/>
              </a:spcAft>
              <a:defRPr/>
            </a:pPr>
            <a:endParaRPr lang="ru-RU" sz="2600" dirty="0"/>
          </a:p>
        </p:txBody>
      </p:sp>
      <p:sp>
        <p:nvSpPr>
          <p:cNvPr id="26676" name="TextBox 19"/>
          <p:cNvSpPr txBox="1">
            <a:spLocks noChangeArrowheads="1"/>
          </p:cNvSpPr>
          <p:nvPr/>
        </p:nvSpPr>
        <p:spPr bwMode="auto">
          <a:xfrm>
            <a:off x="566739" y="2111375"/>
            <a:ext cx="29892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Times New Roman" pitchFamily="18" charset="0"/>
              </a:rPr>
              <a:t>13 964 шт.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5430" y="1074061"/>
            <a:ext cx="3120571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ВСЕГО</a:t>
            </a:r>
          </a:p>
        </p:txBody>
      </p:sp>
      <p:sp>
        <p:nvSpPr>
          <p:cNvPr id="26645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794750" y="6592890"/>
            <a:ext cx="1114425" cy="27463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2A995-0C55-4080-B6F0-3ADCCDF071EB}" type="slidenum">
              <a:rPr lang="ru-RU">
                <a:solidFill>
                  <a:schemeClr val="tx2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dirty="0">
              <a:solidFill>
                <a:schemeClr val="tx2"/>
              </a:solidFill>
              <a:cs typeface="Arial" charset="0"/>
            </a:endParaRPr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4489808" y="616449"/>
          <a:ext cx="5619963" cy="4315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6762734" y="1392916"/>
            <a:ext cx="21637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  <a:cs typeface="+mn-cs"/>
              </a:rPr>
              <a:t>поселения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1578</Words>
  <Application>Microsoft Office PowerPoint</Application>
  <PresentationFormat>Лист A4 (210x297 мм)</PresentationFormat>
  <Paragraphs>345</Paragraphs>
  <Slides>27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Тема Office</vt:lpstr>
      <vt:lpstr>Лист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lastModifiedBy/>
  <cp:revision>7</cp:revision>
  <dcterms:created xsi:type="dcterms:W3CDTF">2016-02-17T06:12:14Z</dcterms:created>
  <dcterms:modified xsi:type="dcterms:W3CDTF">2019-03-26T00:15:08Z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TC034313749991</vt:lpwstr>
  </property>
</Properties>
</file>