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44"/>
  </p:notesMasterIdLst>
  <p:sldIdLst>
    <p:sldId id="266" r:id="rId2"/>
    <p:sldId id="268" r:id="rId3"/>
    <p:sldId id="274" r:id="rId4"/>
    <p:sldId id="277" r:id="rId5"/>
    <p:sldId id="326" r:id="rId6"/>
    <p:sldId id="327" r:id="rId7"/>
    <p:sldId id="328" r:id="rId8"/>
    <p:sldId id="329" r:id="rId9"/>
    <p:sldId id="330" r:id="rId10"/>
    <p:sldId id="309" r:id="rId11"/>
    <p:sldId id="281" r:id="rId12"/>
    <p:sldId id="318" r:id="rId13"/>
    <p:sldId id="319" r:id="rId14"/>
    <p:sldId id="284" r:id="rId15"/>
    <p:sldId id="311" r:id="rId16"/>
    <p:sldId id="285" r:id="rId17"/>
    <p:sldId id="286" r:id="rId18"/>
    <p:sldId id="320" r:id="rId19"/>
    <p:sldId id="288" r:id="rId20"/>
    <p:sldId id="322" r:id="rId21"/>
    <p:sldId id="289" r:id="rId22"/>
    <p:sldId id="290" r:id="rId23"/>
    <p:sldId id="291" r:id="rId24"/>
    <p:sldId id="324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25" r:id="rId38"/>
    <p:sldId id="315" r:id="rId39"/>
    <p:sldId id="305" r:id="rId40"/>
    <p:sldId id="306" r:id="rId41"/>
    <p:sldId id="307" r:id="rId42"/>
    <p:sldId id="308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пова Татьяна Олеговна" initials="ПТО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9E9A7"/>
    <a:srgbClr val="FFFFCC"/>
    <a:srgbClr val="CCFFCC"/>
    <a:srgbClr val="0000FF"/>
    <a:srgbClr val="CC9900"/>
    <a:srgbClr val="DBDE58"/>
    <a:srgbClr val="9900FF"/>
    <a:srgbClr val="FF9966"/>
    <a:srgbClr val="FAFC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588" autoAdjust="0"/>
    <p:restoredTop sz="93793" autoAdjust="0"/>
  </p:normalViewPr>
  <p:slideViewPr>
    <p:cSldViewPr>
      <p:cViewPr>
        <p:scale>
          <a:sx n="100" d="100"/>
          <a:sy n="100" d="100"/>
        </p:scale>
        <p:origin x="-194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6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8.5913173438760936E-3"/>
                  <c:y val="0.21937314785151354"/>
                </c:manualLayout>
              </c:layout>
              <c:tx>
                <c:rich>
                  <a:bodyPr/>
                  <a:lstStyle/>
                  <a:p>
                    <a:r>
                      <a:rPr lang="ru-RU" sz="1500" b="1" dirty="0" smtClean="0">
                        <a:latin typeface="Times New Roman" pitchFamily="18" charset="0"/>
                        <a:cs typeface="Times New Roman" pitchFamily="18" charset="0"/>
                      </a:rPr>
                      <a:t> 1325,3</a:t>
                    </a:r>
                  </a:p>
                  <a:p>
                    <a:endParaRPr lang="ru-RU" sz="1500" b="1" dirty="0" smtClean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006310046423046E-2"/>
                  <c:y val="0.2281480737655743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1287,1</a:t>
                    </a:r>
                  </a:p>
                  <a:p>
                    <a:endParaRPr lang="ru-RU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9039916805737024E-3"/>
                  <c:y val="0.15209848553070168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1276,9</a:t>
                    </a:r>
                    <a:endParaRPr lang="ru-RU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1325.3</c:v>
                </c:pt>
                <c:pt idx="1">
                  <c:v>1287.0999999999999</c:v>
                </c:pt>
                <c:pt idx="2">
                  <c:v>1276.9000000000001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1.2767641985205271E-2"/>
                  <c:y val="0.1988983207187058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1205,0</a:t>
                    </a:r>
                  </a:p>
                  <a:p>
                    <a:endParaRPr lang="ru-RU" dirty="0" smtClean="0"/>
                  </a:p>
                  <a:p>
                    <a:endParaRPr lang="ru-RU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2767519841878211E-2"/>
                  <c:y val="0.1901233948046452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1304,5</a:t>
                    </a:r>
                    <a:endParaRPr lang="ru-RU" dirty="0" smtClean="0"/>
                  </a:p>
                  <a:p>
                    <a:endParaRPr lang="ru-RU" dirty="0" smtClean="0"/>
                  </a:p>
                  <a:p>
                    <a:endParaRPr lang="ru-RU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455211935161922E-2"/>
                  <c:y val="0.1286989134062214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1295,2</a:t>
                    </a:r>
                    <a:endParaRPr lang="ru-RU" dirty="0" smtClean="0"/>
                  </a:p>
                  <a:p>
                    <a:endParaRPr lang="ru-RU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1341.7</c:v>
                </c:pt>
                <c:pt idx="1">
                  <c:v>1304.5</c:v>
                </c:pt>
                <c:pt idx="2">
                  <c:v>1295.2</c:v>
                </c:pt>
              </c:numCache>
            </c:numRef>
          </c:val>
        </c:ser>
        <c:shape val="cylinder"/>
        <c:axId val="113077248"/>
        <c:axId val="163349248"/>
        <c:axId val="0"/>
      </c:bar3DChart>
      <c:catAx>
        <c:axId val="11307724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3349248"/>
        <c:crosses val="autoZero"/>
        <c:auto val="1"/>
        <c:lblAlgn val="ctr"/>
        <c:lblOffset val="100"/>
      </c:catAx>
      <c:valAx>
        <c:axId val="1633492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0772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6619527888985656"/>
          <c:y val="5.6921783621858957E-2"/>
          <c:w val="0.54715616797900257"/>
          <c:h val="0.82073425196851135"/>
        </c:manualLayout>
      </c:layout>
      <c:doughnut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val>
            <c:numRef>
              <c:f>Лист1!$A$2:$A$4</c:f>
              <c:numCache>
                <c:formatCode>General</c:formatCode>
                <c:ptCount val="3"/>
                <c:pt idx="0">
                  <c:v>124171.8</c:v>
                </c:pt>
                <c:pt idx="1">
                  <c:v>40631</c:v>
                </c:pt>
                <c:pt idx="2">
                  <c:v>1160462.7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124.2</c:v>
                </c:pt>
                <c:pt idx="1">
                  <c:v>131.80000000000001</c:v>
                </c:pt>
                <c:pt idx="2" formatCode="0.0">
                  <c:v>140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00B0F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40.6</c:v>
                </c:pt>
                <c:pt idx="1">
                  <c:v>41.5</c:v>
                </c:pt>
                <c:pt idx="2">
                  <c:v>42.7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rgbClr val="92D05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1160.4000000000001</c:v>
                </c:pt>
                <c:pt idx="1">
                  <c:v>1113.8</c:v>
                </c:pt>
                <c:pt idx="2">
                  <c:v>1094.3</c:v>
                </c:pt>
              </c:numCache>
            </c:numRef>
          </c:val>
        </c:ser>
        <c:shape val="cylinder"/>
        <c:axId val="164092160"/>
        <c:axId val="163905536"/>
        <c:axId val="0"/>
      </c:bar3DChart>
      <c:catAx>
        <c:axId val="164092160"/>
        <c:scaling>
          <c:orientation val="minMax"/>
        </c:scaling>
        <c:axPos val="b"/>
        <c:numFmt formatCode="General" sourceLinked="1"/>
        <c:tickLblPos val="nextTo"/>
        <c:crossAx val="163905536"/>
        <c:crosses val="autoZero"/>
        <c:auto val="1"/>
        <c:lblAlgn val="ctr"/>
        <c:lblOffset val="100"/>
      </c:catAx>
      <c:valAx>
        <c:axId val="163905536"/>
        <c:scaling>
          <c:orientation val="minMax"/>
        </c:scaling>
        <c:axPos val="l"/>
        <c:majorGridlines/>
        <c:numFmt formatCode="General" sourceLinked="1"/>
        <c:tickLblPos val="nextTo"/>
        <c:crossAx val="16409216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rgbClr val="00B0F0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148400.9</c:v>
                </c:pt>
                <c:pt idx="1">
                  <c:v>136818.29999999999</c:v>
                </c:pt>
                <c:pt idx="2">
                  <c:v>149511.6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2D050"/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162627.1</c:v>
                </c:pt>
                <c:pt idx="1">
                  <c:v>146011.70000000001</c:v>
                </c:pt>
                <c:pt idx="2">
                  <c:v>114241.60000000002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6"/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846810.5</c:v>
                </c:pt>
                <c:pt idx="1">
                  <c:v>828843.8</c:v>
                </c:pt>
                <c:pt idx="2">
                  <c:v>828391.8</c:v>
                </c:pt>
              </c:numCache>
            </c:numRef>
          </c:val>
        </c:ser>
        <c:shape val="box"/>
        <c:axId val="164917632"/>
        <c:axId val="164919168"/>
        <c:axId val="0"/>
      </c:bar3DChart>
      <c:catAx>
        <c:axId val="164917632"/>
        <c:scaling>
          <c:orientation val="minMax"/>
        </c:scaling>
        <c:axPos val="l"/>
        <c:numFmt formatCode="General" sourceLinked="1"/>
        <c:tickLblPos val="nextTo"/>
        <c:crossAx val="164919168"/>
        <c:crosses val="autoZero"/>
        <c:auto val="1"/>
        <c:lblAlgn val="ctr"/>
        <c:lblOffset val="100"/>
      </c:catAx>
      <c:valAx>
        <c:axId val="164919168"/>
        <c:scaling>
          <c:orientation val="minMax"/>
        </c:scaling>
        <c:axPos val="b"/>
        <c:majorGridlines/>
        <c:numFmt formatCode="0%" sourceLinked="1"/>
        <c:tickLblPos val="nextTo"/>
        <c:crossAx val="16491763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autoTitleDeleted val="1"/>
    <c:view3D>
      <c:depthPercent val="160"/>
      <c:rAngAx val="1"/>
    </c:view3D>
    <c:plotArea>
      <c:layout>
        <c:manualLayout>
          <c:layoutTarget val="inner"/>
          <c:xMode val="edge"/>
          <c:yMode val="edge"/>
          <c:x val="2.2620409297945024E-2"/>
          <c:y val="2.4491095374321092E-2"/>
          <c:w val="0.96944444110284789"/>
          <c:h val="0.9510178092513575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 год (факт)</c:v>
                </c:pt>
                <c:pt idx="1">
                  <c:v>2021 год (план)</c:v>
                </c:pt>
                <c:pt idx="2">
                  <c:v>2022 год (план)</c:v>
                </c:pt>
                <c:pt idx="3">
                  <c:v>2023 год (план)</c:v>
                </c:pt>
                <c:pt idx="4">
                  <c:v>2024 год (план)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1428295.4</c:v>
                </c:pt>
                <c:pt idx="1">
                  <c:v>1531350.2</c:v>
                </c:pt>
                <c:pt idx="2">
                  <c:v>1341745.8</c:v>
                </c:pt>
                <c:pt idx="3">
                  <c:v>1304470.5</c:v>
                </c:pt>
                <c:pt idx="4">
                  <c:v>1295181.6000000001</c:v>
                </c:pt>
              </c:numCache>
            </c:numRef>
          </c:val>
        </c:ser>
        <c:shape val="cylinder"/>
        <c:axId val="168137856"/>
        <c:axId val="171682432"/>
        <c:axId val="156651968"/>
      </c:bar3DChart>
      <c:catAx>
        <c:axId val="168137856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171682432"/>
        <c:crosses val="autoZero"/>
        <c:auto val="1"/>
        <c:lblAlgn val="ctr"/>
        <c:lblOffset val="100"/>
      </c:catAx>
      <c:valAx>
        <c:axId val="171682432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168137856"/>
        <c:crosses val="autoZero"/>
        <c:crossBetween val="between"/>
      </c:valAx>
      <c:serAx>
        <c:axId val="156651968"/>
        <c:scaling>
          <c:orientation val="minMax"/>
        </c:scaling>
        <c:delete val="1"/>
        <c:axPos val="b"/>
        <c:majorTickMark val="none"/>
        <c:tickLblPos val="none"/>
        <c:crossAx val="171682432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olidFill>
          <a:schemeClr val="accent1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>
        <a:solidFill>
          <a:schemeClr val="accent1">
            <a:lumMod val="90000"/>
          </a:schemeClr>
        </a:solidFill>
      </dgm:spPr>
      <dgm:t>
        <a:bodyPr/>
        <a:lstStyle/>
        <a:p>
          <a:endParaRPr lang="ru-RU" dirty="0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olidFill>
          <a:srgbClr val="E0C0A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>
        <a:solidFill>
          <a:srgbClr val="E0C0A0"/>
        </a:solidFill>
      </dgm:spPr>
      <dgm:t>
        <a:bodyPr/>
        <a:lstStyle/>
        <a:p>
          <a:endParaRPr lang="ru-RU" dirty="0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olidFill>
          <a:srgbClr val="FF3399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>
        <a:solidFill>
          <a:srgbClr val="FF3399"/>
        </a:solidFill>
      </dgm:spPr>
      <dgm:t>
        <a:bodyPr/>
        <a:lstStyle/>
        <a:p>
          <a:endParaRPr lang="ru-RU" dirty="0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olidFill>
          <a:srgbClr val="00B0F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>
        <a:solidFill>
          <a:srgbClr val="00B0F0"/>
        </a:solidFill>
      </dgm:spPr>
      <dgm:t>
        <a:bodyPr/>
        <a:lstStyle/>
        <a:p>
          <a:endParaRPr lang="ru-RU" dirty="0"/>
        </a:p>
      </dgm:t>
    </dgm:pt>
    <dgm:pt modelId="{62E153EB-408C-4CB3-B6CA-2A439518E14B}">
      <dgm:prSet phldrT="[Текст]"/>
      <dgm:spPr>
        <a:solidFill>
          <a:schemeClr val="accent3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>
        <a:solidFill>
          <a:schemeClr val="bg1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9F96D360-CB55-48DB-9778-BF90DCE1129E}">
      <dgm:prSet phldrT="[Текст]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D2A69AB7-A0A6-4501-95CD-2902A3384DE3}">
      <dgm:prSet phldrT="[Текст]"/>
      <dgm:spPr>
        <a:solidFill>
          <a:srgbClr val="FF9933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>
        <a:solidFill>
          <a:srgbClr val="FF9900"/>
        </a:solidFill>
      </dgm:spPr>
      <dgm:t>
        <a:bodyPr/>
        <a:lstStyle/>
        <a:p>
          <a:endParaRPr lang="ru-RU" dirty="0"/>
        </a:p>
      </dgm:t>
    </dgm:pt>
    <dgm:pt modelId="{637E412C-91EE-486E-8354-15F2384BE3EA}">
      <dgm:prSet phldrT="[Текст]"/>
      <dgm:spPr>
        <a:solidFill>
          <a:srgbClr val="FF00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>
        <a:solidFill>
          <a:srgbClr val="FF0000"/>
        </a:solidFill>
      </dgm:spPr>
      <dgm:t>
        <a:bodyPr/>
        <a:lstStyle/>
        <a:p>
          <a:endParaRPr lang="ru-RU" dirty="0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olidFill>
          <a:srgbClr val="00B05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>
        <a:solidFill>
          <a:srgbClr val="00B050"/>
        </a:solidFill>
      </dgm:spPr>
      <dgm:t>
        <a:bodyPr/>
        <a:lstStyle/>
        <a:p>
          <a:endParaRPr lang="ru-RU" dirty="0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 dirty="0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C6497136-D4E4-4A56-BB86-3D1E91D58936}">
      <dgm:prSet phldrT="[Текст]" custRadScaleRad="91246" custRadScaleInc="94145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C9CFB90-288E-435A-A0E2-B66CF5AE6470}" type="parTrans" cxnId="{173D936E-5DA5-4B56-BE74-49D99604F8FE}">
      <dgm:prSet/>
      <dgm:spPr/>
      <dgm:t>
        <a:bodyPr/>
        <a:lstStyle/>
        <a:p>
          <a:endParaRPr lang="ru-RU"/>
        </a:p>
      </dgm:t>
    </dgm:pt>
    <dgm:pt modelId="{3CFF0446-8A4D-4BCE-8FFE-8E96AF010499}" type="sibTrans" cxnId="{173D936E-5DA5-4B56-BE74-49D99604F8FE}">
      <dgm:prSet/>
      <dgm:spPr/>
      <dgm:t>
        <a:bodyPr/>
        <a:lstStyle/>
        <a:p>
          <a:endParaRPr lang="ru-RU"/>
        </a:p>
      </dgm:t>
    </dgm:pt>
    <dgm:pt modelId="{BC8E153F-2CE2-4EB4-9C36-CD34A2B586A3}">
      <dgm:prSet phldrT="[Текст]" custRadScaleRad="91246" custRadScaleInc="94145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8AF024A-04D4-4799-813F-B771D83F6376}" type="parTrans" cxnId="{C943A19F-66BD-47C4-9111-2C8D48A75A89}">
      <dgm:prSet/>
      <dgm:spPr/>
      <dgm:t>
        <a:bodyPr/>
        <a:lstStyle/>
        <a:p>
          <a:endParaRPr lang="ru-RU"/>
        </a:p>
      </dgm:t>
    </dgm:pt>
    <dgm:pt modelId="{93781863-1540-4788-BE1D-D2E513C72F00}" type="sibTrans" cxnId="{C943A19F-66BD-47C4-9111-2C8D48A75A89}">
      <dgm:prSet/>
      <dgm:spPr/>
      <dgm:t>
        <a:bodyPr/>
        <a:lstStyle/>
        <a:p>
          <a:endParaRPr lang="ru-RU"/>
        </a:p>
      </dgm:t>
    </dgm:pt>
    <dgm:pt modelId="{6CCB361F-5B2D-440C-9614-ACBEB3052CF7}">
      <dgm:prSet phldrT="[Текст]" custRadScaleRad="91246" custRadScaleInc="94145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5F8CDD1-CB7E-49C1-BDC5-ADEB6E5015F7}" type="parTrans" cxnId="{27F050FA-D175-4A12-9BE5-8B4993489FDA}">
      <dgm:prSet/>
      <dgm:spPr/>
      <dgm:t>
        <a:bodyPr/>
        <a:lstStyle/>
        <a:p>
          <a:endParaRPr lang="ru-RU"/>
        </a:p>
      </dgm:t>
    </dgm:pt>
    <dgm:pt modelId="{C4A26FE9-2187-4CFA-9E41-23460D108301}" type="sibTrans" cxnId="{27F050FA-D175-4A12-9BE5-8B4993489FDA}">
      <dgm:prSet/>
      <dgm:spPr/>
      <dgm:t>
        <a:bodyPr/>
        <a:lstStyle/>
        <a:p>
          <a:endParaRPr lang="ru-RU"/>
        </a:p>
      </dgm:t>
    </dgm:pt>
    <dgm:pt modelId="{806595E2-1BCD-46C1-AB66-BEA2311B2EA6}">
      <dgm:prSet phldrT="[Текст]" custRadScaleRad="91246" custRadScaleInc="94145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EE60309-A8E5-47A0-B7BC-F8E3E7A6593C}" type="parTrans" cxnId="{16DDED3D-2A31-4274-9379-5973371BF2F4}">
      <dgm:prSet/>
      <dgm:spPr/>
      <dgm:t>
        <a:bodyPr/>
        <a:lstStyle/>
        <a:p>
          <a:endParaRPr lang="ru-RU"/>
        </a:p>
      </dgm:t>
    </dgm:pt>
    <dgm:pt modelId="{64E70275-ED1D-4C42-8999-831DFCA68177}" type="sibTrans" cxnId="{16DDED3D-2A31-4274-9379-5973371BF2F4}">
      <dgm:prSet/>
      <dgm:spPr/>
      <dgm:t>
        <a:bodyPr/>
        <a:lstStyle/>
        <a:p>
          <a:endParaRPr lang="ru-RU"/>
        </a:p>
      </dgm:t>
    </dgm:pt>
    <dgm:pt modelId="{17E9B252-B5B6-4CB8-9DD9-36784EDA44C3}">
      <dgm:prSet phldrT="[Текст]" custRadScaleRad="86843" custRadScaleInc="2117"/>
      <dgm:spPr>
        <a:solidFill>
          <a:srgbClr val="E0C0A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C4368A4-96E0-4FC9-99E8-47F0600C6FD6}" type="parTrans" cxnId="{2BA19AA3-D0E3-4B0C-8587-A5A07E31E41E}">
      <dgm:prSet/>
      <dgm:spPr/>
      <dgm:t>
        <a:bodyPr/>
        <a:lstStyle/>
        <a:p>
          <a:endParaRPr lang="ru-RU"/>
        </a:p>
      </dgm:t>
    </dgm:pt>
    <dgm:pt modelId="{82353D08-0E37-4D77-98C6-CC6144BA5081}" type="sibTrans" cxnId="{2BA19AA3-D0E3-4B0C-8587-A5A07E31E41E}">
      <dgm:prSet/>
      <dgm:spPr/>
      <dgm:t>
        <a:bodyPr/>
        <a:lstStyle/>
        <a:p>
          <a:endParaRPr lang="ru-RU"/>
        </a:p>
      </dgm:t>
    </dgm:pt>
    <dgm:pt modelId="{6DFE941B-7E2C-4E81-9BC2-32D60B11C27E}">
      <dgm:prSet phldrT="[Текст]" custRadScaleRad="86843" custRadScaleInc="2117"/>
      <dgm:spPr>
        <a:solidFill>
          <a:srgbClr val="E0C0A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300628D-CCC9-422A-96FD-C8C18D844AB7}" type="parTrans" cxnId="{C57B8220-25AB-4648-A4F6-DF8D6C533D7E}">
      <dgm:prSet/>
      <dgm:spPr/>
      <dgm:t>
        <a:bodyPr/>
        <a:lstStyle/>
        <a:p>
          <a:endParaRPr lang="ru-RU"/>
        </a:p>
      </dgm:t>
    </dgm:pt>
    <dgm:pt modelId="{7F7E2758-724D-40C9-AEB8-2F8ABFACD812}" type="sibTrans" cxnId="{C57B8220-25AB-4648-A4F6-DF8D6C533D7E}">
      <dgm:prSet/>
      <dgm:spPr/>
      <dgm:t>
        <a:bodyPr/>
        <a:lstStyle/>
        <a:p>
          <a:endParaRPr lang="ru-RU"/>
        </a:p>
      </dgm:t>
    </dgm:pt>
    <dgm:pt modelId="{A00886FB-A3F2-4336-B88D-2CEDA7ECA9F4}">
      <dgm:prSet phldrT="[Текст]" custRadScaleRad="86843" custRadScaleInc="2117"/>
      <dgm:spPr>
        <a:solidFill>
          <a:srgbClr val="E0C0A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64C037F-BC42-4BE6-A525-272CD653B238}" type="parTrans" cxnId="{5B5469F7-FCEF-46E1-8AB5-2F232AA1C852}">
      <dgm:prSet/>
      <dgm:spPr/>
      <dgm:t>
        <a:bodyPr/>
        <a:lstStyle/>
        <a:p>
          <a:endParaRPr lang="ru-RU"/>
        </a:p>
      </dgm:t>
    </dgm:pt>
    <dgm:pt modelId="{B679E3F9-6454-4FBF-B2B0-FF1F5E83FD9C}" type="sibTrans" cxnId="{5B5469F7-FCEF-46E1-8AB5-2F232AA1C852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96850" custScaleY="186895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 custScaleX="92206" custScaleY="126734" custLinFactNeighborX="-7770" custLinFactNeighborY="707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 custRadScaleRad="97835" custRadScaleInc="-46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 custRadScaleRad="102428" custRadScaleInc="63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0" custRadScaleRad="81685" custRadScaleInc="17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0" custScaleY="99999" custRadScaleRad="86843" custRadScaleInc="2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10" custRadScaleRad="90142" custRadScaleInc="-23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10" custRadScaleRad="87069" custRadScaleInc="-49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10" custRadScaleRad="89210" custRadScaleInc="103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7" presStyleCnt="10" custRadScaleRad="90317" custRadScaleInc="76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8" presStyleCnt="10" custRadScaleRad="96094" custRadScaleInc="42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9" presStyleCnt="10" custScaleX="100001" custScaleY="100004" custRadScaleRad="101848" custRadScaleInc="3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2940F0-7E13-4929-A903-9E7EE53CD934}" type="presOf" srcId="{77DF95E1-3397-43CE-99EF-E82D1E9B2066}" destId="{4273F29E-B93C-44D6-A671-FCDC77ED9BA3}" srcOrd="1" destOrd="0" presId="urn:microsoft.com/office/officeart/2005/8/layout/radial5"/>
    <dgm:cxn modelId="{5B5469F7-FCEF-46E1-8AB5-2F232AA1C852}" srcId="{6B4A9C71-5243-4375-98C7-BA189146832B}" destId="{A00886FB-A3F2-4336-B88D-2CEDA7ECA9F4}" srcOrd="7" destOrd="0" parTransId="{364C037F-BC42-4BE6-A525-272CD653B238}" sibTransId="{B679E3F9-6454-4FBF-B2B0-FF1F5E83FD9C}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0337F6FC-0B69-4EBE-B4BA-A4159232C34A}" type="presOf" srcId="{BC4B6763-2F33-4CCB-B9CC-377BBD0F0800}" destId="{E3A5A4EE-729B-477E-AEA8-7FC61FA6B941}" srcOrd="1" destOrd="0" presId="urn:microsoft.com/office/officeart/2005/8/layout/radial5"/>
    <dgm:cxn modelId="{21CFBB0A-ABA6-45FE-B05E-5DD6F81E0737}" type="presOf" srcId="{6F647F05-65E5-443B-9310-4AF895EEC1B0}" destId="{ED72E44C-8498-48F8-9652-E5DD6AC5818D}" srcOrd="0" destOrd="0" presId="urn:microsoft.com/office/officeart/2005/8/layout/radial5"/>
    <dgm:cxn modelId="{2BA19AA3-D0E3-4B0C-8587-A5A07E31E41E}" srcId="{6B4A9C71-5243-4375-98C7-BA189146832B}" destId="{17E9B252-B5B6-4CB8-9DD9-36784EDA44C3}" srcOrd="5" destOrd="0" parTransId="{8C4368A4-96E0-4FC9-99E8-47F0600C6FD6}" sibTransId="{82353D08-0E37-4D77-98C6-CC6144BA5081}"/>
    <dgm:cxn modelId="{545C5964-6CBC-45FA-82C6-DC6C364343F1}" type="presOf" srcId="{082CE592-953F-441B-B0C2-F864433A8493}" destId="{839DF450-14DD-4280-9AEE-DA73938E9B9D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27F050FA-D175-4A12-9BE5-8B4993489FDA}" srcId="{6B4A9C71-5243-4375-98C7-BA189146832B}" destId="{6CCB361F-5B2D-440C-9614-ACBEB3052CF7}" srcOrd="3" destOrd="0" parTransId="{B5F8CDD1-CB7E-49C1-BDC5-ADEB6E5015F7}" sibTransId="{C4A26FE9-2187-4CFA-9E41-23460D108301}"/>
    <dgm:cxn modelId="{7A751CC2-CD15-4BF7-AFB5-D55A2C4999EA}" type="presOf" srcId="{A8FC0520-4E1C-47C9-9459-5A566E2A3269}" destId="{E7EAB10C-E176-4610-B2C6-BE8F83AD0F9B}" srcOrd="0" destOrd="0" presId="urn:microsoft.com/office/officeart/2005/8/layout/radial5"/>
    <dgm:cxn modelId="{BE2FBD83-07C7-4D32-B49F-AC663306A91B}" type="presOf" srcId="{08170AFC-8E89-4179-A96D-636AFFD8C3F3}" destId="{DF27FC25-052B-426A-9E06-117E992234F6}" srcOrd="0" destOrd="0" presId="urn:microsoft.com/office/officeart/2005/8/layout/radial5"/>
    <dgm:cxn modelId="{F600697D-741C-49F1-9A22-7F7B73521444}" type="presOf" srcId="{3BA0FA79-0F0A-4F39-8C6F-85BF113366C3}" destId="{E0AC84DD-2093-416F-85DE-E547FE520660}" srcOrd="0" destOrd="0" presId="urn:microsoft.com/office/officeart/2005/8/layout/radial5"/>
    <dgm:cxn modelId="{BE246DAF-0E6B-410E-9B92-3203C72CE3E3}" type="presOf" srcId="{66E51CD7-05D6-4658-BDAA-92C6F3E19708}" destId="{C47D9E4B-AD47-4E79-B529-9B264E8F4F6B}" srcOrd="1" destOrd="0" presId="urn:microsoft.com/office/officeart/2005/8/layout/radial5"/>
    <dgm:cxn modelId="{C943A19F-66BD-47C4-9111-2C8D48A75A89}" srcId="{6B4A9C71-5243-4375-98C7-BA189146832B}" destId="{BC8E153F-2CE2-4EB4-9C36-CD34A2B586A3}" srcOrd="2" destOrd="0" parTransId="{68AF024A-04D4-4799-813F-B771D83F6376}" sibTransId="{93781863-1540-4788-BE1D-D2E513C72F00}"/>
    <dgm:cxn modelId="{563C2C91-1855-4266-96ED-70D0C7CCC905}" type="presOf" srcId="{BC4B6763-2F33-4CCB-B9CC-377BBD0F0800}" destId="{A0B7EB92-DF16-476D-BB87-6C0D26E26F61}" srcOrd="0" destOrd="0" presId="urn:microsoft.com/office/officeart/2005/8/layout/radial5"/>
    <dgm:cxn modelId="{94DC04B6-0E4B-4B67-ADEB-C55592C9EA04}" type="presOf" srcId="{6598F354-400C-439C-BDD5-729D663E252E}" destId="{FA950D33-9BD9-4D37-A533-789F5554AFB5}" srcOrd="0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764F7787-380C-416F-B123-98BDA4C05E8F}" type="presOf" srcId="{A8FC0520-4E1C-47C9-9459-5A566E2A3269}" destId="{47F0322C-5978-482D-A409-1280E22C6D82}" srcOrd="1" destOrd="0" presId="urn:microsoft.com/office/officeart/2005/8/layout/radial5"/>
    <dgm:cxn modelId="{173D936E-5DA5-4B56-BE74-49D99604F8FE}" srcId="{6B4A9C71-5243-4375-98C7-BA189146832B}" destId="{C6497136-D4E4-4A56-BB86-3D1E91D58936}" srcOrd="1" destOrd="0" parTransId="{2C9CFB90-288E-435A-A0E2-B66CF5AE6470}" sibTransId="{3CFF0446-8A4D-4BCE-8FFE-8E96AF010499}"/>
    <dgm:cxn modelId="{AA2D4830-845C-4E1A-9D25-5795D4D636D4}" type="presOf" srcId="{66E51CD7-05D6-4658-BDAA-92C6F3E19708}" destId="{553B84E4-4A31-43DB-B3BF-8E8EF2B79F2D}" srcOrd="0" destOrd="0" presId="urn:microsoft.com/office/officeart/2005/8/layout/radial5"/>
    <dgm:cxn modelId="{6E844F3A-8357-413B-88C8-7BF5B36C48D6}" type="presOf" srcId="{77DF95E1-3397-43CE-99EF-E82D1E9B2066}" destId="{7A035AEB-3A20-4DC3-9A60-032AB2743B03}" srcOrd="0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B39C35CB-E499-4416-BE97-D062B9FF11B0}" type="presOf" srcId="{C021BE46-16AF-4372-B2A0-67875E2C82CF}" destId="{06F93DE9-E67A-4CE1-BC6B-5C458B1137B0}" srcOrd="0" destOrd="0" presId="urn:microsoft.com/office/officeart/2005/8/layout/radial5"/>
    <dgm:cxn modelId="{EE5F3DE1-5B39-4AF9-867A-3A3FE71001B5}" type="presOf" srcId="{4B1A8440-411B-4A5D-AFC7-3583C59ADD0E}" destId="{73BC26A8-8D0F-45E6-9E3B-37EADD227262}" srcOrd="0" destOrd="0" presId="urn:microsoft.com/office/officeart/2005/8/layout/radial5"/>
    <dgm:cxn modelId="{F81395DA-6655-4DDB-B3C3-34E8C9C8898F}" type="presOf" srcId="{420BA717-63F2-4ED1-9193-BDF0AD7BC7EB}" destId="{FFE63D16-C443-42C8-BB30-4CA61876A647}" srcOrd="0" destOrd="0" presId="urn:microsoft.com/office/officeart/2005/8/layout/radial5"/>
    <dgm:cxn modelId="{CE322933-B018-41B2-A3E4-A6DF9AE50B19}" type="presOf" srcId="{AA0A2BD5-A368-4F17-8E9D-23F1FC377812}" destId="{EB1C3899-7B42-47CD-912B-DD035472498D}" srcOrd="0" destOrd="0" presId="urn:microsoft.com/office/officeart/2005/8/layout/radial5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368B8B27-764A-4389-A7B6-F26C529EE73C}" type="presOf" srcId="{C021BE46-16AF-4372-B2A0-67875E2C82CF}" destId="{DA660ED5-C4B7-4208-928A-B8DD66837486}" srcOrd="1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95D98833-0EC3-4A67-B5B9-C20B0AFC48B7}" type="presOf" srcId="{8D513BD1-7137-4BB2-A1F4-1B02EFB0F34F}" destId="{4731EA70-1FA8-49F5-A6BF-4AE9CB97C303}" srcOrd="0" destOrd="0" presId="urn:microsoft.com/office/officeart/2005/8/layout/radial5"/>
    <dgm:cxn modelId="{BCFE19B1-B88F-4091-A9CE-A97C9FB6417C}" type="presOf" srcId="{637E412C-91EE-486E-8354-15F2384BE3EA}" destId="{D8B200F5-4D07-49B2-A587-C2FE6CEC49F8}" srcOrd="0" destOrd="0" presId="urn:microsoft.com/office/officeart/2005/8/layout/radial5"/>
    <dgm:cxn modelId="{65BBD18A-C2B8-4DE7-8BC2-BFD4B3B5A3D4}" type="presOf" srcId="{08170AFC-8E89-4179-A96D-636AFFD8C3F3}" destId="{53D78D63-5F88-4163-9535-46A64127BD3A}" srcOrd="1" destOrd="0" presId="urn:microsoft.com/office/officeart/2005/8/layout/radial5"/>
    <dgm:cxn modelId="{1138F3B7-BC8B-4446-B7B0-1466AFBA5B51}" type="presOf" srcId="{8D513BD1-7137-4BB2-A1F4-1B02EFB0F34F}" destId="{8D15C70B-27DC-4BC4-8B54-1A6B8CC1DBC1}" srcOrd="1" destOrd="0" presId="urn:microsoft.com/office/officeart/2005/8/layout/radial5"/>
    <dgm:cxn modelId="{FE82CAA0-CEE7-4509-9C8A-D44048244A18}" type="presOf" srcId="{6598F354-400C-439C-BDD5-729D663E252E}" destId="{F326903B-AF5C-41D9-A950-9DE60C069BDF}" srcOrd="1" destOrd="0" presId="urn:microsoft.com/office/officeart/2005/8/layout/radial5"/>
    <dgm:cxn modelId="{6718B188-4FB4-4BE1-85CC-47ACBEF48A84}" type="presOf" srcId="{082CE592-953F-441B-B0C2-F864433A8493}" destId="{A0E222DD-64BD-4A89-BBB9-2B80D8318D4A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998617EC-987B-4810-96F8-11CE59DCCEEF}" type="presOf" srcId="{9F96D360-CB55-48DB-9778-BF90DCE1129E}" destId="{69EA0517-EDCB-4CEB-899F-D56DCF7B4404}" srcOrd="0" destOrd="0" presId="urn:microsoft.com/office/officeart/2005/8/layout/radial5"/>
    <dgm:cxn modelId="{ED4281A8-AB2D-4F7A-88FB-AC549664BA7F}" type="presOf" srcId="{6B4A9C71-5243-4375-98C7-BA189146832B}" destId="{8B82EA68-B59A-424E-9756-C221A13DB47F}" srcOrd="0" destOrd="0" presId="urn:microsoft.com/office/officeart/2005/8/layout/radial5"/>
    <dgm:cxn modelId="{16DDED3D-2A31-4274-9379-5973371BF2F4}" srcId="{6B4A9C71-5243-4375-98C7-BA189146832B}" destId="{806595E2-1BCD-46C1-AB66-BEA2311B2EA6}" srcOrd="4" destOrd="0" parTransId="{AEE60309-A8E5-47A0-B7BC-F8E3E7A6593C}" sibTransId="{64E70275-ED1D-4C42-8999-831DFCA68177}"/>
    <dgm:cxn modelId="{272AC11E-6AC3-42DD-A495-C25CB136F0E5}" type="presOf" srcId="{D63A74EC-A1EC-4823-AB28-835C2DE63D58}" destId="{E2EC1D87-F728-458A-8AB1-7A3D78F9D25E}" srcOrd="0" destOrd="0" presId="urn:microsoft.com/office/officeart/2005/8/layout/radial5"/>
    <dgm:cxn modelId="{A0773E26-F21A-4C4E-9B38-EEF2753B00AE}" type="presOf" srcId="{D78F1D4C-A2EF-4C56-940B-FB3F18A7298D}" destId="{EDA34655-9131-4731-957F-5382F53A0660}" srcOrd="0" destOrd="0" presId="urn:microsoft.com/office/officeart/2005/8/layout/radial5"/>
    <dgm:cxn modelId="{C57B8220-25AB-4648-A4F6-DF8D6C533D7E}" srcId="{6B4A9C71-5243-4375-98C7-BA189146832B}" destId="{6DFE941B-7E2C-4E81-9BC2-32D60B11C27E}" srcOrd="6" destOrd="0" parTransId="{C300628D-CCC9-422A-96FD-C8C18D844AB7}" sibTransId="{7F7E2758-724D-40C9-AEB8-2F8ABFACD812}"/>
    <dgm:cxn modelId="{7483CF01-34AB-4F1F-BE08-2DD18C3A2122}" type="presOf" srcId="{9DEE7B50-C1CB-48D2-999B-DF1098A88396}" destId="{881BA4B6-6173-4BE7-ACB0-127409627ABA}" srcOrd="1" destOrd="0" presId="urn:microsoft.com/office/officeart/2005/8/layout/radial5"/>
    <dgm:cxn modelId="{4FF46356-D7E8-4C83-A258-209F8C67E218}" type="presOf" srcId="{9DEE7B50-C1CB-48D2-999B-DF1098A88396}" destId="{2F5553CB-2478-4421-B002-5FA728364A78}" srcOrd="0" destOrd="0" presId="urn:microsoft.com/office/officeart/2005/8/layout/radial5"/>
    <dgm:cxn modelId="{11C95901-5497-4813-83FB-F391851CC1CD}" type="presOf" srcId="{D2A69AB7-A0A6-4501-95CD-2902A3384DE3}" destId="{FED909B6-8F19-4D98-AAC2-EBEEF4830C2B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2ABFA7C2-3F90-450F-9EB8-2C0749C95498}" type="presOf" srcId="{62E153EB-408C-4CB3-B6CA-2A439518E14B}" destId="{83F11675-07D9-406F-853D-13FD28BBB805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BEFAAFB7-E085-4A8F-97AE-88CD3A48B98C}" type="presParOf" srcId="{8B82EA68-B59A-424E-9756-C221A13DB47F}" destId="{ED72E44C-8498-48F8-9652-E5DD6AC5818D}" srcOrd="0" destOrd="0" presId="urn:microsoft.com/office/officeart/2005/8/layout/radial5"/>
    <dgm:cxn modelId="{FFDD4038-DEA3-4EA8-ACD0-310E1019210E}" type="presParOf" srcId="{8B82EA68-B59A-424E-9756-C221A13DB47F}" destId="{4731EA70-1FA8-49F5-A6BF-4AE9CB97C303}" srcOrd="1" destOrd="0" presId="urn:microsoft.com/office/officeart/2005/8/layout/radial5"/>
    <dgm:cxn modelId="{EE93A3DF-9030-42A1-AA36-16366E7D70F5}" type="presParOf" srcId="{4731EA70-1FA8-49F5-A6BF-4AE9CB97C303}" destId="{8D15C70B-27DC-4BC4-8B54-1A6B8CC1DBC1}" srcOrd="0" destOrd="0" presId="urn:microsoft.com/office/officeart/2005/8/layout/radial5"/>
    <dgm:cxn modelId="{907E02E1-262D-4750-97C2-CC1BB99556D3}" type="presParOf" srcId="{8B82EA68-B59A-424E-9756-C221A13DB47F}" destId="{E2EC1D87-F728-458A-8AB1-7A3D78F9D25E}" srcOrd="2" destOrd="0" presId="urn:microsoft.com/office/officeart/2005/8/layout/radial5"/>
    <dgm:cxn modelId="{0BF4653D-8C5F-4052-85E6-DD5C0055CF53}" type="presParOf" srcId="{8B82EA68-B59A-424E-9756-C221A13DB47F}" destId="{A0E222DD-64BD-4A89-BBB9-2B80D8318D4A}" srcOrd="3" destOrd="0" presId="urn:microsoft.com/office/officeart/2005/8/layout/radial5"/>
    <dgm:cxn modelId="{C452379E-2BC8-4E78-9114-14A40D9C948A}" type="presParOf" srcId="{A0E222DD-64BD-4A89-BBB9-2B80D8318D4A}" destId="{839DF450-14DD-4280-9AEE-DA73938E9B9D}" srcOrd="0" destOrd="0" presId="urn:microsoft.com/office/officeart/2005/8/layout/radial5"/>
    <dgm:cxn modelId="{CC1A9C4F-62D6-4A2A-A55A-F15AB25BAD88}" type="presParOf" srcId="{8B82EA68-B59A-424E-9756-C221A13DB47F}" destId="{73BC26A8-8D0F-45E6-9E3B-37EADD227262}" srcOrd="4" destOrd="0" presId="urn:microsoft.com/office/officeart/2005/8/layout/radial5"/>
    <dgm:cxn modelId="{A846212F-EE86-4888-80D8-7B95E219841C}" type="presParOf" srcId="{8B82EA68-B59A-424E-9756-C221A13DB47F}" destId="{06F93DE9-E67A-4CE1-BC6B-5C458B1137B0}" srcOrd="5" destOrd="0" presId="urn:microsoft.com/office/officeart/2005/8/layout/radial5"/>
    <dgm:cxn modelId="{42157165-BC91-4FBD-A128-2634AB8458A7}" type="presParOf" srcId="{06F93DE9-E67A-4CE1-BC6B-5C458B1137B0}" destId="{DA660ED5-C4B7-4208-928A-B8DD66837486}" srcOrd="0" destOrd="0" presId="urn:microsoft.com/office/officeart/2005/8/layout/radial5"/>
    <dgm:cxn modelId="{71E353A5-3EC4-407E-B258-50948FB06DBD}" type="presParOf" srcId="{8B82EA68-B59A-424E-9756-C221A13DB47F}" destId="{D8B200F5-4D07-49B2-A587-C2FE6CEC49F8}" srcOrd="6" destOrd="0" presId="urn:microsoft.com/office/officeart/2005/8/layout/radial5"/>
    <dgm:cxn modelId="{6ABACC81-EF89-434E-AAC0-4EBA66A57A65}" type="presParOf" srcId="{8B82EA68-B59A-424E-9756-C221A13DB47F}" destId="{E7EAB10C-E176-4610-B2C6-BE8F83AD0F9B}" srcOrd="7" destOrd="0" presId="urn:microsoft.com/office/officeart/2005/8/layout/radial5"/>
    <dgm:cxn modelId="{20C450BB-16FA-46D4-B43D-3CF888E549EB}" type="presParOf" srcId="{E7EAB10C-E176-4610-B2C6-BE8F83AD0F9B}" destId="{47F0322C-5978-482D-A409-1280E22C6D82}" srcOrd="0" destOrd="0" presId="urn:microsoft.com/office/officeart/2005/8/layout/radial5"/>
    <dgm:cxn modelId="{77A08EBA-676D-4BA2-9589-6079A4CDF5E3}" type="presParOf" srcId="{8B82EA68-B59A-424E-9756-C221A13DB47F}" destId="{FFE63D16-C443-42C8-BB30-4CA61876A647}" srcOrd="8" destOrd="0" presId="urn:microsoft.com/office/officeart/2005/8/layout/radial5"/>
    <dgm:cxn modelId="{356933F5-87AF-43EC-911D-0857DAF9DD90}" type="presParOf" srcId="{8B82EA68-B59A-424E-9756-C221A13DB47F}" destId="{FA950D33-9BD9-4D37-A533-789F5554AFB5}" srcOrd="9" destOrd="0" presId="urn:microsoft.com/office/officeart/2005/8/layout/radial5"/>
    <dgm:cxn modelId="{6537079F-BAE3-4837-B881-A65075C2678A}" type="presParOf" srcId="{FA950D33-9BD9-4D37-A533-789F5554AFB5}" destId="{F326903B-AF5C-41D9-A950-9DE60C069BDF}" srcOrd="0" destOrd="0" presId="urn:microsoft.com/office/officeart/2005/8/layout/radial5"/>
    <dgm:cxn modelId="{522C26BD-0EC8-46C8-94BF-298647300527}" type="presParOf" srcId="{8B82EA68-B59A-424E-9756-C221A13DB47F}" destId="{EB1C3899-7B42-47CD-912B-DD035472498D}" srcOrd="10" destOrd="0" presId="urn:microsoft.com/office/officeart/2005/8/layout/radial5"/>
    <dgm:cxn modelId="{7B00755C-68E7-469F-8AD4-938BA27E8452}" type="presParOf" srcId="{8B82EA68-B59A-424E-9756-C221A13DB47F}" destId="{2F5553CB-2478-4421-B002-5FA728364A78}" srcOrd="11" destOrd="0" presId="urn:microsoft.com/office/officeart/2005/8/layout/radial5"/>
    <dgm:cxn modelId="{D5F6B606-7881-45B8-A5EB-6A8F82DB29F3}" type="presParOf" srcId="{2F5553CB-2478-4421-B002-5FA728364A78}" destId="{881BA4B6-6173-4BE7-ACB0-127409627ABA}" srcOrd="0" destOrd="0" presId="urn:microsoft.com/office/officeart/2005/8/layout/radial5"/>
    <dgm:cxn modelId="{7463CA26-2CDD-438F-9B2E-B84B66ACA17C}" type="presParOf" srcId="{8B82EA68-B59A-424E-9756-C221A13DB47F}" destId="{FED909B6-8F19-4D98-AAC2-EBEEF4830C2B}" srcOrd="12" destOrd="0" presId="urn:microsoft.com/office/officeart/2005/8/layout/radial5"/>
    <dgm:cxn modelId="{2688D7D5-CA1C-4C0B-AD18-E8962B088EC7}" type="presParOf" srcId="{8B82EA68-B59A-424E-9756-C221A13DB47F}" destId="{A0B7EB92-DF16-476D-BB87-6C0D26E26F61}" srcOrd="13" destOrd="0" presId="urn:microsoft.com/office/officeart/2005/8/layout/radial5"/>
    <dgm:cxn modelId="{4E604A51-1FCE-4C67-9491-4607F5BE7F6F}" type="presParOf" srcId="{A0B7EB92-DF16-476D-BB87-6C0D26E26F61}" destId="{E3A5A4EE-729B-477E-AEA8-7FC61FA6B941}" srcOrd="0" destOrd="0" presId="urn:microsoft.com/office/officeart/2005/8/layout/radial5"/>
    <dgm:cxn modelId="{BAA97D84-D8CA-4388-A324-7A80D82B2A7C}" type="presParOf" srcId="{8B82EA68-B59A-424E-9756-C221A13DB47F}" destId="{69EA0517-EDCB-4CEB-899F-D56DCF7B4404}" srcOrd="14" destOrd="0" presId="urn:microsoft.com/office/officeart/2005/8/layout/radial5"/>
    <dgm:cxn modelId="{5E712BEC-C645-43B8-A563-5068A9655533}" type="presParOf" srcId="{8B82EA68-B59A-424E-9756-C221A13DB47F}" destId="{7A035AEB-3A20-4DC3-9A60-032AB2743B03}" srcOrd="15" destOrd="0" presId="urn:microsoft.com/office/officeart/2005/8/layout/radial5"/>
    <dgm:cxn modelId="{C22404F1-1334-43A9-A582-FC92AD41D049}" type="presParOf" srcId="{7A035AEB-3A20-4DC3-9A60-032AB2743B03}" destId="{4273F29E-B93C-44D6-A671-FCDC77ED9BA3}" srcOrd="0" destOrd="0" presId="urn:microsoft.com/office/officeart/2005/8/layout/radial5"/>
    <dgm:cxn modelId="{BA1FB161-71F0-41FC-84E0-A9A0BE84FB3A}" type="presParOf" srcId="{8B82EA68-B59A-424E-9756-C221A13DB47F}" destId="{83F11675-07D9-406F-853D-13FD28BBB805}" srcOrd="16" destOrd="0" presId="urn:microsoft.com/office/officeart/2005/8/layout/radial5"/>
    <dgm:cxn modelId="{7EB51CA6-C82D-4229-A075-82AA7FC3F6AD}" type="presParOf" srcId="{8B82EA68-B59A-424E-9756-C221A13DB47F}" destId="{DF27FC25-052B-426A-9E06-117E992234F6}" srcOrd="17" destOrd="0" presId="urn:microsoft.com/office/officeart/2005/8/layout/radial5"/>
    <dgm:cxn modelId="{1F7B7B05-2D1F-4901-B7CB-3BBAA8CFCE6B}" type="presParOf" srcId="{DF27FC25-052B-426A-9E06-117E992234F6}" destId="{53D78D63-5F88-4163-9535-46A64127BD3A}" srcOrd="0" destOrd="0" presId="urn:microsoft.com/office/officeart/2005/8/layout/radial5"/>
    <dgm:cxn modelId="{46000725-AAC2-4B8F-9B51-F39930485538}" type="presParOf" srcId="{8B82EA68-B59A-424E-9756-C221A13DB47F}" destId="{EDA34655-9131-4731-957F-5382F53A0660}" srcOrd="18" destOrd="0" presId="urn:microsoft.com/office/officeart/2005/8/layout/radial5"/>
    <dgm:cxn modelId="{CD3D4FEC-DA2B-4896-8445-306D9A67F026}" type="presParOf" srcId="{8B82EA68-B59A-424E-9756-C221A13DB47F}" destId="{553B84E4-4A31-43DB-B3BF-8E8EF2B79F2D}" srcOrd="19" destOrd="0" presId="urn:microsoft.com/office/officeart/2005/8/layout/radial5"/>
    <dgm:cxn modelId="{50153EBB-FDEC-41CC-BADD-B53A1499A448}" type="presParOf" srcId="{553B84E4-4A31-43DB-B3BF-8E8EF2B79F2D}" destId="{C47D9E4B-AD47-4E79-B529-9B264E8F4F6B}" srcOrd="0" destOrd="0" presId="urn:microsoft.com/office/officeart/2005/8/layout/radial5"/>
    <dgm:cxn modelId="{268FBE6D-4447-4393-84B0-02E3424B348F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180368" y="1488969"/>
          <a:ext cx="2422360" cy="22998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80368" y="1488969"/>
        <a:ext cx="2422360" cy="2299857"/>
      </dsp:txXfrm>
    </dsp:sp>
    <dsp:sp modelId="{4731EA70-1FA8-49F5-A6BF-4AE9CB97C303}">
      <dsp:nvSpPr>
        <dsp:cNvPr id="0" name=""/>
        <dsp:cNvSpPr/>
      </dsp:nvSpPr>
      <dsp:spPr>
        <a:xfrm rot="15778077">
          <a:off x="4096159" y="1018980"/>
          <a:ext cx="218918" cy="530243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5778077">
        <a:off x="4096159" y="1018980"/>
        <a:ext cx="218918" cy="530243"/>
      </dsp:txXfrm>
    </dsp:sp>
    <dsp:sp modelId="{E2EC1D87-F728-458A-8AB1-7A3D78F9D25E}">
      <dsp:nvSpPr>
        <dsp:cNvPr id="0" name=""/>
        <dsp:cNvSpPr/>
      </dsp:nvSpPr>
      <dsp:spPr>
        <a:xfrm>
          <a:off x="3643337" y="71428"/>
          <a:ext cx="984449" cy="984449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3643337" y="71428"/>
        <a:ext cx="984449" cy="984449"/>
      </dsp:txXfrm>
    </dsp:sp>
    <dsp:sp modelId="{A0E222DD-64BD-4A89-BBB9-2B80D8318D4A}">
      <dsp:nvSpPr>
        <dsp:cNvPr id="0" name=""/>
        <dsp:cNvSpPr/>
      </dsp:nvSpPr>
      <dsp:spPr>
        <a:xfrm rot="19008102">
          <a:off x="5299032" y="1447371"/>
          <a:ext cx="277309" cy="4183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19008102">
        <a:off x="5299032" y="1447371"/>
        <a:ext cx="277309" cy="418390"/>
      </dsp:txXfrm>
    </dsp:sp>
    <dsp:sp modelId="{73BC26A8-8D0F-45E6-9E3B-37EADD227262}">
      <dsp:nvSpPr>
        <dsp:cNvPr id="0" name=""/>
        <dsp:cNvSpPr/>
      </dsp:nvSpPr>
      <dsp:spPr>
        <a:xfrm>
          <a:off x="5500723" y="642948"/>
          <a:ext cx="984449" cy="98444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500723" y="642948"/>
        <a:ext cx="984449" cy="984449"/>
      </dsp:txXfrm>
    </dsp:sp>
    <dsp:sp modelId="{06F93DE9-E67A-4CE1-BC6B-5C458B1137B0}">
      <dsp:nvSpPr>
        <dsp:cNvPr id="0" name=""/>
        <dsp:cNvSpPr/>
      </dsp:nvSpPr>
      <dsp:spPr>
        <a:xfrm rot="20594751">
          <a:off x="5555865" y="2075276"/>
          <a:ext cx="26007" cy="418390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20594751">
        <a:off x="5555865" y="2075276"/>
        <a:ext cx="26007" cy="418390"/>
      </dsp:txXfrm>
    </dsp:sp>
    <dsp:sp modelId="{D8B200F5-4D07-49B2-A587-C2FE6CEC49F8}">
      <dsp:nvSpPr>
        <dsp:cNvPr id="0" name=""/>
        <dsp:cNvSpPr/>
      </dsp:nvSpPr>
      <dsp:spPr>
        <a:xfrm>
          <a:off x="5572173" y="1643070"/>
          <a:ext cx="984449" cy="984449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572173" y="1643070"/>
        <a:ext cx="984449" cy="984449"/>
      </dsp:txXfrm>
    </dsp:sp>
    <dsp:sp modelId="{E7EAB10C-E176-4610-B2C6-BE8F83AD0F9B}">
      <dsp:nvSpPr>
        <dsp:cNvPr id="0" name=""/>
        <dsp:cNvSpPr/>
      </dsp:nvSpPr>
      <dsp:spPr>
        <a:xfrm rot="953381">
          <a:off x="5574893" y="2775239"/>
          <a:ext cx="61002" cy="418390"/>
        </a:xfrm>
        <a:prstGeom prst="rightArrow">
          <a:avLst>
            <a:gd name="adj1" fmla="val 60000"/>
            <a:gd name="adj2" fmla="val 50000"/>
          </a:avLst>
        </a:prstGeom>
        <a:solidFill>
          <a:srgbClr val="E0C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953381">
        <a:off x="5574893" y="2775239"/>
        <a:ext cx="61002" cy="418390"/>
      </dsp:txXfrm>
    </dsp:sp>
    <dsp:sp modelId="{FFE63D16-C443-42C8-BB30-4CA61876A647}">
      <dsp:nvSpPr>
        <dsp:cNvPr id="0" name=""/>
        <dsp:cNvSpPr/>
      </dsp:nvSpPr>
      <dsp:spPr>
        <a:xfrm>
          <a:off x="5643598" y="2643208"/>
          <a:ext cx="984449" cy="984439"/>
        </a:xfrm>
        <a:prstGeom prst="ellipse">
          <a:avLst/>
        </a:prstGeom>
        <a:solidFill>
          <a:srgbClr val="E0C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643598" y="2643208"/>
        <a:ext cx="984449" cy="984439"/>
      </dsp:txXfrm>
    </dsp:sp>
    <dsp:sp modelId="{FA950D33-9BD9-4D37-A533-789F5554AFB5}">
      <dsp:nvSpPr>
        <dsp:cNvPr id="0" name=""/>
        <dsp:cNvSpPr/>
      </dsp:nvSpPr>
      <dsp:spPr>
        <a:xfrm rot="2844910">
          <a:off x="5198587" y="3356741"/>
          <a:ext cx="89929" cy="418390"/>
        </a:xfrm>
        <a:prstGeom prst="rightArrow">
          <a:avLst>
            <a:gd name="adj1" fmla="val 60000"/>
            <a:gd name="adj2" fmla="val 50000"/>
          </a:avLst>
        </a:prstGeom>
        <a:solidFill>
          <a:srgbClr val="FF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2844910">
        <a:off x="5198587" y="3356741"/>
        <a:ext cx="89929" cy="418390"/>
      </dsp:txXfrm>
    </dsp:sp>
    <dsp:sp modelId="{EB1C3899-7B42-47CD-912B-DD035472498D}">
      <dsp:nvSpPr>
        <dsp:cNvPr id="0" name=""/>
        <dsp:cNvSpPr/>
      </dsp:nvSpPr>
      <dsp:spPr>
        <a:xfrm>
          <a:off x="5143537" y="3500464"/>
          <a:ext cx="984449" cy="984449"/>
        </a:xfrm>
        <a:prstGeom prst="ellipse">
          <a:avLst/>
        </a:prstGeom>
        <a:solidFill>
          <a:srgbClr val="FF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143537" y="3500464"/>
        <a:ext cx="984449" cy="984449"/>
      </dsp:txXfrm>
    </dsp:sp>
    <dsp:sp modelId="{2F5553CB-2478-4421-B002-5FA728364A78}">
      <dsp:nvSpPr>
        <dsp:cNvPr id="0" name=""/>
        <dsp:cNvSpPr/>
      </dsp:nvSpPr>
      <dsp:spPr>
        <a:xfrm rot="4773098">
          <a:off x="4583464" y="3608097"/>
          <a:ext cx="50777" cy="418390"/>
        </a:xfrm>
        <a:prstGeom prst="rightArrow">
          <a:avLst>
            <a:gd name="adj1" fmla="val 60000"/>
            <a:gd name="adj2" fmla="val 50000"/>
          </a:avLst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4773098">
        <a:off x="4583464" y="3608097"/>
        <a:ext cx="50777" cy="418390"/>
      </dsp:txXfrm>
    </dsp:sp>
    <dsp:sp modelId="{FED909B6-8F19-4D98-AAC2-EBEEF4830C2B}">
      <dsp:nvSpPr>
        <dsp:cNvPr id="0" name=""/>
        <dsp:cNvSpPr/>
      </dsp:nvSpPr>
      <dsp:spPr>
        <a:xfrm>
          <a:off x="4214840" y="3857653"/>
          <a:ext cx="984449" cy="984449"/>
        </a:xfrm>
        <a:prstGeom prst="ellipse">
          <a:avLst/>
        </a:prstGeom>
        <a:solidFill>
          <a:srgbClr val="FF99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4214840" y="3857653"/>
        <a:ext cx="984449" cy="984449"/>
      </dsp:txXfrm>
    </dsp:sp>
    <dsp:sp modelId="{A0B7EB92-DF16-476D-BB87-6C0D26E26F61}">
      <dsp:nvSpPr>
        <dsp:cNvPr id="0" name=""/>
        <dsp:cNvSpPr/>
      </dsp:nvSpPr>
      <dsp:spPr>
        <a:xfrm rot="8752331">
          <a:off x="3343619" y="3123196"/>
          <a:ext cx="49425" cy="418390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8752331">
        <a:off x="3343619" y="3123196"/>
        <a:ext cx="49425" cy="418390"/>
      </dsp:txXfrm>
    </dsp:sp>
    <dsp:sp modelId="{69EA0517-EDCB-4CEB-899F-D56DCF7B4404}">
      <dsp:nvSpPr>
        <dsp:cNvPr id="0" name=""/>
        <dsp:cNvSpPr/>
      </dsp:nvSpPr>
      <dsp:spPr>
        <a:xfrm>
          <a:off x="2428894" y="3143270"/>
          <a:ext cx="984449" cy="984449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428894" y="3143270"/>
        <a:ext cx="984449" cy="984449"/>
      </dsp:txXfrm>
    </dsp:sp>
    <dsp:sp modelId="{7A035AEB-3A20-4DC3-9A60-032AB2743B03}">
      <dsp:nvSpPr>
        <dsp:cNvPr id="0" name=""/>
        <dsp:cNvSpPr/>
      </dsp:nvSpPr>
      <dsp:spPr>
        <a:xfrm rot="10672331">
          <a:off x="3087158" y="2476930"/>
          <a:ext cx="66552" cy="41839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bg1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10672331">
        <a:off x="3087158" y="2476930"/>
        <a:ext cx="66552" cy="418390"/>
      </dsp:txXfrm>
    </dsp:sp>
    <dsp:sp modelId="{83F11675-07D9-406F-853D-13FD28BBB805}">
      <dsp:nvSpPr>
        <dsp:cNvPr id="0" name=""/>
        <dsp:cNvSpPr/>
      </dsp:nvSpPr>
      <dsp:spPr>
        <a:xfrm>
          <a:off x="2071700" y="2214577"/>
          <a:ext cx="984449" cy="984449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071700" y="2214577"/>
        <a:ext cx="984449" cy="984449"/>
      </dsp:txXfrm>
    </dsp:sp>
    <dsp:sp modelId="{DF27FC25-052B-426A-9E06-117E992234F6}">
      <dsp:nvSpPr>
        <dsp:cNvPr id="0" name=""/>
        <dsp:cNvSpPr/>
      </dsp:nvSpPr>
      <dsp:spPr>
        <a:xfrm rot="12477630">
          <a:off x="3126945" y="1800502"/>
          <a:ext cx="158556" cy="418390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12477630">
        <a:off x="3126945" y="1800502"/>
        <a:ext cx="158556" cy="418390"/>
      </dsp:txXfrm>
    </dsp:sp>
    <dsp:sp modelId="{EDA34655-9131-4731-957F-5382F53A0660}">
      <dsp:nvSpPr>
        <dsp:cNvPr id="0" name=""/>
        <dsp:cNvSpPr/>
      </dsp:nvSpPr>
      <dsp:spPr>
        <a:xfrm>
          <a:off x="2143147" y="1214450"/>
          <a:ext cx="984449" cy="984449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143147" y="1214450"/>
        <a:ext cx="984449" cy="984449"/>
      </dsp:txXfrm>
    </dsp:sp>
    <dsp:sp modelId="{553B84E4-4A31-43DB-B3BF-8E8EF2B79F2D}">
      <dsp:nvSpPr>
        <dsp:cNvPr id="0" name=""/>
        <dsp:cNvSpPr/>
      </dsp:nvSpPr>
      <dsp:spPr>
        <a:xfrm rot="14189657">
          <a:off x="3487978" y="1259484"/>
          <a:ext cx="257703" cy="418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14189657">
        <a:off x="3487978" y="1259484"/>
        <a:ext cx="257703" cy="418390"/>
      </dsp:txXfrm>
    </dsp:sp>
    <dsp:sp modelId="{E0AC84DD-2093-416F-85DE-E547FE520660}">
      <dsp:nvSpPr>
        <dsp:cNvPr id="0" name=""/>
        <dsp:cNvSpPr/>
      </dsp:nvSpPr>
      <dsp:spPr>
        <a:xfrm>
          <a:off x="2714642" y="357190"/>
          <a:ext cx="984458" cy="984488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714642" y="357190"/>
        <a:ext cx="984458" cy="984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0.68407</cdr:x>
      <cdr:y>0.08907</cdr:y>
    </cdr:from>
    <cdr:to>
      <cdr:x>0.82507</cdr:x>
      <cdr:y>0.21374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>
          <a:off x="5600550" y="386713"/>
          <a:ext cx="1154382" cy="541350"/>
        </a:xfrm>
        <a:prstGeom xmlns:a="http://schemas.openxmlformats.org/drawingml/2006/main" prst="wedgeRoundRectCallout">
          <a:avLst>
            <a:gd name="adj1" fmla="val -42919"/>
            <a:gd name="adj2" fmla="val 68439"/>
            <a:gd name="adj3" fmla="val 16667"/>
          </a:avLst>
        </a:prstGeom>
        <a:solidFill xmlns:a="http://schemas.openxmlformats.org/drawingml/2006/main">
          <a:srgbClr val="CBFAA8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Дефицит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-18,3 </a:t>
          </a: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 руб.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0.47986</cdr:x>
      <cdr:y>0.09133</cdr:y>
    </cdr:from>
    <cdr:to>
      <cdr:x>0.62534</cdr:x>
      <cdr:y>0.21326</cdr:y>
    </cdr:to>
    <cdr:sp macro="" textlink="">
      <cdr:nvSpPr>
        <cdr:cNvPr id="3" name="Скругленная прямоугольная выноска 2"/>
        <cdr:cNvSpPr/>
      </cdr:nvSpPr>
      <cdr:spPr>
        <a:xfrm xmlns:a="http://schemas.openxmlformats.org/drawingml/2006/main">
          <a:off x="3928691" y="396556"/>
          <a:ext cx="1191060" cy="529410"/>
        </a:xfrm>
        <a:prstGeom xmlns:a="http://schemas.openxmlformats.org/drawingml/2006/main" prst="wedgeRoundRectCallout">
          <a:avLst>
            <a:gd name="adj1" fmla="val -47020"/>
            <a:gd name="adj2" fmla="val 71537"/>
            <a:gd name="adj3" fmla="val 16667"/>
          </a:avLst>
        </a:prstGeom>
        <a:solidFill xmlns:a="http://schemas.openxmlformats.org/drawingml/2006/main">
          <a:srgbClr val="CBFAA8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Дефицит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-17,3 </a:t>
          </a: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 руб.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0.3099</cdr:x>
      <cdr:y>0</cdr:y>
    </cdr:from>
    <cdr:to>
      <cdr:x>0.46655</cdr:x>
      <cdr:y>0.12571</cdr:y>
    </cdr:to>
    <cdr:sp macro="" textlink="">
      <cdr:nvSpPr>
        <cdr:cNvPr id="5" name="Скругленная прямоугольная выноска 4"/>
        <cdr:cNvSpPr/>
      </cdr:nvSpPr>
      <cdr:spPr>
        <a:xfrm xmlns:a="http://schemas.openxmlformats.org/drawingml/2006/main">
          <a:off x="2537222" y="-52655"/>
          <a:ext cx="1282510" cy="545814"/>
        </a:xfrm>
        <a:prstGeom xmlns:a="http://schemas.openxmlformats.org/drawingml/2006/main" prst="wedgeRoundRectCallout">
          <a:avLst>
            <a:gd name="adj1" fmla="val -74644"/>
            <a:gd name="adj2" fmla="val 30227"/>
            <a:gd name="adj3" fmla="val 16667"/>
          </a:avLst>
        </a:prstGeom>
        <a:solidFill xmlns:a="http://schemas.openxmlformats.org/drawingml/2006/main">
          <a:srgbClr val="CBFAA8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Дефицит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-16,5млн</a:t>
          </a: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руб.</a:t>
          </a:r>
        </a:p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0.88395</cdr:x>
      <cdr:y>0.93266</cdr:y>
    </cdr:from>
    <cdr:to>
      <cdr:x>1</cdr:x>
      <cdr:y>1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7236956" y="4080125"/>
          <a:ext cx="950146" cy="29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13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0.32986</cdr:x>
      <cdr:y>0.06383</cdr:y>
    </cdr:from>
    <cdr:to>
      <cdr:x>0.46875</cdr:x>
      <cdr:y>0.17021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14616" y="214315"/>
          <a:ext cx="1143009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l" rtl="0"/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1113817,9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0.52084</cdr:x>
      <cdr:y>0.08511</cdr:y>
    </cdr:from>
    <cdr:to>
      <cdr:x>0.65105</cdr:x>
      <cdr:y>0.19149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86305" y="285752"/>
          <a:ext cx="1071545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l" rtl="0"/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1094289,1</a:t>
          </a:r>
        </a:p>
        <a:p xmlns:a="http://schemas.openxmlformats.org/drawingml/2006/main">
          <a:pPr algn="l" rtl="0"/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0.07031</cdr:x>
      <cdr:y>0.81406</cdr:y>
    </cdr:from>
    <cdr:to>
      <cdr:x>0.20724</cdr:x>
      <cdr:y>0.91711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42910" y="4643470"/>
          <a:ext cx="1252088" cy="5878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2020 год 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факт</a:t>
          </a:r>
          <a:endParaRPr lang="ru-RU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0.24219</cdr:x>
      <cdr:y>0.81406</cdr:y>
    </cdr:from>
    <cdr:to>
      <cdr:x>0.38772</cdr:x>
      <cdr:y>0.91712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214546" y="4643470"/>
          <a:ext cx="1330726" cy="5878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2021 год 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</a:t>
          </a:r>
          <a:endParaRPr lang="ru-RU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0.40625</cdr:x>
      <cdr:y>0.81406</cdr:y>
    </cdr:from>
    <cdr:to>
      <cdr:x>0.54319</cdr:x>
      <cdr:y>0.91712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714744" y="4643470"/>
          <a:ext cx="1252179" cy="5878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 год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</a:t>
          </a:r>
          <a:endParaRPr lang="ru-RU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0.57813</cdr:x>
      <cdr:y>0.81406</cdr:y>
    </cdr:from>
    <cdr:to>
      <cdr:x>0.71506</cdr:x>
      <cdr:y>0.91712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286380" y="4643470"/>
          <a:ext cx="1252088" cy="5878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2023 год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</a:t>
          </a:r>
          <a:endParaRPr lang="ru-RU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0.75754</cdr:x>
      <cdr:y>0.81298</cdr:y>
    </cdr:from>
    <cdr:to>
      <cdr:x>0.89447</cdr:x>
      <cdr:y>0.91603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6926923" y="4637313"/>
          <a:ext cx="1252131" cy="5878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2024 год 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</a:t>
          </a:r>
          <a:endParaRPr lang="ru-RU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0.125</cdr:x>
      <cdr:y>0.42581</cdr:y>
    </cdr:from>
    <cdr:to>
      <cdr:x>0.1875</cdr:x>
      <cdr:y>0.70134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 flipH="1">
          <a:off x="1142976" y="2428892"/>
          <a:ext cx="571500" cy="15716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vert27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Bookman Old Style" pitchFamily="18" charset="0"/>
            </a:rPr>
            <a:t>1 428 295,4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Bookman Old Style" pitchFamily="18" charset="0"/>
            </a:rPr>
            <a:t>тыс. руб</a:t>
          </a:r>
          <a:r>
            <a:rPr lang="ru-RU" sz="1600" dirty="0" smtClean="0">
              <a:solidFill>
                <a:schemeClr val="tx1"/>
              </a:solidFill>
              <a:latin typeface="Bookman Old Style" pitchFamily="18" charset="0"/>
            </a:rPr>
            <a:t>.</a:t>
          </a:r>
          <a:endParaRPr lang="ru-RU" sz="1600" dirty="0">
            <a:solidFill>
              <a:schemeClr val="tx1"/>
            </a:solidFill>
            <a:latin typeface="Bookman Old Style" pitchFamily="18" charset="0"/>
          </a:endParaRPr>
        </a:p>
      </cdr:txBody>
    </cdr:sp>
  </cdr:relSizeAnchor>
  <cdr:relSizeAnchor xmlns:cdr="http://schemas.openxmlformats.org/drawingml/2006/chartDrawing">
    <cdr:from>
      <cdr:x>0.28906</cdr:x>
      <cdr:y>0.40077</cdr:y>
    </cdr:from>
    <cdr:to>
      <cdr:x>0.36719</cdr:x>
      <cdr:y>0.71387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2643174" y="2286016"/>
          <a:ext cx="714421" cy="17859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vert27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Bookman Old Style" pitchFamily="18" charset="0"/>
            </a:rPr>
            <a:t>1 </a:t>
          </a:r>
          <a:r>
            <a:rPr lang="ru-RU" sz="1600" b="1" dirty="0" smtClean="0">
              <a:solidFill>
                <a:schemeClr val="tx1"/>
              </a:solidFill>
              <a:latin typeface="Bookman Old Style" pitchFamily="18" charset="0"/>
            </a:rPr>
            <a:t>531350,2</a:t>
          </a:r>
          <a:endParaRPr lang="ru-RU" sz="1600" b="1" dirty="0" smtClean="0">
            <a:solidFill>
              <a:schemeClr val="tx1"/>
            </a:solidFill>
            <a:latin typeface="Bookman Old Style" pitchFamily="18" charset="0"/>
          </a:endParaRPr>
        </a:p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Bookman Old Style" pitchFamily="18" charset="0"/>
            </a:rPr>
            <a:t>тыс. руб.</a:t>
          </a:r>
          <a:endParaRPr lang="ru-RU" sz="1600" b="1" dirty="0">
            <a:solidFill>
              <a:schemeClr val="tx1"/>
            </a:solidFill>
            <a:latin typeface="Bookman Old Style" pitchFamily="18" charset="0"/>
          </a:endParaRPr>
        </a:p>
      </cdr:txBody>
    </cdr:sp>
  </cdr:relSizeAnchor>
  <cdr:relSizeAnchor xmlns:cdr="http://schemas.openxmlformats.org/drawingml/2006/chartDrawing">
    <cdr:from>
      <cdr:x>0.47656</cdr:x>
      <cdr:y>0.51348</cdr:y>
    </cdr:from>
    <cdr:to>
      <cdr:x>0.53906</cdr:x>
      <cdr:y>0.81405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4357686" y="2928958"/>
          <a:ext cx="571500" cy="17144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vert27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Bookman Old Style" pitchFamily="18" charset="0"/>
            </a:rPr>
            <a:t>1 341 745,8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Bookman Old Style" pitchFamily="18" charset="0"/>
            </a:rPr>
            <a:t>тыс. руб.</a:t>
          </a:r>
          <a:endParaRPr lang="ru-RU" sz="1600" b="1" dirty="0">
            <a:solidFill>
              <a:schemeClr val="tx1"/>
            </a:solidFill>
            <a:latin typeface="Bookman Old Style" pitchFamily="18" charset="0"/>
          </a:endParaRPr>
        </a:p>
      </cdr:txBody>
    </cdr:sp>
  </cdr:relSizeAnchor>
  <cdr:relSizeAnchor xmlns:cdr="http://schemas.openxmlformats.org/drawingml/2006/chartDrawing">
    <cdr:from>
      <cdr:x>0.64844</cdr:x>
      <cdr:y>0.50096</cdr:y>
    </cdr:from>
    <cdr:to>
      <cdr:x>0.71094</cdr:x>
      <cdr:y>0.80153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 flipH="1">
          <a:off x="5929322" y="2857520"/>
          <a:ext cx="571500" cy="17144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vert27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Bookman Old Style" pitchFamily="18" charset="0"/>
            </a:rPr>
            <a:t> 1 304 470,5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Bookman Old Style" pitchFamily="18" charset="0"/>
            </a:rPr>
            <a:t>тыс. руб.</a:t>
          </a:r>
          <a:endParaRPr lang="ru-RU" sz="1600" b="1" dirty="0">
            <a:solidFill>
              <a:schemeClr val="tx1"/>
            </a:solidFill>
            <a:latin typeface="Bookman Old Style" pitchFamily="18" charset="0"/>
          </a:endParaRPr>
        </a:p>
      </cdr:txBody>
    </cdr:sp>
  </cdr:relSizeAnchor>
  <cdr:relSizeAnchor xmlns:cdr="http://schemas.openxmlformats.org/drawingml/2006/chartDrawing">
    <cdr:from>
      <cdr:x>0.82031</cdr:x>
      <cdr:y>0.50096</cdr:y>
    </cdr:from>
    <cdr:to>
      <cdr:x>0.88281</cdr:x>
      <cdr:y>0.78901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7500958" y="2857520"/>
          <a:ext cx="571500" cy="16430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vert27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Bookman Old Style" pitchFamily="18" charset="0"/>
            </a:rPr>
            <a:t>1 295 181,6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Bookman Old Style" pitchFamily="18" charset="0"/>
            </a:rPr>
            <a:t>тыс. руб.</a:t>
          </a:r>
          <a:endParaRPr lang="ru-RU" sz="1600" b="1" dirty="0">
            <a:solidFill>
              <a:schemeClr val="tx1"/>
            </a:solidFill>
            <a:latin typeface="Bookman Old Style" pitchFamily="18" charset="0"/>
          </a:endParaRPr>
        </a:p>
      </cdr:txBody>
    </cdr:sp>
  </cdr:relSizeAnchor>
  <cdr:relSizeAnchor xmlns:cdr="http://schemas.openxmlformats.org/drawingml/2006/chartDrawing">
    <cdr:from>
      <cdr:x>0.13281</cdr:x>
      <cdr:y>0.25048</cdr:y>
    </cdr:from>
    <cdr:to>
      <cdr:x>0.24999</cdr:x>
      <cdr:y>0.30058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 rot="10800000" flipV="1">
          <a:off x="1214413" y="1428760"/>
          <a:ext cx="1071541" cy="2857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i="1" dirty="0" smtClean="0">
              <a:solidFill>
                <a:schemeClr val="tx1"/>
              </a:solidFill>
            </a:rPr>
            <a:t>+103 054,8</a:t>
          </a:r>
          <a:endParaRPr lang="ru-RU" sz="1400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0.375</cdr:x>
      <cdr:y>0.38824</cdr:y>
    </cdr:from>
    <cdr:to>
      <cdr:x>0.48438</cdr:x>
      <cdr:y>0.43833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 rot="10800000" flipV="1">
          <a:off x="3428992" y="2214578"/>
          <a:ext cx="1000178" cy="2857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i="1" dirty="0" smtClean="0">
              <a:solidFill>
                <a:schemeClr val="tx1"/>
              </a:solidFill>
            </a:rPr>
            <a:t>- </a:t>
          </a:r>
          <a:r>
            <a:rPr lang="ru-RU" sz="1400" i="1" dirty="0" smtClean="0">
              <a:solidFill>
                <a:schemeClr val="tx1"/>
              </a:solidFill>
            </a:rPr>
            <a:t>189 604,4</a:t>
          </a:r>
          <a:endParaRPr lang="ru-RU" sz="1400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0.57813</cdr:x>
      <cdr:y>0.45086</cdr:y>
    </cdr:from>
    <cdr:to>
      <cdr:x>0.69278</cdr:x>
      <cdr:y>0.50238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5286380" y="2571768"/>
          <a:ext cx="1048360" cy="2938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i="1" dirty="0" smtClean="0">
              <a:solidFill>
                <a:schemeClr val="tx1"/>
              </a:solidFill>
            </a:rPr>
            <a:t>-37 275,3</a:t>
          </a:r>
          <a:endParaRPr lang="ru-RU" sz="1400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0.75781</cdr:x>
      <cdr:y>0.47591</cdr:y>
    </cdr:from>
    <cdr:to>
      <cdr:x>0.85684</cdr:x>
      <cdr:y>0.52409</cdr:y>
    </cdr:to>
    <cdr:sp macro="" textlink="">
      <cdr:nvSpPr>
        <cdr:cNvPr id="19" name="Прямоугольник 18"/>
        <cdr:cNvSpPr/>
      </cdr:nvSpPr>
      <cdr:spPr>
        <a:xfrm xmlns:a="http://schemas.openxmlformats.org/drawingml/2006/main">
          <a:off x="6929454" y="2714644"/>
          <a:ext cx="905531" cy="274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i="1" dirty="0" smtClean="0">
              <a:solidFill>
                <a:schemeClr val="tx1"/>
              </a:solidFill>
            </a:rPr>
            <a:t>-9 288,9</a:t>
          </a:r>
        </a:p>
        <a:p xmlns:a="http://schemas.openxmlformats.org/drawingml/2006/main">
          <a:pPr algn="ctr"/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0.17708</cdr:x>
      <cdr:y>0.3049</cdr:y>
    </cdr:from>
    <cdr:to>
      <cdr:x>0.28467</cdr:x>
      <cdr:y>0.36752</cdr:y>
    </cdr:to>
    <cdr:sp macro="" textlink="">
      <cdr:nvSpPr>
        <cdr:cNvPr id="20" name="Стрелка вправо 19"/>
        <cdr:cNvSpPr/>
      </cdr:nvSpPr>
      <cdr:spPr>
        <a:xfrm xmlns:a="http://schemas.openxmlformats.org/drawingml/2006/main" rot="20312745">
          <a:off x="1619179" y="1739189"/>
          <a:ext cx="983866" cy="357192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0.37772</cdr:x>
      <cdr:y>0.46376</cdr:y>
    </cdr:from>
    <cdr:to>
      <cdr:x>0.47928</cdr:x>
      <cdr:y>0.52638</cdr:y>
    </cdr:to>
    <cdr:sp macro="" textlink="">
      <cdr:nvSpPr>
        <cdr:cNvPr id="21" name="Стрелка вправо 20"/>
        <cdr:cNvSpPr/>
      </cdr:nvSpPr>
      <cdr:spPr>
        <a:xfrm xmlns:a="http://schemas.openxmlformats.org/drawingml/2006/main" rot="1891454">
          <a:off x="3453843" y="2645322"/>
          <a:ext cx="928694" cy="357190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0.54176</cdr:x>
      <cdr:y>0.49575</cdr:y>
    </cdr:from>
    <cdr:to>
      <cdr:x>0.64491</cdr:x>
      <cdr:y>0.55292</cdr:y>
    </cdr:to>
    <cdr:sp macro="" textlink="">
      <cdr:nvSpPr>
        <cdr:cNvPr id="22" name="Стрелка вправо 21"/>
        <cdr:cNvSpPr/>
      </cdr:nvSpPr>
      <cdr:spPr>
        <a:xfrm xmlns:a="http://schemas.openxmlformats.org/drawingml/2006/main" rot="1505498">
          <a:off x="4953834" y="2827816"/>
          <a:ext cx="943234" cy="326126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0.72232</cdr:x>
      <cdr:y>0.53097</cdr:y>
    </cdr:from>
    <cdr:to>
      <cdr:x>0.82388</cdr:x>
      <cdr:y>0.59359</cdr:y>
    </cdr:to>
    <cdr:sp macro="" textlink="">
      <cdr:nvSpPr>
        <cdr:cNvPr id="23" name="Стрелка вправо 22"/>
        <cdr:cNvSpPr/>
      </cdr:nvSpPr>
      <cdr:spPr>
        <a:xfrm xmlns:a="http://schemas.openxmlformats.org/drawingml/2006/main" rot="1418204">
          <a:off x="6604913" y="3028703"/>
          <a:ext cx="928664" cy="357191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CB6CD-18D1-4421-BF53-A8521F6C21B4}" type="datetimeFigureOut">
              <a:rPr lang="ru-RU" smtClean="0"/>
              <a:pPr/>
              <a:t>22.12.2021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FBF73-DBB1-48AE-8D57-43DDA849621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19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DC531A-9700-4601-B109-0192506B42F4}" type="slidenum">
              <a:rPr lang="ru-RU" smtClean="0"/>
              <a:pPr eaLnBrk="1" hangingPunct="1"/>
              <a:t>4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353452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320800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319291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х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91550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69507-6469-496E-8415-AD5E5A832D6B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33757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69507-6469-496E-8415-AD5E5A832D6B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33757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69507-6469-496E-8415-AD5E5A832D6B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33757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69507-6469-496E-8415-AD5E5A832D6B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25833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69507-6469-496E-8415-AD5E5A832D6B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2583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FBF73-DBB1-48AE-8D57-43DDA849621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87160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FBF73-DBB1-48AE-8D57-43DDA849621B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2352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3892" y="8685559"/>
            <a:ext cx="2972498" cy="4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5AEA40-70F1-4AF4-ACE8-1717B88EC45D}" type="slidenum">
              <a:rPr lang="ru-RU" sz="1200"/>
              <a:pPr algn="r"/>
              <a:t>12</a:t>
            </a:fld>
            <a:endParaRPr lang="ru-RU" sz="12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6762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15" y="4343510"/>
            <a:ext cx="5028771" cy="411428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140549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3892" y="8685559"/>
            <a:ext cx="2972498" cy="4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5AEA40-70F1-4AF4-ACE8-1717B88EC45D}" type="slidenum">
              <a:rPr lang="ru-RU" sz="1200"/>
              <a:pPr algn="r"/>
              <a:t>13</a:t>
            </a:fld>
            <a:endParaRPr lang="ru-RU" sz="12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6762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15" y="4343510"/>
            <a:ext cx="5028771" cy="411428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302049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х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07891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69507-6469-496E-8415-AD5E5A832D6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6966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69507-6469-496E-8415-AD5E5A832D6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499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69507-6469-496E-8415-AD5E5A832D6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64168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5CA2-953E-4F58-BF5A-6874674B6060}" type="datetimeFigureOut">
              <a:rPr lang="ru-RU" smtClean="0"/>
              <a:pPr/>
              <a:t>22.12.2021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3257-77DA-42BF-AE00-5CE5365106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5CA2-953E-4F58-BF5A-6874674B6060}" type="datetimeFigureOut">
              <a:rPr lang="ru-RU" smtClean="0"/>
              <a:pPr/>
              <a:t>22.12.2021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3257-77DA-42BF-AE00-5CE5365106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5CA2-953E-4F58-BF5A-6874674B6060}" type="datetimeFigureOut">
              <a:rPr lang="ru-RU" smtClean="0"/>
              <a:pPr/>
              <a:t>22.12.2021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3257-77DA-42BF-AE00-5CE5365106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3D939-5A41-413D-969D-4FE649A862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59285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EDF7477-F084-42AD-B596-D706A2022652}" type="datetimeFigureOut">
              <a:rPr lang="de-DE"/>
              <a:pPr>
                <a:defRPr/>
              </a:pPr>
              <a:t>22.12.2021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25524-B8BF-4267-8837-37A386060E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5CA2-953E-4F58-BF5A-6874674B6060}" type="datetimeFigureOut">
              <a:rPr lang="ru-RU" smtClean="0"/>
              <a:pPr/>
              <a:t>22.12.2021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3257-77DA-42BF-AE00-5CE5365106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5CA2-953E-4F58-BF5A-6874674B6060}" type="datetimeFigureOut">
              <a:rPr lang="ru-RU" smtClean="0"/>
              <a:pPr/>
              <a:t>22.12.2021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3257-77DA-42BF-AE00-5CE5365106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5CA2-953E-4F58-BF5A-6874674B6060}" type="datetimeFigureOut">
              <a:rPr lang="ru-RU" smtClean="0"/>
              <a:pPr/>
              <a:t>22.12.2021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3257-77DA-42BF-AE00-5CE5365106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5CA2-953E-4F58-BF5A-6874674B6060}" type="datetimeFigureOut">
              <a:rPr lang="ru-RU" smtClean="0"/>
              <a:pPr/>
              <a:t>22.12.2021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3257-77DA-42BF-AE00-5CE5365106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5CA2-953E-4F58-BF5A-6874674B6060}" type="datetimeFigureOut">
              <a:rPr lang="ru-RU" smtClean="0"/>
              <a:pPr/>
              <a:t>22.12.2021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3257-77DA-42BF-AE00-5CE5365106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5CA2-953E-4F58-BF5A-6874674B6060}" type="datetimeFigureOut">
              <a:rPr lang="ru-RU" smtClean="0"/>
              <a:pPr/>
              <a:t>22.12.2021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3257-77DA-42BF-AE00-5CE5365106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5CA2-953E-4F58-BF5A-6874674B6060}" type="datetimeFigureOut">
              <a:rPr lang="ru-RU" smtClean="0"/>
              <a:pPr/>
              <a:t>22.12.2021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3257-77DA-42BF-AE00-5CE5365106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5CA2-953E-4F58-BF5A-6874674B6060}" type="datetimeFigureOut">
              <a:rPr lang="ru-RU" smtClean="0"/>
              <a:pPr/>
              <a:t>22.12.2021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3257-77DA-42BF-AE00-5CE5365106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15CA2-953E-4F58-BF5A-6874674B6060}" type="datetimeFigureOut">
              <a:rPr lang="ru-RU" smtClean="0"/>
              <a:pPr/>
              <a:t>22.12.2021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43257-77DA-42BF-AE00-5CE5365106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gi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14348" y="357166"/>
            <a:ext cx="7920880" cy="2000264"/>
          </a:xfrm>
          <a:prstGeom prst="roundRect">
            <a:avLst>
              <a:gd name="adj" fmla="val 427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714348" y="285728"/>
            <a:ext cx="8001056" cy="2071702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>
            <a:normAutofit fontScale="700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 kumimoji="0" sz="28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2">
                  <a:lumMod val="75000"/>
                </a:schemeClr>
              </a:buClr>
              <a:defRPr/>
            </a:pPr>
            <a:r>
              <a:rPr lang="ru-RU" sz="7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Бюджет для граждан</a:t>
            </a:r>
          </a:p>
          <a:p>
            <a:pPr algn="ctr">
              <a:buClr>
                <a:schemeClr val="accent2">
                  <a:lumMod val="75000"/>
                </a:schemeClr>
              </a:buClr>
              <a:defRPr/>
            </a:pP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Проект бюджета Черемховского районного муниципального образования </a:t>
            </a:r>
          </a:p>
          <a:p>
            <a:pPr algn="ctr">
              <a:buClr>
                <a:schemeClr val="accent2">
                  <a:lumMod val="75000"/>
                </a:schemeClr>
              </a:buClr>
              <a:defRPr/>
            </a:pP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на 2022 год </a:t>
            </a:r>
          </a:p>
          <a:p>
            <a:pPr algn="ctr">
              <a:buClr>
                <a:schemeClr val="accent2">
                  <a:lumMod val="75000"/>
                </a:schemeClr>
              </a:buClr>
              <a:defRPr/>
            </a:pP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и плановый период 2023 и 2024 годов</a:t>
            </a:r>
            <a:endParaRPr lang="ru-RU" sz="27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AutoShape 2" descr="C:\Users\%D0%93%D0%B0%D0%B9%D0%B4%D1%83%D0%BA\Desktop\%D0%B1%D1%8E%D0%B4%D0%B6%D0%B5%D1%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6564" name="AutoShape 4" descr="C:\Users\%D0%93%D0%B0%D0%B9%D0%B4%D1%83%D0%BA\Desktop\%D0%B1%D1%8E%D0%B4%D0%B6%D0%B5%D1%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6566" name="AutoShape 6" descr="C:\Users\%D0%93%D0%B0%D0%B9%D0%B4%D1%83%D0%BA\Desktop\%D0%B1%D1%8E%D0%B4%D0%B6%D0%B5%D1%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6568" name="AutoShape 8" descr="C:\Users\%D0%93%D0%B0%D0%B9%D0%B4%D1%83%D0%BA\Desktop\%D0%B1%D1%8E%D0%B4%D0%B6%D0%B5%D1%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3250" name="Picture 2" descr="https://gubkinadm.ru/images/photos/medium/article85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357431"/>
            <a:ext cx="8001056" cy="421484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0" y="14287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Разделы классификации расходов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 бюджета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42845" y="1285860"/>
          <a:ext cx="8858312" cy="513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4643446"/>
            <a:ext cx="647701" cy="620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2143116"/>
            <a:ext cx="714380" cy="57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071810"/>
            <a:ext cx="60166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06" r="18102"/>
          <a:stretch>
            <a:fillRect/>
          </a:stretch>
        </p:blipFill>
        <p:spPr bwMode="auto">
          <a:xfrm>
            <a:off x="5429256" y="5000636"/>
            <a:ext cx="5794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7620" y="1500174"/>
            <a:ext cx="785818" cy="71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1" cstate="print">
            <a:extLst/>
          </a:blip>
          <a:srcRect/>
          <a:stretch>
            <a:fillRect/>
          </a:stretch>
        </p:blipFill>
        <p:spPr bwMode="auto">
          <a:xfrm>
            <a:off x="2428860" y="2643182"/>
            <a:ext cx="617509" cy="49269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  <p:pic>
        <p:nvPicPr>
          <p:cNvPr id="22539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57422" y="3643314"/>
            <a:ext cx="650876" cy="663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0" name="Рисунок 75" descr="sz_logo.pn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1857364"/>
            <a:ext cx="55086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6429388" y="5214950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28596" y="4786322"/>
            <a:ext cx="2016224" cy="371923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  <a:effectLst>
            <a:glow rad="177800">
              <a:srgbClr val="FFFF0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072066" y="6143644"/>
            <a:ext cx="2016224" cy="330810"/>
          </a:xfrm>
          <a:prstGeom prst="rect">
            <a:avLst/>
          </a:prstGeom>
          <a:solidFill>
            <a:schemeClr val="bg1"/>
          </a:solidFill>
          <a:ln w="38100">
            <a:solidFill>
              <a:srgbClr val="FF9900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14282" y="2714620"/>
            <a:ext cx="2006579" cy="50651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28596" y="3714752"/>
            <a:ext cx="1692187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929454" y="4000504"/>
            <a:ext cx="1800200" cy="672978"/>
          </a:xfrm>
          <a:prstGeom prst="rect">
            <a:avLst/>
          </a:prstGeom>
          <a:solidFill>
            <a:schemeClr val="bg1"/>
          </a:solidFill>
          <a:ln w="38100">
            <a:solidFill>
              <a:srgbClr val="E0C0A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Межбюджетные трансферты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715140" y="2786058"/>
            <a:ext cx="1945388" cy="64294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6729426" y="1714488"/>
            <a:ext cx="2271730" cy="785818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500166" y="1142984"/>
            <a:ext cx="2357454" cy="42862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42844" y="1928802"/>
            <a:ext cx="2386002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90000"/>
              </a:schemeClr>
            </a:solidFill>
          </a:ln>
          <a:effectLst>
            <a:glow rad="88900">
              <a:schemeClr val="accent5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71" name="Рисунок 23" descr="logo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5214950"/>
            <a:ext cx="69056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72" name="Номер слайда 2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6B4C56-A384-436B-8958-06A6D3438479}" type="slidenum">
              <a:rPr lang="es-ES" smtClean="0"/>
              <a:pPr/>
              <a:t>10</a:t>
            </a:fld>
            <a:endParaRPr lang="es-ES" smtClean="0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V="1">
            <a:off x="467544" y="1052736"/>
            <a:ext cx="8424936" cy="0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3357554" y="5000636"/>
            <a:ext cx="984449" cy="984449"/>
            <a:chOff x="2428897" y="3214707"/>
            <a:chExt cx="984449" cy="984449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9" name="Овал 28"/>
            <p:cNvSpPr/>
            <p:nvPr/>
          </p:nvSpPr>
          <p:spPr>
            <a:xfrm>
              <a:off x="2428897" y="3214707"/>
              <a:ext cx="984449" cy="984449"/>
            </a:xfrm>
            <a:prstGeom prst="ellipse">
              <a:avLst/>
            </a:prstGeom>
            <a:grpFill/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Овал 4"/>
            <p:cNvSpPr/>
            <p:nvPr/>
          </p:nvSpPr>
          <p:spPr>
            <a:xfrm>
              <a:off x="2573066" y="3358876"/>
              <a:ext cx="696111" cy="69611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44036" name="Picture 4" descr="http://st2.depositphotos.com/4314827/7312/v/950/depositphotos_73120007-stock-illustration-health-services-sign-symbol-medicine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28992" y="5143512"/>
            <a:ext cx="785818" cy="71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1" name="Группа 30"/>
          <p:cNvGrpSpPr/>
          <p:nvPr/>
        </p:nvGrpSpPr>
        <p:grpSpPr>
          <a:xfrm>
            <a:off x="4714876" y="1643050"/>
            <a:ext cx="1000132" cy="984449"/>
            <a:chOff x="2428897" y="3214707"/>
            <a:chExt cx="984449" cy="984449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32" name="Овал 31"/>
            <p:cNvSpPr/>
            <p:nvPr/>
          </p:nvSpPr>
          <p:spPr>
            <a:xfrm>
              <a:off x="2428897" y="3214707"/>
              <a:ext cx="984449" cy="984449"/>
            </a:xfrm>
            <a:prstGeom prst="ellipse">
              <a:avLst/>
            </a:prstGeom>
            <a:grpFill/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Овал 4"/>
            <p:cNvSpPr/>
            <p:nvPr/>
          </p:nvSpPr>
          <p:spPr>
            <a:xfrm>
              <a:off x="2573066" y="3358876"/>
              <a:ext cx="696111" cy="69611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34" name="Заголовок 1"/>
          <p:cNvSpPr txBox="1">
            <a:spLocks/>
          </p:cNvSpPr>
          <p:nvPr/>
        </p:nvSpPr>
        <p:spPr>
          <a:xfrm>
            <a:off x="5286380" y="1142984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FF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0200 Национальная оборона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4" name="Picture 2" descr="https://ic.pics.livejournal.com/paintbellu/64445904/12716/12716_900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86314" y="1785926"/>
            <a:ext cx="785818" cy="707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Заголовок 1"/>
          <p:cNvSpPr txBox="1">
            <a:spLocks/>
          </p:cNvSpPr>
          <p:nvPr/>
        </p:nvSpPr>
        <p:spPr>
          <a:xfrm>
            <a:off x="1285852" y="5643578"/>
            <a:ext cx="2016224" cy="33081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Здравоохранение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4" descr="http://photo-zhurnal.ru/images/615185_budzhet-kartinki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929322" y="4071941"/>
            <a:ext cx="714380" cy="675765"/>
          </a:xfrm>
          <a:prstGeom prst="rect">
            <a:avLst/>
          </a:prstGeom>
          <a:noFill/>
        </p:spPr>
      </p:pic>
      <p:grpSp>
        <p:nvGrpSpPr>
          <p:cNvPr id="37" name="Группа 36"/>
          <p:cNvGrpSpPr/>
          <p:nvPr/>
        </p:nvGrpSpPr>
        <p:grpSpPr>
          <a:xfrm rot="1377099">
            <a:off x="4737018" y="2592825"/>
            <a:ext cx="530243" cy="221209"/>
            <a:chOff x="3940496" y="1174643"/>
            <a:chExt cx="530243" cy="218918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38" name="Стрелка вправо 37"/>
            <p:cNvSpPr/>
            <p:nvPr/>
          </p:nvSpPr>
          <p:spPr>
            <a:xfrm rot="15778077">
              <a:off x="4096159" y="1018980"/>
              <a:ext cx="218918" cy="53024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трелка вправо 4"/>
            <p:cNvSpPr/>
            <p:nvPr/>
          </p:nvSpPr>
          <p:spPr>
            <a:xfrm rot="26578077">
              <a:off x="4133017" y="1157619"/>
              <a:ext cx="153243" cy="318145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/>
            </a:p>
          </p:txBody>
        </p:sp>
      </p:grpSp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процесс 10"/>
          <p:cNvSpPr/>
          <p:nvPr/>
        </p:nvSpPr>
        <p:spPr>
          <a:xfrm>
            <a:off x="691167" y="1931316"/>
            <a:ext cx="8143875" cy="928687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38697" y="1102995"/>
            <a:ext cx="5786437" cy="928688"/>
          </a:xfrm>
          <a:prstGeom prst="flowChartAlternateProcess">
            <a:avLst/>
          </a:prstGeom>
          <a:solidFill>
            <a:srgbClr val="CBFAA8"/>
          </a:solidFill>
          <a:ln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Программный бюджет и повышение эффективности бюджетных расходов</a:t>
            </a:r>
          </a:p>
        </p:txBody>
      </p:sp>
      <p:sp>
        <p:nvSpPr>
          <p:cNvPr id="18437" name="Прямоугольник 8"/>
          <p:cNvSpPr>
            <a:spLocks noChangeArrowheads="1"/>
          </p:cNvSpPr>
          <p:nvPr/>
        </p:nvSpPr>
        <p:spPr bwMode="auto">
          <a:xfrm>
            <a:off x="691167" y="2033271"/>
            <a:ext cx="8143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 i="1" dirty="0" smtClean="0">
                <a:latin typeface="+mj-lt"/>
                <a:cs typeface="Times New Roman" pitchFamily="18" charset="0"/>
              </a:rPr>
              <a:t>В </a:t>
            </a:r>
            <a:r>
              <a:rPr lang="ru-RU" sz="1200" b="1" i="1" dirty="0">
                <a:latin typeface="+mj-lt"/>
                <a:cs typeface="Times New Roman" pitchFamily="18" charset="0"/>
              </a:rPr>
              <a:t>целях повышения эффективности и результативности расходов </a:t>
            </a:r>
            <a:r>
              <a:rPr lang="ru-RU" sz="1200" b="1" i="1" dirty="0" smtClean="0">
                <a:latin typeface="+mj-lt"/>
                <a:cs typeface="Times New Roman" pitchFamily="18" charset="0"/>
              </a:rPr>
              <a:t>бюджет Черемховского районного муниципального образования формируется </a:t>
            </a:r>
            <a:r>
              <a:rPr lang="ru-RU" sz="1200" b="1" i="1" dirty="0">
                <a:latin typeface="+mj-lt"/>
                <a:cs typeface="Times New Roman" pitchFamily="18" charset="0"/>
              </a:rPr>
              <a:t>по программному принципу. Проект бюджета сформирован на основе </a:t>
            </a:r>
            <a:r>
              <a:rPr lang="ru-RU" sz="1200" b="1" i="1" dirty="0" smtClean="0">
                <a:latin typeface="+mj-lt"/>
                <a:cs typeface="Times New Roman" pitchFamily="18" charset="0"/>
              </a:rPr>
              <a:t>10 </a:t>
            </a:r>
            <a:r>
              <a:rPr lang="ru-RU" sz="1200" b="1" i="1" dirty="0">
                <a:latin typeface="+mj-lt"/>
                <a:cs typeface="Times New Roman" pitchFamily="18" charset="0"/>
              </a:rPr>
              <a:t>муниципальных программ, охватывающих основные направления деятельности органов местного </a:t>
            </a:r>
            <a:r>
              <a:rPr lang="ru-RU" sz="1200" b="1" i="1" dirty="0" smtClean="0">
                <a:latin typeface="+mj-lt"/>
                <a:cs typeface="Times New Roman" pitchFamily="18" charset="0"/>
              </a:rPr>
              <a:t>самоуправления</a:t>
            </a:r>
            <a:endParaRPr lang="ru-RU" sz="12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714375" y="3714750"/>
            <a:ext cx="8191911" cy="112056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738392" y="5690995"/>
            <a:ext cx="8143875" cy="582729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238697" y="4784320"/>
            <a:ext cx="5786437" cy="928687"/>
          </a:xfrm>
          <a:prstGeom prst="flowChartAlternateProcess">
            <a:avLst/>
          </a:prstGeom>
          <a:solidFill>
            <a:srgbClr val="CBFAA8"/>
          </a:solidFill>
          <a:ln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Социальная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направленность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бюджета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муниципального образования</a:t>
            </a:r>
          </a:p>
        </p:txBody>
      </p:sp>
      <p:sp>
        <p:nvSpPr>
          <p:cNvPr id="18442" name="Прямоугольник 15"/>
          <p:cNvSpPr>
            <a:spLocks noChangeArrowheads="1"/>
          </p:cNvSpPr>
          <p:nvPr/>
        </p:nvSpPr>
        <p:spPr bwMode="auto">
          <a:xfrm>
            <a:off x="774700" y="3765068"/>
            <a:ext cx="8037127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i="1" dirty="0">
                <a:latin typeface="+mj-lt"/>
                <a:cs typeface="Times New Roman" pitchFamily="18" charset="0"/>
              </a:rPr>
              <a:t>В программном бюджете бюджетные ассигнования распределяются по программам и их подпрограммам, в составе которых отражены конкретные мероприятия и цели, что обеспечивает прозрачность расходования бюджетных средств, направленных на достижение конкретных результатов</a:t>
            </a:r>
          </a:p>
        </p:txBody>
      </p:sp>
      <p:sp>
        <p:nvSpPr>
          <p:cNvPr id="18443" name="Прямоугольник 16"/>
          <p:cNvSpPr>
            <a:spLocks noChangeArrowheads="1"/>
          </p:cNvSpPr>
          <p:nvPr/>
        </p:nvSpPr>
        <p:spPr bwMode="auto">
          <a:xfrm>
            <a:off x="691167" y="5723714"/>
            <a:ext cx="8143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 dirty="0" smtClean="0">
                <a:latin typeface="+mj-lt"/>
                <a:cs typeface="Times New Roman" pitchFamily="18" charset="0"/>
              </a:rPr>
              <a:t>Социальная </a:t>
            </a:r>
            <a:r>
              <a:rPr lang="ru-RU" sz="1200" b="1" i="1" dirty="0">
                <a:latin typeface="+mj-lt"/>
                <a:cs typeface="Times New Roman" pitchFamily="18" charset="0"/>
              </a:rPr>
              <a:t>ориентация бюджета является приоритетным направлением бюджетной политики </a:t>
            </a:r>
            <a:r>
              <a:rPr lang="ru-RU" sz="1200" b="1" i="1" dirty="0" smtClean="0">
                <a:latin typeface="+mj-lt"/>
                <a:cs typeface="Times New Roman" pitchFamily="18" charset="0"/>
              </a:rPr>
              <a:t>Черемховского районного муниципального образования</a:t>
            </a:r>
            <a:endParaRPr lang="ru-RU" sz="12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8444" name="Номер слайда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2BFF00-EFB6-4875-BD55-B904E5C69437}" type="slidenum">
              <a:rPr lang="es-ES" smtClean="0"/>
              <a:pPr/>
              <a:t>11</a:t>
            </a:fld>
            <a:endParaRPr lang="es-ES" smtClean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14009" y="204282"/>
            <a:ext cx="8929991" cy="778212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 smtClean="0">
                <a:solidFill>
                  <a:srgbClr val="C00000"/>
                </a:solidFill>
                <a:latin typeface="Bookman Old Style" pitchFamily="18" charset="0"/>
              </a:rPr>
              <a:t>  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Основные подходы к формированию расходов бюджета Черемховского районного муниципального образования</a:t>
            </a:r>
            <a:r>
              <a:rPr lang="ru-RU" sz="2100" i="1" dirty="0" smtClean="0">
                <a:solidFill>
                  <a:srgbClr val="C00000"/>
                </a:solidFill>
                <a:effectLst/>
                <a:latin typeface="Bookman Old Style" pitchFamily="18" charset="0"/>
              </a:rPr>
              <a:t/>
            </a:r>
            <a:br>
              <a:rPr lang="ru-RU" sz="2100" i="1" dirty="0" smtClean="0">
                <a:solidFill>
                  <a:srgbClr val="C00000"/>
                </a:solidFill>
                <a:effectLst/>
                <a:latin typeface="Bookman Old Style" pitchFamily="18" charset="0"/>
              </a:rPr>
            </a:br>
            <a:endParaRPr lang="ru-RU" sz="2100" i="1" dirty="0" smtClean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>
            <a:off x="409986" y="824652"/>
            <a:ext cx="8496300" cy="0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14313" y="3071813"/>
            <a:ext cx="5786437" cy="928687"/>
          </a:xfrm>
          <a:prstGeom prst="flowChartAlternateProcess">
            <a:avLst/>
          </a:prstGeom>
          <a:solidFill>
            <a:srgbClr val="CBFAA8"/>
          </a:solidFill>
          <a:ln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Повышение прозрачности и открытости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бюджетного процесса</a:t>
            </a:r>
          </a:p>
        </p:txBody>
      </p:sp>
    </p:spTree>
    <p:extLst>
      <p:ext uri="{BB962C8B-B14F-4D97-AF65-F5344CB8AC3E}">
        <p14:creationId xmlns="" xmlns:p14="http://schemas.microsoft.com/office/powerpoint/2010/main" val="1402623333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"/>
          <p:cNvSpPr>
            <a:spLocks/>
          </p:cNvSpPr>
          <p:nvPr/>
        </p:nvSpPr>
        <p:spPr bwMode="ltGray">
          <a:xfrm>
            <a:off x="143219" y="5805488"/>
            <a:ext cx="9000781" cy="1052512"/>
          </a:xfrm>
          <a:custGeom>
            <a:avLst/>
            <a:gdLst>
              <a:gd name="T0" fmla="*/ 2147483647 w 5190"/>
              <a:gd name="T1" fmla="*/ 2147483647 h 2298"/>
              <a:gd name="T2" fmla="*/ 0 w 5190"/>
              <a:gd name="T3" fmla="*/ 0 h 2298"/>
              <a:gd name="T4" fmla="*/ 2147483647 w 5190"/>
              <a:gd name="T5" fmla="*/ 2147483647 h 2298"/>
              <a:gd name="T6" fmla="*/ 2147483647 w 5190"/>
              <a:gd name="T7" fmla="*/ 2147483647 h 2298"/>
              <a:gd name="T8" fmla="*/ 2147483647 w 5190"/>
              <a:gd name="T9" fmla="*/ 2147483647 h 2298"/>
              <a:gd name="T10" fmla="*/ 2147483647 w 5190"/>
              <a:gd name="T11" fmla="*/ 2147483647 h 2298"/>
              <a:gd name="T12" fmla="*/ 2147483647 w 5190"/>
              <a:gd name="T13" fmla="*/ 2147483647 h 2298"/>
              <a:gd name="T14" fmla="*/ 2147483647 w 5190"/>
              <a:gd name="T15" fmla="*/ 2147483647 h 2298"/>
              <a:gd name="T16" fmla="*/ 2147483647 w 5190"/>
              <a:gd name="T17" fmla="*/ 2147483647 h 22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90"/>
              <a:gd name="T28" fmla="*/ 0 h 2298"/>
              <a:gd name="T29" fmla="*/ 5190 w 5190"/>
              <a:gd name="T30" fmla="*/ 2298 h 22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gray">
          <a:xfrm>
            <a:off x="6429375" y="6092825"/>
            <a:ext cx="1857375" cy="476250"/>
          </a:xfrm>
          <a:prstGeom prst="can">
            <a:avLst>
              <a:gd name="adj" fmla="val 21434"/>
            </a:avLst>
          </a:prstGeom>
          <a:gradFill flip="none" rotWithShape="1">
            <a:gsLst>
              <a:gs pos="0">
                <a:schemeClr val="accent4">
                  <a:lumMod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5238" name="AutoShape 6"/>
          <p:cNvSpPr>
            <a:spLocks noChangeArrowheads="1"/>
          </p:cNvSpPr>
          <p:nvPr/>
        </p:nvSpPr>
        <p:spPr bwMode="gray">
          <a:xfrm>
            <a:off x="3588228" y="5816906"/>
            <a:ext cx="1857375" cy="484742"/>
          </a:xfrm>
          <a:prstGeom prst="can">
            <a:avLst>
              <a:gd name="adj" fmla="val 21434"/>
            </a:avLst>
          </a:prstGeom>
          <a:gradFill flip="none" rotWithShape="1">
            <a:gsLst>
              <a:gs pos="0">
                <a:schemeClr val="accent4">
                  <a:lumMod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5239" name="AutoShape 7"/>
          <p:cNvSpPr>
            <a:spLocks noChangeArrowheads="1"/>
          </p:cNvSpPr>
          <p:nvPr/>
        </p:nvSpPr>
        <p:spPr bwMode="gray">
          <a:xfrm>
            <a:off x="642938" y="5589588"/>
            <a:ext cx="1912937" cy="433387"/>
          </a:xfrm>
          <a:prstGeom prst="can">
            <a:avLst>
              <a:gd name="adj" fmla="val 21667"/>
            </a:avLst>
          </a:prstGeom>
          <a:gradFill flip="none" rotWithShape="1">
            <a:gsLst>
              <a:gs pos="0">
                <a:schemeClr val="accent4">
                  <a:lumMod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gray">
          <a:xfrm>
            <a:off x="1074509" y="6158139"/>
            <a:ext cx="1223963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gray">
          <a:xfrm>
            <a:off x="3995536" y="6330950"/>
            <a:ext cx="122237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2" name="Text Box 15"/>
          <p:cNvSpPr txBox="1">
            <a:spLocks noChangeArrowheads="1"/>
          </p:cNvSpPr>
          <p:nvPr/>
        </p:nvSpPr>
        <p:spPr bwMode="gray">
          <a:xfrm>
            <a:off x="1258888" y="3573463"/>
            <a:ext cx="24526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95255" name="AutoShape 23"/>
          <p:cNvSpPr>
            <a:spLocks noChangeArrowheads="1"/>
          </p:cNvSpPr>
          <p:nvPr/>
        </p:nvSpPr>
        <p:spPr bwMode="gray">
          <a:xfrm>
            <a:off x="3588228" y="3429000"/>
            <a:ext cx="1857375" cy="2672967"/>
          </a:xfrm>
          <a:prstGeom prst="can">
            <a:avLst>
              <a:gd name="adj" fmla="val 27996"/>
            </a:avLst>
          </a:prstGeom>
          <a:gradFill flip="none" rotWithShape="1">
            <a:gsLst>
              <a:gs pos="0">
                <a:srgbClr val="D38F94">
                  <a:shade val="30000"/>
                  <a:satMod val="115000"/>
                </a:srgbClr>
              </a:gs>
              <a:gs pos="50000">
                <a:srgbClr val="D38F94">
                  <a:shade val="67500"/>
                  <a:satMod val="115000"/>
                </a:srgbClr>
              </a:gs>
              <a:gs pos="100000">
                <a:srgbClr val="D38F94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304 470,5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т.ч. в рамках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муниципальных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284 203,4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98,4%)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95256" name="AutoShape 24"/>
          <p:cNvSpPr>
            <a:spLocks noChangeArrowheads="1"/>
          </p:cNvSpPr>
          <p:nvPr/>
        </p:nvSpPr>
        <p:spPr bwMode="gray">
          <a:xfrm>
            <a:off x="6429375" y="3857628"/>
            <a:ext cx="1857375" cy="2514597"/>
          </a:xfrm>
          <a:prstGeom prst="can">
            <a:avLst>
              <a:gd name="adj" fmla="val 27556"/>
            </a:avLst>
          </a:prstGeom>
          <a:gradFill flip="none" rotWithShape="1">
            <a:gsLst>
              <a:gs pos="0">
                <a:srgbClr val="D38F94">
                  <a:shade val="30000"/>
                  <a:satMod val="115000"/>
                </a:srgbClr>
              </a:gs>
              <a:gs pos="50000">
                <a:srgbClr val="D38F94">
                  <a:shade val="67500"/>
                  <a:satMod val="115000"/>
                </a:srgbClr>
              </a:gs>
              <a:gs pos="100000">
                <a:srgbClr val="D38F94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295 181,6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т.ч. в рамках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муниципальных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262 205,7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97,4%)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AutoShape 23"/>
          <p:cNvSpPr>
            <a:spLocks noChangeArrowheads="1"/>
          </p:cNvSpPr>
          <p:nvPr/>
        </p:nvSpPr>
        <p:spPr bwMode="gray">
          <a:xfrm>
            <a:off x="642938" y="3071810"/>
            <a:ext cx="1912937" cy="2803528"/>
          </a:xfrm>
          <a:prstGeom prst="can">
            <a:avLst>
              <a:gd name="adj" fmla="val 27996"/>
            </a:avLst>
          </a:prstGeom>
          <a:gradFill flip="none" rotWithShape="1">
            <a:gsLst>
              <a:gs pos="0">
                <a:srgbClr val="D38F94">
                  <a:shade val="30000"/>
                  <a:satMod val="115000"/>
                </a:srgbClr>
              </a:gs>
              <a:gs pos="50000">
                <a:srgbClr val="D38F94">
                  <a:shade val="67500"/>
                  <a:satMod val="115000"/>
                </a:srgbClr>
              </a:gs>
              <a:gs pos="100000">
                <a:srgbClr val="D38F94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341 745,8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т.ч. в рамках</a:t>
            </a: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муниципальных</a:t>
            </a: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323 319,4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98,6%)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gray">
          <a:xfrm>
            <a:off x="6797767" y="6429396"/>
            <a:ext cx="12223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57200" y="145915"/>
            <a:ext cx="8229600" cy="4176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 smtClean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609599" y="145915"/>
            <a:ext cx="8369147" cy="5700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700" dirty="0" smtClean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762000" y="450715"/>
            <a:ext cx="8229600" cy="4176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700" dirty="0" smtClean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323850" y="792399"/>
            <a:ext cx="8496300" cy="0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3857620" y="1000108"/>
            <a:ext cx="2362177" cy="1248383"/>
          </a:xfrm>
          <a:prstGeom prst="wedgeRoundRectCallout">
            <a:avLst>
              <a:gd name="adj1" fmla="val -10479"/>
              <a:gd name="adj2" fmla="val 9535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в том числе условно 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утвержденные расходы 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8 </a:t>
            </a:r>
            <a:r>
              <a:rPr lang="ru-RU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187,6 </a:t>
            </a:r>
            <a:r>
              <a:rPr lang="ru-RU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тыс. руб</a:t>
            </a:r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.</a:t>
            </a:r>
            <a:r>
              <a:rPr lang="ru-RU" sz="1400" i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6572264" y="1000108"/>
            <a:ext cx="2386131" cy="1248383"/>
          </a:xfrm>
          <a:prstGeom prst="wedgeRoundRectCallout">
            <a:avLst>
              <a:gd name="adj1" fmla="val -10479"/>
              <a:gd name="adj2" fmla="val 9670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в том числе условно 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утвержденные расходы 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17 </a:t>
            </a:r>
            <a:r>
              <a:rPr lang="ru-RU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521,8 </a:t>
            </a:r>
            <a:r>
              <a:rPr lang="ru-RU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тыс. руб</a:t>
            </a:r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.</a:t>
            </a:r>
            <a:r>
              <a:rPr lang="ru-RU" sz="1400" i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1" y="53116"/>
            <a:ext cx="9144000" cy="81524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C00000"/>
                </a:solidFill>
                <a:latin typeface="Bookman Old Style" pitchFamily="18" charset="0"/>
              </a:rPr>
              <a:t>  </a:t>
            </a:r>
          </a:p>
          <a:p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Расходы бюджета на 2022 год </a:t>
            </a:r>
          </a:p>
          <a:p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 плановый период 2023 и 2024 годов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5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57224" y="1142984"/>
            <a:ext cx="2686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Программные расходы</a:t>
            </a:r>
          </a:p>
          <a:p>
            <a:pPr algn="ctr">
              <a:defRPr/>
            </a:pP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21255" y="1755442"/>
            <a:ext cx="2714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Непрограммные расходы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92708" y="1561898"/>
            <a:ext cx="182880" cy="1706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87787" y="1856636"/>
            <a:ext cx="182880" cy="17068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 rot="1170585">
            <a:off x="2129149" y="2749398"/>
            <a:ext cx="1442161" cy="5429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-37 275,3</a:t>
            </a:r>
            <a:endParaRPr lang="ru-RU" dirty="0"/>
          </a:p>
        </p:txBody>
      </p:sp>
      <p:sp>
        <p:nvSpPr>
          <p:cNvPr id="31" name="Стрелка вправо 30"/>
          <p:cNvSpPr/>
          <p:nvPr/>
        </p:nvSpPr>
        <p:spPr>
          <a:xfrm rot="888397">
            <a:off x="5404772" y="3370468"/>
            <a:ext cx="1412843" cy="48589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-9 288,9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1006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Text Box 15"/>
          <p:cNvSpPr txBox="1">
            <a:spLocks noChangeArrowheads="1"/>
          </p:cNvSpPr>
          <p:nvPr/>
        </p:nvSpPr>
        <p:spPr bwMode="gray">
          <a:xfrm>
            <a:off x="1258888" y="3573463"/>
            <a:ext cx="24526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57200" y="145915"/>
            <a:ext cx="8229600" cy="4176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 smtClean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609599" y="145915"/>
            <a:ext cx="8369147" cy="5700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700" dirty="0" smtClean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762000" y="450715"/>
            <a:ext cx="8229600" cy="4176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700" dirty="0" smtClean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323850" y="792399"/>
            <a:ext cx="8496300" cy="0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1" y="53116"/>
            <a:ext cx="9144000" cy="81524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C00000"/>
                </a:solidFill>
                <a:latin typeface="Bookman Old Style" pitchFamily="18" charset="0"/>
              </a:rPr>
              <a:t>  </a:t>
            </a:r>
          </a:p>
          <a:p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Динамика расходов бюджета за 2020 - 2024 год</a:t>
            </a:r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5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5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29" name="Диаграмма 28"/>
          <p:cNvGraphicFramePr/>
          <p:nvPr/>
        </p:nvGraphicFramePr>
        <p:xfrm>
          <a:off x="0" y="785794"/>
          <a:ext cx="9143999" cy="5704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501006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91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52131482"/>
              </p:ext>
            </p:extLst>
          </p:nvPr>
        </p:nvGraphicFramePr>
        <p:xfrm>
          <a:off x="235854" y="928165"/>
          <a:ext cx="8686798" cy="5712794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787568"/>
                <a:gridCol w="4408274"/>
                <a:gridCol w="1217776"/>
                <a:gridCol w="1136590"/>
                <a:gridCol w="1136590"/>
              </a:tblGrid>
              <a:tr h="35506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Наименование 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год,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год,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год,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3371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12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ОБЩЕГОСУДАРСТВЕННЫЕ 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173 283,4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147 832,4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150 057,5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94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НАЦИОНАЛЬНАЯ 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ОБОРОНА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754,0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447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НАЦИОНАЛЬНАЯ 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БЕЗОПАСНОСТЬ И </a:t>
                      </a:r>
                      <a:endParaRPr lang="ru-RU" sz="1200" b="1" u="none" strike="noStrike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l" fontAlgn="t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ПРАВООХРАНИТЕЛЬНАЯ ДЕЯТЕЛЬНОСТЬ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6  441,8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6 086,3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5 980,3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12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НАЦИОНАЛЬНАЯ 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ЭКОНОМИКА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3 021,9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2 940,7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2 973,3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12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ЖИЛИЩНО-КОММУНАЛЬНОЕ 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ХОЗЯЙСТВО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11 220,7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8 927,8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8 866,7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12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ОБРАЗОВАНИЕ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935 307,3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935 323,8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923 016,8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29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КУЛЬТУРА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КИНЕМАТОГРАФИЯ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43 523,0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40 374,8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40 089,4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1250">
                <a:tc>
                  <a:txBody>
                    <a:bodyPr/>
                    <a:lstStyle/>
                    <a:p>
                      <a:pPr marL="0" algn="ctr" defTabSz="914400" rtl="0" fontAlgn="t" latinLnBrk="0"/>
                      <a:r>
                        <a:rPr lang="ru-RU" sz="1200" b="1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0900</a:t>
                      </a:r>
                      <a:endParaRPr lang="ru-RU" sz="1200" b="1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fontAlgn="t" latinLnBrk="0"/>
                      <a:r>
                        <a:rPr lang="ru-RU" sz="1200" b="1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200" b="1" u="none" strike="noStrike" kern="1200" cap="al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Здравоохранение</a:t>
                      </a:r>
                      <a:endParaRPr lang="ru-RU" sz="1200" b="1" u="none" strike="noStrike" kern="1200" cap="all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138,2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1250">
                <a:tc>
                  <a:txBody>
                    <a:bodyPr/>
                    <a:lstStyle/>
                    <a:p>
                      <a:pPr marL="0" algn="ctr" defTabSz="914400" rtl="0" fontAlgn="t" latinLnBrk="0"/>
                      <a:r>
                        <a:rPr lang="ru-RU" sz="12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fontAlgn="t" latinLnBrk="0"/>
                      <a:r>
                        <a:rPr lang="ru-RU" sz="1200" b="1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СОЦИАЛЬНАЯ </a:t>
                      </a:r>
                      <a:r>
                        <a:rPr lang="ru-RU" sz="12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ПОЛИТИКА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33 321,2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34 313,6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34 611,2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12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ФИЗИЧЕСКАЯ 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 И СПОРТ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3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СРЕДСТВА 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МАССОВОЙ ИНФОРМАЦИИ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3 618,0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3 479,8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3 399,9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477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ОБСЛУЖИВАНИЕ 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ГОСУДАРСТВЕННОГО И  </a:t>
                      </a:r>
                      <a:endParaRPr lang="ru-RU" sz="1200" b="1" u="none" strike="noStrike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l" fontAlgn="t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МУНИЦИПАЛЬНОГО ДОЛГА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376,7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297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b="1" u="none" strike="noStrike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МЕЖБЮДЖЕТНЫЕ ТРАНСФЕРТЫ ОБЩЕГО ХАРАКТЕРА   </a:t>
                      </a:r>
                    </a:p>
                    <a:p>
                      <a:pPr lvl="0" algn="l" fontAlgn="t"/>
                      <a:r>
                        <a:rPr lang="ru-RU" sz="1200" b="1" u="none" strike="noStrike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РФ</a:t>
                      </a:r>
                      <a:endParaRPr lang="ru-RU" sz="1200" b="1" i="0" u="none" strike="noStrike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128 276,3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106 416,6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107 524,9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534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1 341 745,8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296 282,9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277 659,8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507" y="152400"/>
            <a:ext cx="9129493" cy="7757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4290"/>
            <a:ext cx="8929991" cy="7782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Расходы бюджета по разделам на 2022 год и плановый период 2023-2024 годов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Bookman Old Style" pitchFamily="18" charset="0"/>
              </a:rPr>
            </a:br>
            <a:endParaRPr lang="ru-RU" sz="2800" b="1" dirty="0" smtClean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9" name="Line 26"/>
          <p:cNvSpPr>
            <a:spLocks noChangeShapeType="1"/>
          </p:cNvSpPr>
          <p:nvPr/>
        </p:nvSpPr>
        <p:spPr bwMode="auto">
          <a:xfrm>
            <a:off x="361218" y="788076"/>
            <a:ext cx="8496300" cy="0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591132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7143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Bookman Old Style" pitchFamily="18" charset="0"/>
              </a:rPr>
              <a:t> 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Программно-целевой метод формирования и расходования бюджетных средств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Зачем формировать и исполнять бюджет по программам?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1124744"/>
            <a:ext cx="8606760" cy="9190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latin typeface="Bookman Old Style" pitchFamily="18" charset="0"/>
              </a:rPr>
              <a:t>	</a:t>
            </a:r>
            <a:r>
              <a:rPr lang="ru-RU" sz="1400" dirty="0" smtClean="0">
                <a:latin typeface="Bookman Old Style" pitchFamily="18" charset="0"/>
              </a:rPr>
              <a:t>В целях повышения эффективности и результативности бюджетных расходов муниципального образования принято решение: формировать и исполнять расходную часть бюджета района через реализацию </a:t>
            </a:r>
            <a:r>
              <a:rPr lang="ru-RU" sz="1400" b="1" dirty="0" smtClean="0">
                <a:latin typeface="Bookman Old Style" pitchFamily="18" charset="0"/>
              </a:rPr>
              <a:t>10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b="1" dirty="0" smtClean="0">
                <a:latin typeface="Bookman Old Style" pitchFamily="18" charset="0"/>
              </a:rPr>
              <a:t>муниципальных программ.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1462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71472" y="4143380"/>
            <a:ext cx="857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1785918" y="3286124"/>
            <a:ext cx="114300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Двойная стрелка вверх/вниз 12"/>
          <p:cNvSpPr/>
          <p:nvPr/>
        </p:nvSpPr>
        <p:spPr>
          <a:xfrm>
            <a:off x="2000232" y="2786058"/>
            <a:ext cx="71438" cy="135732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flipV="1">
            <a:off x="2000232" y="2714620"/>
            <a:ext cx="78581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2071670" y="4000504"/>
            <a:ext cx="785818" cy="142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28926" y="2643182"/>
            <a:ext cx="1643074" cy="2857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Задача 1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00364" y="3214686"/>
            <a:ext cx="1571636" cy="3571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Задача 2</a:t>
            </a:r>
            <a:endParaRPr lang="ru-RU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00364" y="3857628"/>
            <a:ext cx="1571636" cy="3571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Задача 3</a:t>
            </a:r>
            <a:endParaRPr lang="ru-RU" b="1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4643438" y="2786058"/>
            <a:ext cx="21431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4929190" y="2643182"/>
            <a:ext cx="500066" cy="285752"/>
          </a:xfrm>
          <a:prstGeom prst="ellipse">
            <a:avLst/>
          </a:prstGeom>
          <a:solidFill>
            <a:srgbClr val="41DD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5500694" y="2786058"/>
            <a:ext cx="35719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929322" y="2643182"/>
            <a:ext cx="500066" cy="285752"/>
          </a:xfrm>
          <a:prstGeom prst="ellipse">
            <a:avLst/>
          </a:prstGeom>
          <a:solidFill>
            <a:srgbClr val="41DD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6500826" y="2786058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6858016" y="2643182"/>
            <a:ext cx="500066" cy="357190"/>
          </a:xfrm>
          <a:prstGeom prst="ellipse">
            <a:avLst/>
          </a:prstGeom>
          <a:solidFill>
            <a:srgbClr val="41DD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4643438" y="3357562"/>
            <a:ext cx="21431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4929190" y="3214686"/>
            <a:ext cx="500066" cy="285752"/>
          </a:xfrm>
          <a:prstGeom prst="ellipse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5572132" y="3357562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5929322" y="3214686"/>
            <a:ext cx="500066" cy="285752"/>
          </a:xfrm>
          <a:prstGeom prst="ellipse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6500826" y="3357562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6929454" y="3214686"/>
            <a:ext cx="428628" cy="285752"/>
          </a:xfrm>
          <a:prstGeom prst="ellipse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4714876" y="4000504"/>
            <a:ext cx="21431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5000628" y="3857628"/>
            <a:ext cx="500066" cy="285752"/>
          </a:xfrm>
          <a:prstGeom prst="ellipse">
            <a:avLst/>
          </a:prstGeom>
          <a:solidFill>
            <a:srgbClr val="E93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5643570" y="4000504"/>
            <a:ext cx="21431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5929322" y="3857628"/>
            <a:ext cx="500066" cy="285752"/>
          </a:xfrm>
          <a:prstGeom prst="ellipse">
            <a:avLst/>
          </a:prstGeom>
          <a:solidFill>
            <a:srgbClr val="E93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6500826" y="4000504"/>
            <a:ext cx="2857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6858016" y="3857628"/>
            <a:ext cx="500066" cy="285752"/>
          </a:xfrm>
          <a:prstGeom prst="ellipse">
            <a:avLst/>
          </a:prstGeom>
          <a:solidFill>
            <a:srgbClr val="E93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Правая фигурная скобка 37"/>
          <p:cNvSpPr/>
          <p:nvPr/>
        </p:nvSpPr>
        <p:spPr>
          <a:xfrm>
            <a:off x="7236296" y="2708920"/>
            <a:ext cx="432048" cy="13584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572396" y="3071810"/>
            <a:ext cx="1464100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Bookman Old Style" pitchFamily="18" charset="0"/>
              </a:rPr>
              <a:t>Показатели эффективности </a:t>
            </a:r>
            <a:endParaRPr lang="ru-RU" sz="1050" b="1" dirty="0">
              <a:latin typeface="Bookman Old Style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71472" y="4500570"/>
            <a:ext cx="81439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Основные преимущества программного бюджета:</a:t>
            </a:r>
          </a:p>
          <a:p>
            <a:r>
              <a:rPr lang="ru-RU" sz="1400" dirty="0" smtClean="0">
                <a:latin typeface="Bookman Old Style" pitchFamily="18" charset="0"/>
              </a:rPr>
              <a:t>-установление ответственности каждого распорядителя бюджетных средств за конкретный результат его деятельности;</a:t>
            </a:r>
          </a:p>
          <a:p>
            <a:r>
              <a:rPr lang="ru-RU" sz="1400" dirty="0" smtClean="0">
                <a:latin typeface="Bookman Old Style" pitchFamily="18" charset="0"/>
              </a:rPr>
              <a:t>-возможность оценки реальных результатов деятельности ведомств в детализации до услуг, работ, мероприятий;</a:t>
            </a:r>
          </a:p>
          <a:p>
            <a:r>
              <a:rPr lang="ru-RU" sz="1400" dirty="0" smtClean="0">
                <a:latin typeface="Bookman Old Style" pitchFamily="18" charset="0"/>
              </a:rPr>
              <a:t>-возможность оценки эффективности работы учреждений в процессе достижения целей, выполнения муниципальных заданий.</a:t>
            </a:r>
          </a:p>
          <a:p>
            <a:endParaRPr lang="ru-RU" sz="1400" dirty="0">
              <a:latin typeface="Bookman Old Style" pitchFamily="18" charset="0"/>
            </a:endParaRPr>
          </a:p>
        </p:txBody>
      </p:sp>
      <p:sp>
        <p:nvSpPr>
          <p:cNvPr id="41" name="Line 26"/>
          <p:cNvSpPr>
            <a:spLocks noChangeShapeType="1"/>
          </p:cNvSpPr>
          <p:nvPr/>
        </p:nvSpPr>
        <p:spPr bwMode="auto">
          <a:xfrm>
            <a:off x="395536" y="1052736"/>
            <a:ext cx="8496300" cy="0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02019" y="499287"/>
          <a:ext cx="8761228" cy="6008570"/>
        </p:xfrm>
        <a:graphic>
          <a:graphicData uri="http://schemas.openxmlformats.org/drawingml/2006/table">
            <a:tbl>
              <a:tblPr/>
              <a:tblGrid>
                <a:gridCol w="425303"/>
                <a:gridCol w="5061097"/>
                <a:gridCol w="1158949"/>
                <a:gridCol w="1052623"/>
                <a:gridCol w="1063256"/>
              </a:tblGrid>
              <a:tr h="3602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Наименование программы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2022 год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2023 год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2024 год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697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Муниципальная программа «Развитие образования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Черемховского района»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932 311,2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939 354,9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926 906,5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1660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Муниципальная программа «</a:t>
                      </a:r>
                      <a:r>
                        <a:rPr kumimoji="0" lang="ru-RU" sz="13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Жилищно-коммунальный комплекс и развитие инфраструктуры в  Черемховском районном муниципальном образовании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»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25 103,2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22 516,9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22 695,7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57985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Муниципальная программа «</a:t>
                      </a:r>
                      <a:r>
                        <a:rPr kumimoji="0" lang="ru-RU" sz="13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Безопасность жизнедеятельности в Черемховском районном муниципальном образовании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»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6 971,7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6 635,0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6 561,7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867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Муниципальная программа «</a:t>
                      </a:r>
                      <a:r>
                        <a:rPr kumimoji="0" lang="ru-RU" sz="13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Сохранение и развитие культуры в Черемховском районном муниципальном образовании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»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60 744,8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50 793,8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50 502,0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5842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Муниципальная программа «</a:t>
                      </a:r>
                      <a:r>
                        <a:rPr kumimoji="0" lang="ru-RU" sz="13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Муниципальное управление в Черемховском районном муниципальном образовании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»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68 361,2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60 443,6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59 934,1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23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Муниципальная программа «</a:t>
                      </a:r>
                      <a:r>
                        <a:rPr kumimoji="0" lang="ru-RU" sz="13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Управление муниципальными финансами Черемховского районного муниципального образования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»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176 115,7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150 311,4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151 112,9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54169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Муниципальная программа «</a:t>
                      </a:r>
                      <a:r>
                        <a:rPr kumimoji="0" lang="ru-RU" sz="13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Здоровье населения в Черемховском районном муниципальном образовании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»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138,2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99,0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169,0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847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Муниципальная программа «</a:t>
                      </a:r>
                      <a:r>
                        <a:rPr kumimoji="0" lang="ru-RU" sz="13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Управление муниципальным имуществом Черемховского районного муниципального образования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»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48 854,4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43 330,8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42 682,1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4926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«</a:t>
                      </a:r>
                      <a:r>
                        <a:rPr kumimoji="0" lang="ru-RU" sz="13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Социальная поддержка населения Черемховского районного муниципального образования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»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340,0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340,0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265,0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97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«</a:t>
                      </a:r>
                      <a:r>
                        <a:rPr kumimoji="0" lang="ru-RU" sz="13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Развитие молодежной политики, физической культуры, спорта и туризма в Черемховском районном муниципальном образовании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»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4 379,0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10 378,0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1 377,0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72473" y="0"/>
            <a:ext cx="8929991" cy="389106"/>
          </a:xfrm>
          <a:prstGeom prst="rect">
            <a:avLst/>
          </a:prstGeom>
        </p:spPr>
        <p:txBody>
          <a:bodyPr vert="horz" anchor="ctr">
            <a:normAutofit fontScale="97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 smtClean="0">
                <a:solidFill>
                  <a:srgbClr val="C00000"/>
                </a:solidFill>
                <a:latin typeface="Bookman Old Style" pitchFamily="18" charset="0"/>
              </a:rPr>
              <a:t> 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Муниципальные программы</a:t>
            </a:r>
          </a:p>
        </p:txBody>
      </p:sp>
      <p:sp>
        <p:nvSpPr>
          <p:cNvPr id="6" name="Line 26"/>
          <p:cNvSpPr>
            <a:spLocks noChangeShapeType="1"/>
          </p:cNvSpPr>
          <p:nvPr/>
        </p:nvSpPr>
        <p:spPr bwMode="auto">
          <a:xfrm>
            <a:off x="361218" y="389106"/>
            <a:ext cx="8496300" cy="0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31494" y="3574261"/>
            <a:ext cx="2711700" cy="1594235"/>
          </a:xfrm>
          <a:prstGeom prst="roundRect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ru-RU" sz="15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ru-RU" sz="15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ru-RU" sz="15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</a:rPr>
              <a:t>Повышение эффективности дошкольного,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 образования;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15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</a:rPr>
              <a:t>Развитие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</a:rPr>
              <a:t>системы дополнительного образования</a:t>
            </a:r>
          </a:p>
          <a:p>
            <a:pPr algn="ctr"/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08417" y="3609491"/>
            <a:ext cx="2889670" cy="1221771"/>
          </a:xfrm>
          <a:prstGeom prst="roundRect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управление в сфере образования; Профилактика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суицидальных попыток среди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несовершеннолетних</a:t>
            </a:r>
          </a:p>
          <a:p>
            <a:pPr algn="ctr"/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9609" y="2196156"/>
            <a:ext cx="2573477" cy="1140825"/>
          </a:xfrm>
          <a:prstGeom prst="rect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"Развитие дошкольного, общего и дополнительного образования" на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2018-2025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42" name="Пятиугольник 41"/>
          <p:cNvSpPr/>
          <p:nvPr/>
        </p:nvSpPr>
        <p:spPr>
          <a:xfrm>
            <a:off x="329609" y="1238366"/>
            <a:ext cx="6276464" cy="797442"/>
          </a:xfrm>
          <a:prstGeom prst="homePlate">
            <a:avLst/>
          </a:prstGeom>
          <a:solidFill>
            <a:srgbClr val="73E84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всех необходимых условий по достижению качественного образования, соответствующего требованиям современного общества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112999" y="2214818"/>
            <a:ext cx="3090694" cy="11624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"Обеспечение реализации муниципальной программы и прочие мероприятия в области образования" на 2018 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512887" y="3336981"/>
            <a:ext cx="206920" cy="209189"/>
          </a:xfrm>
          <a:prstGeom prst="downArrow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низ 44"/>
          <p:cNvSpPr/>
          <p:nvPr/>
        </p:nvSpPr>
        <p:spPr>
          <a:xfrm>
            <a:off x="4549792" y="3400302"/>
            <a:ext cx="196869" cy="175105"/>
          </a:xfrm>
          <a:prstGeom prst="down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97" name="Picture 5" descr="C:\Users\Eva\Downloads\img2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113" y="2948474"/>
            <a:ext cx="2984888" cy="19962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Eva\Downloads\image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693" y="4929297"/>
            <a:ext cx="2865662" cy="184898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61218" y="1050723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7" name="Заголовок 6"/>
          <p:cNvSpPr txBox="1">
            <a:spLocks/>
          </p:cNvSpPr>
          <p:nvPr/>
        </p:nvSpPr>
        <p:spPr>
          <a:xfrm>
            <a:off x="502686" y="75816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Развитие образования в Черемховском районном муниципальном образовании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6588224" y="1268760"/>
            <a:ext cx="2448272" cy="188944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2026"/>
            </a:avLst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932 311,2тыс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 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939 354,9тыс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926 906,5тыс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pic>
        <p:nvPicPr>
          <p:cNvPr id="37890" name="Picture 2" descr="https://profacademia.ru/storage/app/uploads/public/612/75c/07c/61275c07cebc19728090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143488"/>
            <a:ext cx="2286016" cy="171451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7892" name="Picture 4" descr="https://ds05.infourok.ru/uploads/ex/0b4a/000cf011-30d01775/img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4893479"/>
            <a:ext cx="2357454" cy="1768091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https://st3.depositphotos.com/1008336/18414/v/1600/depositphotos_184141312-stock-illustration-construction-site-builders.jpg"/>
          <p:cNvPicPr>
            <a:picLocks noChangeAspect="1" noChangeArrowheads="1"/>
          </p:cNvPicPr>
          <p:nvPr/>
        </p:nvPicPr>
        <p:blipFill>
          <a:blip r:embed="rId3" cstate="print"/>
          <a:srcRect l="-84" b="8178"/>
          <a:stretch>
            <a:fillRect/>
          </a:stretch>
        </p:blipFill>
        <p:spPr bwMode="auto">
          <a:xfrm>
            <a:off x="5857884" y="5340960"/>
            <a:ext cx="2149179" cy="1517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https://prom-katalog.ru/upload/iblock/b3a/b3a64019dc92c818343c69afcad240a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786322"/>
            <a:ext cx="2033441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2" name="Picture 2" descr="https://strategy24.ru/images/news/201907/82e6e06356356373e18dffad219a7ce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214686"/>
            <a:ext cx="1453484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kluchy.ucoz.ru/d-s_d-kljuchi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2714620"/>
            <a:ext cx="2714644" cy="1774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2214554"/>
            <a:ext cx="1233953" cy="1143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61218" y="1050723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357158" y="2071678"/>
            <a:ext cx="2496269" cy="857256"/>
          </a:xfrm>
          <a:prstGeom prst="wedgeRoundRectCallout">
            <a:avLst>
              <a:gd name="adj1" fmla="val -18157"/>
              <a:gd name="adj2" fmla="val 73434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муниципальных образовательных организаций дошкольного, общего и дополнительного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71406" y="4143380"/>
            <a:ext cx="3071834" cy="1071570"/>
          </a:xfrm>
          <a:prstGeom prst="wedgeRoundRectCallout">
            <a:avLst>
              <a:gd name="adj1" fmla="val -36077"/>
              <a:gd name="adj2" fmla="val 63455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условий безопасности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школьных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перевозок для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обеспечения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доступа к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качественному образованию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в том числе приобретение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школьных                автобусов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сумму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5 000,0 тыс. руб.)</a:t>
            </a:r>
          </a:p>
          <a:p>
            <a:pPr algn="ctr"/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3214678" y="4286256"/>
            <a:ext cx="2500330" cy="571504"/>
          </a:xfrm>
          <a:prstGeom prst="wedgeRoundRectCallout">
            <a:avLst>
              <a:gd name="adj1" fmla="val -2888"/>
              <a:gd name="adj2" fmla="val 64810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Установка вентиляционного оборудования в пищеблоках  СОШ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с.Онот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ДОУ с.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Лохово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43042" y="3143248"/>
            <a:ext cx="1349828" cy="42862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93 392,5 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5429256" y="1492375"/>
            <a:ext cx="3428262" cy="1150807"/>
          </a:xfrm>
          <a:prstGeom prst="wedgeRoundRectCallout">
            <a:avLst>
              <a:gd name="adj1" fmla="val -1495"/>
              <a:gd name="adj2" fmla="val 65982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государственных гарантий реализации прав на получение общедоступного и бесплатного дошкольного, начального общего, основного общего, среднего общего образования в муниципальных образовательных организациях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6450" y="1091820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мероприятия муниципальной программы в 2022 году</a:t>
            </a:r>
            <a:endParaRPr lang="ru-RU" sz="1600" i="1" dirty="0">
              <a:solidFill>
                <a:srgbClr val="566444"/>
              </a:solidFill>
              <a:latin typeface="+mj-lt"/>
            </a:endParaRPr>
          </a:p>
        </p:txBody>
      </p:sp>
      <p:sp>
        <p:nvSpPr>
          <p:cNvPr id="29" name="Заголовок 6"/>
          <p:cNvSpPr txBox="1">
            <a:spLocks/>
          </p:cNvSpPr>
          <p:nvPr/>
        </p:nvSpPr>
        <p:spPr>
          <a:xfrm>
            <a:off x="502686" y="75816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Развитие образования в Черемховском районном муниципальном образовании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643834" y="2571744"/>
            <a:ext cx="1260130" cy="56427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703 896,4 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6" name="Picture 8" descr="http://girnyk.dn.ua/_pu/24/2335443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2285991"/>
            <a:ext cx="2143140" cy="133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928927" y="1428736"/>
            <a:ext cx="2428892" cy="785818"/>
          </a:xfrm>
          <a:prstGeom prst="wedgeRoundRectCallout">
            <a:avLst>
              <a:gd name="adj1" fmla="val -798"/>
              <a:gd name="adj2" fmla="val 78888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противопожарных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мероприятий в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помещениях образовательных организаций 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000496" y="2285992"/>
            <a:ext cx="1172696" cy="56427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2 810,9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3071802" y="3571876"/>
            <a:ext cx="2428892" cy="642942"/>
          </a:xfrm>
          <a:prstGeom prst="wedgeRoundRectCallout">
            <a:avLst>
              <a:gd name="adj1" fmla="val 52929"/>
              <a:gd name="adj2" fmla="val -91799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системы отопления и кровли в ДОУ с. Тальники</a:t>
            </a:r>
          </a:p>
        </p:txBody>
      </p:sp>
      <p:sp>
        <p:nvSpPr>
          <p:cNvPr id="31" name="Овал 30"/>
          <p:cNvSpPr/>
          <p:nvPr/>
        </p:nvSpPr>
        <p:spPr>
          <a:xfrm>
            <a:off x="5286380" y="2714620"/>
            <a:ext cx="1172696" cy="56427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600,0 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>
            <a:off x="5857884" y="4286256"/>
            <a:ext cx="3143272" cy="1143008"/>
          </a:xfrm>
          <a:prstGeom prst="wedgeRoundRectCallout">
            <a:avLst>
              <a:gd name="adj1" fmla="val -3240"/>
              <a:gd name="adj2" fmla="val -65685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текущий ремонт помещений СОШ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с.Алехино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д.Паршевникова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СОШ с.Саянское – 700,0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замена оконных блоков в ДОУ д.Козлова – 200,0 тыс.руб.; </a:t>
            </a:r>
          </a:p>
        </p:txBody>
      </p:sp>
      <p:sp>
        <p:nvSpPr>
          <p:cNvPr id="33" name="Овал 32"/>
          <p:cNvSpPr/>
          <p:nvPr/>
        </p:nvSpPr>
        <p:spPr>
          <a:xfrm>
            <a:off x="7643834" y="3714752"/>
            <a:ext cx="1143008" cy="56427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900,0 тыс.руб.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715272" y="5500702"/>
            <a:ext cx="1172696" cy="56427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29 784,0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6500826" y="6143644"/>
            <a:ext cx="2500330" cy="714356"/>
          </a:xfrm>
          <a:prstGeom prst="wedgeRoundRectCallout">
            <a:avLst>
              <a:gd name="adj1" fmla="val -2966"/>
              <a:gd name="adj2" fmla="val -79918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капитальных ремонтов образовательных организаций  (СОШ с.Зерновое, ДОУ с.Парфеново)</a:t>
            </a:r>
          </a:p>
        </p:txBody>
      </p:sp>
      <p:sp>
        <p:nvSpPr>
          <p:cNvPr id="37" name="Овал 36"/>
          <p:cNvSpPr/>
          <p:nvPr/>
        </p:nvSpPr>
        <p:spPr>
          <a:xfrm>
            <a:off x="4357686" y="4929198"/>
            <a:ext cx="1428760" cy="42862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500,0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3357554" y="6072206"/>
            <a:ext cx="2428892" cy="571504"/>
          </a:xfrm>
          <a:prstGeom prst="wedgeRoundRectCallout">
            <a:avLst>
              <a:gd name="adj1" fmla="val -73636"/>
              <a:gd name="adj2" fmla="val -3757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ПСД на кап. ремонт СОШ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с.Лохово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СОШ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В.Иреть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86" name="Picture 18" descr="НОВЫЙ АВТОБУС ДЛЯ БЕЛЬСКОЙ ШКОЛЫ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5232170"/>
            <a:ext cx="2357454" cy="1625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Овал 22"/>
          <p:cNvSpPr/>
          <p:nvPr/>
        </p:nvSpPr>
        <p:spPr>
          <a:xfrm>
            <a:off x="0" y="5357826"/>
            <a:ext cx="1285884" cy="50006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12 102,2 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2214546" y="6286520"/>
            <a:ext cx="1172696" cy="42139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2 050,0 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8483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http://kytmanovonews.ru/wp-content/uploads/2018/11/%D0%A8%D0%BA%D0%BE%D0%BB%D0%B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29322" y="4857760"/>
            <a:ext cx="1864908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https://s0.rbk.ru/v6_top_pics/resized/1200xH/media/img/6/21/7561786396022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357562"/>
            <a:ext cx="2414530" cy="160968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9698" name="Picture 2" descr="http://900igr.net/up/datas/67470/0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5500678"/>
            <a:ext cx="1968117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Eva\Desktop\3a0929b76bb1fada1e90287bc32ec3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2259948" cy="1473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61218" y="1050723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214282" y="1428736"/>
            <a:ext cx="4786346" cy="1857388"/>
          </a:xfrm>
          <a:prstGeom prst="wedgeRoundRectCallout">
            <a:avLst>
              <a:gd name="adj1" fmla="val -22177"/>
              <a:gd name="adj2" fmla="val 58539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полномочий по обеспечению детей питанием :</a:t>
            </a:r>
            <a:endParaRPr lang="ru-RU" sz="12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предоставлению мер социальной поддержки многодетным и малоимущим семьям – 15 289,6 тыс.руб.;</a:t>
            </a:r>
          </a:p>
          <a:p>
            <a:pPr>
              <a:buFont typeface="Wingdings" pitchFamily="2" charset="2"/>
              <a:buChar char="Ø"/>
            </a:pP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питание детей-инвалидов –  439,6 тыс.руб.;</a:t>
            </a:r>
          </a:p>
          <a:p>
            <a:pPr>
              <a:buFont typeface="Wingdings" pitchFamily="2" charset="2"/>
              <a:buChar char="Ø"/>
            </a:pP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двухразовое питание обучающихся с ОВЗ – </a:t>
            </a: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12 827,7 тыс.руб</a:t>
            </a: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обеспечение питьевым молоком обучающихся с 1 по 4 классы – 3 </a:t>
            </a: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189,5 </a:t>
            </a: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тыс.руб.;</a:t>
            </a:r>
          </a:p>
          <a:p>
            <a:pPr>
              <a:buFont typeface="Wingdings" pitchFamily="2" charset="2"/>
              <a:buChar char="Ø"/>
            </a:pP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бесплатное горячее питание обучающихся – 28 </a:t>
            </a: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196,2 тыс.руб</a:t>
            </a: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5720" y="3357562"/>
            <a:ext cx="1254793" cy="44918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59 942,6 тыс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652120" y="5929330"/>
            <a:ext cx="2629795" cy="661960"/>
          </a:xfrm>
          <a:prstGeom prst="wedgeRoundRectCallout">
            <a:avLst>
              <a:gd name="adj1" fmla="val -1314"/>
              <a:gd name="adj2" fmla="val 66588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Капитальный ремонт спортзала СОШ № 3 п.Михайловка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878706" y="6309320"/>
            <a:ext cx="1265294" cy="44982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6 745,1 тыс. 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5214943" y="1500174"/>
            <a:ext cx="3571899" cy="642942"/>
          </a:xfrm>
          <a:prstGeom prst="wedgeRoundRectCallout">
            <a:avLst>
              <a:gd name="adj1" fmla="val 33524"/>
              <a:gd name="adj2" fmla="val 95016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отдыха детей в каникулярное время в лагерях с дневным пребыванием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524328" y="2492896"/>
            <a:ext cx="1392077" cy="56427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2 268,6 тыс. 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2786050" y="4929198"/>
            <a:ext cx="2262456" cy="677628"/>
          </a:xfrm>
          <a:prstGeom prst="wedgeRoundRectCallout">
            <a:avLst>
              <a:gd name="adj1" fmla="val -10282"/>
              <a:gd name="adj2" fmla="val 96015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оборудованием пунктов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проведения ЕГЭ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771800" y="6093296"/>
            <a:ext cx="1039690" cy="43831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712,2 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Заголовок 6"/>
          <p:cNvSpPr txBox="1">
            <a:spLocks/>
          </p:cNvSpPr>
          <p:nvPr/>
        </p:nvSpPr>
        <p:spPr>
          <a:xfrm>
            <a:off x="411617" y="104503"/>
            <a:ext cx="8424153" cy="83992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Развитие образования в Черемховском районном муниципальном образовании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0288" y="1091820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мероприятия муниципальной программы </a:t>
            </a:r>
            <a:r>
              <a:rPr lang="ru-RU" sz="1600" b="1" i="1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в 2022 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году</a:t>
            </a:r>
            <a:endParaRPr lang="ru-RU" sz="1600" i="1" dirty="0">
              <a:solidFill>
                <a:srgbClr val="566444"/>
              </a:solidFill>
              <a:latin typeface="+mj-lt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4857752" y="3143248"/>
            <a:ext cx="2301564" cy="777351"/>
          </a:xfrm>
          <a:prstGeom prst="wedgeRoundRectCallout">
            <a:avLst>
              <a:gd name="adj1" fmla="val 66336"/>
              <a:gd name="adj2" fmla="val 21053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занятости несовершеннолетних граждан в возрасте от 14 до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18 лет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251520" y="4941168"/>
            <a:ext cx="2304256" cy="864096"/>
          </a:xfrm>
          <a:prstGeom prst="wedgeRoundRectCallout">
            <a:avLst>
              <a:gd name="adj1" fmla="val 2189"/>
              <a:gd name="adj2" fmla="val 62714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 сотрудников образовательных организаций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23528" y="5949280"/>
            <a:ext cx="1215768" cy="517529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269,8 тыс. 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429520" y="3214686"/>
            <a:ext cx="1080120" cy="57606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120,0 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5643570" y="4000504"/>
            <a:ext cx="2088232" cy="1008112"/>
          </a:xfrm>
          <a:prstGeom prst="wedgeRoundRectCallout">
            <a:avLst>
              <a:gd name="adj1" fmla="val 62611"/>
              <a:gd name="adj2" fmla="val 5124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организацию и проведение муниципальных и участие в региональных мероприятиях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7929586" y="4143380"/>
            <a:ext cx="1080120" cy="50405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949,0 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dagmintrud.ru/upload/iblock/8bd/8bde5f1b2a85faed135052dd5c1446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3357562"/>
            <a:ext cx="2071702" cy="1613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86638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Общие сведения о районе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57158" y="1901484"/>
            <a:ext cx="835824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cs typeface="Arial" pitchFamily="34" charset="0"/>
              </a:rPr>
              <a:t>	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8674" name="Picture 2" descr="Живописный рай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12977"/>
            <a:ext cx="482453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://cher.irkobl.ru/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714752"/>
            <a:ext cx="2019300" cy="2371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11560" y="90872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latin typeface="Bookman Old Style" pitchFamily="18" charset="0"/>
                <a:cs typeface="Times New Roman" pitchFamily="18" charset="0"/>
              </a:rPr>
              <a:t>	Черемховский район основан в 1926 году, расположен в юго-западной части Иркутской области, занимает выгодное экономико-географическое положение по отношению к крупнейшим городам Иркутской области.</a:t>
            </a:r>
            <a:endParaRPr lang="ru-RU" sz="1200" b="1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412776"/>
            <a:ext cx="8424936" cy="2041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b="1" dirty="0" smtClean="0">
                <a:latin typeface="Bookman Old Style" pitchFamily="18" charset="0"/>
                <a:cs typeface="Times New Roman" pitchFamily="18" charset="0"/>
              </a:rPr>
              <a:t>В </a:t>
            </a:r>
            <a:r>
              <a:rPr lang="ru-RU" sz="1200" b="1" dirty="0">
                <a:latin typeface="Bookman Old Style" pitchFamily="18" charset="0"/>
                <a:cs typeface="Times New Roman" pitchFamily="18" charset="0"/>
              </a:rPr>
              <a:t>экономике региона Черемховский район занимает ведущие позиции по объемам производимой сельхозпродукции. При этом наличие значительной минерально-сырьевой базы высокого качества представляет собой экономический потенциал и является предметом инвестиционной привлекательности. Промышленная разработка перспективных месторождений, повышение степени </a:t>
            </a:r>
            <a:r>
              <a:rPr lang="ru-RU" sz="1200" b="1" dirty="0" smtClean="0">
                <a:latin typeface="Bookman Old Style" pitchFamily="18" charset="0"/>
                <a:cs typeface="Times New Roman" pitchFamily="18" charset="0"/>
              </a:rPr>
              <a:t>вовлеченности </a:t>
            </a:r>
            <a:r>
              <a:rPr lang="ru-RU" sz="1200" b="1" dirty="0">
                <a:latin typeface="Bookman Old Style" pitchFamily="18" charset="0"/>
                <a:cs typeface="Times New Roman" pitchFamily="18" charset="0"/>
              </a:rPr>
              <a:t>минерально-сырьевых ресурсов в хозяйственный оборот способствуют перспективному развитию территории, созданию рабочих мест, социально-экономическому росту и повышению статуса Черемховского района и Иркутской области</a:t>
            </a:r>
            <a:r>
              <a:rPr lang="ru-RU" sz="1200" b="1" dirty="0" smtClean="0">
                <a:latin typeface="Bookman Old Style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b="1" dirty="0" smtClean="0">
                <a:solidFill>
                  <a:srgbClr val="333333"/>
                </a:solidFill>
                <a:latin typeface="Bookman Old Style" pitchFamily="18" charset="0"/>
                <a:cs typeface="Arial" pitchFamily="34" charset="0"/>
              </a:rPr>
              <a:t>	</a:t>
            </a:r>
            <a:r>
              <a:rPr lang="ru-RU" sz="1200" b="1" dirty="0" smtClean="0">
                <a:latin typeface="Bookman Old Style" pitchFamily="18" charset="0"/>
                <a:cs typeface="Arial" pitchFamily="34" charset="0"/>
              </a:rPr>
              <a:t>В состав территории Черемховского района входит 1 городское и 17 сельских поселений, которые включают 100 населенных пунктов.</a:t>
            </a:r>
            <a:endParaRPr lang="ru-RU" sz="1200" b="1" dirty="0"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s://st2.depositphotos.com/2059749/8974/i/950/depositphotos_89747908-stock-photo-3d-global-education-conce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571612"/>
            <a:ext cx="3037521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 descr="https://dc694.4shared.com/img/n4y2I7KEee/s24/166bdb85838/%D0%A1%D0%BE%D0%B2%D0%B5%D1%89%D0%B0%D0%BD%D0%B8%D0%B5_%D0%B7%D0%B0%D0%B2%D0%B5%D0%B4%D1%83%D1%8E%D1%89%D0%B8%D1%85_2310__27_?async&amp;rand=0.6109532170764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429132"/>
            <a:ext cx="3000396" cy="2250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6357949" y="4429132"/>
            <a:ext cx="2571769" cy="928694"/>
          </a:xfrm>
          <a:prstGeom prst="wedgeRoundRectCallout">
            <a:avLst>
              <a:gd name="adj1" fmla="val -4342"/>
              <a:gd name="adj2" fmla="val 74275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содержание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обеспечение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деятельности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образования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АЧРМО </a:t>
            </a:r>
          </a:p>
        </p:txBody>
      </p:sp>
      <p:sp>
        <p:nvSpPr>
          <p:cNvPr id="6" name="Овал 5"/>
          <p:cNvSpPr/>
          <p:nvPr/>
        </p:nvSpPr>
        <p:spPr>
          <a:xfrm>
            <a:off x="7500958" y="5715016"/>
            <a:ext cx="1069663" cy="458049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4 778,9 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00034" y="4714884"/>
            <a:ext cx="2714644" cy="1071546"/>
          </a:xfrm>
          <a:prstGeom prst="wedgeRoundRectCallout">
            <a:avLst>
              <a:gd name="adj1" fmla="val -4874"/>
              <a:gd name="adj2" fmla="val 67208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обеспечение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деятельности муниципального           казенного учреждения</a:t>
            </a:r>
          </a:p>
          <a:p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развития образования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85918" y="6000768"/>
            <a:ext cx="1109061" cy="44982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12 148,1 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00034" y="1428736"/>
            <a:ext cx="3000396" cy="857256"/>
          </a:xfrm>
          <a:prstGeom prst="wedgeRoundRectCallout">
            <a:avLst>
              <a:gd name="adj1" fmla="val 70578"/>
              <a:gd name="adj2" fmla="val 6497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проведение санитарно-эпидемиологических мероприятий на территории  образовательных организаций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14810" y="1643050"/>
            <a:ext cx="1214446" cy="64294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315,8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00034" y="2428868"/>
            <a:ext cx="3000396" cy="857256"/>
          </a:xfrm>
          <a:prstGeom prst="wedgeRoundRectCallout">
            <a:avLst>
              <a:gd name="adj1" fmla="val 71213"/>
              <a:gd name="adj2" fmla="val 9831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комплектование школьных библиотек учебной литературой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86248" y="2571744"/>
            <a:ext cx="1285884" cy="64294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15,0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00034" y="3571876"/>
            <a:ext cx="2928958" cy="785818"/>
          </a:xfrm>
          <a:prstGeom prst="wedgeRoundRectCallout">
            <a:avLst>
              <a:gd name="adj1" fmla="val 73381"/>
              <a:gd name="adj2" fmla="val 2760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суицидальных попыток среди несовершеннолетних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286248" y="3643314"/>
            <a:ext cx="1285884" cy="64294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10,0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6"/>
          <p:cNvSpPr txBox="1">
            <a:spLocks/>
          </p:cNvSpPr>
          <p:nvPr/>
        </p:nvSpPr>
        <p:spPr>
          <a:xfrm>
            <a:off x="411617" y="104503"/>
            <a:ext cx="8424153" cy="83992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Развитие образования в Черемховском районном муниципальном образовании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</a:t>
            </a:r>
            <a:endParaRPr lang="ru-RU" sz="1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6" name="Line 26"/>
          <p:cNvSpPr>
            <a:spLocks noChangeShapeType="1"/>
          </p:cNvSpPr>
          <p:nvPr/>
        </p:nvSpPr>
        <p:spPr bwMode="auto">
          <a:xfrm>
            <a:off x="361218" y="1050723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16450" y="1091820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мероприятия муниципальной программы в 202</a:t>
            </a:r>
            <a:r>
              <a:rPr lang="en-US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 году</a:t>
            </a:r>
            <a:endParaRPr lang="ru-RU" sz="1600" i="1" dirty="0">
              <a:solidFill>
                <a:srgbClr val="566444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альтернативный процесс 18"/>
          <p:cNvSpPr/>
          <p:nvPr/>
        </p:nvSpPr>
        <p:spPr>
          <a:xfrm>
            <a:off x="3458509" y="2413930"/>
            <a:ext cx="3271900" cy="1694630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Музейное дело;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Организация библиотечного обслуживания;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культурно-досуговой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деятельности;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дополнительного образования детей в области искусств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8274" y="2509135"/>
            <a:ext cx="2957481" cy="1167125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«Укрепление единого культурного пространства на территории Черемховского районного муниципального образования»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8273" y="4252191"/>
            <a:ext cx="3540641" cy="91085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«Обеспечение реализации муниципальной программы и прочие мероприятия в области культуры»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097078" y="4331936"/>
            <a:ext cx="2633331" cy="751365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управление в сфере культуры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329608" y="1350334"/>
            <a:ext cx="6257803" cy="797442"/>
          </a:xfrm>
          <a:prstGeom prst="homePlate">
            <a:avLst/>
          </a:prstGeom>
          <a:solidFill>
            <a:srgbClr val="73E84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развития культурного потенциала жителей и реализации единой культурной политики на территории Черемховского района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3125755" y="3032150"/>
            <a:ext cx="305814" cy="224758"/>
          </a:xfrm>
          <a:prstGeom prst="rightArrow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3708914" y="4599992"/>
            <a:ext cx="380201" cy="249409"/>
          </a:xfrm>
          <a:prstGeom prst="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>
            <a:off x="361218" y="1128545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1" name="Заголовок 6"/>
          <p:cNvSpPr txBox="1">
            <a:spLocks/>
          </p:cNvSpPr>
          <p:nvPr/>
        </p:nvSpPr>
        <p:spPr>
          <a:xfrm>
            <a:off x="586348" y="125694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Сохранение и развитие культуры в Черемховском районном муниципальном образовании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6723958" y="1287613"/>
            <a:ext cx="2420042" cy="1797988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 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60 744,8тыс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 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50 793,8тыс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50 502,0тыс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pic>
        <p:nvPicPr>
          <p:cNvPr id="27650" name="Picture 2" descr="https://i.mycdn.me/i?r=AyH4iRPQ2q0otWIFepML2LxR4HFK7YFgy_H3EbMlcRvY4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085184"/>
            <a:ext cx="2160240" cy="1620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2" name="Picture 4" descr="https://i.mycdn.me/i?r=AyH4iRPQ2q0otWIFepML2LxRQsKSh-U4kIV2_dFOit07K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5157192"/>
            <a:ext cx="2016224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4" name="Picture 6" descr="https://i.mycdn.me/i?r=AyH4iRPQ2q0otWIFepML2LxRBlkhqcUBkh1V2-Kwe5k4I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229200"/>
            <a:ext cx="2030113" cy="1450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6" name="Picture 8" descr="https://i.mycdn.me/i?r=AyH4iRPQ2q0otWIFepML2LxRRFzteenDoFmmXxB-ItZM1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5229200"/>
            <a:ext cx="1920214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60" name="Picture 12" descr="img_55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9" y="3284984"/>
            <a:ext cx="2160240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s://special.rostov-gorod.ru/upload/medialibrary/85b/85b360af3e9c77ea81407247284aa8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285992"/>
            <a:ext cx="2533693" cy="1687479"/>
          </a:xfrm>
          <a:prstGeom prst="rect">
            <a:avLst/>
          </a:prstGeom>
          <a:noFill/>
        </p:spPr>
      </p:pic>
      <p:pic>
        <p:nvPicPr>
          <p:cNvPr id="2" name="Picture 2" descr="http://cher.irkobl.ru/upload/medialibrary/ace/aceac13f9ef4691964eea6fac1c702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941168"/>
            <a:ext cx="2404211" cy="1800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20633"/>
            <a:ext cx="2695904" cy="1732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Line 26"/>
          <p:cNvSpPr>
            <a:spLocks noChangeShapeType="1"/>
          </p:cNvSpPr>
          <p:nvPr/>
        </p:nvSpPr>
        <p:spPr bwMode="auto">
          <a:xfrm>
            <a:off x="405554" y="992433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405554" y="1587496"/>
            <a:ext cx="3546759" cy="733137"/>
          </a:xfrm>
          <a:prstGeom prst="wedgeRoundRectCallout">
            <a:avLst>
              <a:gd name="adj1" fmla="val -29192"/>
              <a:gd name="adj2" fmla="val 73040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и обеспечение деятельности музея, расположенного на территории </a:t>
            </a:r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Михайловка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4798424" y="1650212"/>
            <a:ext cx="3317809" cy="840597"/>
          </a:xfrm>
          <a:prstGeom prst="wedgeRoundRectCallout">
            <a:avLst>
              <a:gd name="adj1" fmla="val -1250"/>
              <a:gd name="adj2" fmla="val 70161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библиотечного обслуживания населения района </a:t>
            </a: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3925747" y="4053013"/>
            <a:ext cx="4190488" cy="983512"/>
          </a:xfrm>
          <a:prstGeom prst="wedgeRoundRectCallout">
            <a:avLst>
              <a:gd name="adj1" fmla="val -2393"/>
              <a:gd name="adj2" fmla="val 66428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культурно-досуговой деятельности, включая расходы на содержание и обеспечение деятельности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Межпоселенческого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культурного центра и проведение мероприятий в сфере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251520" y="5805264"/>
            <a:ext cx="2995526" cy="784928"/>
          </a:xfrm>
          <a:prstGeom prst="wedgeRoundRectCallout">
            <a:avLst>
              <a:gd name="adj1" fmla="val 6074"/>
              <a:gd name="adj2" fmla="val 67131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обеспечение деятельности отдела культуры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АЧРМО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2695903" y="2643182"/>
            <a:ext cx="3259157" cy="1185689"/>
          </a:xfrm>
          <a:prstGeom prst="wedgeRoundRectCallout">
            <a:avLst>
              <a:gd name="adj1" fmla="val -6504"/>
              <a:gd name="adj2" fmla="val 57995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дополнительного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детей в области искусств, включая содержание и обеспечение деятельности детской школы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искусств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Михайловка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08803" y="2096491"/>
            <a:ext cx="1172696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3 050,7</a:t>
            </a:r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43539" y="2266667"/>
            <a:ext cx="1172696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24 123,2 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311431" y="4759110"/>
            <a:ext cx="1172696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14 052,5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937144" y="3604729"/>
            <a:ext cx="1172696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17 433,6 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9512" y="6309320"/>
            <a:ext cx="1172696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2 084,8 тыс.руб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Заголовок 6"/>
          <p:cNvSpPr txBox="1">
            <a:spLocks/>
          </p:cNvSpPr>
          <p:nvPr/>
        </p:nvSpPr>
        <p:spPr>
          <a:xfrm>
            <a:off x="586348" y="2536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Сохранение и развитие культуры в Черемховском районном муниципальном образовании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1933" y="1112368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мероприятия муниципальной программы в 202</a:t>
            </a:r>
            <a:r>
              <a:rPr lang="en-US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 году</a:t>
            </a:r>
            <a:endParaRPr lang="ru-RU" sz="1600" i="1" dirty="0">
              <a:solidFill>
                <a:srgbClr val="566444"/>
              </a:solidFill>
              <a:latin typeface="+mj-lt"/>
            </a:endParaRPr>
          </a:p>
        </p:txBody>
      </p:sp>
      <p:pic>
        <p:nvPicPr>
          <p:cNvPr id="26630" name="Picture 6" descr="http://kaibicy.ru/images/uploads/news/2018/3/12/76131d103aa4916ef56029b55fe7b3be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5204745"/>
            <a:ext cx="1928827" cy="1510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6" name="Picture 6" descr="https://i.mycdn.me/i?r=AyH4iRPQ2q0otWIFepML2LxRETOjBykSKjo8cGoZtBXl3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077072"/>
            <a:ext cx="2520280" cy="1680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099406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59" y="145915"/>
            <a:ext cx="8888817" cy="854193"/>
          </a:xfrm>
        </p:spPr>
        <p:txBody>
          <a:bodyPr/>
          <a:lstStyle/>
          <a:p>
            <a:pPr>
              <a:defRPr/>
            </a:pP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Жилищно-коммунальный комплекс и развитие инфраструктуры в  Черемховском районном муниципальном образовании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</a:t>
            </a:r>
            <a:endParaRPr lang="ru-RU" sz="17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0724" name="Содержимое 3"/>
          <p:cNvSpPr>
            <a:spLocks noGrp="1"/>
          </p:cNvSpPr>
          <p:nvPr>
            <p:ph type="body" sz="quarter" idx="13"/>
          </p:nvPr>
        </p:nvSpPr>
        <p:spPr>
          <a:xfrm>
            <a:off x="323850" y="1639888"/>
            <a:ext cx="4037013" cy="4414837"/>
          </a:xfrm>
        </p:spPr>
        <p:txBody>
          <a:bodyPr/>
          <a:lstStyle/>
          <a:p>
            <a:pPr marL="87313" indent="0" eaLnBrk="1" hangingPunct="1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7313" indent="0" eaLnBrk="1" hangingPunct="1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2EFB606-9489-4C2F-BECD-38F80641C1FD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6959" y="2295209"/>
            <a:ext cx="2689678" cy="987055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«Устойчивое развитие сельских территорий Черемховского районного муниципального образования»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8224" y="3394480"/>
            <a:ext cx="2604977" cy="1134139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«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 на территории Черемховского районного муниципального образования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6959" y="4694019"/>
            <a:ext cx="2732568" cy="1151861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«Энергосбережение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повышение энергетической эффективности на территории Черемховского районного муниципального образования»</a:t>
            </a:r>
          </a:p>
          <a:p>
            <a:pPr algn="ctr"/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1387" y="5954233"/>
            <a:ext cx="2402523" cy="850604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«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реализации муниципальной программы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12653" y="2157668"/>
            <a:ext cx="3793327" cy="1284194"/>
          </a:xfrm>
          <a:prstGeom prst="roundRect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Комплексное обустройство населенных пунктов объектами социальной и инженерной инфраструктуры; Поощрение лучших работающих в агропромышленном комплексе трудовых коллективов и передовых работников за высокие производственные показатели</a:t>
            </a:r>
          </a:p>
          <a:p>
            <a:pPr algn="ctr"/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15720" y="3509792"/>
            <a:ext cx="3274827" cy="1043168"/>
          </a:xfrm>
          <a:prstGeom prst="roundRect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Капитальные вложения в объекты муниципальной собственности в сфере охраны окружающей среды; Осуществление отдельных областных государственных полномочий 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98775" y="4622667"/>
            <a:ext cx="3883993" cy="1338438"/>
          </a:xfrm>
          <a:prstGeom prst="roundRect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Содействие в реализации мероприятий в области энергосбережения и повышения энергетической эффективности; Создание системы мониторинга и информационного и методического обеспечения мероприятий по энергосбережению и повышению энергетической эффективности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98775" y="6058462"/>
            <a:ext cx="3590477" cy="782396"/>
          </a:xfrm>
          <a:prstGeom prst="roundRect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управление в области жилищно-коммунального хозяйства; Осуществление отдельных областных государственных полномочий</a:t>
            </a:r>
          </a:p>
          <a:p>
            <a:pPr algn="ctr"/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7889359" y="2597887"/>
            <a:ext cx="163032" cy="177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2599363" y="6297154"/>
            <a:ext cx="469434" cy="278308"/>
          </a:xfrm>
          <a:prstGeom prst="rightArrow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ятиугольник 23"/>
          <p:cNvSpPr/>
          <p:nvPr/>
        </p:nvSpPr>
        <p:spPr>
          <a:xfrm>
            <a:off x="321181" y="1306284"/>
            <a:ext cx="6274828" cy="693956"/>
          </a:xfrm>
          <a:prstGeom prst="homePlate">
            <a:avLst/>
          </a:prstGeom>
          <a:solidFill>
            <a:srgbClr val="73E84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Эффективное функционирование и устойчивое развитие территорий Черемховского района, повышение качества и комфорта жизнедеятельности населения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2816912" y="2665943"/>
            <a:ext cx="183143" cy="221096"/>
          </a:xfrm>
          <a:prstGeom prst="rightArrow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трелка вправо 26"/>
          <p:cNvSpPr/>
          <p:nvPr/>
        </p:nvSpPr>
        <p:spPr>
          <a:xfrm>
            <a:off x="2774022" y="3874978"/>
            <a:ext cx="431207" cy="296330"/>
          </a:xfrm>
          <a:prstGeom prst="rightArrow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право 27"/>
          <p:cNvSpPr/>
          <p:nvPr/>
        </p:nvSpPr>
        <p:spPr>
          <a:xfrm>
            <a:off x="2864172" y="5140969"/>
            <a:ext cx="234603" cy="250878"/>
          </a:xfrm>
          <a:prstGeom prst="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361218" y="1128545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6616557" y="1225968"/>
            <a:ext cx="2527443" cy="1774086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25 103,2тыс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 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22 516,9тыс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22 695,7тыс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715140" y="3071810"/>
            <a:ext cx="2428860" cy="9870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Градостроительная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политика на территории Черемховского районного муниципального образования»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5400000">
            <a:off x="7750991" y="4107661"/>
            <a:ext cx="285752" cy="214314"/>
          </a:xfrm>
          <a:prstGeom prst="rightArrow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143768" y="4357694"/>
            <a:ext cx="1857388" cy="1338438"/>
          </a:xfrm>
          <a:prstGeom prst="roundRect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изменений в схему территориального планирования Черемховского района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pbs.twimg.com/media/EvTZYDpWYAIoJs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285992"/>
            <a:ext cx="2685997" cy="1790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myupdatesystems.com/wp-content/uploads/2018/03/10_EU20Strugg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357826"/>
            <a:ext cx="1878127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992" y="145915"/>
            <a:ext cx="8977008" cy="535021"/>
          </a:xfrm>
        </p:spPr>
        <p:txBody>
          <a:bodyPr/>
          <a:lstStyle/>
          <a:p>
            <a:pPr>
              <a:defRPr/>
            </a:pPr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МП «</a:t>
            </a:r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Жилищно-коммунальный комплекс и развитие инфраструктуры в  Черемховском районном муниципальном образовании</a:t>
            </a:r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</a:t>
            </a:r>
            <a:endParaRPr lang="ru-RU" sz="17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0724" name="Содержимое 3"/>
          <p:cNvSpPr>
            <a:spLocks noGrp="1"/>
          </p:cNvSpPr>
          <p:nvPr>
            <p:ph type="body" sz="quarter" idx="13"/>
          </p:nvPr>
        </p:nvSpPr>
        <p:spPr>
          <a:xfrm>
            <a:off x="361218" y="1721259"/>
            <a:ext cx="4037013" cy="4414837"/>
          </a:xfrm>
          <a:ln>
            <a:noFill/>
          </a:ln>
          <a:effectLst>
            <a:softEdge rad="112500"/>
          </a:effectLst>
        </p:spPr>
        <p:txBody>
          <a:bodyPr/>
          <a:lstStyle/>
          <a:p>
            <a:pPr marL="87313" indent="0" eaLnBrk="1" hangingPunct="1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7313" indent="0" eaLnBrk="1" hangingPunct="1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2EFB606-9489-4C2F-BECD-38F80641C1FD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450310" y="749166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214282" y="1214422"/>
            <a:ext cx="4317265" cy="1183848"/>
          </a:xfrm>
          <a:prstGeom prst="wedgeRoundRectCallout">
            <a:avLst>
              <a:gd name="adj1" fmla="val -5558"/>
              <a:gd name="adj2" fmla="val 61290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гражданам субсидий на оплату жилых помещений и коммунальных услуг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4857752" y="1142984"/>
            <a:ext cx="4188081" cy="1220070"/>
          </a:xfrm>
          <a:prstGeom prst="wedgeRoundRectCallout">
            <a:avLst>
              <a:gd name="adj1" fmla="val 31739"/>
              <a:gd name="adj2" fmla="val 67208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отдельных областных государственных полномочий по организации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осуществлении деятельности по обращению с собаками и кошками без владельцев в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границах населенных пунктов Иркутской области</a:t>
            </a: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2143108" y="4143380"/>
            <a:ext cx="2062263" cy="1173483"/>
          </a:xfrm>
          <a:prstGeom prst="wedgeRoundRectCallout">
            <a:avLst>
              <a:gd name="adj1" fmla="val -35170"/>
              <a:gd name="adj2" fmla="val 64550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сфере образования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области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энергосбережения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715272" y="2714620"/>
            <a:ext cx="1172696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2 282,8 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500430" y="2500306"/>
            <a:ext cx="1314591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12 015,9 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14348" y="4857760"/>
            <a:ext cx="1172696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,7 </a:t>
            </a:r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0014" y="752774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мероприятия муниципальной программы в 202</a:t>
            </a:r>
            <a:r>
              <a:rPr lang="en-US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 году</a:t>
            </a:r>
            <a:endParaRPr lang="ru-RU" sz="1600" i="1" dirty="0">
              <a:solidFill>
                <a:srgbClr val="566444"/>
              </a:solidFill>
              <a:latin typeface="+mj-lt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3500430" y="5500702"/>
            <a:ext cx="2062263" cy="1173483"/>
          </a:xfrm>
          <a:prstGeom prst="wedgeRoundRectCallout">
            <a:avLst>
              <a:gd name="adj1" fmla="val 71060"/>
              <a:gd name="adj2" fmla="val 11790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районного конкурса в сфере территориального общественного самоуправления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857752" y="5000636"/>
            <a:ext cx="1172696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100,0</a:t>
            </a:r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0-tub-ru.yandex.net/i?id=c054dfe6f5158191f33f6a3aaaa8fb18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071942"/>
            <a:ext cx="2643206" cy="2417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storage.myseldon.com/news_pict_1B/1B43797467F8EBE4AFF94941FE4CCC7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500306"/>
            <a:ext cx="3357586" cy="1573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0065038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orum.na-svyazi.ru/uploads/201804/post-275898-1524303651-8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000240"/>
            <a:ext cx="267558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992" y="145915"/>
            <a:ext cx="8977008" cy="535021"/>
          </a:xfrm>
        </p:spPr>
        <p:txBody>
          <a:bodyPr/>
          <a:lstStyle/>
          <a:p>
            <a:pPr>
              <a:defRPr/>
            </a:pPr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МП «</a:t>
            </a:r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Жилищно-коммунальный комплекс и развитие инфраструктуры в  Черемховском районном муниципальном образовании</a:t>
            </a:r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</a:t>
            </a:r>
            <a:endParaRPr lang="ru-RU" sz="17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0724" name="Содержимое 3"/>
          <p:cNvSpPr>
            <a:spLocks noGrp="1"/>
          </p:cNvSpPr>
          <p:nvPr>
            <p:ph type="body" sz="quarter" idx="13"/>
          </p:nvPr>
        </p:nvSpPr>
        <p:spPr>
          <a:xfrm>
            <a:off x="361218" y="1721259"/>
            <a:ext cx="4037013" cy="4414837"/>
          </a:xfrm>
        </p:spPr>
        <p:txBody>
          <a:bodyPr/>
          <a:lstStyle/>
          <a:p>
            <a:pPr marL="87313" indent="0" eaLnBrk="1" hangingPunct="1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7313" indent="0" eaLnBrk="1" hangingPunct="1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2EFB606-9489-4C2F-BECD-38F80641C1FD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450310" y="749166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214282" y="1214422"/>
            <a:ext cx="4317265" cy="1183848"/>
          </a:xfrm>
          <a:prstGeom prst="wedgeRoundRectCallout">
            <a:avLst>
              <a:gd name="adj1" fmla="val -9309"/>
              <a:gd name="adj2" fmla="val 81404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изыскания, связанные со строительством школы в с.Нижняя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Иреть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4786314" y="1214422"/>
            <a:ext cx="4188081" cy="714380"/>
          </a:xfrm>
          <a:prstGeom prst="wedgeRoundRectCallout">
            <a:avLst>
              <a:gd name="adj1" fmla="val 38335"/>
              <a:gd name="adj2" fmla="val 112541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строительства клуба в п. Новостройка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4843430" y="5162294"/>
            <a:ext cx="4157726" cy="1483205"/>
          </a:xfrm>
          <a:prstGeom prst="wedgeRoundRectCallout">
            <a:avLst>
              <a:gd name="adj1" fmla="val -31760"/>
              <a:gd name="adj2" fmla="val -61137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районного трудового соревнования (конкурса) в сфере агропромышленного комплекса, направленного на выявление лучших работающих в сельскохозяйственном производстве трудовых коллективов, передовых работников агропромышленного комплекса и поощрение их за высокие результаты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858148" y="2500306"/>
            <a:ext cx="1172696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81,8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071802" y="2428868"/>
            <a:ext cx="1314591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300,0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1714480" y="5429264"/>
            <a:ext cx="3046918" cy="1143008"/>
          </a:xfrm>
          <a:prstGeom prst="wedgeRoundRectCallout">
            <a:avLst>
              <a:gd name="adj1" fmla="val -63589"/>
              <a:gd name="adj2" fmla="val 15889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обеспечение деятельности Управления жилищно-коммунального хозяйства, транспорта, связи и экологии АЧРМО </a:t>
            </a:r>
          </a:p>
        </p:txBody>
      </p:sp>
      <p:sp>
        <p:nvSpPr>
          <p:cNvPr id="23" name="Овал 22"/>
          <p:cNvSpPr/>
          <p:nvPr/>
        </p:nvSpPr>
        <p:spPr>
          <a:xfrm>
            <a:off x="5143504" y="4286256"/>
            <a:ext cx="1172696" cy="59116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114,5 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0014" y="752774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мероприятия муниципальной программы в 202</a:t>
            </a:r>
            <a:r>
              <a:rPr lang="en-US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 году</a:t>
            </a:r>
            <a:endParaRPr lang="ru-RU" sz="1600" i="1" dirty="0">
              <a:solidFill>
                <a:srgbClr val="566444"/>
              </a:solidFill>
              <a:latin typeface="+mj-lt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85720" y="5572140"/>
            <a:ext cx="1172696" cy="64294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32,4 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naro-fominsk.gzmkad.ru/uploads/filestorage/pictures/elements/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86058"/>
            <a:ext cx="3465460" cy="2165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ttps://phonoteka.org/uploads/posts/2021-05/1620202942_27-phonoteka_org-p-fermerstvo-fon-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643314"/>
            <a:ext cx="2357422" cy="1555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0065038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E8F5B37-FE08-48A0-9AAE-95759E317DE8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329609" y="1350333"/>
            <a:ext cx="6033870" cy="833030"/>
          </a:xfrm>
          <a:prstGeom prst="homePlate">
            <a:avLst/>
          </a:prstGeom>
          <a:solidFill>
            <a:srgbClr val="73E84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качества управления муниципальными финансами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6477000" y="1297171"/>
            <a:ext cx="2475615" cy="1935126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176 115,7тыс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 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150 311,4тыс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151 112,9тыс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6478" y="2385176"/>
            <a:ext cx="2877310" cy="1759545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"Управление муниципальными финансами Черемховского районного муниципального образования, организация составления, исполнения и контроля за исполнением районного </a:t>
            </a:r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бюджета»</a:t>
            </a:r>
            <a:endParaRPr lang="ru-RU" sz="13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046" y="2373923"/>
            <a:ext cx="2976466" cy="154769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"Создание условий для эффективного и ответственного управления муниципальными финансами, повышение устойчивости бюджетов поселений Черемховского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42844" y="4329404"/>
            <a:ext cx="2964250" cy="2435290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эффективного управления муниципальными финансами, организация составления, исполнения и контроля за исполнением районного бюджета, реализация возложенных на финансовое управление бюджетных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полномочий;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долгом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511419" y="4173910"/>
            <a:ext cx="2628123" cy="1062256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Повышение финансовой устойчивости бюджетов поселений Черемховского района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417834" y="4154995"/>
            <a:ext cx="256854" cy="180699"/>
          </a:xfrm>
          <a:prstGeom prst="downArrow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4679307" y="3932547"/>
            <a:ext cx="233266" cy="212175"/>
          </a:xfrm>
          <a:prstGeom prst="down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C:\Users\Eva\Downloads\17147818806af3d716d7c0b6e39149c9b1db0375a06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533" y="5340980"/>
            <a:ext cx="2761548" cy="14275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61218" y="1041132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6" name="Заголовок 6"/>
          <p:cNvSpPr txBox="1">
            <a:spLocks/>
          </p:cNvSpPr>
          <p:nvPr/>
        </p:nvSpPr>
        <p:spPr>
          <a:xfrm>
            <a:off x="433365" y="12278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Управление муниципальными финансами Черемховского районного муниципального образования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s://www.ustland.ru/media/k2/items/cache/c55c09f641c4bee149c8f40efa55cd04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286124"/>
            <a:ext cx="2381267" cy="178595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2534" name="Picture 6" descr="https://rufincontrol.ru/upload/iblock/e97/image05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5214950"/>
            <a:ext cx="2974459" cy="151127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E8F5B37-FE08-48A0-9AAE-95759E317DE8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61218" y="827123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476518" y="1316474"/>
            <a:ext cx="3717399" cy="838653"/>
          </a:xfrm>
          <a:prstGeom prst="wedgeRoundRectCallout">
            <a:avLst>
              <a:gd name="adj1" fmla="val 64047"/>
              <a:gd name="adj2" fmla="val -462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Финансового управления АЧРМО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534472" y="2341402"/>
            <a:ext cx="3601490" cy="744326"/>
          </a:xfrm>
          <a:prstGeom prst="wedgeRoundRectCallout">
            <a:avLst>
              <a:gd name="adj1" fmla="val 1159"/>
              <a:gd name="adj2" fmla="val 83835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Централизованной бухгалтерии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ЧРМО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4572000" y="3500438"/>
            <a:ext cx="4262907" cy="1066570"/>
          </a:xfrm>
          <a:prstGeom prst="wedgeRoundRectCallout">
            <a:avLst>
              <a:gd name="adj1" fmla="val -57875"/>
              <a:gd name="adj2" fmla="val 36031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дотаций на выравнивание бюджетной обеспеченности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4643438" y="4857760"/>
            <a:ext cx="4143850" cy="1125168"/>
          </a:xfrm>
          <a:prstGeom prst="wedgeRoundRectCallout">
            <a:avLst>
              <a:gd name="adj1" fmla="val -59904"/>
              <a:gd name="adj2" fmla="val 28189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иных межбюджетных трансфертов бюджетам поселений на поддержку мер по обеспечению сбалансированности местных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286116" y="3571876"/>
            <a:ext cx="1206538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121 276,3</a:t>
            </a:r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286380" y="6072206"/>
            <a:ext cx="1269818" cy="50006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7 000,0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714744" y="1928802"/>
            <a:ext cx="1199613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15 575,5</a:t>
            </a:r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71538" y="3143248"/>
            <a:ext cx="1250871" cy="50006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32 267,9</a:t>
            </a:r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214422"/>
            <a:ext cx="3549701" cy="2065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Заголовок 6"/>
          <p:cNvSpPr txBox="1">
            <a:spLocks/>
          </p:cNvSpPr>
          <p:nvPr/>
        </p:nvSpPr>
        <p:spPr>
          <a:xfrm>
            <a:off x="361218" y="-76200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dirty="0" smtClean="0">
              <a:solidFill>
                <a:srgbClr val="C00000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 «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Управление муниципальными финансами Черемховского районного муниципального образования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</a:t>
            </a:r>
          </a:p>
          <a:p>
            <a:pPr>
              <a:defRPr/>
            </a:pPr>
            <a:endParaRPr lang="ru-RU" sz="1800" dirty="0">
              <a:solidFill>
                <a:srgbClr val="C00000"/>
              </a:solidFill>
              <a:effectLst/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9466" y="876062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мероприятия муниципальной программы в 2022 году</a:t>
            </a:r>
            <a:endParaRPr lang="ru-RU" sz="1600" i="1" dirty="0">
              <a:solidFill>
                <a:srgbClr val="566444"/>
              </a:solidFill>
              <a:latin typeface="+mj-lt"/>
            </a:endParaRPr>
          </a:p>
        </p:txBody>
      </p:sp>
      <p:pic>
        <p:nvPicPr>
          <p:cNvPr id="21506" name="Picture 2" descr="https://id-legalgroup.com/upload/images/id_159/nachislenie-i-yplata-avansov-v-razmere-2-9-dlya-kogo-vozniklo-obyazatelst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143380"/>
            <a:ext cx="3857652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18276622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91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77515159"/>
              </p:ext>
            </p:extLst>
          </p:nvPr>
        </p:nvGraphicFramePr>
        <p:xfrm>
          <a:off x="225580" y="812324"/>
          <a:ext cx="8686798" cy="5876400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787568"/>
                <a:gridCol w="4408274"/>
                <a:gridCol w="1217776"/>
                <a:gridCol w="1136590"/>
                <a:gridCol w="1136590"/>
              </a:tblGrid>
              <a:tr h="35506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Наименование 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год,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год,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год,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3371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Алехинское сельское поселение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4 969,7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4 921,5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Бельское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6 690,8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Булайское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928,7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5 876,9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Голуметское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8 325,8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Зерновское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4 432,5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4 390,5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Каменно-Ангарское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015,5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4 155,8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4 122,5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Лоховское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5 300,7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Михайловское городское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8 498,7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Нижнеиретское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4 375,5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marL="0" algn="ctr" defTabSz="914400" rtl="0" fontAlgn="t" latinLnBrk="0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Новогромовское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7 028,5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6 967,8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marL="0" algn="ctr" defTabSz="914400" rtl="0" fontAlgn="t" latinLnBrk="0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Новостроевское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4 278,9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Онотское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908,9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887,7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Парфеновское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5 388,8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Саянское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732,3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5 495,8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Тальниковское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5 286,0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7620" marR="7620" marT="7620" marB="0" anchor="ctr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Тунгусское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3 537,4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Узколугское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833,8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5 778,7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7620" marR="7620" marT="7620" marB="0" anchor="ctr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Черемховское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883,4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6 400,9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14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121 276,3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99 416,6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98 524,9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507" y="142852"/>
            <a:ext cx="9129493" cy="7757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4290"/>
            <a:ext cx="8929991" cy="7782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Распределение дотаций на выравнивание бюджетной обеспеченности поселений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8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Line 26"/>
          <p:cNvSpPr>
            <a:spLocks noChangeShapeType="1"/>
          </p:cNvSpPr>
          <p:nvPr/>
        </p:nvSpPr>
        <p:spPr bwMode="auto">
          <a:xfrm>
            <a:off x="381766" y="695608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591132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storage.inovaco.ru/media/project_mo_99/f2/62/94/bf/e8/de/munimuschest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3604" y="4786322"/>
            <a:ext cx="2030396" cy="164307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434" name="Picture 2" descr="https://avatars.mds.yandex.net/get-zen_doc/3443049/pub_5f3a511c881ab95689a96522_5f3a51238362080d84be648b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857496"/>
            <a:ext cx="2214546" cy="141361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0" dirty="0" smtClean="0">
                <a:cs typeface="Times New Roman" pitchFamily="18" charset="0"/>
              </a:rPr>
              <a:t/>
            </a:r>
            <a:br>
              <a:rPr lang="ru-RU" b="0" dirty="0" smtClean="0"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23850" y="1571625"/>
            <a:ext cx="3979863" cy="4260850"/>
          </a:xfrm>
        </p:spPr>
        <p:txBody>
          <a:bodyPr/>
          <a:lstStyle/>
          <a:p>
            <a:pPr marL="87313" indent="0" eaLnBrk="1" hangingPunct="1">
              <a:buFont typeface="Wingdings" pitchFamily="2" charset="2"/>
              <a:buChar char="Ø"/>
              <a:defRPr/>
            </a:pPr>
            <a:endParaRPr lang="ru-RU" sz="1800" b="1" dirty="0" smtClean="0">
              <a:latin typeface="Times New Roman" pitchFamily="16" charset="0"/>
              <a:cs typeface="Times New Roman" pitchFamily="16" charset="0"/>
            </a:endParaRPr>
          </a:p>
          <a:p>
            <a:pPr marL="87313" indent="0" eaLnBrk="1" hangingPunct="1">
              <a:buFont typeface="Wingdings" pitchFamily="2" charset="2"/>
              <a:buChar char="Ø"/>
              <a:defRPr/>
            </a:pPr>
            <a:endParaRPr lang="ru-RU" sz="1800" b="1" dirty="0" smtClean="0"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24EBAB5-6A5F-4203-86BC-28482249DC2F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70896" y="1269514"/>
            <a:ext cx="6783572" cy="1339921"/>
          </a:xfrm>
          <a:prstGeom prst="homePlate">
            <a:avLst/>
          </a:prstGeom>
          <a:solidFill>
            <a:srgbClr val="73E84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и реализация единой политики в сфере владения, пользования и распоряжения имуществом, находящимся в собственности Черемховского районного муниципального образования, обеспечение реализации предусмотренных законодательством Российской Федерации полномочий органов местного самоуправления в сфере выполнения работ, оказания услуг, обеспечивающих деятельность Черемховского районного муниципального образования</a:t>
            </a:r>
            <a:endParaRPr lang="ru-RU" sz="13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6842040" y="1233505"/>
            <a:ext cx="2318037" cy="1589979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</a:t>
            </a:r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48 854,4 </a:t>
            </a:r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/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 – </a:t>
            </a:r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43 330,8 </a:t>
            </a:r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42 682,1 </a:t>
            </a:r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endParaRPr lang="ru-RU" sz="13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8223" y="2969336"/>
            <a:ext cx="3191070" cy="118274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"Совершенствование качества управления муниципальным имуществом и земельными ресурсами в Черемховском районном муниципальном образовании" 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8222" y="4262395"/>
            <a:ext cx="3526971" cy="1205344"/>
          </a:xfrm>
          <a:prstGeom prst="rect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"Обеспечение деятельности муниципальных бюджетных учреждений и муниципальных унитарных предприятий Черемховского районного муниципального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образования»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8223" y="5569116"/>
            <a:ext cx="3526971" cy="1140029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"Осуществление полномочий Комитета по управлению муниципальным имуществом Черемховского районного муниципального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образования»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563040" y="3030981"/>
            <a:ext cx="3125755" cy="759480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функций по управлению и распоряжению муниципальным имуществом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3749169" y="3946001"/>
            <a:ext cx="3733982" cy="1735929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муниципального задания на оказание муниципальных услуг (выполнение работ) муниципальными бюджетными </a:t>
            </a:r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учреждениями; </a:t>
            </a:r>
          </a:p>
          <a:p>
            <a:pPr algn="ctr"/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Информирование населения муниципального образования о деятельности органов власти, а также по вопросам, имеющим большую социальную значимость</a:t>
            </a: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3916156" y="5794745"/>
            <a:ext cx="2600280" cy="914400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муниципальной собственностью Черемховского районного муниципального образования</a:t>
            </a:r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>
            <a:off x="361218" y="1026984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331501" y="3359349"/>
            <a:ext cx="223357" cy="236605"/>
          </a:xfrm>
          <a:prstGeom prst="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3678148" y="6083836"/>
            <a:ext cx="238008" cy="214221"/>
          </a:xfrm>
          <a:prstGeom prst="rightArrow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3686232" y="4704360"/>
            <a:ext cx="83493" cy="219210"/>
          </a:xfrm>
          <a:prstGeom prst="rightArrow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Заголовок 6"/>
          <p:cNvSpPr txBox="1">
            <a:spLocks/>
          </p:cNvSpPr>
          <p:nvPr/>
        </p:nvSpPr>
        <p:spPr>
          <a:xfrm>
            <a:off x="361218" y="0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Управление муниципальным имуществом Черемховского районного муниципального образования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photo.foto-planeta.com/view/4/8/6/6/moto-bodary-4866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8286808" cy="52881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54032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Муниципальные образования Черемховского района</a:t>
            </a:r>
            <a:endParaRPr lang="ru-RU" sz="25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26" name="AutoShape 2" descr="C:\Users\%D0%93%D0%B0%D0%B9%D0%B4%D1%83%D0%BA\Desktop\83cd46c0426172c1ecf613a54996af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C:\Users\%D0%93%D0%B0%D0%B9%D0%B4%D1%83%D0%BA\Desktop\83cd46c0426172c1ecf613a54996af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C:\Users\%D0%93%D0%B0%D0%B9%D0%B4%D1%83%D0%BA\Desktop\83cd46c0426172c1ecf613a54996af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4" name="AutoShape 10" descr="C:\Users\%D0%93%D0%B0%D0%B9%D0%B4%D1%83%D0%BA\Desktop\83cd46c0426172c1ecf613a54996af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6" name="AutoShape 12" descr="C:\Users\%D0%93%D0%B0%D0%B9%D0%B4%D1%83%D0%BA\Desktop\83cd46c0426172c1ecf613a54996af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8" name="AutoShape 14" descr="C:\Users\%D0%93%D0%B0%D0%B9%D0%B4%D1%83%D0%BA\Desktop\flag_cheremhovo_reg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0" name="AutoShape 16" descr="C:\Users\%D0%93%D0%B0%D0%B9%D0%B4%D1%83%D0%BA\Desktop\flag_cheremhovo_reg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1428736"/>
            <a:ext cx="771530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ru-RU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Михайловское городское поселение</a:t>
            </a:r>
          </a:p>
          <a:p>
            <a:pPr marL="514350" indent="-514350">
              <a:buNone/>
            </a:pPr>
            <a:endParaRPr lang="ru-RU" sz="21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514350" indent="-514350">
              <a:buNone/>
            </a:pPr>
            <a:r>
              <a:rPr lang="ru-RU" sz="21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</a:t>
            </a:r>
          </a:p>
          <a:p>
            <a:pPr marL="514350" indent="-514350">
              <a:buNone/>
            </a:pPr>
            <a:r>
              <a:rPr lang="ru-RU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Сельские поселения:</a:t>
            </a:r>
          </a:p>
          <a:p>
            <a:pPr marL="514350" indent="-514350">
              <a:buNone/>
            </a:pPr>
            <a:r>
              <a:rPr lang="ru-RU" sz="21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</a:t>
            </a:r>
            <a:r>
              <a:rPr lang="ru-RU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1.  Алехинское                        10. Новостроевское</a:t>
            </a:r>
          </a:p>
          <a:p>
            <a:pPr marL="514350" indent="-514350">
              <a:buNone/>
            </a:pPr>
            <a:r>
              <a:rPr lang="ru-RU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2.  Бельское                            11. Онотское</a:t>
            </a:r>
          </a:p>
          <a:p>
            <a:pPr marL="514350" indent="-514350">
              <a:buNone/>
            </a:pPr>
            <a:r>
              <a:rPr lang="ru-RU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3.  Булайское                          12. Парфеновское</a:t>
            </a:r>
          </a:p>
          <a:p>
            <a:pPr marL="514350" indent="-514350">
              <a:buNone/>
            </a:pPr>
            <a:r>
              <a:rPr lang="ru-RU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4.  Голуметское                      13. Саянское </a:t>
            </a:r>
          </a:p>
          <a:p>
            <a:pPr marL="514350" indent="-514350">
              <a:buNone/>
            </a:pPr>
            <a:r>
              <a:rPr lang="ru-RU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5.  Лоховское                          14. Тальниковское</a:t>
            </a:r>
          </a:p>
          <a:p>
            <a:pPr marL="514350" indent="-514350">
              <a:buNone/>
            </a:pPr>
            <a:r>
              <a:rPr lang="ru-RU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6.  Зерновское                        15. Тунгусское</a:t>
            </a:r>
          </a:p>
          <a:p>
            <a:pPr marL="514350" indent="-514350">
              <a:buNone/>
            </a:pPr>
            <a:r>
              <a:rPr lang="ru-RU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7.  Каменно-Ангарское           16. Узколугское</a:t>
            </a:r>
          </a:p>
          <a:p>
            <a:pPr marL="514350" indent="-514350">
              <a:buNone/>
            </a:pPr>
            <a:r>
              <a:rPr lang="ru-RU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8.  Нижнеиретское                 17. Черемховское</a:t>
            </a:r>
          </a:p>
          <a:p>
            <a:pPr marL="514350" indent="-514350">
              <a:buNone/>
            </a:pPr>
            <a:r>
              <a:rPr lang="ru-RU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9.  Новогромовское              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rubadm.ru/sites/default/files/users/pressa/2021/01/mun_zad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214818"/>
            <a:ext cx="2791368" cy="185738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7410" name="Picture 2" descr="https://astongeo.ru/images/photo/geo_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357430"/>
            <a:ext cx="2889660" cy="235745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098" name="Picture 2" descr="C:\Users\Eva\Desktop\Budget-Calculator-1024x6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5143512"/>
            <a:ext cx="1485838" cy="111111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1467" y="4509991"/>
            <a:ext cx="1701810" cy="113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0" dirty="0" smtClean="0">
                <a:cs typeface="Times New Roman" pitchFamily="18" charset="0"/>
              </a:rPr>
              <a:t/>
            </a:r>
            <a:br>
              <a:rPr lang="ru-RU" b="0" dirty="0" smtClean="0"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23850" y="1571625"/>
            <a:ext cx="3979863" cy="4260850"/>
          </a:xfrm>
        </p:spPr>
        <p:txBody>
          <a:bodyPr/>
          <a:lstStyle/>
          <a:p>
            <a:pPr marL="87313" indent="0" eaLnBrk="1" hangingPunct="1">
              <a:buFont typeface="Wingdings" pitchFamily="2" charset="2"/>
              <a:buChar char="Ø"/>
              <a:defRPr/>
            </a:pPr>
            <a:endParaRPr lang="ru-RU" sz="1800" b="1" dirty="0" smtClean="0">
              <a:latin typeface="Times New Roman" pitchFamily="16" charset="0"/>
              <a:cs typeface="Times New Roman" pitchFamily="16" charset="0"/>
            </a:endParaRPr>
          </a:p>
          <a:p>
            <a:pPr marL="87313" indent="0" eaLnBrk="1" hangingPunct="1">
              <a:buFont typeface="Wingdings" pitchFamily="2" charset="2"/>
              <a:buChar char="Ø"/>
              <a:defRPr/>
            </a:pPr>
            <a:endParaRPr lang="ru-RU" sz="1800" b="1" dirty="0" smtClean="0"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24EBAB5-6A5F-4203-86BC-28482249DC2F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>
            <a:off x="361218" y="980811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84824" y="1399162"/>
            <a:ext cx="4258387" cy="982494"/>
          </a:xfrm>
          <a:prstGeom prst="wedgeRoundRectCallout">
            <a:avLst>
              <a:gd name="adj1" fmla="val 31791"/>
              <a:gd name="adj2" fmla="val 82163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инвентаризация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объектов недвижимости и земельных участков, расположенных на территории Черемховского районного муниципального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5930705" y="2748303"/>
            <a:ext cx="2935781" cy="710118"/>
          </a:xfrm>
          <a:prstGeom prst="wedgeRoundRectCallout">
            <a:avLst>
              <a:gd name="adj1" fmla="val -57245"/>
              <a:gd name="adj2" fmla="val 31669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рыночной стоимости муниципального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172773" y="2527431"/>
            <a:ext cx="3173671" cy="888459"/>
          </a:xfrm>
          <a:prstGeom prst="wedgeRoundRectCallout">
            <a:avLst>
              <a:gd name="adj1" fmla="val 38009"/>
              <a:gd name="adj2" fmla="val 61050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земельных участков, государственная собственность на которые не разграничена (межевание, установление границ на местности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4609368" y="1389277"/>
            <a:ext cx="4332051" cy="1178140"/>
          </a:xfrm>
          <a:prstGeom prst="wedgeRoundRectCallout">
            <a:avLst>
              <a:gd name="adj1" fmla="val -30941"/>
              <a:gd name="adj2" fmla="val 63498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муниципального имущества, включая расходы на оплату коммунальных услуг по муниципальному жилому фонду, оплату транспортного налога по транспортным средствам, стоящим на балансе Комитета по управлению муниципальным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имуществом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172773" y="3745791"/>
            <a:ext cx="2459600" cy="1072186"/>
          </a:xfrm>
          <a:prstGeom prst="wedgeRoundRectCallout">
            <a:avLst>
              <a:gd name="adj1" fmla="val 36727"/>
              <a:gd name="adj2" fmla="val 62500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взносы муниципального образования на капитальный ремонт общего имущества в многоквартирных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домах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0" y="5643322"/>
            <a:ext cx="3817457" cy="1162449"/>
          </a:xfrm>
          <a:prstGeom prst="wedgeRoundRectCallout">
            <a:avLst>
              <a:gd name="adj1" fmla="val 54063"/>
              <a:gd name="adj2" fmla="val -5082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субсидии в целях возмещения недополученных доходов и финансового обеспечения (возмещения) затрат в связи с производством (реализацией) товаров, выполнением работ, оказанием услуг МУП Газета «Мое село, край Черемховский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5801016" y="3571699"/>
            <a:ext cx="3336262" cy="1022136"/>
          </a:xfrm>
          <a:prstGeom prst="wedgeRoundRectCallout">
            <a:avLst/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муниципального задания муниципального бюджетного учреждения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Автоцентр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3532675" y="4570441"/>
            <a:ext cx="2628656" cy="841847"/>
          </a:xfrm>
          <a:prstGeom prst="wedgeRoundRectCallout">
            <a:avLst>
              <a:gd name="adj1" fmla="val 65396"/>
              <a:gd name="adj2" fmla="val 33433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муниципального задания муниципального бюджетного учреждения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Проектсметсервис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5801016" y="6056118"/>
            <a:ext cx="2745367" cy="765471"/>
          </a:xfrm>
          <a:prstGeom prst="wedgeRoundRectCallout">
            <a:avLst>
              <a:gd name="adj1" fmla="val 7314"/>
              <a:gd name="adj2" fmla="val -68733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функций Комитета по управлению муниципальным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имуществом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72772" y="2145861"/>
            <a:ext cx="1078095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200,0 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72772" y="3347557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200,0 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037992" y="3297507"/>
            <a:ext cx="1106008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200,0 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84824" y="4767222"/>
            <a:ext cx="1131278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3,9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299555" y="6438854"/>
            <a:ext cx="1096766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3 618,0 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06898" y="2481630"/>
            <a:ext cx="1081558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310,1 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8037992" y="4369693"/>
            <a:ext cx="1099286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35 539,0 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456144" y="5371161"/>
            <a:ext cx="110066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3 242,0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8137186" y="6414335"/>
            <a:ext cx="1077772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5 541,3 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Рисунок 6" descr="26838-english-language-newspaper-material-1024x96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7938" y="5324829"/>
            <a:ext cx="1608206" cy="16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47003" y="5903561"/>
            <a:ext cx="717667" cy="90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Заголовок 6"/>
          <p:cNvSpPr txBox="1">
            <a:spLocks/>
          </p:cNvSpPr>
          <p:nvPr/>
        </p:nvSpPr>
        <p:spPr>
          <a:xfrm>
            <a:off x="361218" y="0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Управление муниципальным имуществом Черемховского районного муниципального образования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годы  </a:t>
            </a:r>
            <a:endParaRPr lang="ru-RU" sz="1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9466" y="1030175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мероприятия муниципальной программы в 2021 году</a:t>
            </a:r>
            <a:endParaRPr lang="ru-RU" sz="1600" i="1" dirty="0">
              <a:solidFill>
                <a:srgbClr val="566444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522318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img.wallpapic.com/i4236-425-229/medium/3d-klipart-multfilmy-statuya-ob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405442" y="4982776"/>
            <a:ext cx="1738326" cy="13037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1540" y="2591972"/>
            <a:ext cx="3009448" cy="838235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«Развитие системы управления муниципальным образованием»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16220" y="2591972"/>
            <a:ext cx="2679403" cy="84885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«Развитие предпринимательства»</a:t>
            </a:r>
          </a:p>
          <a:p>
            <a:pPr algn="ctr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340242" y="1467292"/>
            <a:ext cx="6060558" cy="797442"/>
          </a:xfrm>
          <a:prstGeom prst="homePlate">
            <a:avLst/>
          </a:prstGeom>
          <a:solidFill>
            <a:srgbClr val="73E84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муниципального управления Черемховского районного муниципального образования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6592186" y="1297171"/>
            <a:ext cx="2360429" cy="1935126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68 361,2 тыс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 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60 443,6 тыс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59 934,1 тыс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83971" y="3636238"/>
            <a:ext cx="3732249" cy="3137786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потребности и организация обучения, подготовки и повышения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квалификации;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Доплаты к пенсиям, дополнительное пенсионное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обеспечение;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Льготы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предоставляемые гражданам, удостоенным звания "Почетный гражданин Черемховского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района;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Членские взносы;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функций администрации муниципального района, деятельности мэра муниципального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района;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отдельных государственных полномочий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880214" y="3625439"/>
            <a:ext cx="2893810" cy="1047727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административно-организационной поддержки субъектам малого и среднего предпринимательства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1828937" y="3453625"/>
            <a:ext cx="242316" cy="182613"/>
          </a:xfrm>
          <a:prstGeom prst="downArrow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5164972" y="3450778"/>
            <a:ext cx="237452" cy="174661"/>
          </a:xfrm>
          <a:prstGeom prst="down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44" name="Picture 4" descr="C:\Users\Eva\Downloads\licdei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214" y="4989853"/>
            <a:ext cx="1745666" cy="1258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Eva\Downloads\повышение-квалификац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547" y="4989853"/>
            <a:ext cx="2106453" cy="1298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42562" y="1033672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6" name="Заголовок 6"/>
          <p:cNvSpPr txBox="1">
            <a:spLocks/>
          </p:cNvSpPr>
          <p:nvPr/>
        </p:nvSpPr>
        <p:spPr>
          <a:xfrm>
            <a:off x="461540" y="37229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Муниципальное управление в Черемховском районном муниципальном образовании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5362" name="AutoShape 2" descr="https://www.eada.edu/assets/images/CDD/Manageme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6386" name="Picture 2" descr="https://img2.freepng.ru/20180511/xhq/kisspng-stock-photography-5af607c7091b44.63951877152607328703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3286124"/>
            <a:ext cx="2181341" cy="15864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://26528.selcdn.ru/irkmo.ru-upload/iblock/57c/57c02383e7ce7ae9fb91fb547af16149/IMG_7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500306"/>
            <a:ext cx="2643206" cy="1785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Eva\Desktop\depositphotos_9596999-Confectioner-working-with-crem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65" r="13811"/>
          <a:stretch/>
        </p:blipFill>
        <p:spPr bwMode="auto">
          <a:xfrm>
            <a:off x="7199290" y="5037372"/>
            <a:ext cx="1899185" cy="182062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Eva\Desktop\О-компании-МЕГАКУРЬЕ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8" y="4897381"/>
            <a:ext cx="3378110" cy="19694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va\Desktop\25397_picture_c8d7bc649389ed563c7751b40868eeeb0621c58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0" y="2507790"/>
            <a:ext cx="2634299" cy="16299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75544" y="1050723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237552" y="1553751"/>
            <a:ext cx="3235283" cy="844114"/>
          </a:xfrm>
          <a:prstGeom prst="wedgeRoundRectCallout">
            <a:avLst>
              <a:gd name="adj1" fmla="val -19241"/>
              <a:gd name="adj2" fmla="val 68603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обучения, подготовки и повышения квалификации муниципальных служащих администрации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ЧРМО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4857752" y="1428736"/>
            <a:ext cx="3770481" cy="1178181"/>
          </a:xfrm>
          <a:prstGeom prst="wedgeRoundRectCallout">
            <a:avLst>
              <a:gd name="adj1" fmla="val -62171"/>
              <a:gd name="adj2" fmla="val -3951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выплату пенсии за выслугу лет гражданам, замещавшим должности муниципальной службы в органах местного самоуправления Черемховского районного муниципального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139581" y="3962401"/>
            <a:ext cx="1721877" cy="783770"/>
          </a:xfrm>
          <a:prstGeom prst="wedgeRoundRectCallout">
            <a:avLst>
              <a:gd name="adj1" fmla="val -17604"/>
              <a:gd name="adj2" fmla="val 80490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мэра муниципального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633838" y="2218545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97,0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115390" y="4757575"/>
            <a:ext cx="1061754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3 607,4 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000364" y="5643578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51 848,2 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786182" y="2000240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6 471,1 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Заголовок 6"/>
          <p:cNvSpPr txBox="1">
            <a:spLocks/>
          </p:cNvSpPr>
          <p:nvPr/>
        </p:nvSpPr>
        <p:spPr>
          <a:xfrm>
            <a:off x="461540" y="37229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Муниципальное управление в Черемховском районном муниципальном образовании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</a:t>
            </a:r>
            <a:endParaRPr lang="ru-RU" sz="1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6045" y="1102094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мероприятия муниципальной программы в 2022 году</a:t>
            </a:r>
            <a:endParaRPr lang="ru-RU" sz="1600" i="1" dirty="0">
              <a:solidFill>
                <a:srgbClr val="566444"/>
              </a:solidFill>
              <a:latin typeface="+mj-lt"/>
            </a:endParaRPr>
          </a:p>
        </p:txBody>
      </p:sp>
      <p:pic>
        <p:nvPicPr>
          <p:cNvPr id="2" name="Picture 2" descr="http://permraion.ru/files/podderzhka-malogo-biznesa-v-rossi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572008"/>
            <a:ext cx="2143140" cy="1607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Овал 27"/>
          <p:cNvSpPr/>
          <p:nvPr/>
        </p:nvSpPr>
        <p:spPr>
          <a:xfrm>
            <a:off x="4071934" y="5143512"/>
            <a:ext cx="1078099" cy="50006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4 975,9 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2571736" y="4357694"/>
            <a:ext cx="2392272" cy="758761"/>
          </a:xfrm>
          <a:prstGeom prst="wedgeRoundRectCallout">
            <a:avLst>
              <a:gd name="adj1" fmla="val -988"/>
              <a:gd name="adj2" fmla="val 68374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государственных полномочий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5319220" y="4151044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1 268,5 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397319" y="5205859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10,0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5058235" y="5882113"/>
            <a:ext cx="2564495" cy="762620"/>
          </a:xfrm>
          <a:prstGeom prst="wedgeRoundRectCallout">
            <a:avLst>
              <a:gd name="adj1" fmla="val 28016"/>
              <a:gd name="adj2" fmla="val -76112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конкурсных мероприятий «Развитие предпринимательства»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571134" y="2786058"/>
            <a:ext cx="2430022" cy="2003160"/>
          </a:xfrm>
          <a:prstGeom prst="wedgeRoundRectCallout">
            <a:avLst>
              <a:gd name="adj1" fmla="val -60593"/>
              <a:gd name="adj2" fmla="val -8980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ежемесячные выплаты в соответствии с Решением Думы Черемховского районного муниципального образования от 27.06.2012 </a:t>
            </a:r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213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"Об утверждении положения "О Почетном звании Почетный гражданин Черемховского района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""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2944284" y="6105144"/>
            <a:ext cx="2058974" cy="682164"/>
          </a:xfrm>
          <a:prstGeom prst="wedgeRoundRectCallout">
            <a:avLst>
              <a:gd name="adj1" fmla="val 5990"/>
              <a:gd name="adj2" fmla="val -69311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функций Администрации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ЧРМО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9132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tatarstan.ru/file/news/662_n1974730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7" y="5072073"/>
            <a:ext cx="3000364" cy="1687705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18289" y="115888"/>
            <a:ext cx="8424153" cy="944427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Безопасность жизнедеятельности в Черемховском районном муниципальном образовании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</a:t>
            </a:r>
            <a:endParaRPr lang="ru-RU" sz="1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1385" y="2371061"/>
            <a:ext cx="2934585" cy="1180213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«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безопасности дорожного движения в Черемховском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районном муниципальном образовании»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9488" y="3746205"/>
            <a:ext cx="2892056" cy="1091609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«Улучшение условий охраны труда в Черемховском районном муниципальном образовании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1385" y="5039832"/>
            <a:ext cx="2860159" cy="903768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«Обеспечение общественной безопасности»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1461593545_molodez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8638" y="3280566"/>
            <a:ext cx="1739455" cy="1805663"/>
          </a:xfrm>
          <a:prstGeom prst="rect">
            <a:avLst/>
          </a:prstGeom>
        </p:spPr>
      </p:pic>
      <p:pic>
        <p:nvPicPr>
          <p:cNvPr id="18" name="Рисунок 17" descr="10398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4810" y="3686137"/>
            <a:ext cx="1499190" cy="1400092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3413051" y="2317896"/>
            <a:ext cx="2573079" cy="988830"/>
          </a:xfrm>
          <a:prstGeom prst="roundRect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безопасности участников дорожного движения и развитие сети искусственных сооружений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70521" y="3400464"/>
            <a:ext cx="2764465" cy="1325524"/>
          </a:xfrm>
          <a:prstGeom prst="roundRect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превентивных мер, направленных на улучшение условий труда, снижение уровня производственного травматизма и профессиональной заболеваемости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95854" y="4800776"/>
            <a:ext cx="2847782" cy="1949813"/>
          </a:xfrm>
          <a:prstGeom prst="roundRect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по профилактике правонарушений и повышению уровня безопасности граждан на территории Черемховского района; Расходы на обеспечение деятельности Муниципального казенного учреждения "Единая дежурно-деспетчерская служба Черемховского района"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206379" y="1337443"/>
            <a:ext cx="6347638" cy="797442"/>
          </a:xfrm>
          <a:prstGeom prst="homePlate">
            <a:avLst/>
          </a:prstGeom>
          <a:solidFill>
            <a:srgbClr val="73E84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безопасности жизнедеятельности населения Черемховского района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Выноска со стрелкой вниз 23"/>
          <p:cNvSpPr/>
          <p:nvPr/>
        </p:nvSpPr>
        <p:spPr>
          <a:xfrm>
            <a:off x="6586870" y="1318436"/>
            <a:ext cx="2449625" cy="1935126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 –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6 971,7 тыс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2023 год  –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6 635,0 тыс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2024 год  –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6 561,7 тыс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3143891" y="2781489"/>
            <a:ext cx="236307" cy="239113"/>
          </a:xfrm>
          <a:prstGeom prst="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3071973" y="4066753"/>
            <a:ext cx="288276" cy="238118"/>
          </a:xfrm>
          <a:prstGeom prst="rightArrow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3061699" y="5355642"/>
            <a:ext cx="226031" cy="254047"/>
          </a:xfrm>
          <a:prstGeom prst="right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361218" y="1128544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https://st.depositphotos.com/2518853/4014/v/950/depositphotos_40142377-stock-illustration-vector-road-construction-concept-wi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143116"/>
            <a:ext cx="194342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3318" name="Picture 6" descr="https://uglichshans.ru/images/articles/20181214/b3f59bdfa1e4b4086da8cfc8064c7cd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143512"/>
            <a:ext cx="1594018" cy="157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3316" name="Picture 4" descr="https://p2.zoon.ru/f/e/5c95724b61f6738a662e6d50_5ca0c51235c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214818"/>
            <a:ext cx="187867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7441" y="4958410"/>
            <a:ext cx="2695734" cy="189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40242" y="873156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190717" y="3316406"/>
            <a:ext cx="3063464" cy="929440"/>
          </a:xfrm>
          <a:prstGeom prst="wedgeRoundRectCallout">
            <a:avLst>
              <a:gd name="adj1" fmla="val 5327"/>
              <a:gd name="adj2" fmla="val 65406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на проведение конкурсных мероприятий в области охраны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труда,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также приобретение средств индивидуальной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защиты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6429388" y="4286256"/>
            <a:ext cx="2596144" cy="744226"/>
          </a:xfrm>
          <a:prstGeom prst="wedgeRoundRectCallout">
            <a:avLst>
              <a:gd name="adj1" fmla="val -1021"/>
              <a:gd name="adj2" fmla="val 74019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конкурса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«Лучший участковый уполномоченный полиции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340242" y="6131121"/>
            <a:ext cx="2721329" cy="642596"/>
          </a:xfrm>
          <a:prstGeom prst="wedgeRoundRectCallout">
            <a:avLst>
              <a:gd name="adj1" fmla="val 70891"/>
              <a:gd name="adj2" fmla="val 33441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Функционирование Единой дежурно-диспетчерской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службы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42844" y="4286256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33,5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987824" y="6021288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6 441,8 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929586" y="5143512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5,0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Заголовок 6"/>
          <p:cNvSpPr>
            <a:spLocks noGrp="1"/>
          </p:cNvSpPr>
          <p:nvPr>
            <p:ph type="title"/>
          </p:nvPr>
        </p:nvSpPr>
        <p:spPr>
          <a:xfrm>
            <a:off x="464661" y="-71271"/>
            <a:ext cx="8424153" cy="944427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Безопасность жизнедеятельности в Черемховском районном муниципальном образовании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</a:t>
            </a:r>
            <a:endParaRPr lang="ru-RU" sz="1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2756" y="947982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мероприятия муниципальной программы в 2022 году</a:t>
            </a:r>
            <a:endParaRPr lang="ru-RU" sz="1600" i="1" dirty="0">
              <a:solidFill>
                <a:srgbClr val="566444"/>
              </a:solidFill>
              <a:latin typeface="+mj-lt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3714744" y="2428868"/>
            <a:ext cx="2714644" cy="1214446"/>
          </a:xfrm>
          <a:prstGeom prst="wedgeRoundRectCallout">
            <a:avLst>
              <a:gd name="adj1" fmla="val 62849"/>
              <a:gd name="adj2" fmla="val 50430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по профилактике правонарушений, повышению уровня безопасности граждан и профилактике безнадзорности и правонарушений несовершеннолетних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2735230" y="1349058"/>
            <a:ext cx="3228496" cy="945343"/>
          </a:xfrm>
          <a:prstGeom prst="wedgeRoundRectCallout">
            <a:avLst>
              <a:gd name="adj1" fmla="val -54651"/>
              <a:gd name="adj2" fmla="val -16903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методической литературы и проведение районных мероприятий по предупреждению детского дорожно-транспортного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травматизма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637764" y="2210773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37,4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3491728" y="3903260"/>
            <a:ext cx="2901447" cy="973060"/>
          </a:xfrm>
          <a:prstGeom prst="wedgeRoundRectCallout">
            <a:avLst>
              <a:gd name="adj1" fmla="val -57709"/>
              <a:gd name="adj2" fmla="val -588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распространение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агитационных материалов, посвященных профилактике правонарушений, противодействию терроризму и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экстремизму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429388" y="3643314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25,0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699792" y="4437112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40,0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084168" y="1412776"/>
            <a:ext cx="2911206" cy="821324"/>
          </a:xfrm>
          <a:prstGeom prst="wedgeRoundRectCallout">
            <a:avLst/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автомобильных дорог, находящихся в собственности района, за счет средств дорожного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фонда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572264" y="2357430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389,1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70.xn--b1aew.xn--p1ai/upload/site71/document_images/20180901_1345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428736"/>
            <a:ext cx="238126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2925141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otvelpark.ru/img/subsidiya-na-priobretenie-zhilya-molodoy-seme-2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143380"/>
            <a:ext cx="2143141" cy="1476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400" b="0" dirty="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rgbClr val="C00000"/>
                </a:solidFill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3CBDB89-381F-43BF-9DDF-347BB5C25293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382347" y="4660956"/>
            <a:ext cx="3060440" cy="887000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молодых семей и молодых специалистов в решении жилищной проблемы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181738" y="2336148"/>
            <a:ext cx="3125755" cy="1045257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комплекса мероприятий, направленных на становление, развитие молодых граждан, решение молодежных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</a:t>
            </a:r>
          </a:p>
          <a:p>
            <a:pPr algn="ctr"/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233266" y="1403497"/>
            <a:ext cx="6298164" cy="797442"/>
          </a:xfrm>
          <a:prstGeom prst="homePlate">
            <a:avLst/>
          </a:prstGeom>
          <a:solidFill>
            <a:srgbClr val="73E84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успешной социализации и эффективной самореализации молодежи на территории Черемховского районного муниципального образования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181738" y="3490516"/>
            <a:ext cx="3414390" cy="1057602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спортивных соревнований и физкультурно-массовых мероприятий;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спортивной инфраструктуры 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базы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6596128" y="1251225"/>
            <a:ext cx="2405028" cy="1534834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379,0 тыс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378,0 тыс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1 377,0тыс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3266" y="2394350"/>
            <a:ext cx="2689678" cy="987055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«Молодежная политика в Черемховском районном муниципальном образовании»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3266" y="3465104"/>
            <a:ext cx="2689678" cy="108301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«Развитие физической культуры и спорта в Черемховском районном муниципальном образовании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3266" y="4644470"/>
            <a:ext cx="2689678" cy="866443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«Молодым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семьям – доступное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жилье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977" y="5624622"/>
            <a:ext cx="3111761" cy="1168064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«Комплексные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профилактики  злоупотребления наркотическими средствами и психотропными веществами в Черемховском районном муниципальном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образовании»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3470986" y="5694888"/>
            <a:ext cx="3060444" cy="1027532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комплексных профилактических мероприятий, направленных на улучшение наркоситуации в Черемховском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953767" y="2779705"/>
            <a:ext cx="210674" cy="230623"/>
          </a:xfrm>
          <a:prstGeom prst="rightArrow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2945945" y="3885733"/>
            <a:ext cx="228770" cy="223930"/>
          </a:xfrm>
          <a:prstGeom prst="rightArrow">
            <a:avLst/>
          </a:prstGeom>
          <a:solidFill>
            <a:srgbClr val="73E84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2945946" y="4969519"/>
            <a:ext cx="413703" cy="260027"/>
          </a:xfrm>
          <a:prstGeom prst="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3205536" y="6131304"/>
            <a:ext cx="256855" cy="218125"/>
          </a:xfrm>
          <a:prstGeom prst="rightArrow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428596" y="1214422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6" name="Заголовок 6"/>
          <p:cNvSpPr txBox="1">
            <a:spLocks/>
          </p:cNvSpPr>
          <p:nvPr/>
        </p:nvSpPr>
        <p:spPr>
          <a:xfrm>
            <a:off x="473069" y="160858"/>
            <a:ext cx="8456649" cy="98212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«Развитие м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олодежной политика, спорта и туризма в Черемховском районном муниципальном образовании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12292" name="Picture 4" descr="https://xn----7sbckgukdcd3bza3ak.xn--p1ai/netcat_files/multifile/2538/st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5572116"/>
            <a:ext cx="2326942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 descr="http://zauralonline.ru/media/k2/items/cache/ad21ba5d4277a5379bc1c44219b7f617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2714620"/>
            <a:ext cx="1928826" cy="1325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Users\Eva\Desktop\contentrotator636189793798259877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285992"/>
            <a:ext cx="7429552" cy="27860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285" y="150990"/>
            <a:ext cx="8497092" cy="61645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0" dirty="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rgbClr val="C00000"/>
                </a:solidFill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3CBDB89-381F-43BF-9DDF-347BB5C25293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357158" y="1142984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143240" y="1357298"/>
            <a:ext cx="2865073" cy="1152542"/>
          </a:xfrm>
          <a:prstGeom prst="wedgeRoundRectCallout">
            <a:avLst>
              <a:gd name="adj1" fmla="val 2681"/>
              <a:gd name="adj2" fmla="val 73233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испытаний Всероссийского физкультурно – спортивного комплекса «Готов к труду и обороне» (ГТО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6072198" y="1357298"/>
            <a:ext cx="2940940" cy="1214446"/>
          </a:xfrm>
          <a:prstGeom prst="wedgeRoundRectCallout">
            <a:avLst>
              <a:gd name="adj1" fmla="val -407"/>
              <a:gd name="adj2" fmla="val 63142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районных, а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областных и всероссийских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мероприятиях, обеспечение проведения мероприятий в сфере молодежной политики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142844" y="1428736"/>
            <a:ext cx="2862943" cy="1214446"/>
          </a:xfrm>
          <a:prstGeom prst="wedgeRoundRectCallout">
            <a:avLst>
              <a:gd name="adj1" fmla="val -4960"/>
              <a:gd name="adj2" fmla="val 61217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Денежное поощрение спортсменов и тренеров Черемховского районного муниципального образования, достигших высоких результатов в сфере физической культуры и спорта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571868" y="2571744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100,0 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42844" y="2714620"/>
            <a:ext cx="1078099" cy="50006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80,0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715272" y="2643182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245,0 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Заголовок 6"/>
          <p:cNvSpPr txBox="1">
            <a:spLocks/>
          </p:cNvSpPr>
          <p:nvPr/>
        </p:nvSpPr>
        <p:spPr>
          <a:xfrm>
            <a:off x="500034" y="142852"/>
            <a:ext cx="8336313" cy="78579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«Развитие м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олодежной политика, спорта и туризма в Черемховском районном муниципальном образовании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1385" y="1040449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мероприятия муниципальной программы в 2022 году</a:t>
            </a:r>
            <a:endParaRPr lang="ru-RU" sz="1600" i="1" dirty="0">
              <a:solidFill>
                <a:srgbClr val="566444"/>
              </a:solidFill>
              <a:latin typeface="+mj-lt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714348" y="4929198"/>
            <a:ext cx="2605968" cy="658902"/>
          </a:xfrm>
          <a:prstGeom prst="wedgeRoundRectCallout">
            <a:avLst>
              <a:gd name="adj1" fmla="val 31412"/>
              <a:gd name="adj2" fmla="val 79783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социально-значимых проектов «Черемховский район-территория спорта»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143108" y="5857892"/>
            <a:ext cx="1152129" cy="43204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75,0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catherineasquithgallery.com/uploads/posts/2021-03/1614672572_52-p-sportivnii-inventar-fon-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929198"/>
            <a:ext cx="2349408" cy="132154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5" name="Скругленная прямоугольная выноска 24"/>
          <p:cNvSpPr/>
          <p:nvPr/>
        </p:nvSpPr>
        <p:spPr>
          <a:xfrm>
            <a:off x="3714744" y="4929198"/>
            <a:ext cx="2605968" cy="785818"/>
          </a:xfrm>
          <a:prstGeom prst="wedgeRoundRectCallout">
            <a:avLst>
              <a:gd name="adj1" fmla="val 53708"/>
              <a:gd name="adj2" fmla="val 94239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Софинансирование на приобретение спортивного инвентаря для физкультурной и спортивной работы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214942" y="6000768"/>
            <a:ext cx="1152129" cy="43204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50,0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832561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0" name="Picture 8" descr="https://pro.culture.ru/uploads/9ad9321c27ae1b966a358d5683516455_w720_h54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428736"/>
            <a:ext cx="2870235" cy="215267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170" name="Picture 2" descr="C:\Users\Eva\Desktop\molodaya_semy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563"/>
          <a:stretch/>
        </p:blipFill>
        <p:spPr bwMode="auto">
          <a:xfrm>
            <a:off x="214282" y="2928934"/>
            <a:ext cx="2282910" cy="16430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285" y="150990"/>
            <a:ext cx="8497092" cy="61645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0" dirty="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rgbClr val="C00000"/>
                </a:solidFill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3CBDB89-381F-43BF-9DDF-347BB5C25293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357158" y="1142984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214282" y="1428736"/>
            <a:ext cx="3071834" cy="1285884"/>
          </a:xfrm>
          <a:prstGeom prst="wedgeRoundRectCallout">
            <a:avLst>
              <a:gd name="adj1" fmla="val 1179"/>
              <a:gd name="adj2" fmla="val 62501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Софинансирование расходов на социальные выплаты семьям-участникам программы на приобретение жилого помещения или создание объекта индивидуального жилищного строительства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3500431" y="1357298"/>
            <a:ext cx="2428892" cy="1016581"/>
          </a:xfrm>
          <a:prstGeom prst="wedgeRoundRectCallout">
            <a:avLst>
              <a:gd name="adj1" fmla="val 56343"/>
              <a:gd name="adj2" fmla="val 77695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комплексных профилактических мероприятий, направленных на улучшение наркоситуации в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районе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500298" y="2786058"/>
            <a:ext cx="1078099" cy="57148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529,0 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929190" y="2643182"/>
            <a:ext cx="1062667" cy="42726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84,0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Заголовок 6"/>
          <p:cNvSpPr txBox="1">
            <a:spLocks/>
          </p:cNvSpPr>
          <p:nvPr/>
        </p:nvSpPr>
        <p:spPr>
          <a:xfrm>
            <a:off x="500034" y="142852"/>
            <a:ext cx="8336313" cy="78579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«Развитие м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олодежной политика, спорта и туризма в Черемховском районном муниципальном образовании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1385" y="1040449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мероприятия муниципальной программы в 2022 году</a:t>
            </a:r>
            <a:endParaRPr lang="ru-RU" sz="1600" i="1" dirty="0">
              <a:solidFill>
                <a:srgbClr val="566444"/>
              </a:solidFill>
              <a:latin typeface="+mj-lt"/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6143636" y="3786190"/>
            <a:ext cx="2357454" cy="571504"/>
          </a:xfrm>
          <a:prstGeom prst="wedgeRoundRectCallout">
            <a:avLst>
              <a:gd name="adj1" fmla="val -19497"/>
              <a:gd name="adj2" fmla="val 71450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туризма в Черемховском районе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072066" y="4143380"/>
            <a:ext cx="1078099" cy="57148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50,0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4" name="Picture 2" descr="https://1.bp.blogspot.com/-OtRMFgFe_d4/X7KYPHK0OUI/AAAAAAAADfU/lFfNkR3fPJYxJO9AlvF1QEYtxawsIIIxwCLcBGAsYHQ/w1200-h630-p-k-no-nu/12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572008"/>
            <a:ext cx="2897370" cy="193037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9642" name="Picture 10" descr="https://www.riakchr.ru/upload/iblock/ab3/ab332c69aad5386ffea9b9f0da3d19d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714884"/>
            <a:ext cx="3266149" cy="178595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4" name="Скругленная прямоугольная выноска 33"/>
          <p:cNvSpPr/>
          <p:nvPr/>
        </p:nvSpPr>
        <p:spPr>
          <a:xfrm>
            <a:off x="3428992" y="4714884"/>
            <a:ext cx="1785950" cy="1088019"/>
          </a:xfrm>
          <a:prstGeom prst="wedgeRoundRectCallout">
            <a:avLst>
              <a:gd name="adj1" fmla="val -47823"/>
              <a:gd name="adj2" fmla="val 76758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физкультурно-оздоровительного комплекса в п. Михайловка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3786182" y="5929330"/>
            <a:ext cx="1078099" cy="57148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000,0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832561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445337E-D19F-4741-AC2A-D46D5689E67A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45914" y="1206229"/>
            <a:ext cx="6313251" cy="1070043"/>
          </a:xfrm>
          <a:prstGeom prst="homePlate">
            <a:avLst/>
          </a:prstGeom>
          <a:solidFill>
            <a:srgbClr val="73E84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доступности  и улучшение качества оказания медицинской помощи населению Черемховского района, повышение  эффективности медицинских услуг, объемы, виды и качество  которых должны соответствовать уровню заболеваемости и потребностям населения Черемховского района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6520969" y="1238805"/>
            <a:ext cx="2451101" cy="1935126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 – 138,2 тыс.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  –  99,0 тыс.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2024 год  – 169,0 тыс. 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1216" y="2405568"/>
            <a:ext cx="2547257" cy="1028097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Содействие в кадровом обеспечении учреждений здравоохранения в поселениях Черемховского района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12041" y="2405567"/>
            <a:ext cx="2504041" cy="102809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учреждений здравоохранения в Черемховском районе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21298" y="3750870"/>
            <a:ext cx="3082550" cy="1622346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Единовременные выплаты молодым специалистам с высшим образованием, работающим в медицинских учреждениях Черемховского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района, оплата за обучение студентов в средних специальных учебных заведениях</a:t>
            </a:r>
          </a:p>
          <a:p>
            <a:pPr algn="ctr"/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322393" y="3797558"/>
            <a:ext cx="2758367" cy="1268963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ГСМ на ежеквартальные выезды медицинских работников ОГБУЗ ИОКТБ Черемховский филиал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517113" y="3452326"/>
            <a:ext cx="250041" cy="277194"/>
          </a:xfrm>
          <a:prstGeom prst="downArrow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4447428" y="3442996"/>
            <a:ext cx="237588" cy="307071"/>
          </a:xfrm>
          <a:prstGeom prst="down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94" name="Picture 2" descr="C:\Users\Eva\Downloads\image_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5023776"/>
            <a:ext cx="2810437" cy="1834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Eva\Downloads\medicina_i_vra4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545" y="5429263"/>
            <a:ext cx="2295331" cy="1361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ine 26"/>
          <p:cNvSpPr>
            <a:spLocks noChangeShapeType="1"/>
          </p:cNvSpPr>
          <p:nvPr/>
        </p:nvSpPr>
        <p:spPr bwMode="auto">
          <a:xfrm>
            <a:off x="361218" y="972901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7" name="Заголовок 6"/>
          <p:cNvSpPr txBox="1">
            <a:spLocks/>
          </p:cNvSpPr>
          <p:nvPr/>
        </p:nvSpPr>
        <p:spPr>
          <a:xfrm>
            <a:off x="468617" y="0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Здоровье населения в Черемховском районном муниципальном образовании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7170" name="Picture 2" descr="Работа передвижного ФАПа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286124"/>
            <a:ext cx="2500330" cy="3319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0" dirty="0" smtClean="0">
                <a:cs typeface="Times New Roman" pitchFamily="18" charset="0"/>
              </a:rPr>
              <a:t> </a:t>
            </a:r>
            <a:br>
              <a:rPr lang="ru-RU" b="0" dirty="0" smtClean="0">
                <a:cs typeface="Times New Roman" pitchFamily="18" charset="0"/>
              </a:rPr>
            </a:br>
            <a:r>
              <a:rPr lang="ru-RU" b="0" dirty="0" smtClean="0">
                <a:cs typeface="Times New Roman" pitchFamily="18" charset="0"/>
              </a:rPr>
              <a:t/>
            </a:r>
            <a:br>
              <a:rPr lang="ru-RU" b="0" dirty="0" smtClean="0"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23850" y="1706563"/>
            <a:ext cx="3467100" cy="2006600"/>
          </a:xfrm>
        </p:spPr>
        <p:txBody>
          <a:bodyPr/>
          <a:lstStyle/>
          <a:p>
            <a:pPr marL="87313" indent="0" eaLnBrk="1" hangingPunct="1">
              <a:buFont typeface="Wingdings" pitchFamily="2" charset="2"/>
              <a:buChar char="Ø"/>
              <a:defRPr/>
            </a:pPr>
            <a:endParaRPr lang="ru-RU" b="1" dirty="0" smtClean="0"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3922870-4F95-4451-A343-E36851056C5E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329608" y="1350334"/>
            <a:ext cx="6295127" cy="797442"/>
          </a:xfrm>
          <a:prstGeom prst="homePlate">
            <a:avLst/>
          </a:prstGeom>
          <a:solidFill>
            <a:srgbClr val="73E84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Улучшение условий доступности и оказание адресной социальной помощи отдельным категориям граждан, из числа жителей Черемховского района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6725165" y="1247912"/>
            <a:ext cx="2179675" cy="1935126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340,0 тыс.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 – 340,0 тыс.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год – 265,0 тыс. руб.</a:t>
            </a:r>
          </a:p>
        </p:txBody>
      </p:sp>
      <p:pic>
        <p:nvPicPr>
          <p:cNvPr id="36868" name="Picture 4" descr="C:\Users\Jakovleva\Desktop\nalogovaya-socialnaya-lgota-dejstvuyushhaya-v-ukraine-v-2017-god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4735" y="3175143"/>
            <a:ext cx="2488454" cy="166026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6869" name="Picture 5" descr="C:\Users\Jakovleva\Desktop\670168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644" y="5263512"/>
            <a:ext cx="2935952" cy="159448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29608" y="2445626"/>
            <a:ext cx="2772204" cy="1459035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«Доступная среда для инвалидов и других маломобильных групп населения в Черемховском районном муниципальном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образовании»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38694" y="2445626"/>
            <a:ext cx="2772204" cy="145903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«Поддержка мероприятий, проводимых для пожилых людей в Черемховском районном муниципальном образовании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74644" y="4152050"/>
            <a:ext cx="3517641" cy="2565991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мероприятий по повышению доступности социально значимых объектов и услуг для инвалидов и других маломобильных групп населения Черемховского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района;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комплекса мероприятий, направленных на создание условий для достижения инвалидами социальной адаптации и самореализации инвалидов и других маломобильных групп населения Черемховского района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723963" y="4180078"/>
            <a:ext cx="2531706" cy="1033162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досуговых мероприятий, в том числе, приуроченных к праздникам и памятным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датам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1558210" y="3904661"/>
            <a:ext cx="270590" cy="215276"/>
          </a:xfrm>
          <a:prstGeom prst="downArrow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4762158" y="3914936"/>
            <a:ext cx="303002" cy="246099"/>
          </a:xfrm>
          <a:prstGeom prst="down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Line 26"/>
          <p:cNvSpPr>
            <a:spLocks noChangeShapeType="1"/>
          </p:cNvSpPr>
          <p:nvPr/>
        </p:nvSpPr>
        <p:spPr bwMode="auto">
          <a:xfrm>
            <a:off x="329608" y="1128545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1" name="Заголовок 6"/>
          <p:cNvSpPr txBox="1">
            <a:spLocks/>
          </p:cNvSpPr>
          <p:nvPr/>
        </p:nvSpPr>
        <p:spPr>
          <a:xfrm>
            <a:off x="539807" y="171686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Социальная поддержка населения Черемховского районного муниципального образовании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ilishcult.bash.muzkult.ru/media/2020/12/03/1244683173/dostupnaya_sred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4929198"/>
            <a:ext cx="2381559" cy="157163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095"/>
            <a:ext cx="9144000" cy="57802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hangingPunct="1"/>
            <a:r>
              <a:rPr lang="ru-RU" sz="155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haroni" pitchFamily="2" charset="-79"/>
              </a:rPr>
              <a:t>Основные параметры проекта бюджета Черемховского районного муниципального образования на 202</a:t>
            </a:r>
            <a:r>
              <a:rPr lang="en-US" sz="155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haroni" pitchFamily="2" charset="-79"/>
              </a:rPr>
              <a:t>2</a:t>
            </a:r>
            <a:r>
              <a:rPr lang="ru-RU" sz="155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haroni" pitchFamily="2" charset="-79"/>
              </a:rPr>
              <a:t> год и плановый период 202</a:t>
            </a:r>
            <a:r>
              <a:rPr lang="en-US" sz="155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haroni" pitchFamily="2" charset="-79"/>
              </a:rPr>
              <a:t>3</a:t>
            </a:r>
            <a:r>
              <a:rPr lang="ru-RU" sz="155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haroni" pitchFamily="2" charset="-79"/>
              </a:rPr>
              <a:t> и 202</a:t>
            </a:r>
            <a:r>
              <a:rPr lang="en-US" sz="155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haroni" pitchFamily="2" charset="-79"/>
              </a:rPr>
              <a:t>4</a:t>
            </a:r>
            <a:r>
              <a:rPr lang="ru-RU" sz="155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haroni" pitchFamily="2" charset="-79"/>
              </a:rPr>
              <a:t> годов</a:t>
            </a:r>
          </a:p>
        </p:txBody>
      </p:sp>
      <p:sp>
        <p:nvSpPr>
          <p:cNvPr id="15363" name="Rectangle 2081"/>
          <p:cNvSpPr>
            <a:spLocks noChangeArrowheads="1"/>
          </p:cNvSpPr>
          <p:nvPr/>
        </p:nvSpPr>
        <p:spPr bwMode="auto">
          <a:xfrm>
            <a:off x="7885235" y="692150"/>
            <a:ext cx="62571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/>
          <a:lstStyle/>
          <a:p>
            <a:pPr algn="ctr"/>
            <a:r>
              <a:rPr lang="ru-RU" sz="100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5364" name="Line 2090"/>
          <p:cNvSpPr>
            <a:spLocks noChangeShapeType="1"/>
          </p:cNvSpPr>
          <p:nvPr/>
        </p:nvSpPr>
        <p:spPr bwMode="auto">
          <a:xfrm>
            <a:off x="323851" y="692150"/>
            <a:ext cx="8496300" cy="0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16851675"/>
              </p:ext>
            </p:extLst>
          </p:nvPr>
        </p:nvGraphicFramePr>
        <p:xfrm>
          <a:off x="428596" y="5120640"/>
          <a:ext cx="8215370" cy="165841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32945"/>
                <a:gridCol w="2039456"/>
                <a:gridCol w="1942705"/>
                <a:gridCol w="2000264"/>
              </a:tblGrid>
              <a:tr h="3206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Параметры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</a:tr>
              <a:tr h="320646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Доходы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1 325 265,5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n-lt"/>
                          <a:cs typeface="Times New Roman" pitchFamily="18" charset="0"/>
                        </a:rPr>
                        <a:t>1 287 138,5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n-lt"/>
                          <a:cs typeface="Times New Roman" pitchFamily="18" charset="0"/>
                        </a:rPr>
                        <a:t>1 276 918,7</a:t>
                      </a:r>
                    </a:p>
                  </a:txBody>
                  <a:tcPr marL="84406" marR="84406"/>
                </a:tc>
              </a:tr>
              <a:tr h="320646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Расходы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 </a:t>
                      </a:r>
                      <a:r>
                        <a:rPr lang="ru-RU" dirty="0" smtClean="0"/>
                        <a:t>341</a:t>
                      </a:r>
                      <a:r>
                        <a:rPr lang="ru-RU" baseline="0" dirty="0" smtClean="0"/>
                        <a:t> 745,8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n-lt"/>
                        </a:rPr>
                        <a:t>1 </a:t>
                      </a:r>
                      <a:r>
                        <a:rPr lang="ru-RU" dirty="0" smtClean="0">
                          <a:latin typeface="+mn-lt"/>
                        </a:rPr>
                        <a:t>304 470,5</a:t>
                      </a:r>
                      <a:endParaRPr lang="ru-RU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n-lt"/>
                        </a:rPr>
                        <a:t>1 </a:t>
                      </a:r>
                      <a:r>
                        <a:rPr lang="ru-RU" dirty="0" smtClean="0">
                          <a:latin typeface="+mn-lt"/>
                        </a:rPr>
                        <a:t>295 181,6</a:t>
                      </a:r>
                      <a:endParaRPr lang="ru-RU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marL="84406" marR="84406"/>
                </a:tc>
              </a:tr>
              <a:tr h="561131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Дефицит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-16 480,3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n-lt"/>
                        </a:rPr>
                        <a:t>-17 332,0</a:t>
                      </a:r>
                      <a:endParaRPr lang="ru-RU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n-lt"/>
                        </a:rPr>
                        <a:t>-18 262,9</a:t>
                      </a:r>
                      <a:endParaRPr lang="ru-RU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marL="84406" marR="84406"/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356623470"/>
              </p:ext>
            </p:extLst>
          </p:nvPr>
        </p:nvGraphicFramePr>
        <p:xfrm>
          <a:off x="642910" y="785794"/>
          <a:ext cx="8187103" cy="4341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3851" y="925830"/>
            <a:ext cx="146304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sz="1300" b="1" dirty="0"/>
          </a:p>
        </p:txBody>
      </p:sp>
    </p:spTree>
    <p:extLst>
      <p:ext uri="{BB962C8B-B14F-4D97-AF65-F5344CB8AC3E}">
        <p14:creationId xmlns="" xmlns:p14="http://schemas.microsoft.com/office/powerpoint/2010/main" val="14041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dou33.s-edu.ru/images/news/2567b571-b240-4c13-a91b-fb31ef6a205b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00438"/>
            <a:ext cx="3663749" cy="200026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3317" name="Picture 5" descr="C:\Users\Eva\Desktop\knopka-dlja-invalido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476" y="3324192"/>
            <a:ext cx="1884705" cy="141352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ая прямоугольная выноска 22"/>
          <p:cNvSpPr/>
          <p:nvPr/>
        </p:nvSpPr>
        <p:spPr>
          <a:xfrm>
            <a:off x="285720" y="1571612"/>
            <a:ext cx="4572032" cy="1571636"/>
          </a:xfrm>
          <a:prstGeom prst="wedgeRoundRectCallout">
            <a:avLst>
              <a:gd name="adj1" fmla="val -9993"/>
              <a:gd name="adj2" fmla="val 59450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мер, обеспечивающих доступность посещения муниципальных учреждений для людей с ограниченными возможностями здоровья посредством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установки пандусов в зданиях библиотек с. Тальники, с. Рысево и межпоселенческого культурно-досугового центра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0" dirty="0" smtClean="0">
                <a:cs typeface="Times New Roman" pitchFamily="18" charset="0"/>
              </a:rPr>
              <a:t> </a:t>
            </a:r>
            <a:br>
              <a:rPr lang="ru-RU" b="0" dirty="0" smtClean="0">
                <a:cs typeface="Times New Roman" pitchFamily="18" charset="0"/>
              </a:rPr>
            </a:br>
            <a:r>
              <a:rPr lang="ru-RU" b="0" dirty="0" smtClean="0">
                <a:cs typeface="Times New Roman" pitchFamily="18" charset="0"/>
              </a:rPr>
              <a:t/>
            </a:r>
            <a:br>
              <a:rPr lang="ru-RU" b="0" dirty="0" smtClean="0"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3922870-4F95-4451-A343-E36851056C5E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  <p:sp>
        <p:nvSpPr>
          <p:cNvPr id="20" name="Line 26"/>
          <p:cNvSpPr>
            <a:spLocks noChangeShapeType="1"/>
          </p:cNvSpPr>
          <p:nvPr/>
        </p:nvSpPr>
        <p:spPr bwMode="auto">
          <a:xfrm>
            <a:off x="329608" y="1128545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1" name="Заголовок 6"/>
          <p:cNvSpPr txBox="1">
            <a:spLocks/>
          </p:cNvSpPr>
          <p:nvPr/>
        </p:nvSpPr>
        <p:spPr>
          <a:xfrm>
            <a:off x="539807" y="171686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Социальная поддержка населения Черемховского районного муниципального образовании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74152" y="3152100"/>
            <a:ext cx="1171590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140,0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214282" y="5500702"/>
            <a:ext cx="3707833" cy="997676"/>
          </a:xfrm>
          <a:prstGeom prst="wedgeRoundRectCallout">
            <a:avLst>
              <a:gd name="adj1" fmla="val -1598"/>
              <a:gd name="adj2" fmla="val 66794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досуговых мероприятий для людей с ограниченными возможностями здоровья </a:t>
            </a:r>
          </a:p>
        </p:txBody>
      </p:sp>
      <p:sp>
        <p:nvSpPr>
          <p:cNvPr id="25" name="Овал 24"/>
          <p:cNvSpPr/>
          <p:nvPr/>
        </p:nvSpPr>
        <p:spPr>
          <a:xfrm>
            <a:off x="2842280" y="6309320"/>
            <a:ext cx="1171590" cy="457051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C:\Users\Eva\Desktop\1-oktyabr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14" y="3643314"/>
            <a:ext cx="2782286" cy="2928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кругленная прямоугольная выноска 25"/>
          <p:cNvSpPr/>
          <p:nvPr/>
        </p:nvSpPr>
        <p:spPr>
          <a:xfrm>
            <a:off x="4997046" y="1629806"/>
            <a:ext cx="3707833" cy="1433582"/>
          </a:xfrm>
          <a:prstGeom prst="wedgeRoundRectCallout">
            <a:avLst>
              <a:gd name="adj1" fmla="val -3448"/>
              <a:gd name="adj2" fmla="val 72207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досуговых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пожилых людей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приуроченных к праздникам и памятным датам (День защитника Отечества, Международный женский день 8 марта, День Победы, День пожилого человека и др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429520" y="3143248"/>
            <a:ext cx="1171590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195,0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8369" y="1132916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мероприятия муниципальной программы в 2022 году</a:t>
            </a:r>
            <a:endParaRPr lang="ru-RU" sz="1600" i="1" dirty="0">
              <a:solidFill>
                <a:srgbClr val="566444"/>
              </a:solidFill>
              <a:latin typeface="+mj-lt"/>
            </a:endParaRPr>
          </a:p>
        </p:txBody>
      </p:sp>
      <p:pic>
        <p:nvPicPr>
          <p:cNvPr id="5126" name="Picture 6" descr="https://volok-dou5.edumsko.ru/uploads/1100/1018/section/1848673/fOi4HjT-dtk4_1200x0_AybP2us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4857760"/>
            <a:ext cx="2319283" cy="1739462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132834539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05D247-86E0-4AE3-9E44-13B89B269489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61218" y="946732"/>
            <a:ext cx="2647508" cy="978191"/>
          </a:xfrm>
          <a:prstGeom prst="flowChartAlternateProcess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Думы Черемховского районного муниципального образования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940055" y="836944"/>
            <a:ext cx="2835350" cy="1304262"/>
          </a:xfrm>
          <a:prstGeom prst="flowChartAlternateProcess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Контрольно-счетной палаты Черемховского районного муниципального образования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49359" y="2735270"/>
            <a:ext cx="2782187" cy="1148316"/>
          </a:xfrm>
          <a:prstGeom prst="flowChartAlternateProcess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Резервный фонд Администрации Черемховского районного муниципального образования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020844" y="3033837"/>
            <a:ext cx="2838894" cy="1115243"/>
          </a:xfrm>
          <a:prstGeom prst="flowChartAlternateProcess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муниципальных выборов главы района, депутатов представительного органа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ашивка 11"/>
          <p:cNvSpPr/>
          <p:nvPr/>
        </p:nvSpPr>
        <p:spPr>
          <a:xfrm rot="5400000">
            <a:off x="3089687" y="3696867"/>
            <a:ext cx="3000396" cy="2607539"/>
          </a:xfrm>
          <a:prstGeom prst="chevron">
            <a:avLst>
              <a:gd name="adj" fmla="val 39387"/>
            </a:avLst>
          </a:prstGeom>
          <a:solidFill>
            <a:srgbClr val="99CE4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7554" y="4643446"/>
            <a:ext cx="2492388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18 426,4 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12 079,5 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15 453,9 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3145" y="1970004"/>
            <a:ext cx="2200938" cy="6514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2 070,6 тыс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руб.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 – 1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911,6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год – 1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885,1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15736" y="2185377"/>
            <a:ext cx="2172585" cy="7279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3 898,8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 –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3 502,8 тыс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руб.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3 613,8 тыс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9065" y="3916342"/>
            <a:ext cx="2140691" cy="6663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300,0 тыс. руб.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 – 300,0 тыс. руб.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год – 300,0 тыс. 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72200" y="4149080"/>
            <a:ext cx="2154865" cy="4607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 год – 4 000,0 тыс. руб. </a:t>
            </a: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6139878" y="4909069"/>
            <a:ext cx="2727678" cy="1129115"/>
          </a:xfrm>
          <a:prstGeom prst="flowChartAlternateProcess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Мобилизационная подготовка Черемховского районного муниципального образования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434735" y="6079977"/>
            <a:ext cx="2144236" cy="6414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44,0 тыс. руб.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 – 754,0 тыс. руб.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год – 44,0 тыс. 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361218" y="788076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7" name="Заголовок 6"/>
          <p:cNvSpPr txBox="1">
            <a:spLocks/>
          </p:cNvSpPr>
          <p:nvPr/>
        </p:nvSpPr>
        <p:spPr>
          <a:xfrm>
            <a:off x="443403" y="185184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Непрограммные направления деятельности</a:t>
            </a:r>
          </a:p>
          <a:p>
            <a:pPr>
              <a:defRPr/>
            </a:pPr>
            <a:endParaRPr lang="ru-RU" sz="2500" dirty="0">
              <a:solidFill>
                <a:srgbClr val="C00000"/>
              </a:solidFill>
              <a:effectLst/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436268" y="4873789"/>
            <a:ext cx="2782187" cy="1148316"/>
          </a:xfrm>
          <a:prstGeom prst="flowChartAlternateProcess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перечня проектов народных инициатив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5999" y="6051905"/>
            <a:ext cx="2362727" cy="6695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11 513,0 тыс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руб.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5 611,1 тыс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руб.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 –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5 611,1 тыс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143240" y="928670"/>
            <a:ext cx="2647508" cy="2071702"/>
          </a:xfrm>
          <a:prstGeom prst="flowChartAlternateProcess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Резерв средств в целях обеспечения расходных обязательств района, 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софинансируемых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счет целевых 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мебюджетных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трансфертов, планируемых к распределению в 2022 году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28992" y="3143248"/>
            <a:ext cx="2200938" cy="3571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</a:t>
            </a:r>
            <a:r>
              <a:rPr lang="en-US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600,0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548680"/>
            <a:ext cx="8820150" cy="40575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8C014EF-DFAB-40A3-8730-E8CBED8B4707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636912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 местонахождения: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665413, г. Черемхово, ул. Куйбышева, 20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Телефон: (39546) 5-06-36, 5-24-05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Факс: 8(39546)5-24-05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fin36@gfu.ru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 работы: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Ежедневно (понедельник - пятница): с 09.00 до 18.00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Перерыв: с 13.00 до 14.00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Выходные: суббота и воскресенье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484784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Финансовое управление администрации Черемховского районного муниципального образования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71480"/>
          </a:xfrm>
        </p:spPr>
        <p:txBody>
          <a:bodyPr>
            <a:noAutofit/>
          </a:bodyPr>
          <a:lstStyle/>
          <a:p>
            <a:pPr eaLnBrk="1" hangingPunct="1"/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Доходы бюджета Черемховского района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1480"/>
            <a:ext cx="9144000" cy="57150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поступления в бюджет денежных средств, которые формируются  на основании налоговых, неналоговых доходов и безвозмездных поступлений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2500306"/>
            <a:ext cx="1785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доходов</a:t>
            </a:r>
            <a:endParaRPr lang="ru-RU" dirty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785918" y="1500174"/>
          <a:ext cx="500066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42844" y="1428736"/>
            <a:ext cx="3071834" cy="27146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285750" indent="-285750" eaLnBrk="1" hangingPunct="1">
              <a:buFont typeface="Arial" panose="020B0604020202020204" pitchFamily="34" charset="0"/>
              <a:buChar char="•"/>
              <a:defRPr sz="1400" b="0"/>
            </a:lvl1pPr>
          </a:lstStyle>
          <a:p>
            <a:pPr algn="ctr">
              <a:buNone/>
              <a:defRPr/>
            </a:pPr>
            <a:r>
              <a:rPr lang="ru-RU" alt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9,4 %</a:t>
            </a:r>
            <a:r>
              <a:rPr lang="ru-RU" alt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>
              <a:buNone/>
              <a:defRPr/>
            </a:pP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>
              <a:defRPr/>
            </a:pP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НДФЛ</a:t>
            </a:r>
          </a:p>
          <a:p>
            <a:pPr>
              <a:defRPr/>
            </a:pP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Акцизы</a:t>
            </a:r>
          </a:p>
          <a:p>
            <a:pPr>
              <a:defRPr/>
            </a:pP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УСН</a:t>
            </a:r>
          </a:p>
          <a:p>
            <a:pPr>
              <a:defRPr/>
            </a:pP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ЕСХН</a:t>
            </a:r>
          </a:p>
          <a:p>
            <a:pPr>
              <a:defRPr/>
            </a:pP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Патент</a:t>
            </a:r>
          </a:p>
          <a:p>
            <a:pPr>
              <a:defRPr/>
            </a:pP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Госпошлина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786446" y="1285861"/>
            <a:ext cx="3214710" cy="3477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eaLnBrk="1" hangingPunct="1">
              <a:buFontTx/>
              <a:buChar char="•"/>
              <a:defRPr sz="1600" b="0">
                <a:solidFill>
                  <a:schemeClr val="lt1"/>
                </a:solidFill>
                <a:latin typeface="Times New Roman" pitchFamily="18" charset="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285750" indent="-285750" algn="ctr">
              <a:buNone/>
              <a:defRPr/>
            </a:pPr>
            <a:r>
              <a:rPr lang="ru-RU" altLang="ru-RU" sz="4000" dirty="0" smtClean="0">
                <a:solidFill>
                  <a:srgbClr val="00B0F0"/>
                </a:solidFill>
                <a:cs typeface="Times New Roman" pitchFamily="18" charset="0"/>
              </a:rPr>
              <a:t>3,1 %</a:t>
            </a:r>
            <a:r>
              <a:rPr lang="ru-RU" altLang="ru-RU" sz="4000" dirty="0" smtClean="0">
                <a:solidFill>
                  <a:schemeClr val="tx1"/>
                </a:solidFill>
                <a:cs typeface="Times New Roman" pitchFamily="18" charset="0"/>
              </a:rPr>
              <a:t>*</a:t>
            </a:r>
          </a:p>
          <a:p>
            <a:pPr marL="285750" indent="-285750">
              <a:buNone/>
              <a:defRPr/>
            </a:pPr>
            <a:r>
              <a:rPr lang="ru-RU" altLang="ru-RU" sz="2600" dirty="0" smtClean="0">
                <a:solidFill>
                  <a:srgbClr val="00B0F0"/>
                </a:solidFill>
                <a:cs typeface="Times New Roman" pitchFamily="18" charset="0"/>
              </a:rPr>
              <a:t>Неналоговые доходы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rgbClr val="00B0F0"/>
                </a:solidFill>
                <a:cs typeface="Times New Roman" pitchFamily="18" charset="0"/>
              </a:rPr>
              <a:t>Аренда земли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rgbClr val="00B0F0"/>
                </a:solidFill>
                <a:cs typeface="Times New Roman" pitchFamily="18" charset="0"/>
              </a:rPr>
              <a:t>Аренда имущества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rgbClr val="00B0F0"/>
                </a:solidFill>
                <a:cs typeface="Times New Roman" pitchFamily="18" charset="0"/>
              </a:rPr>
              <a:t>Платежи при пользовании природными ресурсами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rgbClr val="00B0F0"/>
                </a:solidFill>
                <a:cs typeface="Times New Roman" pitchFamily="18" charset="0"/>
              </a:rPr>
              <a:t>Доходы от оказания платных услуг (работ) компенсации затрат государства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rgbClr val="00B0F0"/>
                </a:solidFill>
                <a:cs typeface="Times New Roman" pitchFamily="18" charset="0"/>
              </a:rPr>
              <a:t>Продажи материальных и нематериальных активов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rgbClr val="00B0F0"/>
                </a:solidFill>
                <a:cs typeface="Times New Roman" pitchFamily="18" charset="0"/>
              </a:rPr>
              <a:t>Штрафы</a:t>
            </a:r>
            <a:r>
              <a:rPr lang="ru-RU" altLang="ru-RU" sz="1400" dirty="0">
                <a:solidFill>
                  <a:srgbClr val="00B0F0"/>
                </a:solidFill>
                <a:cs typeface="Times New Roman" pitchFamily="18" charset="0"/>
              </a:rPr>
              <a:t>, санкции, возмещение </a:t>
            </a:r>
            <a:r>
              <a:rPr lang="ru-RU" altLang="ru-RU" sz="1400" dirty="0" smtClean="0">
                <a:solidFill>
                  <a:srgbClr val="00B0F0"/>
                </a:solidFill>
                <a:cs typeface="Times New Roman" pitchFamily="18" charset="0"/>
              </a:rPr>
              <a:t>ущерба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142976" y="4286256"/>
            <a:ext cx="4429156" cy="23391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eaLnBrk="1" hangingPunct="1">
              <a:buFontTx/>
              <a:buChar char="•"/>
              <a:defRPr sz="1600" b="0">
                <a:solidFill>
                  <a:schemeClr val="lt1"/>
                </a:solidFill>
                <a:latin typeface="Times New Roman" pitchFamily="18" charset="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285750" indent="-285750" algn="ctr">
              <a:buNone/>
              <a:defRPr/>
            </a:pPr>
            <a:r>
              <a:rPr lang="ru-RU" altLang="ru-RU" sz="4000" dirty="0" smtClean="0">
                <a:solidFill>
                  <a:srgbClr val="00B050"/>
                </a:solidFill>
                <a:cs typeface="Times New Roman" pitchFamily="18" charset="0"/>
              </a:rPr>
              <a:t>87,5 %</a:t>
            </a:r>
            <a:r>
              <a:rPr lang="ru-RU" altLang="ru-RU" sz="4000" dirty="0" smtClean="0">
                <a:solidFill>
                  <a:schemeClr val="tx1"/>
                </a:solidFill>
                <a:cs typeface="Times New Roman" pitchFamily="18" charset="0"/>
              </a:rPr>
              <a:t>*</a:t>
            </a:r>
          </a:p>
          <a:p>
            <a:pPr marL="285750" indent="-285750" algn="ctr">
              <a:buNone/>
              <a:defRPr/>
            </a:pPr>
            <a:r>
              <a:rPr lang="ru-RU" altLang="ru-RU" sz="2200" dirty="0" smtClean="0">
                <a:solidFill>
                  <a:srgbClr val="00B050"/>
                </a:solidFill>
                <a:cs typeface="Times New Roman" pitchFamily="18" charset="0"/>
              </a:rPr>
              <a:t>Безвозмездные поступления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rgbClr val="00B050"/>
                </a:solidFill>
                <a:cs typeface="Times New Roman" pitchFamily="18" charset="0"/>
              </a:rPr>
              <a:t>Дотации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rgbClr val="00B050"/>
                </a:solidFill>
                <a:cs typeface="Times New Roman" pitchFamily="18" charset="0"/>
              </a:rPr>
              <a:t>Субсидии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rgbClr val="00B050"/>
                </a:solidFill>
                <a:cs typeface="Times New Roman" pitchFamily="18" charset="0"/>
              </a:rPr>
              <a:t>Субвенции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rgbClr val="00B050"/>
                </a:solidFill>
                <a:cs typeface="Times New Roman" pitchFamily="18" charset="0"/>
              </a:rPr>
              <a:t>Иные </a:t>
            </a:r>
            <a:r>
              <a:rPr lang="ru-RU" altLang="ru-RU" sz="1400" dirty="0">
                <a:solidFill>
                  <a:srgbClr val="00B050"/>
                </a:solidFill>
                <a:cs typeface="Times New Roman" pitchFamily="18" charset="0"/>
              </a:rPr>
              <a:t>межбюджетные </a:t>
            </a:r>
            <a:r>
              <a:rPr lang="ru-RU" altLang="ru-RU" sz="1400" dirty="0" smtClean="0">
                <a:solidFill>
                  <a:srgbClr val="00B050"/>
                </a:solidFill>
                <a:cs typeface="Times New Roman" pitchFamily="18" charset="0"/>
              </a:rPr>
              <a:t>трансферты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rgbClr val="00B050"/>
                </a:solidFill>
                <a:cs typeface="Times New Roman" pitchFamily="18" charset="0"/>
              </a:rPr>
              <a:t>Прочие безвозмездные поступления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rgbClr val="00B050"/>
                </a:solidFill>
                <a:cs typeface="Times New Roman" pitchFamily="18" charset="0"/>
              </a:rPr>
              <a:t>Возврат остатков субсидий и субвенций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5008" y="6357959"/>
            <a:ext cx="34289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* от общего объема доходов на 2021 год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Структура прогнозируемых доходов бюджета Черемховского районного муниципального образования на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2022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год и плановый период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2023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2024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годы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214422"/>
          <a:ext cx="8229600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6851675"/>
              </p:ext>
            </p:extLst>
          </p:nvPr>
        </p:nvGraphicFramePr>
        <p:xfrm>
          <a:off x="431404" y="4929201"/>
          <a:ext cx="8281192" cy="157163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250836"/>
                <a:gridCol w="2055796"/>
                <a:gridCol w="1955372"/>
                <a:gridCol w="2019188"/>
              </a:tblGrid>
              <a:tr h="3913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1374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124 171,8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131 824,7</a:t>
                      </a:r>
                    </a:p>
                  </a:txBody>
                  <a:tcPr marL="84406" marR="84406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139 968,54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91374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84406" marR="8440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40 631,0</a:t>
                      </a:r>
                    </a:p>
                  </a:txBody>
                  <a:tcPr marL="84406" marR="8440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41 495,9</a:t>
                      </a:r>
                    </a:p>
                  </a:txBody>
                  <a:tcPr marL="84406" marR="8440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42 661,0</a:t>
                      </a:r>
                    </a:p>
                  </a:txBody>
                  <a:tcPr marL="84406" marR="84406">
                    <a:solidFill>
                      <a:srgbClr val="00B0F0"/>
                    </a:solidFill>
                  </a:tcPr>
                </a:tc>
              </a:tr>
              <a:tr h="39751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1 160 462,7</a:t>
                      </a:r>
                    </a:p>
                  </a:txBody>
                  <a:tcPr marL="84406" marR="844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1 113 817,9</a:t>
                      </a:r>
                    </a:p>
                  </a:txBody>
                  <a:tcPr marL="84406" marR="844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094 289,1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43042" y="1357298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1160462,7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Налоговые доходы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поступления от уплаты налогов и сборов, установленных Налоговым кодексом РФ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</a:br>
            <a:endParaRPr lang="ru-RU" sz="20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28670"/>
          <a:ext cx="8329643" cy="54292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06403"/>
                <a:gridCol w="1952274"/>
                <a:gridCol w="1518435"/>
                <a:gridCol w="1012290"/>
                <a:gridCol w="1012290"/>
                <a:gridCol w="1127951"/>
              </a:tblGrid>
              <a:tr h="39812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Уплачивается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Норматив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2024</a:t>
                      </a:r>
                    </a:p>
                  </a:txBody>
                  <a:tcPr/>
                </a:tc>
              </a:tr>
              <a:tr h="57754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физическими лицами в размере 13%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34,25 %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111 782,3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118 936,4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126 548,3</a:t>
                      </a:r>
                    </a:p>
                  </a:txBody>
                  <a:tcPr anchor="ctr"/>
                </a:tc>
              </a:tr>
              <a:tr h="105317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Акцизы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 реализации бензина, моторных масел, дизельного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топлива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0,005 %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389,1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407,9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440,5</a:t>
                      </a:r>
                    </a:p>
                  </a:txBody>
                  <a:tcPr anchor="ctr"/>
                </a:tc>
              </a:tr>
              <a:tr h="8376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Упрощенная система налогообложения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субъектами среднего и малого бизнеса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37,036 %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9 238,2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9 607,7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9 992,0</a:t>
                      </a:r>
                    </a:p>
                  </a:txBody>
                  <a:tcPr anchor="ctr"/>
                </a:tc>
              </a:tr>
              <a:tr h="81535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субъектами среднего и малого бизнеса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802,8</a:t>
                      </a:r>
                    </a:p>
                  </a:txBody>
                  <a:tcPr anchor="ctr"/>
                </a:tc>
              </a:tr>
              <a:tr h="7760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Патентная система налогообложения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субъектами среднего и малого бизнеса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1 816,5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1 889,2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1 964,8</a:t>
                      </a:r>
                    </a:p>
                  </a:txBody>
                  <a:tcPr anchor="ctr"/>
                </a:tc>
              </a:tr>
              <a:tr h="9713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 совершении юридически значимых действий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203,5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220,1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0"/>
            <a:ext cx="9715568" cy="1000108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Неналоговые доходы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все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доходы, поступающие в бюджет района, не отнесенные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 налоговым доходам и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безвозмездным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поступлениям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785796"/>
          <a:ext cx="8786874" cy="5643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346"/>
                <a:gridCol w="2059438"/>
                <a:gridCol w="1296684"/>
                <a:gridCol w="1067856"/>
                <a:gridCol w="1220408"/>
                <a:gridCol w="1266142"/>
              </a:tblGrid>
              <a:tr h="7329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Уплачивается 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Норматив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81844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Аренда земли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пользование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муниципальными землями</a:t>
                      </a:r>
                      <a:endParaRPr lang="ru-RU" sz="15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029,9</a:t>
                      </a:r>
                      <a:endParaRPr lang="ru-RU" sz="15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24 942,5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25 890,5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1844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Аренда имущества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пользование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муниципальным имуществом</a:t>
                      </a:r>
                      <a:endParaRPr lang="ru-RU" sz="15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138,1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35,3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35,3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1844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предприятиями загрязнителями окружающей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среды</a:t>
                      </a:r>
                      <a:endParaRPr lang="ru-RU" sz="15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1 808,5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1 880,8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1 955,9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591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 оказания платных услуг и компенсации затрат государства</a:t>
                      </a:r>
                      <a:endParaRPr lang="ru-RU" sz="15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физическими лицами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13 255,5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13 203,6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13 310,3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1844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Продажа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земельных участков</a:t>
                      </a:r>
                      <a:endParaRPr lang="ru-RU" sz="15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итогам конкурсных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процедур физическими лицами</a:t>
                      </a:r>
                      <a:endParaRPr lang="ru-RU" sz="15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949,0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959,0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969,0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777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Штрафы, санкции,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возмещение ущерба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нарушения законодательства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450,0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474,6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FB936-8711-4B77-AEAE-ECB1BEF4743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61975" y="0"/>
            <a:ext cx="8269288" cy="144655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МБТ (межбюджетные трансферты) – средства, предоставляемые одним бюджетом бюджетной системы РФ другому бюджету бюджетной системы РФ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19" y="1428736"/>
          <a:ext cx="8715438" cy="2765430"/>
        </p:xfrm>
        <a:graphic>
          <a:graphicData uri="http://schemas.openxmlformats.org/drawingml/2006/table">
            <a:tbl>
              <a:tblPr/>
              <a:tblGrid>
                <a:gridCol w="3410387"/>
                <a:gridCol w="1833646"/>
                <a:gridCol w="1772632"/>
                <a:gridCol w="1698773"/>
              </a:tblGrid>
              <a:tr h="5414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2022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270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148 400,9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136 818,3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149 511,6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70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162 627,1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146 011,7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114 241,6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70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846 810,5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828 843,8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828 391,8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70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МБТ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2 594,2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2 114,1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2 114,1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70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МБТ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70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МБТ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541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безвозмездных поступлений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1 160 462,7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1 113 817,9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1 094 289,1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285720" y="4286256"/>
          <a:ext cx="864399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7587</TotalTime>
  <Words>4835</Words>
  <Application>Microsoft Office PowerPoint</Application>
  <PresentationFormat>Экран (4:3)</PresentationFormat>
  <Paragraphs>1035</Paragraphs>
  <Slides>42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Общие сведения о районе</vt:lpstr>
      <vt:lpstr>Муниципальные образования Черемховского района</vt:lpstr>
      <vt:lpstr>Основные параметры проекта бюджета Черемховского районного муниципального образования на 2022 год и плановый период 2023 и 2024 годов</vt:lpstr>
      <vt:lpstr>Доходы бюджета Черемховского района</vt:lpstr>
      <vt:lpstr>Структура прогнозируемых доходов бюджета Черемховского районного муниципального образования на 2022 год и плановый период 2023 и 2024 годы </vt:lpstr>
      <vt:lpstr>Налоговые доходы - поступления от уплаты налогов и сборов, установленных Налоговым кодексом РФ </vt:lpstr>
      <vt:lpstr>Неналоговые доходы - все доходы, поступающие в бюджет района, не отнесенные к налоговым доходам и безвозмездным поступлениям </vt:lpstr>
      <vt:lpstr>Слайд 9</vt:lpstr>
      <vt:lpstr>Слайд 10</vt:lpstr>
      <vt:lpstr>Слайд 11</vt:lpstr>
      <vt:lpstr>Слайд 12</vt:lpstr>
      <vt:lpstr>Слайд 13</vt:lpstr>
      <vt:lpstr>  Расходы бюджета по разделам на 2022 год и плановый период 2023-2024 годов </vt:lpstr>
      <vt:lpstr>       Программно-целевой метод формирования и расходования бюджетных средств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Муниципальная программа  «Жилищно-коммунальный комплекс и развитие инфраструктуры в  Черемховском районном муниципальном образовании»</vt:lpstr>
      <vt:lpstr>МП «Жилищно-коммунальный комплекс и развитие инфраструктуры в  Черемховском районном муниципальном образовании»</vt:lpstr>
      <vt:lpstr>МП «Жилищно-коммунальный комплекс и развитие инфраструктуры в  Черемховском районном муниципальном образовании»</vt:lpstr>
      <vt:lpstr>Слайд 26</vt:lpstr>
      <vt:lpstr>Слайд 27</vt:lpstr>
      <vt:lpstr>  Распределение дотаций на выравнивание бюджетной обеспеченности поселений </vt:lpstr>
      <vt:lpstr> </vt:lpstr>
      <vt:lpstr> </vt:lpstr>
      <vt:lpstr>Слайд 31</vt:lpstr>
      <vt:lpstr>Слайд 32</vt:lpstr>
      <vt:lpstr>Муниципальная программа  «Безопасность жизнедеятельности в Черемховском районном муниципальном образовании»</vt:lpstr>
      <vt:lpstr>Муниципальная программа  «Безопасность жизнедеятельности в Черемховском районном муниципальном образовании»</vt:lpstr>
      <vt:lpstr> </vt:lpstr>
      <vt:lpstr> </vt:lpstr>
      <vt:lpstr> </vt:lpstr>
      <vt:lpstr>Слайд 38</vt:lpstr>
      <vt:lpstr>   </vt:lpstr>
      <vt:lpstr>   </vt:lpstr>
      <vt:lpstr>Слайд 41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Доходы бюджета Черемховского района</dc:title>
  <dc:creator>Татина</dc:creator>
  <cp:lastModifiedBy>Попова Татьяна Олеговна</cp:lastModifiedBy>
  <cp:revision>694</cp:revision>
  <dcterms:created xsi:type="dcterms:W3CDTF">2018-11-26T03:36:54Z</dcterms:created>
  <dcterms:modified xsi:type="dcterms:W3CDTF">2021-12-22T04:00:53Z</dcterms:modified>
</cp:coreProperties>
</file>