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5.xml" ContentType="application/vnd.openxmlformats-officedocument.presentationml.notesSlide+xml"/>
  <Override PartName="/ppt/charts/chart8.xml" ContentType="application/vnd.openxmlformats-officedocument.drawingml.chart+xml"/>
  <Override PartName="/ppt/notesSlides/notesSlide26.xml" ContentType="application/vnd.openxmlformats-officedocument.presentationml.notesSlide+xml"/>
  <Override PartName="/ppt/charts/chart9.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4.xml" ContentType="application/vnd.openxmlformats-officedocument.presentationml.notesSlide+xml"/>
  <Override PartName="/ppt/charts/chart12.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4.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5.xml" ContentType="application/vnd.openxmlformats-officedocument.drawingml.chart+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2"/>
  </p:notesMasterIdLst>
  <p:sldIdLst>
    <p:sldId id="326" r:id="rId2"/>
    <p:sldId id="257" r:id="rId3"/>
    <p:sldId id="258" r:id="rId4"/>
    <p:sldId id="259" r:id="rId5"/>
    <p:sldId id="260" r:id="rId6"/>
    <p:sldId id="261" r:id="rId7"/>
    <p:sldId id="262" r:id="rId8"/>
    <p:sldId id="264" r:id="rId9"/>
    <p:sldId id="358" r:id="rId10"/>
    <p:sldId id="341" r:id="rId11"/>
    <p:sldId id="359" r:id="rId12"/>
    <p:sldId id="360" r:id="rId13"/>
    <p:sldId id="361" r:id="rId14"/>
    <p:sldId id="362" r:id="rId15"/>
    <p:sldId id="363" r:id="rId16"/>
    <p:sldId id="349" r:id="rId17"/>
    <p:sldId id="364" r:id="rId18"/>
    <p:sldId id="350" r:id="rId19"/>
    <p:sldId id="368" r:id="rId20"/>
    <p:sldId id="369" r:id="rId21"/>
    <p:sldId id="370" r:id="rId22"/>
    <p:sldId id="371" r:id="rId23"/>
    <p:sldId id="372" r:id="rId24"/>
    <p:sldId id="373" r:id="rId25"/>
    <p:sldId id="374" r:id="rId26"/>
    <p:sldId id="375" r:id="rId27"/>
    <p:sldId id="376" r:id="rId28"/>
    <p:sldId id="377" r:id="rId29"/>
    <p:sldId id="378" r:id="rId30"/>
    <p:sldId id="379" r:id="rId31"/>
    <p:sldId id="380" r:id="rId32"/>
    <p:sldId id="381" r:id="rId33"/>
    <p:sldId id="382" r:id="rId34"/>
    <p:sldId id="383" r:id="rId35"/>
    <p:sldId id="384" r:id="rId36"/>
    <p:sldId id="385" r:id="rId37"/>
    <p:sldId id="386" r:id="rId38"/>
    <p:sldId id="387" r:id="rId39"/>
    <p:sldId id="388" r:id="rId40"/>
    <p:sldId id="389" r:id="rId41"/>
    <p:sldId id="390" r:id="rId42"/>
    <p:sldId id="391" r:id="rId43"/>
    <p:sldId id="392" r:id="rId44"/>
    <p:sldId id="393" r:id="rId45"/>
    <p:sldId id="394" r:id="rId46"/>
    <p:sldId id="395" r:id="rId47"/>
    <p:sldId id="396" r:id="rId48"/>
    <p:sldId id="397" r:id="rId49"/>
    <p:sldId id="398" r:id="rId50"/>
    <p:sldId id="399" r:id="rId51"/>
    <p:sldId id="400" r:id="rId52"/>
    <p:sldId id="401" r:id="rId53"/>
    <p:sldId id="402" r:id="rId54"/>
    <p:sldId id="403" r:id="rId55"/>
    <p:sldId id="404" r:id="rId56"/>
    <p:sldId id="405" r:id="rId57"/>
    <p:sldId id="351" r:id="rId58"/>
    <p:sldId id="406" r:id="rId59"/>
    <p:sldId id="407" r:id="rId60"/>
    <p:sldId id="408" r:id="rId61"/>
    <p:sldId id="409" r:id="rId62"/>
    <p:sldId id="410" r:id="rId63"/>
    <p:sldId id="411" r:id="rId64"/>
    <p:sldId id="412" r:id="rId65"/>
    <p:sldId id="413" r:id="rId66"/>
    <p:sldId id="414" r:id="rId67"/>
    <p:sldId id="415" r:id="rId68"/>
    <p:sldId id="416" r:id="rId69"/>
    <p:sldId id="417" r:id="rId70"/>
    <p:sldId id="418" r:id="rId71"/>
  </p:sldIdLst>
  <p:sldSz cx="9906000" cy="6858000" type="A4"/>
  <p:notesSz cx="9926638" cy="67976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2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Гайдук" initials="Г" lastIdx="1" clrIdx="0">
    <p:extLst>
      <p:ext uri="{19B8F6BF-5375-455C-9EA6-DF929625EA0E}">
        <p15:presenceInfo xmlns:p15="http://schemas.microsoft.com/office/powerpoint/2012/main" userId="Гайдук" providerId="None"/>
      </p:ext>
    </p:extLst>
  </p:cmAuthor>
  <p:cmAuthor id="2" name="С" initials="С" lastIdx="3" clrIdx="1">
    <p:extLst>
      <p:ext uri="{19B8F6BF-5375-455C-9EA6-DF929625EA0E}">
        <p15:presenceInfo xmlns:p15="http://schemas.microsoft.com/office/powerpoint/2012/main" userId="С"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6A94"/>
    <a:srgbClr val="CBB5C9"/>
    <a:srgbClr val="CCCCFF"/>
    <a:srgbClr val="B342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00" autoAdjust="0"/>
    <p:restoredTop sz="94660"/>
  </p:normalViewPr>
  <p:slideViewPr>
    <p:cSldViewPr>
      <p:cViewPr varScale="1">
        <p:scale>
          <a:sx n="104" d="100"/>
          <a:sy n="104" d="100"/>
        </p:scale>
        <p:origin x="810" y="114"/>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17" d="100"/>
          <a:sy n="117" d="100"/>
        </p:scale>
        <p:origin x="-1476" y="-108"/>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7.xml"/><Relationship Id="rId1" Type="http://schemas.microsoft.com/office/2011/relationships/chartStyle" Target="style7.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8.xml"/><Relationship Id="rId1" Type="http://schemas.microsoft.com/office/2011/relationships/chartStyle" Target="style8.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910431777028432"/>
          <c:y val="0.11138670236069392"/>
          <c:w val="0.49397403680645241"/>
          <c:h val="0.76927280734078363"/>
        </c:manualLayout>
      </c:layout>
      <c:barChart>
        <c:barDir val="bar"/>
        <c:grouping val="clustered"/>
        <c:varyColors val="0"/>
        <c:ser>
          <c:idx val="0"/>
          <c:order val="0"/>
          <c:tx>
            <c:strRef>
              <c:f>Лист1!$B$1</c:f>
              <c:strCache>
                <c:ptCount val="1"/>
                <c:pt idx="0">
                  <c:v>2025</c:v>
                </c:pt>
              </c:strCache>
            </c:strRef>
          </c:tx>
          <c:invertIfNegative val="0"/>
          <c:dLbls>
            <c:dLbl>
              <c:idx val="0"/>
              <c:layout>
                <c:manualLayout>
                  <c:x val="-4.086816862013295E-3"/>
                  <c:y val="2.4023855878051162E-3"/>
                </c:manualLayout>
              </c:layout>
              <c:tx>
                <c:rich>
                  <a:bodyPr/>
                  <a:lstStyle/>
                  <a:p>
                    <a:r>
                      <a:rPr lang="en-US" dirty="0"/>
                      <a:t>181,9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95D3-4725-AE59-B7A895649EA4}"/>
                </c:ext>
              </c:extLst>
            </c:dLbl>
            <c:dLbl>
              <c:idx val="1"/>
              <c:tx>
                <c:rich>
                  <a:bodyPr/>
                  <a:lstStyle/>
                  <a:p>
                    <a:r>
                      <a:rPr lang="en-US" dirty="0"/>
                      <a:t>128,0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9E00-4DC2-A7DD-7DC3651DBECD}"/>
                </c:ext>
              </c:extLst>
            </c:dLbl>
            <c:dLbl>
              <c:idx val="2"/>
              <c:tx>
                <c:rich>
                  <a:bodyPr/>
                  <a:lstStyle/>
                  <a:p>
                    <a:r>
                      <a:rPr lang="en-US" dirty="0"/>
                      <a:t>69,6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E00-4DC2-A7DD-7DC3651DBECD}"/>
                </c:ext>
              </c:extLst>
            </c:dLbl>
            <c:dLbl>
              <c:idx val="3"/>
              <c:tx>
                <c:rich>
                  <a:bodyPr/>
                  <a:lstStyle/>
                  <a:p>
                    <a:r>
                      <a:rPr lang="en-US" dirty="0"/>
                      <a:t>26,4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9E00-4DC2-A7DD-7DC3651DBECD}"/>
                </c:ext>
              </c:extLst>
            </c:dLbl>
            <c:dLbl>
              <c:idx val="4"/>
              <c:layout>
                <c:manualLayout>
                  <c:x val="9.1644603943207329E-4"/>
                  <c:y val="1.1252565294292546E-3"/>
                </c:manualLayout>
              </c:layout>
              <c:tx>
                <c:rich>
                  <a:bodyPr wrap="square" lIns="38100" tIns="19050" rIns="38100" bIns="19050" anchor="ctr">
                    <a:noAutofit/>
                  </a:bodyPr>
                  <a:lstStyle/>
                  <a:p>
                    <a:pPr>
                      <a:defRPr sz="1400" b="1">
                        <a:latin typeface="Microsoft Sans Serif" panose="020B0604020202020204" pitchFamily="34" charset="0"/>
                        <a:ea typeface="Microsoft Sans Serif" panose="020B0604020202020204" pitchFamily="34" charset="0"/>
                        <a:cs typeface="Microsoft Sans Serif" panose="020B0604020202020204" pitchFamily="34" charset="0"/>
                      </a:defRPr>
                    </a:pPr>
                    <a:r>
                      <a:rPr lang="en-US" dirty="0"/>
                      <a:t>24,7</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7.3823080095695395E-2"/>
                      <c:h val="5.8160019080013073E-2"/>
                    </c:manualLayout>
                  </c15:layout>
                  <c15:showDataLabelsRange val="0"/>
                </c:ext>
                <c:ext xmlns:c16="http://schemas.microsoft.com/office/drawing/2014/chart" uri="{C3380CC4-5D6E-409C-BE32-E72D297353CC}">
                  <c16:uniqueId val="{00000003-9E00-4DC2-A7DD-7DC3651DBECD}"/>
                </c:ext>
              </c:extLst>
            </c:dLbl>
            <c:dLbl>
              <c:idx val="5"/>
              <c:tx>
                <c:rich>
                  <a:bodyPr/>
                  <a:lstStyle/>
                  <a:p>
                    <a:r>
                      <a:rPr lang="en-US" dirty="0"/>
                      <a:t>13,2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9E00-4DC2-A7DD-7DC3651DBECD}"/>
                </c:ext>
              </c:extLst>
            </c:dLbl>
            <c:dLbl>
              <c:idx val="6"/>
              <c:tx>
                <c:rich>
                  <a:bodyPr/>
                  <a:lstStyle/>
                  <a:p>
                    <a:r>
                      <a:rPr lang="en-US" dirty="0"/>
                      <a:t>9,5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E00-4DC2-A7DD-7DC3651DBECD}"/>
                </c:ext>
              </c:extLst>
            </c:dLbl>
            <c:dLbl>
              <c:idx val="7"/>
              <c:tx>
                <c:rich>
                  <a:bodyPr/>
                  <a:lstStyle/>
                  <a:p>
                    <a:r>
                      <a:rPr lang="en-US" dirty="0"/>
                      <a:t>7,6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E00-4DC2-A7DD-7DC3651DBECD}"/>
                </c:ext>
              </c:extLst>
            </c:dLbl>
            <c:dLbl>
              <c:idx val="8"/>
              <c:tx>
                <c:rich>
                  <a:bodyPr/>
                  <a:lstStyle/>
                  <a:p>
                    <a:r>
                      <a:rPr lang="en-US" dirty="0"/>
                      <a:t>6,7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E71-4912-828C-28F19059A85F}"/>
                </c:ext>
              </c:extLst>
            </c:dLbl>
            <c:spPr>
              <a:noFill/>
              <a:ln>
                <a:noFill/>
              </a:ln>
              <a:effectLst/>
            </c:spPr>
            <c:txPr>
              <a:bodyPr wrap="square" lIns="38100" tIns="19050" rIns="38100" bIns="19050" anchor="ctr">
                <a:spAutoFit/>
              </a:bodyPr>
              <a:lstStyle/>
              <a:p>
                <a:pPr>
                  <a:defRPr sz="1400" b="1">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БЮДЖЕТНАЯ СФЕРА</c:v>
                </c:pt>
                <c:pt idx="1">
                  <c:v>СХАО "БЕЛОРЕЧЕНСКОЕ"</c:v>
                </c:pt>
                <c:pt idx="2">
                  <c:v>ООО "РАЗРЕЗ ЧЕРЕМХОВУГОЛЬ"</c:v>
                </c:pt>
                <c:pt idx="3">
                  <c:v>ООО "РАЗРЕЗ ИРЕТСКИЙ"</c:v>
                </c:pt>
                <c:pt idx="4">
                  <c:v>ЗДРАВООХРАНЕНИЕ</c:v>
                </c:pt>
                <c:pt idx="5">
                  <c:v>ОАО "РЖД"</c:v>
                </c:pt>
                <c:pt idx="6">
                  <c:v>ООО "Михайловский завод по производству металлических окатышей"</c:v>
                </c:pt>
                <c:pt idx="7">
                  <c:v>ООО "БАЙКАЛЬСКИЕ МИНЕРАЛЫ"</c:v>
                </c:pt>
                <c:pt idx="8">
                  <c:v>ООО "БАЙКАЛРУДА"</c:v>
                </c:pt>
              </c:strCache>
            </c:strRef>
          </c:cat>
          <c:val>
            <c:numRef>
              <c:f>Лист1!$B$2:$B$10</c:f>
              <c:numCache>
                <c:formatCode>General</c:formatCode>
                <c:ptCount val="9"/>
                <c:pt idx="0">
                  <c:v>181.9</c:v>
                </c:pt>
                <c:pt idx="1">
                  <c:v>128</c:v>
                </c:pt>
                <c:pt idx="2">
                  <c:v>69.599999999999994</c:v>
                </c:pt>
                <c:pt idx="3">
                  <c:v>26.4</c:v>
                </c:pt>
                <c:pt idx="4">
                  <c:v>24.7</c:v>
                </c:pt>
                <c:pt idx="5">
                  <c:v>13.2</c:v>
                </c:pt>
                <c:pt idx="6" formatCode="0.0">
                  <c:v>9.5</c:v>
                </c:pt>
                <c:pt idx="7" formatCode="0.0">
                  <c:v>7.6</c:v>
                </c:pt>
                <c:pt idx="8">
                  <c:v>5.9</c:v>
                </c:pt>
              </c:numCache>
            </c:numRef>
          </c:val>
          <c:extLst>
            <c:ext xmlns:c16="http://schemas.microsoft.com/office/drawing/2014/chart" uri="{C3380CC4-5D6E-409C-BE32-E72D297353CC}">
              <c16:uniqueId val="{00000000-2D6B-4110-910B-3275ECFF7612}"/>
            </c:ext>
          </c:extLst>
        </c:ser>
        <c:dLbls>
          <c:showLegendKey val="0"/>
          <c:showVal val="0"/>
          <c:showCatName val="0"/>
          <c:showSerName val="0"/>
          <c:showPercent val="0"/>
          <c:showBubbleSize val="0"/>
        </c:dLbls>
        <c:gapWidth val="150"/>
        <c:axId val="122652160"/>
        <c:axId val="164661888"/>
      </c:barChart>
      <c:catAx>
        <c:axId val="122652160"/>
        <c:scaling>
          <c:orientation val="minMax"/>
        </c:scaling>
        <c:delete val="0"/>
        <c:axPos val="l"/>
        <c:numFmt formatCode="General" sourceLinked="0"/>
        <c:majorTickMark val="out"/>
        <c:minorTickMark val="none"/>
        <c:tickLblPos val="nextTo"/>
        <c:txPr>
          <a:bodyPr/>
          <a:lstStyle/>
          <a:p>
            <a:pPr>
              <a:defRPr sz="1200" b="1" baseline="0">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164661888"/>
        <c:crosses val="autoZero"/>
        <c:auto val="1"/>
        <c:lblAlgn val="ctr"/>
        <c:lblOffset val="100"/>
        <c:noMultiLvlLbl val="0"/>
      </c:catAx>
      <c:valAx>
        <c:axId val="164661888"/>
        <c:scaling>
          <c:orientation val="minMax"/>
        </c:scaling>
        <c:delete val="0"/>
        <c:axPos val="b"/>
        <c:majorGridlines/>
        <c:numFmt formatCode="General" sourceLinked="1"/>
        <c:majorTickMark val="out"/>
        <c:minorTickMark val="none"/>
        <c:tickLblPos val="nextTo"/>
        <c:txPr>
          <a:bodyPr/>
          <a:lstStyle/>
          <a:p>
            <a:pPr>
              <a:defRPr sz="1400">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122652160"/>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20884194318115E-2"/>
          <c:w val="1"/>
          <c:h val="0.80161401504242191"/>
        </c:manualLayout>
      </c:layout>
      <c:barChart>
        <c:barDir val="col"/>
        <c:grouping val="percentStacked"/>
        <c:varyColors val="0"/>
        <c:ser>
          <c:idx val="0"/>
          <c:order val="0"/>
          <c:tx>
            <c:strRef>
              <c:f>Лист1!$B$1</c:f>
              <c:strCache>
                <c:ptCount val="1"/>
                <c:pt idx="0">
                  <c:v>Местный бюджет</c:v>
                </c:pt>
              </c:strCache>
            </c:strRef>
          </c:tx>
          <c:spPr>
            <a:solidFill>
              <a:schemeClr val="accent1"/>
            </a:solidFill>
            <a:ln>
              <a:noFill/>
            </a:ln>
            <a:effectLst/>
          </c:spPr>
          <c:invertIfNegative val="0"/>
          <c:dLbls>
            <c:dLbl>
              <c:idx val="0"/>
              <c:layout>
                <c:manualLayout>
                  <c:x val="2.7749512124182189E-2"/>
                  <c:y val="0"/>
                </c:manualLayout>
              </c:layout>
              <c:spPr>
                <a:noFill/>
                <a:ln>
                  <a:noFill/>
                </a:ln>
                <a:effectLst/>
              </c:spPr>
              <c:txPr>
                <a:bodyPr rot="0" spcFirstLastPara="1" vertOverflow="ellipsis" vert="horz" wrap="square" lIns="38100" tIns="19050" rIns="38100" bIns="19050" anchor="ctr" anchorCtr="0">
                  <a:noAutofit/>
                </a:bodyPr>
                <a:lstStyle/>
                <a:p>
                  <a:pPr algn="l">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4509019422764041"/>
                      <c:h val="5.8792687475507671E-2"/>
                    </c:manualLayout>
                  </c15:layout>
                </c:ext>
                <c:ext xmlns:c16="http://schemas.microsoft.com/office/drawing/2014/chart" uri="{C3380CC4-5D6E-409C-BE32-E72D297353CC}">
                  <c16:uniqueId val="{00000000-3611-4383-B075-BBD6CAD6191A}"/>
                </c:ext>
              </c:extLst>
            </c:dLbl>
            <c:spPr>
              <a:noFill/>
              <a:ln>
                <a:noFill/>
              </a:ln>
              <a:effectLst/>
            </c:spPr>
            <c:txPr>
              <a:bodyPr rot="0" spcFirstLastPara="1" vertOverflow="ellipsis" vert="horz" wrap="square" lIns="38100" tIns="19050" rIns="38100" bIns="19050" anchor="ctr" anchorCtr="0">
                <a:spAutoFit/>
              </a:bodyPr>
              <a:lstStyle/>
              <a:p>
                <a:pPr algn="l">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Лист1!$B$2:$B$4</c:f>
              <c:numCache>
                <c:formatCode>#\ ##0.0</c:formatCode>
                <c:ptCount val="3"/>
                <c:pt idx="0">
                  <c:v>82372</c:v>
                </c:pt>
                <c:pt idx="1">
                  <c:v>91992.8</c:v>
                </c:pt>
                <c:pt idx="2">
                  <c:v>107442.1</c:v>
                </c:pt>
              </c:numCache>
            </c:numRef>
          </c:val>
          <c:extLst>
            <c:ext xmlns:c16="http://schemas.microsoft.com/office/drawing/2014/chart" uri="{C3380CC4-5D6E-409C-BE32-E72D297353CC}">
              <c16:uniqueId val="{00000001-3611-4383-B075-BBD6CAD6191A}"/>
            </c:ext>
          </c:extLst>
        </c:ser>
        <c:ser>
          <c:idx val="1"/>
          <c:order val="1"/>
          <c:tx>
            <c:strRef>
              <c:f>Лист1!$C$1</c:f>
              <c:strCache>
                <c:ptCount val="1"/>
                <c:pt idx="0">
                  <c:v>Областной бюджет</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Лист1!$C$2:$C$4</c:f>
              <c:numCache>
                <c:formatCode>#\ ##0.0</c:formatCode>
                <c:ptCount val="3"/>
                <c:pt idx="0">
                  <c:v>183036.4</c:v>
                </c:pt>
                <c:pt idx="1">
                  <c:v>155643.79999999999</c:v>
                </c:pt>
                <c:pt idx="2">
                  <c:v>180922.2</c:v>
                </c:pt>
              </c:numCache>
            </c:numRef>
          </c:val>
          <c:extLst>
            <c:ext xmlns:c16="http://schemas.microsoft.com/office/drawing/2014/chart" uri="{C3380CC4-5D6E-409C-BE32-E72D297353CC}">
              <c16:uniqueId val="{00000002-3611-4383-B075-BBD6CAD6191A}"/>
            </c:ext>
          </c:extLst>
        </c:ser>
        <c:dLbls>
          <c:showLegendKey val="0"/>
          <c:showVal val="0"/>
          <c:showCatName val="0"/>
          <c:showSerName val="0"/>
          <c:showPercent val="0"/>
          <c:showBubbleSize val="0"/>
        </c:dLbls>
        <c:gapWidth val="150"/>
        <c:overlap val="100"/>
        <c:axId val="214418176"/>
        <c:axId val="214419712"/>
      </c:barChart>
      <c:catAx>
        <c:axId val="214418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214419712"/>
        <c:crosses val="autoZero"/>
        <c:auto val="1"/>
        <c:lblAlgn val="ctr"/>
        <c:lblOffset val="100"/>
        <c:noMultiLvlLbl val="0"/>
      </c:catAx>
      <c:valAx>
        <c:axId val="214419712"/>
        <c:scaling>
          <c:orientation val="minMax"/>
        </c:scaling>
        <c:delete val="1"/>
        <c:axPos val="l"/>
        <c:numFmt formatCode="0%" sourceLinked="1"/>
        <c:majorTickMark val="none"/>
        <c:minorTickMark val="none"/>
        <c:tickLblPos val="nextTo"/>
        <c:crossAx val="214418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20884194318115E-2"/>
          <c:w val="1"/>
          <c:h val="0.80161401504242191"/>
        </c:manualLayout>
      </c:layout>
      <c:barChart>
        <c:barDir val="col"/>
        <c:grouping val="percentStacked"/>
        <c:varyColors val="0"/>
        <c:ser>
          <c:idx val="0"/>
          <c:order val="0"/>
          <c:tx>
            <c:strRef>
              <c:f>Лист1!$B$1</c:f>
              <c:strCache>
                <c:ptCount val="1"/>
                <c:pt idx="0">
                  <c:v>Местный бюджет</c:v>
                </c:pt>
              </c:strCache>
            </c:strRef>
          </c:tx>
          <c:spPr>
            <a:solidFill>
              <a:schemeClr val="accent1"/>
            </a:solidFill>
            <a:ln>
              <a:noFill/>
            </a:ln>
            <a:effectLst/>
          </c:spPr>
          <c:invertIfNegative val="0"/>
          <c:dLbls>
            <c:dLbl>
              <c:idx val="0"/>
              <c:layout>
                <c:manualLayout>
                  <c:x val="2.1290311752456666E-2"/>
                  <c:y val="-6.1777609362177232E-3"/>
                </c:manualLayout>
              </c:layout>
              <c:spPr>
                <a:noFill/>
                <a:ln>
                  <a:noFill/>
                </a:ln>
                <a:effectLst/>
              </c:spPr>
              <c:txPr>
                <a:bodyPr rot="0" spcFirstLastPara="1" vertOverflow="ellipsis" vert="horz" wrap="square" lIns="38100" tIns="19050" rIns="38100" bIns="19050" anchor="ctr" anchorCtr="0">
                  <a:noAutofit/>
                </a:bodyPr>
                <a:lstStyle/>
                <a:p>
                  <a:pPr algn="l">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4509019422764041"/>
                      <c:h val="5.8792687475507671E-2"/>
                    </c:manualLayout>
                  </c15:layout>
                </c:ext>
                <c:ext xmlns:c16="http://schemas.microsoft.com/office/drawing/2014/chart" uri="{C3380CC4-5D6E-409C-BE32-E72D297353CC}">
                  <c16:uniqueId val="{00000000-C225-4220-9952-0EC9B7102B76}"/>
                </c:ext>
              </c:extLst>
            </c:dLbl>
            <c:spPr>
              <a:noFill/>
              <a:ln>
                <a:noFill/>
              </a:ln>
              <a:effectLst/>
            </c:spPr>
            <c:txPr>
              <a:bodyPr rot="0" spcFirstLastPara="1" vertOverflow="ellipsis" vert="horz" wrap="square" lIns="38100" tIns="19050" rIns="38100" bIns="19050" anchor="ctr" anchorCtr="0">
                <a:spAutoFit/>
              </a:bodyPr>
              <a:lstStyle/>
              <a:p>
                <a:pPr algn="l">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Лист1!$B$2:$B$4</c:f>
              <c:numCache>
                <c:formatCode>#\ ##0.0</c:formatCode>
                <c:ptCount val="3"/>
                <c:pt idx="0">
                  <c:v>47446.9</c:v>
                </c:pt>
                <c:pt idx="1">
                  <c:v>67614.7</c:v>
                </c:pt>
                <c:pt idx="2">
                  <c:v>74923.7</c:v>
                </c:pt>
              </c:numCache>
            </c:numRef>
          </c:val>
          <c:extLst>
            <c:ext xmlns:c16="http://schemas.microsoft.com/office/drawing/2014/chart" uri="{C3380CC4-5D6E-409C-BE32-E72D297353CC}">
              <c16:uniqueId val="{00000001-C225-4220-9952-0EC9B7102B76}"/>
            </c:ext>
          </c:extLst>
        </c:ser>
        <c:ser>
          <c:idx val="1"/>
          <c:order val="1"/>
          <c:tx>
            <c:strRef>
              <c:f>Лист1!$C$1</c:f>
              <c:strCache>
                <c:ptCount val="1"/>
                <c:pt idx="0">
                  <c:v>Областной бюджет</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Лист1!$C$2:$C$4</c:f>
              <c:numCache>
                <c:formatCode>General</c:formatCode>
                <c:ptCount val="3"/>
                <c:pt idx="0" formatCode="#\ ##0.0">
                  <c:v>9774.4</c:v>
                </c:pt>
              </c:numCache>
            </c:numRef>
          </c:val>
          <c:extLst>
            <c:ext xmlns:c16="http://schemas.microsoft.com/office/drawing/2014/chart" uri="{C3380CC4-5D6E-409C-BE32-E72D297353CC}">
              <c16:uniqueId val="{00000002-C225-4220-9952-0EC9B7102B76}"/>
            </c:ext>
          </c:extLst>
        </c:ser>
        <c:dLbls>
          <c:showLegendKey val="0"/>
          <c:showVal val="0"/>
          <c:showCatName val="0"/>
          <c:showSerName val="0"/>
          <c:showPercent val="0"/>
          <c:showBubbleSize val="0"/>
        </c:dLbls>
        <c:gapWidth val="150"/>
        <c:overlap val="100"/>
        <c:axId val="215247104"/>
        <c:axId val="215257088"/>
      </c:barChart>
      <c:catAx>
        <c:axId val="215247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215257088"/>
        <c:crosses val="autoZero"/>
        <c:auto val="1"/>
        <c:lblAlgn val="ctr"/>
        <c:lblOffset val="100"/>
        <c:noMultiLvlLbl val="0"/>
      </c:catAx>
      <c:valAx>
        <c:axId val="215257088"/>
        <c:scaling>
          <c:orientation val="minMax"/>
        </c:scaling>
        <c:delete val="1"/>
        <c:axPos val="l"/>
        <c:numFmt formatCode="0%" sourceLinked="1"/>
        <c:majorTickMark val="none"/>
        <c:minorTickMark val="none"/>
        <c:tickLblPos val="nextTo"/>
        <c:crossAx val="215247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03954664585855"/>
          <c:y val="0"/>
          <c:w val="0.55111348889297895"/>
          <c:h val="0.70354647658579195"/>
        </c:manualLayout>
      </c:layout>
      <c:pieChart>
        <c:varyColors val="1"/>
        <c:ser>
          <c:idx val="0"/>
          <c:order val="0"/>
          <c:tx>
            <c:strRef>
              <c:f>Лист1!$B$1</c:f>
              <c:strCache>
                <c:ptCount val="1"/>
                <c:pt idx="0">
                  <c:v>Доля в ощем объеме</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DA4-4891-AEF8-D2C0919E7A7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DA4-4891-AEF8-D2C0919E7A7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DA4-4891-AEF8-D2C0919E7A7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DA4-4891-AEF8-D2C0919E7A70}"/>
              </c:ext>
            </c:extLst>
          </c:dPt>
          <c:cat>
            <c:strRef>
              <c:f>Лист1!$A$2:$A$5</c:f>
              <c:strCache>
                <c:ptCount val="3"/>
                <c:pt idx="0">
                  <c:v>Подпрограмма 1</c:v>
                </c:pt>
                <c:pt idx="1">
                  <c:v>Подпрограмма 2</c:v>
                </c:pt>
                <c:pt idx="2">
                  <c:v>Подпрограмма 3</c:v>
                </c:pt>
              </c:strCache>
            </c:strRef>
          </c:cat>
          <c:val>
            <c:numRef>
              <c:f>Лист1!$B$2:$B$5</c:f>
              <c:numCache>
                <c:formatCode>General</c:formatCode>
                <c:ptCount val="4"/>
                <c:pt idx="0">
                  <c:v>1602.6</c:v>
                </c:pt>
                <c:pt idx="1">
                  <c:v>65002.1</c:v>
                </c:pt>
                <c:pt idx="2">
                  <c:v>8319</c:v>
                </c:pt>
              </c:numCache>
            </c:numRef>
          </c:val>
          <c:extLst>
            <c:ext xmlns:c16="http://schemas.microsoft.com/office/drawing/2014/chart" uri="{C3380CC4-5D6E-409C-BE32-E72D297353CC}">
              <c16:uniqueId val="{00000000-9FCB-40FB-9519-B8EEFD1E84AF}"/>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22727688096083704"/>
          <c:y val="0.750829521663536"/>
          <c:w val="0.53310006299465706"/>
          <c:h val="0.2281557916352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20884194318115E-2"/>
          <c:w val="1"/>
          <c:h val="0.80161401504242191"/>
        </c:manualLayout>
      </c:layout>
      <c:barChart>
        <c:barDir val="col"/>
        <c:grouping val="percentStacked"/>
        <c:varyColors val="0"/>
        <c:ser>
          <c:idx val="0"/>
          <c:order val="0"/>
          <c:tx>
            <c:strRef>
              <c:f>Лист1!$B$1</c:f>
              <c:strCache>
                <c:ptCount val="1"/>
                <c:pt idx="0">
                  <c:v>Местный бюджет</c:v>
                </c:pt>
              </c:strCache>
            </c:strRef>
          </c:tx>
          <c:spPr>
            <a:solidFill>
              <a:schemeClr val="accent1"/>
            </a:solidFill>
            <a:ln>
              <a:noFill/>
            </a:ln>
            <a:effectLst/>
          </c:spPr>
          <c:invertIfNegative val="0"/>
          <c:dLbls>
            <c:dLbl>
              <c:idx val="0"/>
              <c:layout>
                <c:manualLayout>
                  <c:x val="4.5066064366404658E-3"/>
                  <c:y val="-1.0992896334477638E-16"/>
                </c:manualLayout>
              </c:layout>
              <c:showLegendKey val="0"/>
              <c:showVal val="1"/>
              <c:showCatName val="0"/>
              <c:showSerName val="0"/>
              <c:showPercent val="0"/>
              <c:showBubbleSize val="0"/>
              <c:extLst>
                <c:ext xmlns:c15="http://schemas.microsoft.com/office/drawing/2012/chart" uri="{CE6537A1-D6FC-4f65-9D91-7224C49458BB}">
                  <c15:layout>
                    <c:manualLayout>
                      <c:w val="0.14509019422764041"/>
                      <c:h val="5.8792687475507671E-2"/>
                    </c:manualLayout>
                  </c15:layout>
                </c:ext>
                <c:ext xmlns:c16="http://schemas.microsoft.com/office/drawing/2014/chart" uri="{C3380CC4-5D6E-409C-BE32-E72D297353CC}">
                  <c16:uniqueId val="{00000000-521D-48B0-9F46-A8778348C000}"/>
                </c:ext>
              </c:extLst>
            </c:dLbl>
            <c:spPr>
              <a:noFill/>
              <a:ln>
                <a:noFill/>
              </a:ln>
              <a:effectLst/>
            </c:spPr>
            <c:txPr>
              <a:bodyPr rot="0" spcFirstLastPara="1" vertOverflow="ellipsis" vert="horz" wrap="square" anchor="ctr" anchorCtr="1"/>
              <a:lstStyle/>
              <a:p>
                <a:pPr algn="l">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Лист1!$B$2:$B$4</c:f>
              <c:numCache>
                <c:formatCode>#\ ##0.0</c:formatCode>
                <c:ptCount val="3"/>
                <c:pt idx="0">
                  <c:v>66443</c:v>
                </c:pt>
                <c:pt idx="1">
                  <c:v>83070.899999999994</c:v>
                </c:pt>
                <c:pt idx="2">
                  <c:v>88374.2</c:v>
                </c:pt>
              </c:numCache>
            </c:numRef>
          </c:val>
          <c:extLst>
            <c:ext xmlns:c16="http://schemas.microsoft.com/office/drawing/2014/chart" uri="{C3380CC4-5D6E-409C-BE32-E72D297353CC}">
              <c16:uniqueId val="{00000001-521D-48B0-9F46-A8778348C000}"/>
            </c:ext>
          </c:extLst>
        </c:ser>
        <c:ser>
          <c:idx val="1"/>
          <c:order val="1"/>
          <c:tx>
            <c:strRef>
              <c:f>Лист1!$C$1</c:f>
              <c:strCache>
                <c:ptCount val="1"/>
                <c:pt idx="0">
                  <c:v>Областной бюджет</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Лист1!$C$2:$C$4</c:f>
              <c:numCache>
                <c:formatCode>#\ ##0.0</c:formatCode>
                <c:ptCount val="3"/>
                <c:pt idx="0">
                  <c:v>17932.2</c:v>
                </c:pt>
                <c:pt idx="1">
                  <c:v>6644.1</c:v>
                </c:pt>
                <c:pt idx="2">
                  <c:v>6589.3</c:v>
                </c:pt>
              </c:numCache>
            </c:numRef>
          </c:val>
          <c:extLst>
            <c:ext xmlns:c16="http://schemas.microsoft.com/office/drawing/2014/chart" uri="{C3380CC4-5D6E-409C-BE32-E72D297353CC}">
              <c16:uniqueId val="{00000002-521D-48B0-9F46-A8778348C000}"/>
            </c:ext>
          </c:extLst>
        </c:ser>
        <c:ser>
          <c:idx val="2"/>
          <c:order val="2"/>
          <c:tx>
            <c:strRef>
              <c:f>Лист1!$D$1</c:f>
              <c:strCache>
                <c:ptCount val="1"/>
                <c:pt idx="0">
                  <c:v>Федеральный бюджет</c:v>
                </c:pt>
              </c:strCache>
            </c:strRef>
          </c:tx>
          <c:spPr>
            <a:solidFill>
              <a:schemeClr val="accent3"/>
            </a:solidFill>
            <a:ln>
              <a:noFill/>
            </a:ln>
            <a:effectLst/>
          </c:spPr>
          <c:invertIfNegative val="0"/>
          <c:dLbls>
            <c:dLbl>
              <c:idx val="0"/>
              <c:layout>
                <c:manualLayout>
                  <c:x val="4.6386424821166681E-5"/>
                  <c:y val="-3.1848789815547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1D-48B0-9F46-A8778348C000}"/>
                </c:ext>
              </c:extLst>
            </c:dLbl>
            <c:dLbl>
              <c:idx val="1"/>
              <c:layout>
                <c:manualLayout>
                  <c:x val="5.0814940763478271E-3"/>
                  <c:y val="-3.12830625739081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21D-48B0-9F46-A8778348C000}"/>
                </c:ext>
              </c:extLst>
            </c:dLbl>
            <c:dLbl>
              <c:idx val="2"/>
              <c:layout>
                <c:manualLayout>
                  <c:x val="0"/>
                  <c:y val="-2.24276096935864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1D-48B0-9F46-A8778348C000}"/>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Лист1!$D$2:$D$4</c:f>
              <c:numCache>
                <c:formatCode>#\ ##0.0</c:formatCode>
                <c:ptCount val="3"/>
                <c:pt idx="0">
                  <c:v>21.6</c:v>
                </c:pt>
                <c:pt idx="1">
                  <c:v>1.9</c:v>
                </c:pt>
                <c:pt idx="2">
                  <c:v>6.7</c:v>
                </c:pt>
              </c:numCache>
            </c:numRef>
          </c:val>
          <c:extLst>
            <c:ext xmlns:c16="http://schemas.microsoft.com/office/drawing/2014/chart" uri="{C3380CC4-5D6E-409C-BE32-E72D297353CC}">
              <c16:uniqueId val="{00000006-521D-48B0-9F46-A8778348C000}"/>
            </c:ext>
          </c:extLst>
        </c:ser>
        <c:dLbls>
          <c:showLegendKey val="0"/>
          <c:showVal val="0"/>
          <c:showCatName val="0"/>
          <c:showSerName val="0"/>
          <c:showPercent val="0"/>
          <c:showBubbleSize val="0"/>
        </c:dLbls>
        <c:gapWidth val="150"/>
        <c:overlap val="100"/>
        <c:axId val="196130688"/>
        <c:axId val="196132224"/>
      </c:barChart>
      <c:catAx>
        <c:axId val="196130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196132224"/>
        <c:crosses val="autoZero"/>
        <c:auto val="1"/>
        <c:lblAlgn val="ctr"/>
        <c:lblOffset val="100"/>
        <c:noMultiLvlLbl val="0"/>
      </c:catAx>
      <c:valAx>
        <c:axId val="196132224"/>
        <c:scaling>
          <c:orientation val="minMax"/>
        </c:scaling>
        <c:delete val="1"/>
        <c:axPos val="l"/>
        <c:numFmt formatCode="0%" sourceLinked="1"/>
        <c:majorTickMark val="none"/>
        <c:minorTickMark val="none"/>
        <c:tickLblPos val="nextTo"/>
        <c:crossAx val="196130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20884194318115E-2"/>
          <c:w val="1"/>
          <c:h val="0.77761306171110989"/>
        </c:manualLayout>
      </c:layout>
      <c:barChart>
        <c:barDir val="col"/>
        <c:grouping val="percentStacked"/>
        <c:varyColors val="0"/>
        <c:ser>
          <c:idx val="0"/>
          <c:order val="0"/>
          <c:tx>
            <c:strRef>
              <c:f>Лист1!$B$1</c:f>
              <c:strCache>
                <c:ptCount val="1"/>
                <c:pt idx="0">
                  <c:v>Местный бюджет</c:v>
                </c:pt>
              </c:strCache>
            </c:strRef>
          </c:tx>
          <c:spPr>
            <a:solidFill>
              <a:schemeClr val="accent1"/>
            </a:solidFill>
            <a:ln>
              <a:noFill/>
            </a:ln>
            <a:effectLst/>
          </c:spPr>
          <c:invertIfNegative val="0"/>
          <c:dLbls>
            <c:dLbl>
              <c:idx val="0"/>
              <c:layout>
                <c:manualLayout>
                  <c:x val="4.5066064366404658E-3"/>
                  <c:y val="-1.0992896334477638E-16"/>
                </c:manualLayout>
              </c:layout>
              <c:showLegendKey val="0"/>
              <c:showVal val="1"/>
              <c:showCatName val="0"/>
              <c:showSerName val="0"/>
              <c:showPercent val="0"/>
              <c:showBubbleSize val="0"/>
              <c:extLst>
                <c:ext xmlns:c15="http://schemas.microsoft.com/office/drawing/2012/chart" uri="{CE6537A1-D6FC-4f65-9D91-7224C49458BB}">
                  <c15:layout>
                    <c:manualLayout>
                      <c:w val="0.14509019422764041"/>
                      <c:h val="5.8792687475507671E-2"/>
                    </c:manualLayout>
                  </c15:layout>
                </c:ext>
                <c:ext xmlns:c16="http://schemas.microsoft.com/office/drawing/2014/chart" uri="{C3380CC4-5D6E-409C-BE32-E72D297353CC}">
                  <c16:uniqueId val="{00000000-8F12-4919-8B74-D22806BEDCEC}"/>
                </c:ext>
              </c:extLst>
            </c:dLbl>
            <c:spPr>
              <a:noFill/>
              <a:ln>
                <a:noFill/>
              </a:ln>
              <a:effectLst/>
            </c:spPr>
            <c:txPr>
              <a:bodyPr rot="0" spcFirstLastPara="1" vertOverflow="ellipsis" vert="horz" wrap="square" anchor="ctr" anchorCtr="1"/>
              <a:lstStyle/>
              <a:p>
                <a:pPr algn="l">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Лист1!$B$2:$B$4</c:f>
              <c:numCache>
                <c:formatCode>#\ ##0.0</c:formatCode>
                <c:ptCount val="3"/>
                <c:pt idx="0">
                  <c:v>7675.4</c:v>
                </c:pt>
                <c:pt idx="1">
                  <c:v>9441</c:v>
                </c:pt>
                <c:pt idx="2">
                  <c:v>28679.4</c:v>
                </c:pt>
              </c:numCache>
            </c:numRef>
          </c:val>
          <c:extLst>
            <c:ext xmlns:c16="http://schemas.microsoft.com/office/drawing/2014/chart" uri="{C3380CC4-5D6E-409C-BE32-E72D297353CC}">
              <c16:uniqueId val="{00000001-8F12-4919-8B74-D22806BEDCEC}"/>
            </c:ext>
          </c:extLst>
        </c:ser>
        <c:ser>
          <c:idx val="1"/>
          <c:order val="1"/>
          <c:tx>
            <c:strRef>
              <c:f>Лист1!$C$1</c:f>
              <c:strCache>
                <c:ptCount val="1"/>
                <c:pt idx="0">
                  <c:v>Областной бюджет</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Лист1!$C$2:$C$4</c:f>
              <c:numCache>
                <c:formatCode>#\ ##0.0</c:formatCode>
                <c:ptCount val="3"/>
                <c:pt idx="0">
                  <c:v>1367</c:v>
                </c:pt>
                <c:pt idx="1">
                  <c:v>5639.7</c:v>
                </c:pt>
                <c:pt idx="2">
                  <c:v>6378.9</c:v>
                </c:pt>
              </c:numCache>
            </c:numRef>
          </c:val>
          <c:extLst>
            <c:ext xmlns:c16="http://schemas.microsoft.com/office/drawing/2014/chart" uri="{C3380CC4-5D6E-409C-BE32-E72D297353CC}">
              <c16:uniqueId val="{00000002-8F12-4919-8B74-D22806BEDCEC}"/>
            </c:ext>
          </c:extLst>
        </c:ser>
        <c:dLbls>
          <c:showLegendKey val="0"/>
          <c:showVal val="0"/>
          <c:showCatName val="0"/>
          <c:showSerName val="0"/>
          <c:showPercent val="0"/>
          <c:showBubbleSize val="0"/>
        </c:dLbls>
        <c:gapWidth val="150"/>
        <c:overlap val="100"/>
        <c:axId val="196524672"/>
        <c:axId val="196530560"/>
      </c:barChart>
      <c:catAx>
        <c:axId val="196524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196530560"/>
        <c:crosses val="autoZero"/>
        <c:auto val="1"/>
        <c:lblAlgn val="ctr"/>
        <c:lblOffset val="100"/>
        <c:noMultiLvlLbl val="0"/>
      </c:catAx>
      <c:valAx>
        <c:axId val="196530560"/>
        <c:scaling>
          <c:orientation val="minMax"/>
        </c:scaling>
        <c:delete val="1"/>
        <c:axPos val="l"/>
        <c:numFmt formatCode="0%" sourceLinked="1"/>
        <c:majorTickMark val="none"/>
        <c:minorTickMark val="none"/>
        <c:tickLblPos val="nextTo"/>
        <c:crossAx val="196524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Лист1!$B$1</c:f>
              <c:strCache>
                <c:ptCount val="1"/>
                <c:pt idx="0">
                  <c:v>Источники финансирования</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AA9-4CCB-AAD9-0A9AF514D2D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AA9-4CCB-AAD9-0A9AF514D2D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AA9-4CCB-AAD9-0A9AF514D2D1}"/>
              </c:ext>
            </c:extLst>
          </c:dPt>
          <c:cat>
            <c:strRef>
              <c:f>Лист1!$A$2:$A$4</c:f>
              <c:strCache>
                <c:ptCount val="3"/>
                <c:pt idx="0">
                  <c:v>Местный бюджет 1 404,9 тыс.руб.</c:v>
                </c:pt>
                <c:pt idx="1">
                  <c:v>Областной бюджет 744,3 тыс.руб.</c:v>
                </c:pt>
                <c:pt idx="2">
                  <c:v>Федеральный бюджет 158,8 тыс.руб.</c:v>
                </c:pt>
              </c:strCache>
            </c:strRef>
          </c:cat>
          <c:val>
            <c:numRef>
              <c:f>Лист1!$B$2:$B$4</c:f>
              <c:numCache>
                <c:formatCode>#,##0.00</c:formatCode>
                <c:ptCount val="3"/>
                <c:pt idx="0">
                  <c:v>1404.9</c:v>
                </c:pt>
                <c:pt idx="1">
                  <c:v>744.3</c:v>
                </c:pt>
                <c:pt idx="2" formatCode="General">
                  <c:v>158.80000000000001</c:v>
                </c:pt>
              </c:numCache>
            </c:numRef>
          </c:val>
          <c:extLst>
            <c:ext xmlns:c16="http://schemas.microsoft.com/office/drawing/2014/chart" uri="{C3380CC4-5D6E-409C-BE32-E72D297353CC}">
              <c16:uniqueId val="{00000000-0CE2-433C-B03D-E9423A08DDB3}"/>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44934163058371"/>
          <c:y val="0.11569934600326789"/>
          <c:w val="0.87722858245150892"/>
          <c:h val="0.6975967472083886"/>
        </c:manualLayout>
      </c:layout>
      <c:doughnutChart>
        <c:varyColors val="1"/>
        <c:ser>
          <c:idx val="0"/>
          <c:order val="0"/>
          <c:tx>
            <c:strRef>
              <c:f>Лист1!$B$1</c:f>
              <c:strCache>
                <c:ptCount val="1"/>
                <c:pt idx="0">
                  <c:v>Продажи</c:v>
                </c:pt>
              </c:strCache>
            </c:strRef>
          </c:tx>
          <c:dPt>
            <c:idx val="0"/>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2-6439-447E-837D-8E08C621BE6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31E-4D9D-920E-C8C90603A087}"/>
              </c:ext>
            </c:extLst>
          </c:dPt>
          <c:cat>
            <c:strRef>
              <c:f>Лист1!$A$2:$A$3</c:f>
              <c:strCache>
                <c:ptCount val="2"/>
                <c:pt idx="0">
                  <c:v>Кв. 1</c:v>
                </c:pt>
                <c:pt idx="1">
                  <c:v>Кв. 2</c:v>
                </c:pt>
              </c:strCache>
            </c:strRef>
          </c:cat>
          <c:val>
            <c:numRef>
              <c:f>Лист1!$B$2:$B$3</c:f>
              <c:numCache>
                <c:formatCode>General</c:formatCode>
                <c:ptCount val="2"/>
                <c:pt idx="0">
                  <c:v>1722090.9</c:v>
                </c:pt>
                <c:pt idx="1">
                  <c:v>533938.19999999995</c:v>
                </c:pt>
              </c:numCache>
            </c:numRef>
          </c:val>
          <c:extLst>
            <c:ext xmlns:c16="http://schemas.microsoft.com/office/drawing/2014/chart" uri="{C3380CC4-5D6E-409C-BE32-E72D297353CC}">
              <c16:uniqueId val="{00000000-6439-447E-837D-8E08C621BE6B}"/>
            </c:ext>
          </c:extLst>
        </c:ser>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986586112969102"/>
          <c:y val="1.7120181688857837E-2"/>
          <c:w val="0.43853739353225601"/>
          <c:h val="0.95351294241944007"/>
        </c:manualLayout>
      </c:layout>
      <c:barChart>
        <c:barDir val="bar"/>
        <c:grouping val="clustered"/>
        <c:varyColors val="0"/>
        <c:ser>
          <c:idx val="0"/>
          <c:order val="0"/>
          <c:tx>
            <c:v>План</c:v>
          </c:tx>
          <c:spPr>
            <a:solidFill>
              <a:schemeClr val="accent5">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Исполнение_3!$B$7:$B$14</c:f>
              <c:strCache>
                <c:ptCount val="8"/>
                <c:pt idx="0">
                  <c:v>Расходы на выплаты персоналу в целях обеспечения выполнения функций государственными (муниципальными) органами, казенными учреждениями, органами управления государственными внебюджетными фондами</c:v>
                </c:pt>
                <c:pt idx="1">
                  <c:v>Закупка товаров, работ и услуг для государственных (муниципальных) нужд</c:v>
                </c:pt>
                <c:pt idx="2">
                  <c:v>Социальное обеспечение и иные выплаты населению</c:v>
                </c:pt>
                <c:pt idx="3">
                  <c:v>Капитальные вложения в объекты государственной (муниципальной) собственности</c:v>
                </c:pt>
                <c:pt idx="4">
                  <c:v>Межбюджетные трансферты</c:v>
                </c:pt>
                <c:pt idx="5">
                  <c:v>Предоставление субсидий бюджетным, автономным учреждениям и иным некоммерческим организациям</c:v>
                </c:pt>
                <c:pt idx="6">
                  <c:v>Обслуживание государственного (муниципального) долга</c:v>
                </c:pt>
                <c:pt idx="7">
                  <c:v>Иные бюджетные ассигнования</c:v>
                </c:pt>
              </c:strCache>
            </c:strRef>
          </c:cat>
          <c:val>
            <c:numRef>
              <c:f>Исполнение_3!$C$7:$C$14</c:f>
              <c:numCache>
                <c:formatCode>#\ ##0.0;[Red]\-#\ ##0.0;0.0</c:formatCode>
                <c:ptCount val="8"/>
                <c:pt idx="0">
                  <c:v>1636117.7</c:v>
                </c:pt>
                <c:pt idx="1">
                  <c:v>391214.9</c:v>
                </c:pt>
                <c:pt idx="2">
                  <c:v>16709.2</c:v>
                </c:pt>
                <c:pt idx="3">
                  <c:v>20707.099999999999</c:v>
                </c:pt>
                <c:pt idx="4">
                  <c:v>239570.8</c:v>
                </c:pt>
                <c:pt idx="5">
                  <c:v>60051.1</c:v>
                </c:pt>
                <c:pt idx="6">
                  <c:v>118.8</c:v>
                </c:pt>
                <c:pt idx="7">
                  <c:v>2524.4</c:v>
                </c:pt>
              </c:numCache>
            </c:numRef>
          </c:val>
          <c:extLst>
            <c:ext xmlns:c16="http://schemas.microsoft.com/office/drawing/2014/chart" uri="{C3380CC4-5D6E-409C-BE32-E72D297353CC}">
              <c16:uniqueId val="{00000000-5228-44E9-A48B-0787E9D38237}"/>
            </c:ext>
          </c:extLst>
        </c:ser>
        <c:ser>
          <c:idx val="1"/>
          <c:order val="1"/>
          <c:tx>
            <c:v>Факт</c:v>
          </c:tx>
          <c:spPr>
            <a:solidFill>
              <a:schemeClr val="accent2">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Исполнение_3!$B$7:$B$14</c:f>
              <c:strCache>
                <c:ptCount val="8"/>
                <c:pt idx="0">
                  <c:v>Расходы на выплаты персоналу в целях обеспечения выполнения функций государственными (муниципальными) органами, казенными учреждениями, органами управления государственными внебюджетными фондами</c:v>
                </c:pt>
                <c:pt idx="1">
                  <c:v>Закупка товаров, работ и услуг для государственных (муниципальных) нужд</c:v>
                </c:pt>
                <c:pt idx="2">
                  <c:v>Социальное обеспечение и иные выплаты населению</c:v>
                </c:pt>
                <c:pt idx="3">
                  <c:v>Капитальные вложения в объекты государственной (муниципальной) собственности</c:v>
                </c:pt>
                <c:pt idx="4">
                  <c:v>Межбюджетные трансферты</c:v>
                </c:pt>
                <c:pt idx="5">
                  <c:v>Предоставление субсидий бюджетным, автономным учреждениям и иным некоммерческим организациям</c:v>
                </c:pt>
                <c:pt idx="6">
                  <c:v>Обслуживание государственного (муниципального) долга</c:v>
                </c:pt>
                <c:pt idx="7">
                  <c:v>Иные бюджетные ассигнования</c:v>
                </c:pt>
              </c:strCache>
            </c:strRef>
          </c:cat>
          <c:val>
            <c:numRef>
              <c:f>Исполнение_3!$D$7:$D$14</c:f>
              <c:numCache>
                <c:formatCode>#\ ##0.0;[Red]\-#\ ##0.0;0.0</c:formatCode>
                <c:ptCount val="8"/>
                <c:pt idx="0">
                  <c:v>1627045.5</c:v>
                </c:pt>
                <c:pt idx="1">
                  <c:v>306872.5</c:v>
                </c:pt>
                <c:pt idx="2">
                  <c:v>16695.8</c:v>
                </c:pt>
                <c:pt idx="3">
                  <c:v>5786.6</c:v>
                </c:pt>
                <c:pt idx="4">
                  <c:v>239570.8</c:v>
                </c:pt>
                <c:pt idx="5">
                  <c:v>58262.7</c:v>
                </c:pt>
                <c:pt idx="6">
                  <c:v>0</c:v>
                </c:pt>
                <c:pt idx="7">
                  <c:v>1795.2</c:v>
                </c:pt>
              </c:numCache>
            </c:numRef>
          </c:val>
          <c:extLst>
            <c:ext xmlns:c16="http://schemas.microsoft.com/office/drawing/2014/chart" uri="{C3380CC4-5D6E-409C-BE32-E72D297353CC}">
              <c16:uniqueId val="{00000001-5228-44E9-A48B-0787E9D38237}"/>
            </c:ext>
          </c:extLst>
        </c:ser>
        <c:dLbls>
          <c:showLegendKey val="0"/>
          <c:showVal val="0"/>
          <c:showCatName val="0"/>
          <c:showSerName val="0"/>
          <c:showPercent val="0"/>
          <c:showBubbleSize val="0"/>
        </c:dLbls>
        <c:gapWidth val="115"/>
        <c:overlap val="-20"/>
        <c:axId val="209772928"/>
        <c:axId val="209774464"/>
      </c:barChart>
      <c:catAx>
        <c:axId val="20977292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209774464"/>
        <c:crosses val="autoZero"/>
        <c:auto val="1"/>
        <c:lblAlgn val="ctr"/>
        <c:lblOffset val="100"/>
        <c:noMultiLvlLbl val="0"/>
      </c:catAx>
      <c:valAx>
        <c:axId val="209774464"/>
        <c:scaling>
          <c:orientation val="minMax"/>
        </c:scaling>
        <c:delete val="1"/>
        <c:axPos val="b"/>
        <c:numFmt formatCode="#\ ##0.0;[Red]\-#\ ##0.0;0.0" sourceLinked="1"/>
        <c:majorTickMark val="none"/>
        <c:minorTickMark val="none"/>
        <c:tickLblPos val="nextTo"/>
        <c:crossAx val="209772928"/>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Entry>
      <c:legendEntry>
        <c:idx val="1"/>
        <c:txPr>
          <a:bodyPr rot="0" spcFirstLastPara="1" vertOverflow="ellipsis" vert="horz" wrap="square" anchor="ctr" anchorCtr="1"/>
          <a:lstStyle/>
          <a:p>
            <a:pPr>
              <a:defRPr sz="1200" b="0" i="0" u="none" strike="noStrike" kern="1200" baseline="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Entry>
      <c:layout>
        <c:manualLayout>
          <c:xMode val="edge"/>
          <c:yMode val="edge"/>
          <c:x val="0.79133267049479894"/>
          <c:y val="0.36664537215866888"/>
          <c:w val="0.13714754103965757"/>
          <c:h val="0.2594344574852671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045168509287043"/>
          <c:y val="4.0032235390039424E-2"/>
          <c:w val="0.73384846740758669"/>
          <c:h val="0.9260226756120804"/>
        </c:manualLayout>
      </c:layout>
      <c:doughnutChart>
        <c:varyColors val="1"/>
        <c:ser>
          <c:idx val="0"/>
          <c:order val="0"/>
          <c:tx>
            <c:strRef>
              <c:f>Лист1!$B$1</c:f>
              <c:strCache>
                <c:ptCount val="1"/>
                <c:pt idx="0">
                  <c:v>Продажи</c:v>
                </c:pt>
              </c:strCache>
            </c:strRef>
          </c:tx>
          <c:explosion val="3"/>
          <c:dPt>
            <c:idx val="0"/>
            <c:bubble3D val="0"/>
            <c:spPr>
              <a:solidFill>
                <a:schemeClr val="accent6">
                  <a:lumMod val="75000"/>
                </a:schemeClr>
              </a:solidFill>
              <a:ln w="19050">
                <a:solidFill>
                  <a:schemeClr val="lt1"/>
                </a:solidFill>
              </a:ln>
              <a:effectLst/>
              <a:scene3d>
                <a:camera prst="orthographicFront"/>
                <a:lightRig rig="threePt" dir="t"/>
              </a:scene3d>
              <a:sp3d>
                <a:bevelT w="0"/>
              </a:sp3d>
            </c:spPr>
            <c:extLst>
              <c:ext xmlns:c16="http://schemas.microsoft.com/office/drawing/2014/chart" uri="{C3380CC4-5D6E-409C-BE32-E72D297353CC}">
                <c16:uniqueId val="{00000002-9F4A-41DC-9A03-917335722D7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126-4610-B6F8-30EC7ADC3879}"/>
              </c:ext>
            </c:extLst>
          </c:dPt>
          <c:cat>
            <c:strRef>
              <c:f>Лист1!$A$2:$A$3</c:f>
              <c:strCache>
                <c:ptCount val="2"/>
                <c:pt idx="0">
                  <c:v>Муниципальные программы</c:v>
                </c:pt>
                <c:pt idx="1">
                  <c:v>Непрограммные расходы</c:v>
                </c:pt>
              </c:strCache>
            </c:strRef>
          </c:cat>
          <c:val>
            <c:numRef>
              <c:f>Лист1!$B$2:$B$3</c:f>
              <c:numCache>
                <c:formatCode>General</c:formatCode>
                <c:ptCount val="2"/>
                <c:pt idx="0">
                  <c:v>99.6</c:v>
                </c:pt>
                <c:pt idx="1">
                  <c:v>0.4</c:v>
                </c:pt>
              </c:numCache>
            </c:numRef>
          </c:val>
          <c:extLst>
            <c:ext xmlns:c16="http://schemas.microsoft.com/office/drawing/2014/chart" uri="{C3380CC4-5D6E-409C-BE32-E72D297353CC}">
              <c16:uniqueId val="{00000000-9F4A-41DC-9A03-917335722D73}"/>
            </c:ext>
          </c:extLst>
        </c:ser>
        <c:dLbls>
          <c:showLegendKey val="0"/>
          <c:showVal val="0"/>
          <c:showCatName val="0"/>
          <c:showSerName val="0"/>
          <c:showPercent val="0"/>
          <c:showBubbleSize val="0"/>
          <c:showLeaderLines val="0"/>
        </c:dLbls>
        <c:firstSliceAng val="0"/>
        <c:holeSize val="60"/>
      </c:doughnut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29775883764667E-2"/>
          <c:y val="3.2979069976062446E-2"/>
          <c:w val="0.92791540065557221"/>
          <c:h val="0.75483655991657161"/>
        </c:manualLayout>
      </c:layout>
      <c:barChart>
        <c:barDir val="col"/>
        <c:grouping val="percentStacked"/>
        <c:varyColors val="0"/>
        <c:ser>
          <c:idx val="0"/>
          <c:order val="0"/>
          <c:tx>
            <c:strRef>
              <c:f>Лист1!$B$1</c:f>
              <c:strCache>
                <c:ptCount val="1"/>
                <c:pt idx="0">
                  <c:v>Местный бюджет</c:v>
                </c:pt>
              </c:strCache>
            </c:strRef>
          </c:tx>
          <c:spPr>
            <a:solidFill>
              <a:schemeClr val="accent1"/>
            </a:solidFill>
            <a:ln>
              <a:noFill/>
            </a:ln>
            <a:effectLst/>
          </c:spPr>
          <c:invertIfNegative val="0"/>
          <c:dLbls>
            <c:dLbl>
              <c:idx val="0"/>
              <c:layout>
                <c:manualLayout>
                  <c:x val="4.5066064366404658E-3"/>
                  <c:y val="-1.0992896334477638E-16"/>
                </c:manualLayout>
              </c:layout>
              <c:spPr>
                <a:noFill/>
                <a:ln>
                  <a:noFill/>
                </a:ln>
                <a:effectLst/>
              </c:spPr>
              <c:txPr>
                <a:bodyPr rot="0" spcFirstLastPara="1" vertOverflow="ellipsis" vert="horz" wrap="square" lIns="38100" tIns="19050" rIns="38100" bIns="19050" anchor="ctr" anchorCtr="0">
                  <a:noAutofit/>
                </a:bodyPr>
                <a:lstStyle/>
                <a:p>
                  <a:pPr algn="l">
                    <a:defRPr sz="1000"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4509019422764041"/>
                      <c:h val="5.8792687475507671E-2"/>
                    </c:manualLayout>
                  </c15:layout>
                </c:ext>
                <c:ext xmlns:c16="http://schemas.microsoft.com/office/drawing/2014/chart" uri="{C3380CC4-5D6E-409C-BE32-E72D297353CC}">
                  <c16:uniqueId val="{00000000-2145-431D-B2B1-21F30C3134E3}"/>
                </c:ext>
              </c:extLst>
            </c:dLbl>
            <c:spPr>
              <a:noFill/>
              <a:ln>
                <a:noFill/>
              </a:ln>
              <a:effectLst/>
            </c:spPr>
            <c:txPr>
              <a:bodyPr rot="0" spcFirstLastPara="1" vertOverflow="ellipsis" vert="horz" wrap="square" lIns="38100" tIns="19050" rIns="38100" bIns="19050" anchor="ctr" anchorCtr="0">
                <a:spAutoFit/>
              </a:bodyPr>
              <a:lstStyle/>
              <a:p>
                <a:pPr algn="l">
                  <a:defRPr sz="1000"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Лист1!$B$2:$B$4</c:f>
              <c:numCache>
                <c:formatCode>#\ ##0.0</c:formatCode>
                <c:ptCount val="3"/>
                <c:pt idx="0">
                  <c:v>196919.9</c:v>
                </c:pt>
                <c:pt idx="1">
                  <c:v>224481.8</c:v>
                </c:pt>
                <c:pt idx="2">
                  <c:v>246536.3</c:v>
                </c:pt>
              </c:numCache>
            </c:numRef>
          </c:val>
          <c:extLst>
            <c:ext xmlns:c16="http://schemas.microsoft.com/office/drawing/2014/chart" uri="{C3380CC4-5D6E-409C-BE32-E72D297353CC}">
              <c16:uniqueId val="{00000001-2145-431D-B2B1-21F30C3134E3}"/>
            </c:ext>
          </c:extLst>
        </c:ser>
        <c:ser>
          <c:idx val="1"/>
          <c:order val="1"/>
          <c:tx>
            <c:strRef>
              <c:f>Лист1!$C$1</c:f>
              <c:strCache>
                <c:ptCount val="1"/>
                <c:pt idx="0">
                  <c:v>Областной бюджет</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Лист1!$C$2:$C$4</c:f>
              <c:numCache>
                <c:formatCode>#\ ##0.0</c:formatCode>
                <c:ptCount val="3"/>
                <c:pt idx="0">
                  <c:v>1059036.7</c:v>
                </c:pt>
                <c:pt idx="1">
                  <c:v>1204195.5</c:v>
                </c:pt>
                <c:pt idx="2">
                  <c:v>1242998.8999999999</c:v>
                </c:pt>
              </c:numCache>
            </c:numRef>
          </c:val>
          <c:extLst>
            <c:ext xmlns:c16="http://schemas.microsoft.com/office/drawing/2014/chart" uri="{C3380CC4-5D6E-409C-BE32-E72D297353CC}">
              <c16:uniqueId val="{00000002-2145-431D-B2B1-21F30C3134E3}"/>
            </c:ext>
          </c:extLst>
        </c:ser>
        <c:ser>
          <c:idx val="2"/>
          <c:order val="2"/>
          <c:tx>
            <c:strRef>
              <c:f>Лист1!$D$1</c:f>
              <c:strCache>
                <c:ptCount val="1"/>
                <c:pt idx="0">
                  <c:v>Федеральный бюджет</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Лист1!$D$2:$D$4</c:f>
              <c:numCache>
                <c:formatCode>#\ ##0.0</c:formatCode>
                <c:ptCount val="3"/>
                <c:pt idx="0">
                  <c:v>65483.1</c:v>
                </c:pt>
                <c:pt idx="1">
                  <c:v>113764.8</c:v>
                </c:pt>
                <c:pt idx="2">
                  <c:v>124659.9</c:v>
                </c:pt>
              </c:numCache>
            </c:numRef>
          </c:val>
          <c:extLst>
            <c:ext xmlns:c16="http://schemas.microsoft.com/office/drawing/2014/chart" uri="{C3380CC4-5D6E-409C-BE32-E72D297353CC}">
              <c16:uniqueId val="{00000003-2145-431D-B2B1-21F30C3134E3}"/>
            </c:ext>
          </c:extLst>
        </c:ser>
        <c:dLbls>
          <c:showLegendKey val="0"/>
          <c:showVal val="0"/>
          <c:showCatName val="0"/>
          <c:showSerName val="0"/>
          <c:showPercent val="0"/>
          <c:showBubbleSize val="0"/>
        </c:dLbls>
        <c:gapWidth val="150"/>
        <c:overlap val="100"/>
        <c:axId val="211793024"/>
        <c:axId val="211794560"/>
      </c:barChart>
      <c:catAx>
        <c:axId val="211793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211794560"/>
        <c:crosses val="autoZero"/>
        <c:auto val="1"/>
        <c:lblAlgn val="ctr"/>
        <c:lblOffset val="100"/>
        <c:noMultiLvlLbl val="0"/>
      </c:catAx>
      <c:valAx>
        <c:axId val="211794560"/>
        <c:scaling>
          <c:orientation val="minMax"/>
        </c:scaling>
        <c:delete val="1"/>
        <c:axPos val="l"/>
        <c:numFmt formatCode="0%" sourceLinked="1"/>
        <c:majorTickMark val="none"/>
        <c:minorTickMark val="none"/>
        <c:tickLblPos val="nextTo"/>
        <c:crossAx val="211793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20884194318115E-2"/>
          <c:w val="1"/>
          <c:h val="0.72912067725473972"/>
        </c:manualLayout>
      </c:layout>
      <c:barChart>
        <c:barDir val="col"/>
        <c:grouping val="percentStacked"/>
        <c:varyColors val="0"/>
        <c:ser>
          <c:idx val="0"/>
          <c:order val="0"/>
          <c:tx>
            <c:strRef>
              <c:f>Лист1!$B$1</c:f>
              <c:strCache>
                <c:ptCount val="1"/>
                <c:pt idx="0">
                  <c:v>Местный бюджет</c:v>
                </c:pt>
              </c:strCache>
            </c:strRef>
          </c:tx>
          <c:spPr>
            <a:solidFill>
              <a:schemeClr val="accent1"/>
            </a:solidFill>
            <a:ln>
              <a:noFill/>
            </a:ln>
            <a:effectLst/>
          </c:spPr>
          <c:invertIfNegative val="0"/>
          <c:dLbls>
            <c:dLbl>
              <c:idx val="0"/>
              <c:layout>
                <c:manualLayout>
                  <c:x val="4.5066064366404658E-3"/>
                  <c:y val="-1.0992896334477638E-16"/>
                </c:manualLayout>
              </c:layout>
              <c:spPr>
                <a:noFill/>
                <a:ln>
                  <a:noFill/>
                </a:ln>
                <a:effectLst/>
              </c:spPr>
              <c:txPr>
                <a:bodyPr rot="0" spcFirstLastPara="1" vertOverflow="ellipsis" vert="horz" wrap="square" lIns="38100" tIns="19050" rIns="38100" bIns="19050" anchor="ctr" anchorCtr="0">
                  <a:noAutofit/>
                </a:bodyPr>
                <a:lstStyle/>
                <a:p>
                  <a:pPr algn="l">
                    <a:defRPr sz="1000"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4509019422764041"/>
                      <c:h val="5.8792687475507671E-2"/>
                    </c:manualLayout>
                  </c15:layout>
                </c:ext>
                <c:ext xmlns:c16="http://schemas.microsoft.com/office/drawing/2014/chart" uri="{C3380CC4-5D6E-409C-BE32-E72D297353CC}">
                  <c16:uniqueId val="{00000000-6626-4BF2-8DC2-0C5BA7170519}"/>
                </c:ext>
              </c:extLst>
            </c:dLbl>
            <c:spPr>
              <a:noFill/>
              <a:ln>
                <a:noFill/>
              </a:ln>
              <a:effectLst/>
            </c:spPr>
            <c:txPr>
              <a:bodyPr rot="0" spcFirstLastPara="1" vertOverflow="ellipsis" vert="horz" wrap="square" lIns="38100" tIns="19050" rIns="38100" bIns="19050" anchor="ctr" anchorCtr="0">
                <a:spAutoFit/>
              </a:bodyPr>
              <a:lstStyle/>
              <a:p>
                <a:pPr algn="l">
                  <a:defRPr sz="1000"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Лист1!$B$2:$B$4</c:f>
              <c:numCache>
                <c:formatCode>#\ ##0.0</c:formatCode>
                <c:ptCount val="3"/>
                <c:pt idx="0">
                  <c:v>57395.5</c:v>
                </c:pt>
                <c:pt idx="1">
                  <c:v>81209.399999999994</c:v>
                </c:pt>
                <c:pt idx="2">
                  <c:v>83086</c:v>
                </c:pt>
              </c:numCache>
            </c:numRef>
          </c:val>
          <c:extLst>
            <c:ext xmlns:c16="http://schemas.microsoft.com/office/drawing/2014/chart" uri="{C3380CC4-5D6E-409C-BE32-E72D297353CC}">
              <c16:uniqueId val="{00000001-6626-4BF2-8DC2-0C5BA7170519}"/>
            </c:ext>
          </c:extLst>
        </c:ser>
        <c:ser>
          <c:idx val="1"/>
          <c:order val="1"/>
          <c:tx>
            <c:strRef>
              <c:f>Лист1!$C$1</c:f>
              <c:strCache>
                <c:ptCount val="1"/>
                <c:pt idx="0">
                  <c:v>Областной бюджет</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Лист1!$C$2:$C$4</c:f>
              <c:numCache>
                <c:formatCode>#\ ##0.0</c:formatCode>
                <c:ptCount val="3"/>
                <c:pt idx="0">
                  <c:v>13731.8</c:v>
                </c:pt>
                <c:pt idx="1">
                  <c:v>13358.5</c:v>
                </c:pt>
                <c:pt idx="2">
                  <c:v>4583.8999999999996</c:v>
                </c:pt>
              </c:numCache>
            </c:numRef>
          </c:val>
          <c:extLst>
            <c:ext xmlns:c16="http://schemas.microsoft.com/office/drawing/2014/chart" uri="{C3380CC4-5D6E-409C-BE32-E72D297353CC}">
              <c16:uniqueId val="{00000002-6626-4BF2-8DC2-0C5BA7170519}"/>
            </c:ext>
          </c:extLst>
        </c:ser>
        <c:ser>
          <c:idx val="2"/>
          <c:order val="2"/>
          <c:tx>
            <c:strRef>
              <c:f>Лист1!$D$1</c:f>
              <c:strCache>
                <c:ptCount val="1"/>
                <c:pt idx="0">
                  <c:v>Федеральный бюджет</c:v>
                </c:pt>
              </c:strCache>
            </c:strRef>
          </c:tx>
          <c:spPr>
            <a:solidFill>
              <a:schemeClr val="accent3"/>
            </a:solidFill>
            <a:ln>
              <a:noFill/>
            </a:ln>
            <a:effectLst/>
          </c:spPr>
          <c:invertIfNegative val="0"/>
          <c:dLbls>
            <c:dLbl>
              <c:idx val="0"/>
              <c:layout>
                <c:manualLayout>
                  <c:x val="6.7599096549607286E-3"/>
                  <c:y val="-3.18488508708905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626-4BF2-8DC2-0C5BA7170519}"/>
                </c:ext>
              </c:extLst>
            </c:dLbl>
            <c:dLbl>
              <c:idx val="1"/>
              <c:layout>
                <c:manualLayout>
                  <c:x val="6.7599096549607286E-3"/>
                  <c:y val="-2.51054209502744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626-4BF2-8DC2-0C5BA7170519}"/>
                </c:ext>
              </c:extLst>
            </c:dLbl>
            <c:dLbl>
              <c:idx val="2"/>
              <c:layout>
                <c:manualLayout>
                  <c:x val="0"/>
                  <c:y val="-2.24276096935864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626-4BF2-8DC2-0C5BA7170519}"/>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Лист1!$D$2:$D$4</c:f>
              <c:numCache>
                <c:formatCode>#\ ##0.0</c:formatCode>
                <c:ptCount val="3"/>
                <c:pt idx="0">
                  <c:v>279.2</c:v>
                </c:pt>
                <c:pt idx="1">
                  <c:v>248.5</c:v>
                </c:pt>
                <c:pt idx="2">
                  <c:v>294.10000000000002</c:v>
                </c:pt>
              </c:numCache>
            </c:numRef>
          </c:val>
          <c:extLst>
            <c:ext xmlns:c16="http://schemas.microsoft.com/office/drawing/2014/chart" uri="{C3380CC4-5D6E-409C-BE32-E72D297353CC}">
              <c16:uniqueId val="{00000006-6626-4BF2-8DC2-0C5BA7170519}"/>
            </c:ext>
          </c:extLst>
        </c:ser>
        <c:dLbls>
          <c:showLegendKey val="0"/>
          <c:showVal val="0"/>
          <c:showCatName val="0"/>
          <c:showSerName val="0"/>
          <c:showPercent val="0"/>
          <c:showBubbleSize val="0"/>
        </c:dLbls>
        <c:gapWidth val="150"/>
        <c:overlap val="100"/>
        <c:axId val="212683776"/>
        <c:axId val="212697856"/>
      </c:barChart>
      <c:catAx>
        <c:axId val="212683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212697856"/>
        <c:crosses val="autoZero"/>
        <c:auto val="1"/>
        <c:lblAlgn val="ctr"/>
        <c:lblOffset val="100"/>
        <c:noMultiLvlLbl val="0"/>
      </c:catAx>
      <c:valAx>
        <c:axId val="212697856"/>
        <c:scaling>
          <c:orientation val="minMax"/>
        </c:scaling>
        <c:delete val="1"/>
        <c:axPos val="l"/>
        <c:numFmt formatCode="0%" sourceLinked="1"/>
        <c:majorTickMark val="none"/>
        <c:minorTickMark val="none"/>
        <c:tickLblPos val="nextTo"/>
        <c:crossAx val="212683776"/>
        <c:crosses val="autoZero"/>
        <c:crossBetween val="between"/>
      </c:valAx>
      <c:spPr>
        <a:noFill/>
        <a:ln>
          <a:noFill/>
        </a:ln>
        <a:effectLst/>
      </c:spPr>
    </c:plotArea>
    <c:legend>
      <c:legendPos val="b"/>
      <c:layout>
        <c:manualLayout>
          <c:xMode val="edge"/>
          <c:yMode val="edge"/>
          <c:x val="4.1848607020618579E-2"/>
          <c:y val="0.85722447607097618"/>
          <c:w val="0.94255615111886704"/>
          <c:h val="0.1230046173629035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20884194318115E-2"/>
          <c:w val="1"/>
          <c:h val="0.80161401504242191"/>
        </c:manualLayout>
      </c:layout>
      <c:barChart>
        <c:barDir val="col"/>
        <c:grouping val="percentStacked"/>
        <c:varyColors val="0"/>
        <c:ser>
          <c:idx val="0"/>
          <c:order val="0"/>
          <c:tx>
            <c:strRef>
              <c:f>Лист1!$B$1</c:f>
              <c:strCache>
                <c:ptCount val="1"/>
                <c:pt idx="0">
                  <c:v>Местный бюджет</c:v>
                </c:pt>
              </c:strCache>
            </c:strRef>
          </c:tx>
          <c:spPr>
            <a:solidFill>
              <a:schemeClr val="accent1"/>
            </a:solidFill>
            <a:ln>
              <a:noFill/>
            </a:ln>
            <a:effectLst/>
          </c:spPr>
          <c:invertIfNegative val="0"/>
          <c:dLbls>
            <c:dLbl>
              <c:idx val="0"/>
              <c:layout>
                <c:manualLayout>
                  <c:x val="2.4647050186807785E-2"/>
                  <c:y val="6.1777609362177804E-3"/>
                </c:manualLayout>
              </c:layout>
              <c:spPr>
                <a:noFill/>
                <a:ln>
                  <a:noFill/>
                </a:ln>
                <a:effectLst/>
              </c:spPr>
              <c:txPr>
                <a:bodyPr rot="0" spcFirstLastPara="1" vertOverflow="ellipsis" vert="horz" wrap="square" lIns="38100" tIns="19050" rIns="38100" bIns="19050" anchor="ctr" anchorCtr="0">
                  <a:noAutofit/>
                </a:bodyPr>
                <a:lstStyle/>
                <a:p>
                  <a:pPr algn="l">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4509019422764041"/>
                      <c:h val="5.8792687475507671E-2"/>
                    </c:manualLayout>
                  </c15:layout>
                </c:ext>
                <c:ext xmlns:c16="http://schemas.microsoft.com/office/drawing/2014/chart" uri="{C3380CC4-5D6E-409C-BE32-E72D297353CC}">
                  <c16:uniqueId val="{00000000-1B3A-4006-ACB5-83B0E30D4773}"/>
                </c:ext>
              </c:extLst>
            </c:dLbl>
            <c:spPr>
              <a:noFill/>
              <a:ln>
                <a:noFill/>
              </a:ln>
              <a:effectLst/>
            </c:spPr>
            <c:txPr>
              <a:bodyPr rot="0" spcFirstLastPara="1" vertOverflow="ellipsis" vert="horz" wrap="square" lIns="38100" tIns="19050" rIns="38100" bIns="19050" anchor="ctr" anchorCtr="0">
                <a:spAutoFit/>
              </a:bodyPr>
              <a:lstStyle/>
              <a:p>
                <a:pPr algn="l">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Лист1!$B$2:$B$4</c:f>
              <c:numCache>
                <c:formatCode>#\ ##0.0</c:formatCode>
                <c:ptCount val="3"/>
                <c:pt idx="0">
                  <c:v>16074.5</c:v>
                </c:pt>
                <c:pt idx="1">
                  <c:v>21342.400000000001</c:v>
                </c:pt>
                <c:pt idx="2">
                  <c:v>30037.9</c:v>
                </c:pt>
              </c:numCache>
            </c:numRef>
          </c:val>
          <c:extLst>
            <c:ext xmlns:c16="http://schemas.microsoft.com/office/drawing/2014/chart" uri="{C3380CC4-5D6E-409C-BE32-E72D297353CC}">
              <c16:uniqueId val="{00000001-1B3A-4006-ACB5-83B0E30D4773}"/>
            </c:ext>
          </c:extLst>
        </c:ser>
        <c:ser>
          <c:idx val="1"/>
          <c:order val="1"/>
          <c:tx>
            <c:strRef>
              <c:f>Лист1!$C$1</c:f>
              <c:strCache>
                <c:ptCount val="1"/>
                <c:pt idx="0">
                  <c:v>Областной бюджет</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Лист1!$C$2:$C$4</c:f>
              <c:numCache>
                <c:formatCode>#\ ##0.0</c:formatCode>
                <c:ptCount val="3"/>
                <c:pt idx="0">
                  <c:v>31414.400000000001</c:v>
                </c:pt>
                <c:pt idx="1">
                  <c:v>26963.599999999999</c:v>
                </c:pt>
                <c:pt idx="2">
                  <c:v>17557.599999999999</c:v>
                </c:pt>
              </c:numCache>
            </c:numRef>
          </c:val>
          <c:extLst>
            <c:ext xmlns:c16="http://schemas.microsoft.com/office/drawing/2014/chart" uri="{C3380CC4-5D6E-409C-BE32-E72D297353CC}">
              <c16:uniqueId val="{00000002-1B3A-4006-ACB5-83B0E30D4773}"/>
            </c:ext>
          </c:extLst>
        </c:ser>
        <c:ser>
          <c:idx val="2"/>
          <c:order val="2"/>
          <c:tx>
            <c:strRef>
              <c:f>Лист1!$D$1</c:f>
              <c:strCache>
                <c:ptCount val="1"/>
                <c:pt idx="0">
                  <c:v>Федеральный бюджет</c:v>
                </c:pt>
              </c:strCache>
            </c:strRef>
          </c:tx>
          <c:spPr>
            <a:solidFill>
              <a:schemeClr val="accent3"/>
            </a:solidFill>
            <a:ln>
              <a:noFill/>
            </a:ln>
            <a:effectLst/>
          </c:spPr>
          <c:invertIfNegative val="0"/>
          <c:dLbls>
            <c:dLbl>
              <c:idx val="0"/>
              <c:layout>
                <c:manualLayout>
                  <c:x val="4.6386424821166681E-5"/>
                  <c:y val="-3.1848789815547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B3A-4006-ACB5-83B0E30D4773}"/>
                </c:ext>
              </c:extLst>
            </c:dLbl>
            <c:dLbl>
              <c:idx val="1"/>
              <c:layout>
                <c:manualLayout>
                  <c:x val="5.0814940763478271E-3"/>
                  <c:y val="-3.12830625739081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B3A-4006-ACB5-83B0E30D4773}"/>
                </c:ext>
              </c:extLst>
            </c:dLbl>
            <c:dLbl>
              <c:idx val="2"/>
              <c:layout>
                <c:manualLayout>
                  <c:x val="0"/>
                  <c:y val="-2.24276096935864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B3A-4006-ACB5-83B0E30D477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факт</c:v>
                </c:pt>
                <c:pt idx="1">
                  <c:v>2024 факт</c:v>
                </c:pt>
                <c:pt idx="2">
                  <c:v>2025 факт</c:v>
                </c:pt>
              </c:strCache>
            </c:strRef>
          </c:cat>
          <c:val>
            <c:numRef>
              <c:f>Лист1!$D$2:$D$4</c:f>
              <c:numCache>
                <c:formatCode>#\ ##0.0</c:formatCode>
                <c:ptCount val="3"/>
                <c:pt idx="0">
                  <c:v>46648.7</c:v>
                </c:pt>
                <c:pt idx="1">
                  <c:v>46648.7</c:v>
                </c:pt>
                <c:pt idx="2">
                  <c:v>0</c:v>
                </c:pt>
              </c:numCache>
            </c:numRef>
          </c:val>
          <c:extLst>
            <c:ext xmlns:c16="http://schemas.microsoft.com/office/drawing/2014/chart" uri="{C3380CC4-5D6E-409C-BE32-E72D297353CC}">
              <c16:uniqueId val="{00000006-1B3A-4006-ACB5-83B0E30D4773}"/>
            </c:ext>
          </c:extLst>
        </c:ser>
        <c:dLbls>
          <c:showLegendKey val="0"/>
          <c:showVal val="0"/>
          <c:showCatName val="0"/>
          <c:showSerName val="0"/>
          <c:showPercent val="0"/>
          <c:showBubbleSize val="0"/>
        </c:dLbls>
        <c:gapWidth val="150"/>
        <c:overlap val="100"/>
        <c:axId val="213674624"/>
        <c:axId val="213696896"/>
      </c:barChart>
      <c:catAx>
        <c:axId val="21367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crossAx val="213696896"/>
        <c:crosses val="autoZero"/>
        <c:auto val="1"/>
        <c:lblAlgn val="ctr"/>
        <c:lblOffset val="100"/>
        <c:noMultiLvlLbl val="0"/>
      </c:catAx>
      <c:valAx>
        <c:axId val="213696896"/>
        <c:scaling>
          <c:orientation val="minMax"/>
        </c:scaling>
        <c:delete val="1"/>
        <c:axPos val="l"/>
        <c:numFmt formatCode="0%" sourceLinked="1"/>
        <c:majorTickMark val="none"/>
        <c:minorTickMark val="none"/>
        <c:tickLblPos val="nextTo"/>
        <c:crossAx val="213674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35763133354056E-2"/>
          <c:y val="4.079562736982921E-2"/>
          <c:w val="0.83345313957102907"/>
          <c:h val="0.45801261844808788"/>
        </c:manualLayout>
      </c:layout>
      <c:pieChart>
        <c:varyColors val="1"/>
        <c:ser>
          <c:idx val="0"/>
          <c:order val="0"/>
          <c:tx>
            <c:strRef>
              <c:f>Лист1!$B$1</c:f>
              <c:strCache>
                <c:ptCount val="1"/>
                <c:pt idx="0">
                  <c:v>Продажи</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85A-4517-98F6-77FAC6EC3AF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85A-4517-98F6-77FAC6EC3AF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85A-4517-98F6-77FAC6EC3AF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85A-4517-98F6-77FAC6EC3AF2}"/>
              </c:ext>
            </c:extLst>
          </c:dPt>
          <c:cat>
            <c:strRef>
              <c:f>Лист1!$A$2:$A$6</c:f>
              <c:strCache>
                <c:ptCount val="5"/>
                <c:pt idx="0">
                  <c:v>Подпрограмма 1</c:v>
                </c:pt>
                <c:pt idx="1">
                  <c:v>Подпрограмма 2</c:v>
                </c:pt>
                <c:pt idx="2">
                  <c:v>Подпрограмма 3</c:v>
                </c:pt>
                <c:pt idx="3">
                  <c:v>Подпрограмма 4</c:v>
                </c:pt>
                <c:pt idx="4">
                  <c:v>Подпрограмма 5</c:v>
                </c:pt>
              </c:strCache>
            </c:strRef>
          </c:cat>
          <c:val>
            <c:numRef>
              <c:f>Лист1!$B$2:$B$6</c:f>
              <c:numCache>
                <c:formatCode>General</c:formatCode>
                <c:ptCount val="5"/>
                <c:pt idx="0">
                  <c:v>16644.099999999999</c:v>
                </c:pt>
                <c:pt idx="1">
                  <c:v>4924.3999999999996</c:v>
                </c:pt>
                <c:pt idx="2">
                  <c:v>1050.7</c:v>
                </c:pt>
                <c:pt idx="3">
                  <c:v>15842.6</c:v>
                </c:pt>
                <c:pt idx="4">
                  <c:v>8633.7000000000007</c:v>
                </c:pt>
              </c:numCache>
            </c:numRef>
          </c:val>
          <c:extLst>
            <c:ext xmlns:c16="http://schemas.microsoft.com/office/drawing/2014/chart" uri="{C3380CC4-5D6E-409C-BE32-E72D297353CC}">
              <c16:uniqueId val="{00000008-C85A-4517-98F6-77FAC6EC3AF2}"/>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5139590456947462E-2"/>
          <c:y val="0.60391281168016631"/>
          <c:w val="0.79121512667081129"/>
          <c:h val="0.37785161028061648"/>
        </c:manualLayout>
      </c:layout>
      <c:overlay val="0"/>
      <c:spPr>
        <a:solidFill>
          <a:schemeClr val="accent1">
            <a:lumMod val="20000"/>
            <a:lumOff val="80000"/>
          </a:schemeClr>
        </a:solid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35763133354056E-2"/>
          <c:y val="4.079562736982921E-2"/>
          <c:w val="0.83345313957102907"/>
          <c:h val="0.45801261844808788"/>
        </c:manualLayout>
      </c:layout>
      <c:pieChart>
        <c:varyColors val="1"/>
        <c:ser>
          <c:idx val="0"/>
          <c:order val="0"/>
          <c:tx>
            <c:strRef>
              <c:f>Лист1!$B$1</c:f>
              <c:strCache>
                <c:ptCount val="1"/>
                <c:pt idx="0">
                  <c:v>Продажи</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9FF-4FD6-AE62-58F8A8B590C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9FF-4FD6-AE62-58F8A8B590C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9FF-4FD6-AE62-58F8A8B590C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9FF-4FD6-AE62-58F8A8B590CB}"/>
              </c:ext>
            </c:extLst>
          </c:dPt>
          <c:cat>
            <c:strRef>
              <c:f>Лист1!$A$2:$A$6</c:f>
              <c:strCache>
                <c:ptCount val="5"/>
                <c:pt idx="0">
                  <c:v>Подпрограмма 1</c:v>
                </c:pt>
                <c:pt idx="1">
                  <c:v>Подпрограмма 2</c:v>
                </c:pt>
                <c:pt idx="2">
                  <c:v>Подпрограмма 3</c:v>
                </c:pt>
                <c:pt idx="3">
                  <c:v>Подпрограмма 4</c:v>
                </c:pt>
                <c:pt idx="4">
                  <c:v>Подпрограмма 5</c:v>
                </c:pt>
              </c:strCache>
            </c:strRef>
          </c:cat>
          <c:val>
            <c:numRef>
              <c:f>Лист1!$B$2:$B$6</c:f>
              <c:numCache>
                <c:formatCode>General</c:formatCode>
                <c:ptCount val="5"/>
                <c:pt idx="0">
                  <c:v>16644.099999999999</c:v>
                </c:pt>
                <c:pt idx="1">
                  <c:v>4924.3999999999996</c:v>
                </c:pt>
                <c:pt idx="2">
                  <c:v>1050.7</c:v>
                </c:pt>
                <c:pt idx="3">
                  <c:v>15842.6</c:v>
                </c:pt>
                <c:pt idx="4">
                  <c:v>8633.7000000000007</c:v>
                </c:pt>
              </c:numCache>
            </c:numRef>
          </c:val>
          <c:extLst>
            <c:ext xmlns:c16="http://schemas.microsoft.com/office/drawing/2014/chart" uri="{C3380CC4-5D6E-409C-BE32-E72D297353CC}">
              <c16:uniqueId val="{00000008-C9FF-4FD6-AE62-58F8A8B590CB}"/>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5139590456947462E-2"/>
          <c:y val="0.60391281168016631"/>
          <c:w val="0.79121512667081129"/>
          <c:h val="0.37785161028061648"/>
        </c:manualLayout>
      </c:layout>
      <c:overlay val="0"/>
      <c:spPr>
        <a:solidFill>
          <a:schemeClr val="accent1">
            <a:lumMod val="20000"/>
            <a:lumOff val="80000"/>
          </a:schemeClr>
        </a:solid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204.svg"/><Relationship Id="rId3" Type="http://schemas.openxmlformats.org/officeDocument/2006/relationships/image" Target="../media/image199.png"/><Relationship Id="rId7" Type="http://schemas.openxmlformats.org/officeDocument/2006/relationships/image" Target="../media/image203.png"/><Relationship Id="rId2" Type="http://schemas.openxmlformats.org/officeDocument/2006/relationships/image" Target="../media/image198.svg"/><Relationship Id="rId1" Type="http://schemas.openxmlformats.org/officeDocument/2006/relationships/image" Target="../media/image197.png"/><Relationship Id="rId6" Type="http://schemas.openxmlformats.org/officeDocument/2006/relationships/image" Target="../media/image202.svg"/><Relationship Id="rId5" Type="http://schemas.openxmlformats.org/officeDocument/2006/relationships/image" Target="../media/image201.png"/><Relationship Id="rId10" Type="http://schemas.openxmlformats.org/officeDocument/2006/relationships/image" Target="../media/image206.svg"/><Relationship Id="rId4" Type="http://schemas.openxmlformats.org/officeDocument/2006/relationships/image" Target="../media/image200.svg"/><Relationship Id="rId9" Type="http://schemas.openxmlformats.org/officeDocument/2006/relationships/image" Target="../media/image205.png"/></Relationships>
</file>

<file path=ppt/diagrams/_rels/data3.xml.rels><?xml version="1.0" encoding="UTF-8" standalone="yes"?>
<Relationships xmlns="http://schemas.openxmlformats.org/package/2006/relationships"><Relationship Id="rId2" Type="http://schemas.openxmlformats.org/officeDocument/2006/relationships/image" Target="../media/image211.svg"/><Relationship Id="rId1" Type="http://schemas.openxmlformats.org/officeDocument/2006/relationships/image" Target="../media/image21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04.svg"/><Relationship Id="rId3" Type="http://schemas.openxmlformats.org/officeDocument/2006/relationships/image" Target="../media/image199.png"/><Relationship Id="rId7" Type="http://schemas.openxmlformats.org/officeDocument/2006/relationships/image" Target="../media/image203.png"/><Relationship Id="rId2" Type="http://schemas.openxmlformats.org/officeDocument/2006/relationships/image" Target="../media/image198.svg"/><Relationship Id="rId1" Type="http://schemas.openxmlformats.org/officeDocument/2006/relationships/image" Target="../media/image197.png"/><Relationship Id="rId6" Type="http://schemas.openxmlformats.org/officeDocument/2006/relationships/image" Target="../media/image202.svg"/><Relationship Id="rId5" Type="http://schemas.openxmlformats.org/officeDocument/2006/relationships/image" Target="../media/image201.png"/><Relationship Id="rId10" Type="http://schemas.openxmlformats.org/officeDocument/2006/relationships/image" Target="../media/image206.svg"/><Relationship Id="rId4" Type="http://schemas.openxmlformats.org/officeDocument/2006/relationships/image" Target="../media/image200.svg"/><Relationship Id="rId9" Type="http://schemas.openxmlformats.org/officeDocument/2006/relationships/image" Target="../media/image205.png"/></Relationships>
</file>

<file path=ppt/diagrams/_rels/drawing3.xml.rels><?xml version="1.0" encoding="UTF-8" standalone="yes"?>
<Relationships xmlns="http://schemas.openxmlformats.org/package/2006/relationships"><Relationship Id="rId2" Type="http://schemas.openxmlformats.org/officeDocument/2006/relationships/image" Target="../media/image211.svg"/><Relationship Id="rId1" Type="http://schemas.openxmlformats.org/officeDocument/2006/relationships/image" Target="../media/image2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10DED8-2981-4C72-BD14-15B2C2205317}" type="doc">
      <dgm:prSet loTypeId="urn:microsoft.com/office/officeart/2005/8/layout/vList4#3" loCatId="list" qsTypeId="urn:microsoft.com/office/officeart/2005/8/quickstyle/simple1" qsCatId="simple" csTypeId="urn:microsoft.com/office/officeart/2005/8/colors/accent1_2" csCatId="accent1" phldr="1"/>
      <dgm:spPr/>
      <dgm:t>
        <a:bodyPr/>
        <a:lstStyle/>
        <a:p>
          <a:endParaRPr lang="ru-RU"/>
        </a:p>
      </dgm:t>
    </dgm:pt>
    <dgm:pt modelId="{15DC6CE5-FB77-4041-A379-7D37C47F7933}">
      <dgm:prSet custT="1"/>
      <dgm:spPr/>
      <dgm:t>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«Молодежная политика в Черемховском районном муниципальном образовании» реализована на сумму 33,0 тыс. руб.</a:t>
          </a:r>
        </a:p>
      </dgm:t>
    </dgm:pt>
    <dgm:pt modelId="{D8D8F39C-F80B-475F-AB24-9792F9D2BD50}" type="parTrans" cxnId="{71B5A230-C1FE-4342-8328-8CF7340B3A6F}">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49326042-829F-4708-8999-B85590808014}" type="sibTrans" cxnId="{71B5A230-C1FE-4342-8328-8CF7340B3A6F}">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6C0582D8-2B15-404B-BB48-1DFC170029B9}">
      <dgm:prSet custT="1"/>
      <dgm:spPr/>
      <dgm:t>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«Развитие туризма в Черемховском районном муниципальном образовании» исполнена на 100 % от плановых назначений в общей сумме 20,0 тыс. руб. </a:t>
          </a:r>
        </a:p>
      </dgm:t>
    </dgm:pt>
    <dgm:pt modelId="{7440ABAE-7E26-4A64-A780-8CDBAA8368F6}" type="parTrans" cxnId="{14C93A0F-4394-4382-AD3B-6E9160E0DFAD}">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EA11DC18-DB3F-4C7D-9CBD-3FEAED066036}" type="sibTrans" cxnId="{14C93A0F-4394-4382-AD3B-6E9160E0DFAD}">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B34A2ABB-9025-4065-83AD-82BD4D671476}">
      <dgm:prSet custT="1"/>
      <dgm:spPr/>
      <dgm:t>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«Молодым семьям - доступное жилье» предусматривает расходы на социальные выплаты семьям-участникам программы на приобретение жилого помещения или создание объекта индивидуального жилищного строительства. За отчетный год подпрограмма исполнена на 100% в сумме 1 415,0 тыс. руб. </a:t>
          </a:r>
        </a:p>
      </dgm:t>
    </dgm:pt>
    <dgm:pt modelId="{10C7AADA-7E4B-43DD-A580-2ABD68FBDC7A}" type="parTrans" cxnId="{D6A578D2-36AA-4DA2-A25A-BBEC7AF6C212}">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2BC6ED3F-66A3-4A32-B7F4-4AF8A7E3B1EA}" type="sibTrans" cxnId="{D6A578D2-36AA-4DA2-A25A-BBEC7AF6C212}">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7CAA79E1-DD97-4F4E-A871-FE7320A0B2F2}">
      <dgm:prSet custT="1"/>
      <dgm:spPr/>
      <dgm:t>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"Комплексные меры профилактики  злоупотребления наркотическими средствами и психотропными веществами в Черемховском районном муниципальном образовании" предусматривает осуществление комплексных профилактических мероприятий, направленных на улучшение наркоситуации в Черемховском районе в сумме 63,0 тыс. руб.</a:t>
          </a:r>
        </a:p>
      </dgm:t>
    </dgm:pt>
    <dgm:pt modelId="{FDD682EA-CB8C-46BD-B20C-E58339C74DD3}" type="parTrans" cxnId="{FA5D237D-84E3-4A83-85C2-7A39A2E83F53}">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7C3D76E4-A585-4D45-9673-40163D9F9A6E}" type="sibTrans" cxnId="{FA5D237D-84E3-4A83-85C2-7A39A2E83F53}">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35AEBD35-D48D-4892-9344-E67180FACE53}">
      <dgm:prSet custT="1"/>
      <dgm:spPr/>
      <dgm:t>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«Развитие физической культуры и спорта в Черемховском районном муниципальном образовании» содержит расходы на проведение спортивных соревнований и физкультурно-массовых мероприятий, а также на развитие спортивной инфраструктуры и материально-технической базы в сумме 777,0 тыс. руб.</a:t>
          </a:r>
        </a:p>
      </dgm:t>
    </dgm:pt>
    <dgm:pt modelId="{3FAACEF8-5D37-4A2A-B930-7C9C4A403381}" type="parTrans" cxnId="{400AB871-2973-46AA-AB28-74A0ED2209E1}">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BF7A1A80-E7CA-435D-B100-BDA187B18786}" type="sibTrans" cxnId="{400AB871-2973-46AA-AB28-74A0ED2209E1}">
      <dgm:prSet/>
      <dgm:spPr/>
      <dgm:t>
        <a:bodyPr/>
        <a:lstStyle/>
        <a:p>
          <a:endParaRPr lang="ru-RU" sz="1000">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9FE07EC6-AE62-41EB-93BD-7D08AB65BD00}" type="pres">
      <dgm:prSet presAssocID="{FD10DED8-2981-4C72-BD14-15B2C2205317}" presName="linear" presStyleCnt="0">
        <dgm:presLayoutVars>
          <dgm:dir/>
          <dgm:resizeHandles val="exact"/>
        </dgm:presLayoutVars>
      </dgm:prSet>
      <dgm:spPr/>
    </dgm:pt>
    <dgm:pt modelId="{AEE11764-8C0B-448B-BDBD-E409AFC3722F}" type="pres">
      <dgm:prSet presAssocID="{15DC6CE5-FB77-4041-A379-7D37C47F7933}" presName="comp" presStyleCnt="0"/>
      <dgm:spPr/>
    </dgm:pt>
    <dgm:pt modelId="{9C3F8EE5-990F-46AC-AA68-B97917271285}" type="pres">
      <dgm:prSet presAssocID="{15DC6CE5-FB77-4041-A379-7D37C47F7933}" presName="box" presStyleLbl="node1" presStyleIdx="0" presStyleCnt="5"/>
      <dgm:spPr/>
    </dgm:pt>
    <dgm:pt modelId="{A816D4A1-91EE-4B27-8461-5F408AEBDE9F}" type="pres">
      <dgm:prSet presAssocID="{15DC6CE5-FB77-4041-A379-7D37C47F7933}" presName="img"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36000" b="-36000"/>
          </a:stretch>
        </a:blipFill>
      </dgm:spPr>
      <dgm:extLst>
        <a:ext uri="{E40237B7-FDA0-4F09-8148-C483321AD2D9}">
          <dgm14:cNvPr xmlns:dgm14="http://schemas.microsoft.com/office/drawing/2010/diagram" id="0" name="" descr="Дети со сплошной заливкой"/>
        </a:ext>
      </dgm:extLst>
    </dgm:pt>
    <dgm:pt modelId="{F2C7A9F8-F864-4981-AA5D-A44BF815CDFF}" type="pres">
      <dgm:prSet presAssocID="{15DC6CE5-FB77-4041-A379-7D37C47F7933}" presName="text" presStyleLbl="node1" presStyleIdx="0" presStyleCnt="5">
        <dgm:presLayoutVars>
          <dgm:bulletEnabled val="1"/>
        </dgm:presLayoutVars>
      </dgm:prSet>
      <dgm:spPr/>
    </dgm:pt>
    <dgm:pt modelId="{0B649C38-5777-48ED-8622-795D33847CB7}" type="pres">
      <dgm:prSet presAssocID="{49326042-829F-4708-8999-B85590808014}" presName="spacer" presStyleCnt="0"/>
      <dgm:spPr/>
    </dgm:pt>
    <dgm:pt modelId="{45583455-04A2-4602-BF80-B8F362568436}" type="pres">
      <dgm:prSet presAssocID="{35AEBD35-D48D-4892-9344-E67180FACE53}" presName="comp" presStyleCnt="0"/>
      <dgm:spPr/>
    </dgm:pt>
    <dgm:pt modelId="{C16D0D24-B213-476B-9464-F6D79F096F2C}" type="pres">
      <dgm:prSet presAssocID="{35AEBD35-D48D-4892-9344-E67180FACE53}" presName="box" presStyleLbl="node1" presStyleIdx="1" presStyleCnt="5" custLinFactNeighborY="-1493"/>
      <dgm:spPr/>
    </dgm:pt>
    <dgm:pt modelId="{439B27CE-EABA-4131-AE6A-D9822E6EAE33}" type="pres">
      <dgm:prSet presAssocID="{35AEBD35-D48D-4892-9344-E67180FACE53}" presName="img" presStyleLbl="fgImgPlace1" presStyleIdx="1" presStyleCnt="5" custScaleX="98325" custScaleY="10667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38000" b="-38000"/>
          </a:stretch>
        </a:blipFill>
      </dgm:spPr>
      <dgm:extLst>
        <a:ext uri="{E40237B7-FDA0-4F09-8148-C483321AD2D9}">
          <dgm14:cNvPr xmlns:dgm14="http://schemas.microsoft.com/office/drawing/2010/diagram" id="0" name="" descr="Пьедестал со сплошной заливкой"/>
        </a:ext>
      </dgm:extLst>
    </dgm:pt>
    <dgm:pt modelId="{2E18F19B-FC9F-499E-9A30-3B2B66E820D1}" type="pres">
      <dgm:prSet presAssocID="{35AEBD35-D48D-4892-9344-E67180FACE53}" presName="text" presStyleLbl="node1" presStyleIdx="1" presStyleCnt="5">
        <dgm:presLayoutVars>
          <dgm:bulletEnabled val="1"/>
        </dgm:presLayoutVars>
      </dgm:prSet>
      <dgm:spPr/>
    </dgm:pt>
    <dgm:pt modelId="{93EA4C27-49A6-455E-8260-9326EA2F68D9}" type="pres">
      <dgm:prSet presAssocID="{BF7A1A80-E7CA-435D-B100-BDA187B18786}" presName="spacer" presStyleCnt="0"/>
      <dgm:spPr/>
    </dgm:pt>
    <dgm:pt modelId="{12244424-3A64-4B91-B5FF-7679FC40A714}" type="pres">
      <dgm:prSet presAssocID="{7CAA79E1-DD97-4F4E-A871-FE7320A0B2F2}" presName="comp" presStyleCnt="0"/>
      <dgm:spPr/>
    </dgm:pt>
    <dgm:pt modelId="{7BB4A311-1893-42EC-8764-C28C8FB77A34}" type="pres">
      <dgm:prSet presAssocID="{7CAA79E1-DD97-4F4E-A871-FE7320A0B2F2}" presName="box" presStyleLbl="node1" presStyleIdx="2" presStyleCnt="5"/>
      <dgm:spPr/>
    </dgm:pt>
    <dgm:pt modelId="{599B0DD2-2E83-46A0-8479-BAB1B970163D}" type="pres">
      <dgm:prSet presAssocID="{7CAA79E1-DD97-4F4E-A871-FE7320A0B2F2}" presName="img" presStyleLbl="fgImgPlace1" presStyleIdx="2" presStyleCnt="5" custScaleY="9967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36000" b="-36000"/>
          </a:stretch>
        </a:blipFill>
      </dgm:spPr>
      <dgm:extLst>
        <a:ext uri="{E40237B7-FDA0-4F09-8148-C483321AD2D9}">
          <dgm14:cNvPr xmlns:dgm14="http://schemas.microsoft.com/office/drawing/2010/diagram" id="0" name="" descr="Знак запрета со сплошной заливкой"/>
        </a:ext>
      </dgm:extLst>
    </dgm:pt>
    <dgm:pt modelId="{B306369F-7AA2-4440-AD8E-555C154D9188}" type="pres">
      <dgm:prSet presAssocID="{7CAA79E1-DD97-4F4E-A871-FE7320A0B2F2}" presName="text" presStyleLbl="node1" presStyleIdx="2" presStyleCnt="5">
        <dgm:presLayoutVars>
          <dgm:bulletEnabled val="1"/>
        </dgm:presLayoutVars>
      </dgm:prSet>
      <dgm:spPr/>
    </dgm:pt>
    <dgm:pt modelId="{A137C488-1625-41EF-B34E-48833AB99162}" type="pres">
      <dgm:prSet presAssocID="{7C3D76E4-A585-4D45-9673-40163D9F9A6E}" presName="spacer" presStyleCnt="0"/>
      <dgm:spPr/>
    </dgm:pt>
    <dgm:pt modelId="{96C66462-8CAC-463B-9B1D-A561142B59FC}" type="pres">
      <dgm:prSet presAssocID="{B34A2ABB-9025-4065-83AD-82BD4D671476}" presName="comp" presStyleCnt="0"/>
      <dgm:spPr/>
    </dgm:pt>
    <dgm:pt modelId="{B5888557-7E06-44DF-A2B5-1DA7D90FD148}" type="pres">
      <dgm:prSet presAssocID="{B34A2ABB-9025-4065-83AD-82BD4D671476}" presName="box" presStyleLbl="node1" presStyleIdx="3" presStyleCnt="5"/>
      <dgm:spPr/>
    </dgm:pt>
    <dgm:pt modelId="{A0E02B2D-C38D-4E41-BCEE-334764D59C67}" type="pres">
      <dgm:prSet presAssocID="{B34A2ABB-9025-4065-83AD-82BD4D671476}" presName="img" presStyleLbl="fgImgPlac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36000" b="-36000"/>
          </a:stretch>
        </a:blipFill>
      </dgm:spPr>
      <dgm:extLst>
        <a:ext uri="{E40237B7-FDA0-4F09-8148-C483321AD2D9}">
          <dgm14:cNvPr xmlns:dgm14="http://schemas.microsoft.com/office/drawing/2010/diagram" id="0" name="" descr="Загородная сцена со сплошной заливкой"/>
        </a:ext>
      </dgm:extLst>
    </dgm:pt>
    <dgm:pt modelId="{EEDC4399-0EE9-4D98-B8A2-38F77501C8C8}" type="pres">
      <dgm:prSet presAssocID="{B34A2ABB-9025-4065-83AD-82BD4D671476}" presName="text" presStyleLbl="node1" presStyleIdx="3" presStyleCnt="5">
        <dgm:presLayoutVars>
          <dgm:bulletEnabled val="1"/>
        </dgm:presLayoutVars>
      </dgm:prSet>
      <dgm:spPr/>
    </dgm:pt>
    <dgm:pt modelId="{DE0B046A-0EB7-4667-AD40-41FE5E30EEC1}" type="pres">
      <dgm:prSet presAssocID="{2BC6ED3F-66A3-4A32-B7F4-4AF8A7E3B1EA}" presName="spacer" presStyleCnt="0"/>
      <dgm:spPr/>
    </dgm:pt>
    <dgm:pt modelId="{3AB39DAB-591D-4EA7-B71F-A69ED224A50F}" type="pres">
      <dgm:prSet presAssocID="{6C0582D8-2B15-404B-BB48-1DFC170029B9}" presName="comp" presStyleCnt="0"/>
      <dgm:spPr/>
    </dgm:pt>
    <dgm:pt modelId="{0E0FD49F-E3DF-478F-9D48-B6C8D2976B3F}" type="pres">
      <dgm:prSet presAssocID="{6C0582D8-2B15-404B-BB48-1DFC170029B9}" presName="box" presStyleLbl="node1" presStyleIdx="4" presStyleCnt="5"/>
      <dgm:spPr/>
    </dgm:pt>
    <dgm:pt modelId="{59A21ACA-C8EB-4C24-AFC6-95A5363FA464}" type="pres">
      <dgm:prSet presAssocID="{6C0582D8-2B15-404B-BB48-1DFC170029B9}" presName="img" presStyleLbl="fgImgPlac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36000" b="-36000"/>
          </a:stretch>
        </a:blipFill>
      </dgm:spPr>
      <dgm:extLst>
        <a:ext uri="{E40237B7-FDA0-4F09-8148-C483321AD2D9}">
          <dgm14:cNvPr xmlns:dgm14="http://schemas.microsoft.com/office/drawing/2010/diagram" id="0" name="" descr="Пейзаж леса со сплошной заливкой"/>
        </a:ext>
      </dgm:extLst>
    </dgm:pt>
    <dgm:pt modelId="{2DE51404-951D-4857-988A-89E47CC76E33}" type="pres">
      <dgm:prSet presAssocID="{6C0582D8-2B15-404B-BB48-1DFC170029B9}" presName="text" presStyleLbl="node1" presStyleIdx="4" presStyleCnt="5">
        <dgm:presLayoutVars>
          <dgm:bulletEnabled val="1"/>
        </dgm:presLayoutVars>
      </dgm:prSet>
      <dgm:spPr/>
    </dgm:pt>
  </dgm:ptLst>
  <dgm:cxnLst>
    <dgm:cxn modelId="{14C93A0F-4394-4382-AD3B-6E9160E0DFAD}" srcId="{FD10DED8-2981-4C72-BD14-15B2C2205317}" destId="{6C0582D8-2B15-404B-BB48-1DFC170029B9}" srcOrd="4" destOrd="0" parTransId="{7440ABAE-7E26-4A64-A780-8CDBAA8368F6}" sibTransId="{EA11DC18-DB3F-4C7D-9CBD-3FEAED066036}"/>
    <dgm:cxn modelId="{71B5A230-C1FE-4342-8328-8CF7340B3A6F}" srcId="{FD10DED8-2981-4C72-BD14-15B2C2205317}" destId="{15DC6CE5-FB77-4041-A379-7D37C47F7933}" srcOrd="0" destOrd="0" parTransId="{D8D8F39C-F80B-475F-AB24-9792F9D2BD50}" sibTransId="{49326042-829F-4708-8999-B85590808014}"/>
    <dgm:cxn modelId="{34C4EF32-F2A5-4692-B7E6-B5DF5971A48A}" type="presOf" srcId="{35AEBD35-D48D-4892-9344-E67180FACE53}" destId="{C16D0D24-B213-476B-9464-F6D79F096F2C}" srcOrd="0" destOrd="0" presId="urn:microsoft.com/office/officeart/2005/8/layout/vList4#3"/>
    <dgm:cxn modelId="{81BD3E65-01BA-4E5C-9B1C-0615AB4B8073}" type="presOf" srcId="{7CAA79E1-DD97-4F4E-A871-FE7320A0B2F2}" destId="{7BB4A311-1893-42EC-8764-C28C8FB77A34}" srcOrd="0" destOrd="0" presId="urn:microsoft.com/office/officeart/2005/8/layout/vList4#3"/>
    <dgm:cxn modelId="{F2762E66-210C-4EE0-8B30-1C55794AFCAC}" type="presOf" srcId="{6C0582D8-2B15-404B-BB48-1DFC170029B9}" destId="{2DE51404-951D-4857-988A-89E47CC76E33}" srcOrd="1" destOrd="0" presId="urn:microsoft.com/office/officeart/2005/8/layout/vList4#3"/>
    <dgm:cxn modelId="{400AB871-2973-46AA-AB28-74A0ED2209E1}" srcId="{FD10DED8-2981-4C72-BD14-15B2C2205317}" destId="{35AEBD35-D48D-4892-9344-E67180FACE53}" srcOrd="1" destOrd="0" parTransId="{3FAACEF8-5D37-4A2A-B930-7C9C4A403381}" sibTransId="{BF7A1A80-E7CA-435D-B100-BDA187B18786}"/>
    <dgm:cxn modelId="{2C2BD252-7DF3-4E14-BB9A-62A536D4C6D3}" type="presOf" srcId="{35AEBD35-D48D-4892-9344-E67180FACE53}" destId="{2E18F19B-FC9F-499E-9A30-3B2B66E820D1}" srcOrd="1" destOrd="0" presId="urn:microsoft.com/office/officeart/2005/8/layout/vList4#3"/>
    <dgm:cxn modelId="{5FF9E558-347F-4A0B-B8B2-03E335D32202}" type="presOf" srcId="{6C0582D8-2B15-404B-BB48-1DFC170029B9}" destId="{0E0FD49F-E3DF-478F-9D48-B6C8D2976B3F}" srcOrd="0" destOrd="0" presId="urn:microsoft.com/office/officeart/2005/8/layout/vList4#3"/>
    <dgm:cxn modelId="{FA5D237D-84E3-4A83-85C2-7A39A2E83F53}" srcId="{FD10DED8-2981-4C72-BD14-15B2C2205317}" destId="{7CAA79E1-DD97-4F4E-A871-FE7320A0B2F2}" srcOrd="2" destOrd="0" parTransId="{FDD682EA-CB8C-46BD-B20C-E58339C74DD3}" sibTransId="{7C3D76E4-A585-4D45-9673-40163D9F9A6E}"/>
    <dgm:cxn modelId="{99285682-8E91-4A0E-8666-D01D6793D99B}" type="presOf" srcId="{15DC6CE5-FB77-4041-A379-7D37C47F7933}" destId="{F2C7A9F8-F864-4981-AA5D-A44BF815CDFF}" srcOrd="1" destOrd="0" presId="urn:microsoft.com/office/officeart/2005/8/layout/vList4#3"/>
    <dgm:cxn modelId="{C99FEF9C-A869-4040-A404-D5E670B74D29}" type="presOf" srcId="{B34A2ABB-9025-4065-83AD-82BD4D671476}" destId="{EEDC4399-0EE9-4D98-B8A2-38F77501C8C8}" srcOrd="1" destOrd="0" presId="urn:microsoft.com/office/officeart/2005/8/layout/vList4#3"/>
    <dgm:cxn modelId="{08E8EFA2-6BD2-4130-9576-B01400227A64}" type="presOf" srcId="{FD10DED8-2981-4C72-BD14-15B2C2205317}" destId="{9FE07EC6-AE62-41EB-93BD-7D08AB65BD00}" srcOrd="0" destOrd="0" presId="urn:microsoft.com/office/officeart/2005/8/layout/vList4#3"/>
    <dgm:cxn modelId="{FF0D69C7-91D8-4F2E-BFB1-66C455C2C68D}" type="presOf" srcId="{7CAA79E1-DD97-4F4E-A871-FE7320A0B2F2}" destId="{B306369F-7AA2-4440-AD8E-555C154D9188}" srcOrd="1" destOrd="0" presId="urn:microsoft.com/office/officeart/2005/8/layout/vList4#3"/>
    <dgm:cxn modelId="{D6A578D2-36AA-4DA2-A25A-BBEC7AF6C212}" srcId="{FD10DED8-2981-4C72-BD14-15B2C2205317}" destId="{B34A2ABB-9025-4065-83AD-82BD4D671476}" srcOrd="3" destOrd="0" parTransId="{10C7AADA-7E4B-43DD-A580-2ABD68FBDC7A}" sibTransId="{2BC6ED3F-66A3-4A32-B7F4-4AF8A7E3B1EA}"/>
    <dgm:cxn modelId="{8EE0E8DE-E31F-4AC8-A911-D6744B23A91E}" type="presOf" srcId="{15DC6CE5-FB77-4041-A379-7D37C47F7933}" destId="{9C3F8EE5-990F-46AC-AA68-B97917271285}" srcOrd="0" destOrd="0" presId="urn:microsoft.com/office/officeart/2005/8/layout/vList4#3"/>
    <dgm:cxn modelId="{33547FFC-E76A-491B-9989-AC4DCB082E12}" type="presOf" srcId="{B34A2ABB-9025-4065-83AD-82BD4D671476}" destId="{B5888557-7E06-44DF-A2B5-1DA7D90FD148}" srcOrd="0" destOrd="0" presId="urn:microsoft.com/office/officeart/2005/8/layout/vList4#3"/>
    <dgm:cxn modelId="{623DF406-BB28-4C0B-9F8F-5DCAF98D7689}" type="presParOf" srcId="{9FE07EC6-AE62-41EB-93BD-7D08AB65BD00}" destId="{AEE11764-8C0B-448B-BDBD-E409AFC3722F}" srcOrd="0" destOrd="0" presId="urn:microsoft.com/office/officeart/2005/8/layout/vList4#3"/>
    <dgm:cxn modelId="{E5BEDD36-840A-4CB8-8DF1-2E56A3BB21B1}" type="presParOf" srcId="{AEE11764-8C0B-448B-BDBD-E409AFC3722F}" destId="{9C3F8EE5-990F-46AC-AA68-B97917271285}" srcOrd="0" destOrd="0" presId="urn:microsoft.com/office/officeart/2005/8/layout/vList4#3"/>
    <dgm:cxn modelId="{59773C64-F38C-4021-B561-1CD5CFF3B37F}" type="presParOf" srcId="{AEE11764-8C0B-448B-BDBD-E409AFC3722F}" destId="{A816D4A1-91EE-4B27-8461-5F408AEBDE9F}" srcOrd="1" destOrd="0" presId="urn:microsoft.com/office/officeart/2005/8/layout/vList4#3"/>
    <dgm:cxn modelId="{74F0F966-417A-4556-9BA8-249D7A1E478B}" type="presParOf" srcId="{AEE11764-8C0B-448B-BDBD-E409AFC3722F}" destId="{F2C7A9F8-F864-4981-AA5D-A44BF815CDFF}" srcOrd="2" destOrd="0" presId="urn:microsoft.com/office/officeart/2005/8/layout/vList4#3"/>
    <dgm:cxn modelId="{FF09D4D4-88D9-4709-93B6-957BB85FD9B1}" type="presParOf" srcId="{9FE07EC6-AE62-41EB-93BD-7D08AB65BD00}" destId="{0B649C38-5777-48ED-8622-795D33847CB7}" srcOrd="1" destOrd="0" presId="urn:microsoft.com/office/officeart/2005/8/layout/vList4#3"/>
    <dgm:cxn modelId="{E73CED3F-2666-46BA-B012-A27025F47B87}" type="presParOf" srcId="{9FE07EC6-AE62-41EB-93BD-7D08AB65BD00}" destId="{45583455-04A2-4602-BF80-B8F362568436}" srcOrd="2" destOrd="0" presId="urn:microsoft.com/office/officeart/2005/8/layout/vList4#3"/>
    <dgm:cxn modelId="{276A5198-BC77-41D3-B938-621F1CA820C2}" type="presParOf" srcId="{45583455-04A2-4602-BF80-B8F362568436}" destId="{C16D0D24-B213-476B-9464-F6D79F096F2C}" srcOrd="0" destOrd="0" presId="urn:microsoft.com/office/officeart/2005/8/layout/vList4#3"/>
    <dgm:cxn modelId="{074830CC-0819-471C-B953-A7070CB8A996}" type="presParOf" srcId="{45583455-04A2-4602-BF80-B8F362568436}" destId="{439B27CE-EABA-4131-AE6A-D9822E6EAE33}" srcOrd="1" destOrd="0" presId="urn:microsoft.com/office/officeart/2005/8/layout/vList4#3"/>
    <dgm:cxn modelId="{D759364A-CFA4-490F-B708-83677F389AB6}" type="presParOf" srcId="{45583455-04A2-4602-BF80-B8F362568436}" destId="{2E18F19B-FC9F-499E-9A30-3B2B66E820D1}" srcOrd="2" destOrd="0" presId="urn:microsoft.com/office/officeart/2005/8/layout/vList4#3"/>
    <dgm:cxn modelId="{7D2AE0A6-F5C7-4590-8E52-1A847B69EFA3}" type="presParOf" srcId="{9FE07EC6-AE62-41EB-93BD-7D08AB65BD00}" destId="{93EA4C27-49A6-455E-8260-9326EA2F68D9}" srcOrd="3" destOrd="0" presId="urn:microsoft.com/office/officeart/2005/8/layout/vList4#3"/>
    <dgm:cxn modelId="{DCB3C0C3-CE3A-439F-9212-6A8907CD12FD}" type="presParOf" srcId="{9FE07EC6-AE62-41EB-93BD-7D08AB65BD00}" destId="{12244424-3A64-4B91-B5FF-7679FC40A714}" srcOrd="4" destOrd="0" presId="urn:microsoft.com/office/officeart/2005/8/layout/vList4#3"/>
    <dgm:cxn modelId="{28B39D51-652F-4201-B72F-B752636740D1}" type="presParOf" srcId="{12244424-3A64-4B91-B5FF-7679FC40A714}" destId="{7BB4A311-1893-42EC-8764-C28C8FB77A34}" srcOrd="0" destOrd="0" presId="urn:microsoft.com/office/officeart/2005/8/layout/vList4#3"/>
    <dgm:cxn modelId="{1643ABC3-399C-4F5D-9C74-31405C708FB8}" type="presParOf" srcId="{12244424-3A64-4B91-B5FF-7679FC40A714}" destId="{599B0DD2-2E83-46A0-8479-BAB1B970163D}" srcOrd="1" destOrd="0" presId="urn:microsoft.com/office/officeart/2005/8/layout/vList4#3"/>
    <dgm:cxn modelId="{E07DA524-49C1-4C82-8D62-8D93FBEE1608}" type="presParOf" srcId="{12244424-3A64-4B91-B5FF-7679FC40A714}" destId="{B306369F-7AA2-4440-AD8E-555C154D9188}" srcOrd="2" destOrd="0" presId="urn:microsoft.com/office/officeart/2005/8/layout/vList4#3"/>
    <dgm:cxn modelId="{5E078707-6B06-4981-A899-FA6345331A1B}" type="presParOf" srcId="{9FE07EC6-AE62-41EB-93BD-7D08AB65BD00}" destId="{A137C488-1625-41EF-B34E-48833AB99162}" srcOrd="5" destOrd="0" presId="urn:microsoft.com/office/officeart/2005/8/layout/vList4#3"/>
    <dgm:cxn modelId="{051250AD-43DD-405B-8942-5B15E42F33B1}" type="presParOf" srcId="{9FE07EC6-AE62-41EB-93BD-7D08AB65BD00}" destId="{96C66462-8CAC-463B-9B1D-A561142B59FC}" srcOrd="6" destOrd="0" presId="urn:microsoft.com/office/officeart/2005/8/layout/vList4#3"/>
    <dgm:cxn modelId="{F426C15C-551A-4AF7-AEAE-A812DE0C3793}" type="presParOf" srcId="{96C66462-8CAC-463B-9B1D-A561142B59FC}" destId="{B5888557-7E06-44DF-A2B5-1DA7D90FD148}" srcOrd="0" destOrd="0" presId="urn:microsoft.com/office/officeart/2005/8/layout/vList4#3"/>
    <dgm:cxn modelId="{EB49CA61-E13F-4435-9F7A-D3BAA1EB4E2F}" type="presParOf" srcId="{96C66462-8CAC-463B-9B1D-A561142B59FC}" destId="{A0E02B2D-C38D-4E41-BCEE-334764D59C67}" srcOrd="1" destOrd="0" presId="urn:microsoft.com/office/officeart/2005/8/layout/vList4#3"/>
    <dgm:cxn modelId="{47B586C8-9F61-4469-BAD2-C7955AB03182}" type="presParOf" srcId="{96C66462-8CAC-463B-9B1D-A561142B59FC}" destId="{EEDC4399-0EE9-4D98-B8A2-38F77501C8C8}" srcOrd="2" destOrd="0" presId="urn:microsoft.com/office/officeart/2005/8/layout/vList4#3"/>
    <dgm:cxn modelId="{75B17614-662A-4C60-B847-AC76F6FB298E}" type="presParOf" srcId="{9FE07EC6-AE62-41EB-93BD-7D08AB65BD00}" destId="{DE0B046A-0EB7-4667-AD40-41FE5E30EEC1}" srcOrd="7" destOrd="0" presId="urn:microsoft.com/office/officeart/2005/8/layout/vList4#3"/>
    <dgm:cxn modelId="{CBB1FC3E-EF19-4B89-863E-7E2459860380}" type="presParOf" srcId="{9FE07EC6-AE62-41EB-93BD-7D08AB65BD00}" destId="{3AB39DAB-591D-4EA7-B71F-A69ED224A50F}" srcOrd="8" destOrd="0" presId="urn:microsoft.com/office/officeart/2005/8/layout/vList4#3"/>
    <dgm:cxn modelId="{A773D52F-041C-49E2-95A0-336C485A043C}" type="presParOf" srcId="{3AB39DAB-591D-4EA7-B71F-A69ED224A50F}" destId="{0E0FD49F-E3DF-478F-9D48-B6C8D2976B3F}" srcOrd="0" destOrd="0" presId="urn:microsoft.com/office/officeart/2005/8/layout/vList4#3"/>
    <dgm:cxn modelId="{1F5A8C47-3F69-418E-B728-541FD457FE3A}" type="presParOf" srcId="{3AB39DAB-591D-4EA7-B71F-A69ED224A50F}" destId="{59A21ACA-C8EB-4C24-AFC6-95A5363FA464}" srcOrd="1" destOrd="0" presId="urn:microsoft.com/office/officeart/2005/8/layout/vList4#3"/>
    <dgm:cxn modelId="{586ADA63-4D60-4E9F-ADED-EBD1988600D8}" type="presParOf" srcId="{3AB39DAB-591D-4EA7-B71F-A69ED224A50F}" destId="{2DE51404-951D-4857-988A-89E47CC76E33}"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FA1164-5BA2-4006-A82E-4139B6E087F0}" type="doc">
      <dgm:prSet loTypeId="urn:microsoft.com/office/officeart/2008/layout/VerticalCurvedList" loCatId="list" qsTypeId="urn:microsoft.com/office/officeart/2005/8/quickstyle/simple1" qsCatId="simple" csTypeId="urn:microsoft.com/office/officeart/2005/8/colors/accent1_2" csCatId="accent1" phldr="1"/>
      <dgm:spPr/>
    </dgm:pt>
    <dgm:pt modelId="{5785F8A0-1C5B-4311-B313-F229A202E450}">
      <dgm:prSet/>
      <dgm:spPr/>
      <dgm:t>
        <a:bodyPr/>
        <a:lstStyle/>
        <a:p>
          <a:pPr algn="ctr"/>
          <a:r>
            <a:rPr lang="ru-RU" dirty="0">
              <a:latin typeface="Microsoft Sans Serif" panose="020B0604020202020204" pitchFamily="34" charset="0"/>
              <a:ea typeface="Microsoft Sans Serif" panose="020B0604020202020204" pitchFamily="34" charset="0"/>
              <a:cs typeface="Microsoft Sans Serif" panose="020B0604020202020204" pitchFamily="34" charset="0"/>
            </a:rPr>
            <a:t>единовременные выплаты молодым специалистам с высшим или средним профессиональным образованием, работающим в медицинских учреждениях Черемховского района</a:t>
          </a:r>
        </a:p>
      </dgm:t>
    </dgm:pt>
    <dgm:pt modelId="{53D9976D-D4A8-49DA-A82D-583B6FCF61F1}" type="parTrans" cxnId="{9E6EEDC1-7D8D-497E-8E7D-4CD2C9288730}">
      <dgm:prSet/>
      <dgm:spPr/>
      <dgm:t>
        <a:bodyPr/>
        <a:lstStyle/>
        <a:p>
          <a:endParaRPr lang="ru-RU"/>
        </a:p>
      </dgm:t>
    </dgm:pt>
    <dgm:pt modelId="{F509B87E-6C2F-4027-9BA1-401C0DEE527B}" type="sibTrans" cxnId="{9E6EEDC1-7D8D-497E-8E7D-4CD2C9288730}">
      <dgm:prSet/>
      <dgm:spPr/>
      <dgm:t>
        <a:bodyPr/>
        <a:lstStyle/>
        <a:p>
          <a:endParaRPr lang="ru-RU"/>
        </a:p>
      </dgm:t>
    </dgm:pt>
    <dgm:pt modelId="{98345E5C-CBEE-4D8E-94E6-5D0FB243FE83}">
      <dgm:prSet/>
      <dgm:spPr/>
      <dgm:t>
        <a:bodyPr/>
        <a:lstStyle/>
        <a:p>
          <a:pPr algn="ctr"/>
          <a:r>
            <a:rPr lang="ru-RU" dirty="0">
              <a:latin typeface="Microsoft Sans Serif" panose="020B0604020202020204" pitchFamily="34" charset="0"/>
              <a:ea typeface="Microsoft Sans Serif" panose="020B0604020202020204" pitchFamily="34" charset="0"/>
              <a:cs typeface="Microsoft Sans Serif" panose="020B0604020202020204" pitchFamily="34" charset="0"/>
            </a:rPr>
            <a:t>оплата обучения студентов в средних специальных учебных заведениях</a:t>
          </a:r>
        </a:p>
      </dgm:t>
    </dgm:pt>
    <dgm:pt modelId="{F792E3B8-C979-4916-B892-50102239127A}" type="parTrans" cxnId="{F2DED700-312C-477D-BB00-446CAE798B3E}">
      <dgm:prSet/>
      <dgm:spPr/>
      <dgm:t>
        <a:bodyPr/>
        <a:lstStyle/>
        <a:p>
          <a:endParaRPr lang="ru-RU"/>
        </a:p>
      </dgm:t>
    </dgm:pt>
    <dgm:pt modelId="{2E21E0AC-BB2E-4A5B-8F18-76900F2DE690}" type="sibTrans" cxnId="{F2DED700-312C-477D-BB00-446CAE798B3E}">
      <dgm:prSet/>
      <dgm:spPr/>
      <dgm:t>
        <a:bodyPr/>
        <a:lstStyle/>
        <a:p>
          <a:endParaRPr lang="ru-RU"/>
        </a:p>
      </dgm:t>
    </dgm:pt>
    <dgm:pt modelId="{30C92DE2-CC3D-45D1-9827-71A3F16D2520}">
      <dgm:prSet/>
      <dgm:spPr/>
      <dgm:t>
        <a:bodyPr/>
        <a:lstStyle/>
        <a:p>
          <a:pPr algn="ctr"/>
          <a:r>
            <a:rPr lang="ru-RU" dirty="0">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ГСМ на ежеквартальные выезды медицинских работников ОГБУЗ ИОКТБ Черемховский филиал</a:t>
          </a:r>
        </a:p>
      </dgm:t>
    </dgm:pt>
    <dgm:pt modelId="{17424739-355B-425C-89C9-24341766559E}" type="parTrans" cxnId="{5A10348C-832E-4650-9B95-0F9CE9DD3ED4}">
      <dgm:prSet/>
      <dgm:spPr/>
      <dgm:t>
        <a:bodyPr/>
        <a:lstStyle/>
        <a:p>
          <a:endParaRPr lang="ru-RU"/>
        </a:p>
      </dgm:t>
    </dgm:pt>
    <dgm:pt modelId="{433CBC4C-C460-4B35-932E-3AA8262A5DAC}" type="sibTrans" cxnId="{5A10348C-832E-4650-9B95-0F9CE9DD3ED4}">
      <dgm:prSet/>
      <dgm:spPr/>
      <dgm:t>
        <a:bodyPr/>
        <a:lstStyle/>
        <a:p>
          <a:endParaRPr lang="ru-RU"/>
        </a:p>
      </dgm:t>
    </dgm:pt>
    <dgm:pt modelId="{0FAD9879-E2D9-428E-98D1-88423CBF5D22}" type="pres">
      <dgm:prSet presAssocID="{90FA1164-5BA2-4006-A82E-4139B6E087F0}" presName="Name0" presStyleCnt="0">
        <dgm:presLayoutVars>
          <dgm:chMax val="7"/>
          <dgm:chPref val="7"/>
          <dgm:dir/>
        </dgm:presLayoutVars>
      </dgm:prSet>
      <dgm:spPr/>
    </dgm:pt>
    <dgm:pt modelId="{4156D2B5-3480-4B34-95AD-283B93669BBD}" type="pres">
      <dgm:prSet presAssocID="{90FA1164-5BA2-4006-A82E-4139B6E087F0}" presName="Name1" presStyleCnt="0"/>
      <dgm:spPr/>
    </dgm:pt>
    <dgm:pt modelId="{EBF9318C-11E4-4879-B1F0-02642723A0FF}" type="pres">
      <dgm:prSet presAssocID="{90FA1164-5BA2-4006-A82E-4139B6E087F0}" presName="cycle" presStyleCnt="0"/>
      <dgm:spPr/>
    </dgm:pt>
    <dgm:pt modelId="{0157C482-1456-4C96-8B66-87991863392A}" type="pres">
      <dgm:prSet presAssocID="{90FA1164-5BA2-4006-A82E-4139B6E087F0}" presName="srcNode" presStyleLbl="node1" presStyleIdx="0" presStyleCnt="3"/>
      <dgm:spPr/>
    </dgm:pt>
    <dgm:pt modelId="{F667CF2F-2BD9-4CAB-AE43-13A036A5C0DF}" type="pres">
      <dgm:prSet presAssocID="{90FA1164-5BA2-4006-A82E-4139B6E087F0}" presName="conn" presStyleLbl="parChTrans1D2" presStyleIdx="0" presStyleCnt="1"/>
      <dgm:spPr/>
    </dgm:pt>
    <dgm:pt modelId="{5DC50149-B51B-4E07-8E94-4151D048F5B8}" type="pres">
      <dgm:prSet presAssocID="{90FA1164-5BA2-4006-A82E-4139B6E087F0}" presName="extraNode" presStyleLbl="node1" presStyleIdx="0" presStyleCnt="3"/>
      <dgm:spPr/>
    </dgm:pt>
    <dgm:pt modelId="{6DDFAA6F-7B2B-40BF-8344-CAFAEDE30E6C}" type="pres">
      <dgm:prSet presAssocID="{90FA1164-5BA2-4006-A82E-4139B6E087F0}" presName="dstNode" presStyleLbl="node1" presStyleIdx="0" presStyleCnt="3"/>
      <dgm:spPr/>
    </dgm:pt>
    <dgm:pt modelId="{1018A46E-1F1E-4EB4-8B37-F4C40E12B773}" type="pres">
      <dgm:prSet presAssocID="{5785F8A0-1C5B-4311-B313-F229A202E450}" presName="text_1" presStyleLbl="node1" presStyleIdx="0" presStyleCnt="3">
        <dgm:presLayoutVars>
          <dgm:bulletEnabled val="1"/>
        </dgm:presLayoutVars>
      </dgm:prSet>
      <dgm:spPr/>
    </dgm:pt>
    <dgm:pt modelId="{9725AE9C-50EA-42C2-BBD3-906B77D00943}" type="pres">
      <dgm:prSet presAssocID="{5785F8A0-1C5B-4311-B313-F229A202E450}" presName="accent_1" presStyleCnt="0"/>
      <dgm:spPr/>
    </dgm:pt>
    <dgm:pt modelId="{9B0FB7B4-4C9B-42E2-BE0A-7A9218A9A422}" type="pres">
      <dgm:prSet presAssocID="{5785F8A0-1C5B-4311-B313-F229A202E450}" presName="accentRepeatNode" presStyleLbl="solidFgAcc1" presStyleIdx="0" presStyleCnt="3"/>
      <dgm:spPr/>
    </dgm:pt>
    <dgm:pt modelId="{22BAABEF-0FA0-48DE-9CD6-69C809B59D4A}" type="pres">
      <dgm:prSet presAssocID="{30C92DE2-CC3D-45D1-9827-71A3F16D2520}" presName="text_2" presStyleLbl="node1" presStyleIdx="1" presStyleCnt="3">
        <dgm:presLayoutVars>
          <dgm:bulletEnabled val="1"/>
        </dgm:presLayoutVars>
      </dgm:prSet>
      <dgm:spPr/>
    </dgm:pt>
    <dgm:pt modelId="{F127C59D-E55C-45EE-BA96-90458CFDB48D}" type="pres">
      <dgm:prSet presAssocID="{30C92DE2-CC3D-45D1-9827-71A3F16D2520}" presName="accent_2" presStyleCnt="0"/>
      <dgm:spPr/>
    </dgm:pt>
    <dgm:pt modelId="{C7B3DD95-F699-446B-81BD-9E50A4FBF1B9}" type="pres">
      <dgm:prSet presAssocID="{30C92DE2-CC3D-45D1-9827-71A3F16D2520}" presName="accentRepeatNode" presStyleLbl="solidFgAcc1" presStyleIdx="1" presStyleCnt="3"/>
      <dgm:spPr/>
    </dgm:pt>
    <dgm:pt modelId="{8792F2FB-E05B-418B-9B0E-C297AE6948BD}" type="pres">
      <dgm:prSet presAssocID="{98345E5C-CBEE-4D8E-94E6-5D0FB243FE83}" presName="text_3" presStyleLbl="node1" presStyleIdx="2" presStyleCnt="3">
        <dgm:presLayoutVars>
          <dgm:bulletEnabled val="1"/>
        </dgm:presLayoutVars>
      </dgm:prSet>
      <dgm:spPr/>
    </dgm:pt>
    <dgm:pt modelId="{1BC6FE28-DF31-43D0-800C-829E0312D327}" type="pres">
      <dgm:prSet presAssocID="{98345E5C-CBEE-4D8E-94E6-5D0FB243FE83}" presName="accent_3" presStyleCnt="0"/>
      <dgm:spPr/>
    </dgm:pt>
    <dgm:pt modelId="{01C906DB-BE16-4A12-BDBA-799C28943150}" type="pres">
      <dgm:prSet presAssocID="{98345E5C-CBEE-4D8E-94E6-5D0FB243FE83}" presName="accentRepeatNode" presStyleLbl="solidFgAcc1" presStyleIdx="2" presStyleCnt="3"/>
      <dgm:spPr/>
    </dgm:pt>
  </dgm:ptLst>
  <dgm:cxnLst>
    <dgm:cxn modelId="{F2DED700-312C-477D-BB00-446CAE798B3E}" srcId="{90FA1164-5BA2-4006-A82E-4139B6E087F0}" destId="{98345E5C-CBEE-4D8E-94E6-5D0FB243FE83}" srcOrd="2" destOrd="0" parTransId="{F792E3B8-C979-4916-B892-50102239127A}" sibTransId="{2E21E0AC-BB2E-4A5B-8F18-76900F2DE690}"/>
    <dgm:cxn modelId="{EE78B866-74D7-4A01-878D-46ECF9D65F30}" type="presOf" srcId="{5785F8A0-1C5B-4311-B313-F229A202E450}" destId="{1018A46E-1F1E-4EB4-8B37-F4C40E12B773}" srcOrd="0" destOrd="0" presId="urn:microsoft.com/office/officeart/2008/layout/VerticalCurvedList"/>
    <dgm:cxn modelId="{1261874B-54BB-42C8-9232-18BFD4ACD5BD}" type="presOf" srcId="{90FA1164-5BA2-4006-A82E-4139B6E087F0}" destId="{0FAD9879-E2D9-428E-98D1-88423CBF5D22}" srcOrd="0" destOrd="0" presId="urn:microsoft.com/office/officeart/2008/layout/VerticalCurvedList"/>
    <dgm:cxn modelId="{A1602479-31BD-4F86-9603-4A28AF431C74}" type="presOf" srcId="{F509B87E-6C2F-4027-9BA1-401C0DEE527B}" destId="{F667CF2F-2BD9-4CAB-AE43-13A036A5C0DF}" srcOrd="0" destOrd="0" presId="urn:microsoft.com/office/officeart/2008/layout/VerticalCurvedList"/>
    <dgm:cxn modelId="{5A10348C-832E-4650-9B95-0F9CE9DD3ED4}" srcId="{90FA1164-5BA2-4006-A82E-4139B6E087F0}" destId="{30C92DE2-CC3D-45D1-9827-71A3F16D2520}" srcOrd="1" destOrd="0" parTransId="{17424739-355B-425C-89C9-24341766559E}" sibTransId="{433CBC4C-C460-4B35-932E-3AA8262A5DAC}"/>
    <dgm:cxn modelId="{9E6EEDC1-7D8D-497E-8E7D-4CD2C9288730}" srcId="{90FA1164-5BA2-4006-A82E-4139B6E087F0}" destId="{5785F8A0-1C5B-4311-B313-F229A202E450}" srcOrd="0" destOrd="0" parTransId="{53D9976D-D4A8-49DA-A82D-583B6FCF61F1}" sibTransId="{F509B87E-6C2F-4027-9BA1-401C0DEE527B}"/>
    <dgm:cxn modelId="{1F07D9DA-0D6D-474C-AB19-9D6E3DB915DF}" type="presOf" srcId="{30C92DE2-CC3D-45D1-9827-71A3F16D2520}" destId="{22BAABEF-0FA0-48DE-9CD6-69C809B59D4A}" srcOrd="0" destOrd="0" presId="urn:microsoft.com/office/officeart/2008/layout/VerticalCurvedList"/>
    <dgm:cxn modelId="{E1DF9FEB-0F5A-4CE2-9F71-DF622D641986}" type="presOf" srcId="{98345E5C-CBEE-4D8E-94E6-5D0FB243FE83}" destId="{8792F2FB-E05B-418B-9B0E-C297AE6948BD}" srcOrd="0" destOrd="0" presId="urn:microsoft.com/office/officeart/2008/layout/VerticalCurvedList"/>
    <dgm:cxn modelId="{F1AC11BC-A3AF-44C0-BF06-9599CF04BB02}" type="presParOf" srcId="{0FAD9879-E2D9-428E-98D1-88423CBF5D22}" destId="{4156D2B5-3480-4B34-95AD-283B93669BBD}" srcOrd="0" destOrd="0" presId="urn:microsoft.com/office/officeart/2008/layout/VerticalCurvedList"/>
    <dgm:cxn modelId="{0A6A5767-3CDA-49ED-83B1-3FAE6659F495}" type="presParOf" srcId="{4156D2B5-3480-4B34-95AD-283B93669BBD}" destId="{EBF9318C-11E4-4879-B1F0-02642723A0FF}" srcOrd="0" destOrd="0" presId="urn:microsoft.com/office/officeart/2008/layout/VerticalCurvedList"/>
    <dgm:cxn modelId="{07F1A0EA-1E72-4EF8-A7D0-7BB15B3E7CA4}" type="presParOf" srcId="{EBF9318C-11E4-4879-B1F0-02642723A0FF}" destId="{0157C482-1456-4C96-8B66-87991863392A}" srcOrd="0" destOrd="0" presId="urn:microsoft.com/office/officeart/2008/layout/VerticalCurvedList"/>
    <dgm:cxn modelId="{6C0A2C2F-539C-4B95-AA10-0E6C90D7B865}" type="presParOf" srcId="{EBF9318C-11E4-4879-B1F0-02642723A0FF}" destId="{F667CF2F-2BD9-4CAB-AE43-13A036A5C0DF}" srcOrd="1" destOrd="0" presId="urn:microsoft.com/office/officeart/2008/layout/VerticalCurvedList"/>
    <dgm:cxn modelId="{AC378618-8802-4C25-9B26-076C7AD8521B}" type="presParOf" srcId="{EBF9318C-11E4-4879-B1F0-02642723A0FF}" destId="{5DC50149-B51B-4E07-8E94-4151D048F5B8}" srcOrd="2" destOrd="0" presId="urn:microsoft.com/office/officeart/2008/layout/VerticalCurvedList"/>
    <dgm:cxn modelId="{83E6F945-7665-4D62-AAAA-8BC554B84943}" type="presParOf" srcId="{EBF9318C-11E4-4879-B1F0-02642723A0FF}" destId="{6DDFAA6F-7B2B-40BF-8344-CAFAEDE30E6C}" srcOrd="3" destOrd="0" presId="urn:microsoft.com/office/officeart/2008/layout/VerticalCurvedList"/>
    <dgm:cxn modelId="{0BA6E063-6418-413C-8BD8-19C0B8C1FEA6}" type="presParOf" srcId="{4156D2B5-3480-4B34-95AD-283B93669BBD}" destId="{1018A46E-1F1E-4EB4-8B37-F4C40E12B773}" srcOrd="1" destOrd="0" presId="urn:microsoft.com/office/officeart/2008/layout/VerticalCurvedList"/>
    <dgm:cxn modelId="{1C402953-5177-495D-9B8D-4E51FDB70FF0}" type="presParOf" srcId="{4156D2B5-3480-4B34-95AD-283B93669BBD}" destId="{9725AE9C-50EA-42C2-BBD3-906B77D00943}" srcOrd="2" destOrd="0" presId="urn:microsoft.com/office/officeart/2008/layout/VerticalCurvedList"/>
    <dgm:cxn modelId="{3CE32B8C-DDFB-4928-910C-F519DA866F24}" type="presParOf" srcId="{9725AE9C-50EA-42C2-BBD3-906B77D00943}" destId="{9B0FB7B4-4C9B-42E2-BE0A-7A9218A9A422}" srcOrd="0" destOrd="0" presId="urn:microsoft.com/office/officeart/2008/layout/VerticalCurvedList"/>
    <dgm:cxn modelId="{3D1E61E9-77BD-4AD9-AA15-CFADA1679B01}" type="presParOf" srcId="{4156D2B5-3480-4B34-95AD-283B93669BBD}" destId="{22BAABEF-0FA0-48DE-9CD6-69C809B59D4A}" srcOrd="3" destOrd="0" presId="urn:microsoft.com/office/officeart/2008/layout/VerticalCurvedList"/>
    <dgm:cxn modelId="{ADB1FD94-46FA-407F-BF5C-797F57ECD41F}" type="presParOf" srcId="{4156D2B5-3480-4B34-95AD-283B93669BBD}" destId="{F127C59D-E55C-45EE-BA96-90458CFDB48D}" srcOrd="4" destOrd="0" presId="urn:microsoft.com/office/officeart/2008/layout/VerticalCurvedList"/>
    <dgm:cxn modelId="{EFCC5500-6E08-47F1-B5D1-52C27119AD02}" type="presParOf" srcId="{F127C59D-E55C-45EE-BA96-90458CFDB48D}" destId="{C7B3DD95-F699-446B-81BD-9E50A4FBF1B9}" srcOrd="0" destOrd="0" presId="urn:microsoft.com/office/officeart/2008/layout/VerticalCurvedList"/>
    <dgm:cxn modelId="{DC715275-71CC-4EDE-8FCB-67004A9B1844}" type="presParOf" srcId="{4156D2B5-3480-4B34-95AD-283B93669BBD}" destId="{8792F2FB-E05B-418B-9B0E-C297AE6948BD}" srcOrd="5" destOrd="0" presId="urn:microsoft.com/office/officeart/2008/layout/VerticalCurvedList"/>
    <dgm:cxn modelId="{38B2037F-8C36-4BAC-960F-57FCB66F6831}" type="presParOf" srcId="{4156D2B5-3480-4B34-95AD-283B93669BBD}" destId="{1BC6FE28-DF31-43D0-800C-829E0312D327}" srcOrd="6" destOrd="0" presId="urn:microsoft.com/office/officeart/2008/layout/VerticalCurvedList"/>
    <dgm:cxn modelId="{0BA964B3-5221-46B4-A832-6649C112B7BB}" type="presParOf" srcId="{1BC6FE28-DF31-43D0-800C-829E0312D327}" destId="{01C906DB-BE16-4A12-BDBA-799C28943150}" srcOrd="0" destOrd="0" presId="urn:microsoft.com/office/officeart/2008/layout/VerticalCurvedList"/>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964635-B938-4F1B-A5A9-E65A5173FB40}" type="doc">
      <dgm:prSet loTypeId="urn:microsoft.com/office/officeart/2005/8/layout/vList4#4" loCatId="list" qsTypeId="urn:microsoft.com/office/officeart/2005/8/quickstyle/simple1" qsCatId="simple" csTypeId="urn:microsoft.com/office/officeart/2005/8/colors/accent1_2" csCatId="accent1" phldr="1"/>
      <dgm:spPr/>
      <dgm:t>
        <a:bodyPr/>
        <a:lstStyle/>
        <a:p>
          <a:endParaRPr lang="ru-RU"/>
        </a:p>
      </dgm:t>
    </dgm:pt>
    <dgm:pt modelId="{885FB32D-962C-4FA7-B33A-B412C2D07218}">
      <dgm:prSet custT="1"/>
      <dgm:spPr/>
      <dgm:t>
        <a:bodyPr/>
        <a:lstStyle/>
        <a:p>
          <a:pPr algn="just"/>
          <a:r>
            <a:rPr lang="ru-RU" sz="16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«Поддержка мероприятий, проводимых для пожилых людей в Черемховском районном муниципальном образовании» на сумму 158,9 тыс. руб. включает расходы на организацию мероприятий, посвященных празднованию Дня победы, Дня пожилых людей, а также чествование участников ВОВ и ветеранов администрации в юбилейные даты, граждан старше 90 лет в дни рождения</a:t>
          </a:r>
        </a:p>
      </dgm:t>
    </dgm:pt>
    <dgm:pt modelId="{1E9CE0A7-22A7-42F1-9CE8-B94BD897D8E2}" type="parTrans" cxnId="{86671F74-0C73-4609-AFCA-D41A447776CB}">
      <dgm:prSet/>
      <dgm:spPr/>
      <dgm:t>
        <a:bodyPr/>
        <a:lstStyle/>
        <a:p>
          <a:endParaRPr lang="ru-RU"/>
        </a:p>
      </dgm:t>
    </dgm:pt>
    <dgm:pt modelId="{2917C73A-7A42-4015-9880-7E2A2A04E6C7}" type="sibTrans" cxnId="{86671F74-0C73-4609-AFCA-D41A447776CB}">
      <dgm:prSet/>
      <dgm:spPr/>
      <dgm:t>
        <a:bodyPr/>
        <a:lstStyle/>
        <a:p>
          <a:endParaRPr lang="ru-RU"/>
        </a:p>
      </dgm:t>
    </dgm:pt>
    <dgm:pt modelId="{31DB5344-76FB-4DE6-BEFE-AEC544D3102F}" type="pres">
      <dgm:prSet presAssocID="{52964635-B938-4F1B-A5A9-E65A5173FB40}" presName="linear" presStyleCnt="0">
        <dgm:presLayoutVars>
          <dgm:dir/>
          <dgm:resizeHandles val="exact"/>
        </dgm:presLayoutVars>
      </dgm:prSet>
      <dgm:spPr/>
    </dgm:pt>
    <dgm:pt modelId="{4BED74F3-ACF1-4460-9957-0E4D87E37BE2}" type="pres">
      <dgm:prSet presAssocID="{885FB32D-962C-4FA7-B33A-B412C2D07218}" presName="comp" presStyleCnt="0"/>
      <dgm:spPr/>
    </dgm:pt>
    <dgm:pt modelId="{9E33BAD2-9EDC-4F52-9DB4-98B73DB3B7AC}" type="pres">
      <dgm:prSet presAssocID="{885FB32D-962C-4FA7-B33A-B412C2D07218}" presName="box" presStyleLbl="node1" presStyleIdx="0" presStyleCnt="1"/>
      <dgm:spPr/>
    </dgm:pt>
    <dgm:pt modelId="{846BAC3B-A033-4B9F-BAA6-EF47C618A67A}" type="pres">
      <dgm:prSet presAssocID="{885FB32D-962C-4FA7-B33A-B412C2D07218}" presName="img"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3000" r="-13000"/>
          </a:stretch>
        </a:blipFill>
      </dgm:spPr>
      <dgm:extLst>
        <a:ext uri="{E40237B7-FDA0-4F09-8148-C483321AD2D9}">
          <dgm14:cNvPr xmlns:dgm14="http://schemas.microsoft.com/office/drawing/2010/diagram" id="0" name="" descr="Хлопать в ладоши со сплошной заливкой"/>
        </a:ext>
      </dgm:extLst>
    </dgm:pt>
    <dgm:pt modelId="{1A00672B-33CF-4C58-AAC3-859DA4863767}" type="pres">
      <dgm:prSet presAssocID="{885FB32D-962C-4FA7-B33A-B412C2D07218}" presName="text" presStyleLbl="node1" presStyleIdx="0" presStyleCnt="1">
        <dgm:presLayoutVars>
          <dgm:bulletEnabled val="1"/>
        </dgm:presLayoutVars>
      </dgm:prSet>
      <dgm:spPr/>
    </dgm:pt>
  </dgm:ptLst>
  <dgm:cxnLst>
    <dgm:cxn modelId="{86671F74-0C73-4609-AFCA-D41A447776CB}" srcId="{52964635-B938-4F1B-A5A9-E65A5173FB40}" destId="{885FB32D-962C-4FA7-B33A-B412C2D07218}" srcOrd="0" destOrd="0" parTransId="{1E9CE0A7-22A7-42F1-9CE8-B94BD897D8E2}" sibTransId="{2917C73A-7A42-4015-9880-7E2A2A04E6C7}"/>
    <dgm:cxn modelId="{9EE13B7F-176B-439F-8CA8-9EE9A5C3C260}" type="presOf" srcId="{885FB32D-962C-4FA7-B33A-B412C2D07218}" destId="{9E33BAD2-9EDC-4F52-9DB4-98B73DB3B7AC}" srcOrd="0" destOrd="0" presId="urn:microsoft.com/office/officeart/2005/8/layout/vList4#4"/>
    <dgm:cxn modelId="{8C0E76C1-7F20-48A2-B586-655354237AD7}" type="presOf" srcId="{52964635-B938-4F1B-A5A9-E65A5173FB40}" destId="{31DB5344-76FB-4DE6-BEFE-AEC544D3102F}" srcOrd="0" destOrd="0" presId="urn:microsoft.com/office/officeart/2005/8/layout/vList4#4"/>
    <dgm:cxn modelId="{27BF3FD0-D6C0-4E64-8C7F-649081B13BEC}" type="presOf" srcId="{885FB32D-962C-4FA7-B33A-B412C2D07218}" destId="{1A00672B-33CF-4C58-AAC3-859DA4863767}" srcOrd="1" destOrd="0" presId="urn:microsoft.com/office/officeart/2005/8/layout/vList4#4"/>
    <dgm:cxn modelId="{438F3B0E-A673-4277-BA66-6F385D58887B}" type="presParOf" srcId="{31DB5344-76FB-4DE6-BEFE-AEC544D3102F}" destId="{4BED74F3-ACF1-4460-9957-0E4D87E37BE2}" srcOrd="0" destOrd="0" presId="urn:microsoft.com/office/officeart/2005/8/layout/vList4#4"/>
    <dgm:cxn modelId="{6FB7FEB5-8C1B-4FB3-80D8-27AB444960AD}" type="presParOf" srcId="{4BED74F3-ACF1-4460-9957-0E4D87E37BE2}" destId="{9E33BAD2-9EDC-4F52-9DB4-98B73DB3B7AC}" srcOrd="0" destOrd="0" presId="urn:microsoft.com/office/officeart/2005/8/layout/vList4#4"/>
    <dgm:cxn modelId="{B3C2B0E3-904C-4A88-AE4D-C33420AD0346}" type="presParOf" srcId="{4BED74F3-ACF1-4460-9957-0E4D87E37BE2}" destId="{846BAC3B-A033-4B9F-BAA6-EF47C618A67A}" srcOrd="1" destOrd="0" presId="urn:microsoft.com/office/officeart/2005/8/layout/vList4#4"/>
    <dgm:cxn modelId="{3FEFAEA0-9638-4EE4-A28E-76B6A62D5932}" type="presParOf" srcId="{4BED74F3-ACF1-4460-9957-0E4D87E37BE2}" destId="{1A00672B-33CF-4C58-AAC3-859DA4863767}" srcOrd="2" destOrd="0" presId="urn:microsoft.com/office/officeart/2005/8/layout/vList4#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F8EE5-990F-46AC-AA68-B97917271285}">
      <dsp:nvSpPr>
        <dsp:cNvPr id="0" name=""/>
        <dsp:cNvSpPr/>
      </dsp:nvSpPr>
      <dsp:spPr>
        <a:xfrm>
          <a:off x="0" y="0"/>
          <a:ext cx="6218297" cy="8851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ru-RU" sz="1000" kern="12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«Молодежная политика в Черемховском районном муниципальном образовании» реализована на сумму 33,0 тыс. руб.</a:t>
          </a:r>
        </a:p>
      </dsp:txBody>
      <dsp:txXfrm>
        <a:off x="1332171" y="0"/>
        <a:ext cx="4886125" cy="885120"/>
      </dsp:txXfrm>
    </dsp:sp>
    <dsp:sp modelId="{A816D4A1-91EE-4B27-8461-5F408AEBDE9F}">
      <dsp:nvSpPr>
        <dsp:cNvPr id="0" name=""/>
        <dsp:cNvSpPr/>
      </dsp:nvSpPr>
      <dsp:spPr>
        <a:xfrm>
          <a:off x="88512" y="88512"/>
          <a:ext cx="1243659" cy="70809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36000" b="-3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6D0D24-B213-476B-9464-F6D79F096F2C}">
      <dsp:nvSpPr>
        <dsp:cNvPr id="0" name=""/>
        <dsp:cNvSpPr/>
      </dsp:nvSpPr>
      <dsp:spPr>
        <a:xfrm>
          <a:off x="0" y="960418"/>
          <a:ext cx="6218297" cy="8851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ru-RU" sz="1000" kern="12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«Развитие физической культуры и спорта в Черемховском районном муниципальном образовании» содержит расходы на проведение спортивных соревнований и физкультурно-массовых мероприятий, а также на развитие спортивной инфраструктуры и материально-технической базы в сумме 777,0 тыс. руб.</a:t>
          </a:r>
        </a:p>
      </dsp:txBody>
      <dsp:txXfrm>
        <a:off x="1332171" y="960418"/>
        <a:ext cx="4886125" cy="885120"/>
      </dsp:txXfrm>
    </dsp:sp>
    <dsp:sp modelId="{439B27CE-EABA-4131-AE6A-D9822E6EAE33}">
      <dsp:nvSpPr>
        <dsp:cNvPr id="0" name=""/>
        <dsp:cNvSpPr/>
      </dsp:nvSpPr>
      <dsp:spPr>
        <a:xfrm>
          <a:off x="98927" y="1038505"/>
          <a:ext cx="1222828" cy="75537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38000" b="-3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B4A311-1893-42EC-8764-C28C8FB77A34}">
      <dsp:nvSpPr>
        <dsp:cNvPr id="0" name=""/>
        <dsp:cNvSpPr/>
      </dsp:nvSpPr>
      <dsp:spPr>
        <a:xfrm>
          <a:off x="0" y="1947265"/>
          <a:ext cx="6218297" cy="8851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ru-RU" sz="1000" kern="12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"Комплексные меры профилактики  злоупотребления наркотическими средствами и психотропными веществами в Черемховском районном муниципальном образовании" предусматривает осуществление комплексных профилактических мероприятий, направленных на улучшение наркоситуации в Черемховском районе в сумме 63,0 тыс. руб.</a:t>
          </a:r>
        </a:p>
      </dsp:txBody>
      <dsp:txXfrm>
        <a:off x="1332171" y="1947265"/>
        <a:ext cx="4886125" cy="885120"/>
      </dsp:txXfrm>
    </dsp:sp>
    <dsp:sp modelId="{599B0DD2-2E83-46A0-8479-BAB1B970163D}">
      <dsp:nvSpPr>
        <dsp:cNvPr id="0" name=""/>
        <dsp:cNvSpPr/>
      </dsp:nvSpPr>
      <dsp:spPr>
        <a:xfrm>
          <a:off x="88512" y="2036932"/>
          <a:ext cx="1243659" cy="705788"/>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36000" b="-3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888557-7E06-44DF-A2B5-1DA7D90FD148}">
      <dsp:nvSpPr>
        <dsp:cNvPr id="0" name=""/>
        <dsp:cNvSpPr/>
      </dsp:nvSpPr>
      <dsp:spPr>
        <a:xfrm>
          <a:off x="0" y="2920898"/>
          <a:ext cx="6218297" cy="8851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ru-RU" sz="1000" kern="12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«Молодым семьям - доступное жилье» предусматривает расходы на социальные выплаты семьям-участникам программы на приобретение жилого помещения или создание объекта индивидуального жилищного строительства. За отчетный год подпрограмма исполнена на 100% в сумме 1 415,0 тыс. руб. </a:t>
          </a:r>
        </a:p>
      </dsp:txBody>
      <dsp:txXfrm>
        <a:off x="1332171" y="2920898"/>
        <a:ext cx="4886125" cy="885120"/>
      </dsp:txXfrm>
    </dsp:sp>
    <dsp:sp modelId="{A0E02B2D-C38D-4E41-BCEE-334764D59C67}">
      <dsp:nvSpPr>
        <dsp:cNvPr id="0" name=""/>
        <dsp:cNvSpPr/>
      </dsp:nvSpPr>
      <dsp:spPr>
        <a:xfrm>
          <a:off x="88512" y="3009410"/>
          <a:ext cx="1243659" cy="708096"/>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36000" b="-3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0FD49F-E3DF-478F-9D48-B6C8D2976B3F}">
      <dsp:nvSpPr>
        <dsp:cNvPr id="0" name=""/>
        <dsp:cNvSpPr/>
      </dsp:nvSpPr>
      <dsp:spPr>
        <a:xfrm>
          <a:off x="0" y="3894531"/>
          <a:ext cx="6218297" cy="8851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ru-RU" sz="1000" kern="12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«Развитие туризма в Черемховском районном муниципальном образовании» исполнена на 100 % от плановых назначений в общей сумме 20,0 тыс. руб. </a:t>
          </a:r>
        </a:p>
      </dsp:txBody>
      <dsp:txXfrm>
        <a:off x="1332171" y="3894531"/>
        <a:ext cx="4886125" cy="885120"/>
      </dsp:txXfrm>
    </dsp:sp>
    <dsp:sp modelId="{59A21ACA-C8EB-4C24-AFC6-95A5363FA464}">
      <dsp:nvSpPr>
        <dsp:cNvPr id="0" name=""/>
        <dsp:cNvSpPr/>
      </dsp:nvSpPr>
      <dsp:spPr>
        <a:xfrm>
          <a:off x="88512" y="3983043"/>
          <a:ext cx="1243659" cy="708096"/>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36000" b="-3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7CF2F-2BD9-4CAB-AE43-13A036A5C0DF}">
      <dsp:nvSpPr>
        <dsp:cNvPr id="0" name=""/>
        <dsp:cNvSpPr/>
      </dsp:nvSpPr>
      <dsp:spPr>
        <a:xfrm>
          <a:off x="-5107992" y="-782498"/>
          <a:ext cx="6083013" cy="6083013"/>
        </a:xfrm>
        <a:prstGeom prst="blockArc">
          <a:avLst>
            <a:gd name="adj1" fmla="val 18900000"/>
            <a:gd name="adj2" fmla="val 2700000"/>
            <a:gd name="adj3" fmla="val 35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18A46E-1F1E-4EB4-8B37-F4C40E12B773}">
      <dsp:nvSpPr>
        <dsp:cNvPr id="0" name=""/>
        <dsp:cNvSpPr/>
      </dsp:nvSpPr>
      <dsp:spPr>
        <a:xfrm>
          <a:off x="627100" y="451801"/>
          <a:ext cx="8389037" cy="903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7235" tIns="50800" rIns="50800" bIns="50800" numCol="1" spcCol="1270" anchor="ctr" anchorCtr="0">
          <a:noAutofit/>
        </a:bodyPr>
        <a:lstStyle/>
        <a:p>
          <a:pPr marL="0" lvl="0" indent="0" algn="ctr" defTabSz="889000">
            <a:lnSpc>
              <a:spcPct val="90000"/>
            </a:lnSpc>
            <a:spcBef>
              <a:spcPct val="0"/>
            </a:spcBef>
            <a:spcAft>
              <a:spcPct val="35000"/>
            </a:spcAft>
            <a:buNone/>
          </a:pPr>
          <a:r>
            <a:rPr lang="ru-RU" sz="2000" kern="1200" dirty="0">
              <a:latin typeface="Microsoft Sans Serif" panose="020B0604020202020204" pitchFamily="34" charset="0"/>
              <a:ea typeface="Microsoft Sans Serif" panose="020B0604020202020204" pitchFamily="34" charset="0"/>
              <a:cs typeface="Microsoft Sans Serif" panose="020B0604020202020204" pitchFamily="34" charset="0"/>
            </a:rPr>
            <a:t>единовременные выплаты молодым специалистам с высшим или средним профессиональным образованием, работающим в медицинских учреждениях Черемховского района</a:t>
          </a:r>
        </a:p>
      </dsp:txBody>
      <dsp:txXfrm>
        <a:off x="627100" y="451801"/>
        <a:ext cx="8389037" cy="903603"/>
      </dsp:txXfrm>
    </dsp:sp>
    <dsp:sp modelId="{9B0FB7B4-4C9B-42E2-BE0A-7A9218A9A422}">
      <dsp:nvSpPr>
        <dsp:cNvPr id="0" name=""/>
        <dsp:cNvSpPr/>
      </dsp:nvSpPr>
      <dsp:spPr>
        <a:xfrm>
          <a:off x="62348" y="338851"/>
          <a:ext cx="1129504" cy="112950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BAABEF-0FA0-48DE-9CD6-69C809B59D4A}">
      <dsp:nvSpPr>
        <dsp:cNvPr id="0" name=""/>
        <dsp:cNvSpPr/>
      </dsp:nvSpPr>
      <dsp:spPr>
        <a:xfrm>
          <a:off x="955560" y="1807206"/>
          <a:ext cx="8060577" cy="903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7235" tIns="50800" rIns="50800" bIns="50800" numCol="1" spcCol="1270" anchor="ctr" anchorCtr="0">
          <a:noAutofit/>
        </a:bodyPr>
        <a:lstStyle/>
        <a:p>
          <a:pPr marL="0" lvl="0" indent="0" algn="ctr" defTabSz="889000">
            <a:lnSpc>
              <a:spcPct val="90000"/>
            </a:lnSpc>
            <a:spcBef>
              <a:spcPct val="0"/>
            </a:spcBef>
            <a:spcAft>
              <a:spcPct val="35000"/>
            </a:spcAft>
            <a:buNone/>
          </a:pPr>
          <a:r>
            <a:rPr lang="ru-RU" sz="2000" kern="1200" dirty="0">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ГСМ на ежеквартальные выезды медицинских работников ОГБУЗ ИОКТБ Черемховский филиал</a:t>
          </a:r>
        </a:p>
      </dsp:txBody>
      <dsp:txXfrm>
        <a:off x="955560" y="1807206"/>
        <a:ext cx="8060577" cy="903603"/>
      </dsp:txXfrm>
    </dsp:sp>
    <dsp:sp modelId="{C7B3DD95-F699-446B-81BD-9E50A4FBF1B9}">
      <dsp:nvSpPr>
        <dsp:cNvPr id="0" name=""/>
        <dsp:cNvSpPr/>
      </dsp:nvSpPr>
      <dsp:spPr>
        <a:xfrm>
          <a:off x="390808" y="1694256"/>
          <a:ext cx="1129504" cy="112950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92F2FB-E05B-418B-9B0E-C297AE6948BD}">
      <dsp:nvSpPr>
        <dsp:cNvPr id="0" name=""/>
        <dsp:cNvSpPr/>
      </dsp:nvSpPr>
      <dsp:spPr>
        <a:xfrm>
          <a:off x="627100" y="3162611"/>
          <a:ext cx="8389037" cy="903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7235" tIns="50800" rIns="50800" bIns="50800" numCol="1" spcCol="1270" anchor="ctr" anchorCtr="0">
          <a:noAutofit/>
        </a:bodyPr>
        <a:lstStyle/>
        <a:p>
          <a:pPr marL="0" lvl="0" indent="0" algn="ctr" defTabSz="889000">
            <a:lnSpc>
              <a:spcPct val="90000"/>
            </a:lnSpc>
            <a:spcBef>
              <a:spcPct val="0"/>
            </a:spcBef>
            <a:spcAft>
              <a:spcPct val="35000"/>
            </a:spcAft>
            <a:buNone/>
          </a:pPr>
          <a:r>
            <a:rPr lang="ru-RU" sz="2000" kern="1200" dirty="0">
              <a:latin typeface="Microsoft Sans Serif" panose="020B0604020202020204" pitchFamily="34" charset="0"/>
              <a:ea typeface="Microsoft Sans Serif" panose="020B0604020202020204" pitchFamily="34" charset="0"/>
              <a:cs typeface="Microsoft Sans Serif" panose="020B0604020202020204" pitchFamily="34" charset="0"/>
            </a:rPr>
            <a:t>оплата обучения студентов в средних специальных учебных заведениях</a:t>
          </a:r>
        </a:p>
      </dsp:txBody>
      <dsp:txXfrm>
        <a:off x="627100" y="3162611"/>
        <a:ext cx="8389037" cy="903603"/>
      </dsp:txXfrm>
    </dsp:sp>
    <dsp:sp modelId="{01C906DB-BE16-4A12-BDBA-799C28943150}">
      <dsp:nvSpPr>
        <dsp:cNvPr id="0" name=""/>
        <dsp:cNvSpPr/>
      </dsp:nvSpPr>
      <dsp:spPr>
        <a:xfrm>
          <a:off x="62348" y="3049660"/>
          <a:ext cx="1129504" cy="112950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3BAD2-9EDC-4F52-9DB4-98B73DB3B7AC}">
      <dsp:nvSpPr>
        <dsp:cNvPr id="0" name=""/>
        <dsp:cNvSpPr/>
      </dsp:nvSpPr>
      <dsp:spPr>
        <a:xfrm>
          <a:off x="0" y="0"/>
          <a:ext cx="7997691" cy="36052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ru-RU" sz="1600" kern="1200" dirty="0">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«Поддержка мероприятий, проводимых для пожилых людей в Черемховском районном муниципальном образовании» на сумму 158,9 тыс. руб. включает расходы на организацию мероприятий, посвященных празднованию Дня победы, Дня пожилых людей, а также чествование участников ВОВ и ветеранов администрации в юбилейные даты, граждан старше 90 лет в дни рождения</a:t>
          </a:r>
        </a:p>
      </dsp:txBody>
      <dsp:txXfrm>
        <a:off x="1960059" y="0"/>
        <a:ext cx="6037631" cy="3605212"/>
      </dsp:txXfrm>
    </dsp:sp>
    <dsp:sp modelId="{846BAC3B-A033-4B9F-BAA6-EF47C618A67A}">
      <dsp:nvSpPr>
        <dsp:cNvPr id="0" name=""/>
        <dsp:cNvSpPr/>
      </dsp:nvSpPr>
      <dsp:spPr>
        <a:xfrm>
          <a:off x="360521" y="360521"/>
          <a:ext cx="1599538" cy="288416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5623505" y="0"/>
            <a:ext cx="4301543" cy="339884"/>
          </a:xfrm>
          <a:prstGeom prst="rect">
            <a:avLst/>
          </a:prstGeom>
        </p:spPr>
        <p:txBody>
          <a:bodyPr vert="horz" lIns="91440" tIns="45720" rIns="91440" bIns="45720" rtlCol="0"/>
          <a:lstStyle>
            <a:lvl1pPr algn="r">
              <a:defRPr sz="1200"/>
            </a:lvl1pPr>
          </a:lstStyle>
          <a:p>
            <a:fld id="{72B268B3-BB2E-44D4-A4AA-601F865F4B90}" type="datetimeFigureOut">
              <a:rPr lang="ru-RU" smtClean="0"/>
              <a:pPr/>
              <a:t>01.07.2026</a:t>
            </a:fld>
            <a:endParaRPr lang="ru-RU" dirty="0"/>
          </a:p>
        </p:txBody>
      </p:sp>
      <p:sp>
        <p:nvSpPr>
          <p:cNvPr id="4" name="Образ слайда 3"/>
          <p:cNvSpPr>
            <a:spLocks noGrp="1" noRot="1" noChangeAspect="1"/>
          </p:cNvSpPr>
          <p:nvPr>
            <p:ph type="sldImg" idx="2"/>
          </p:nvPr>
        </p:nvSpPr>
        <p:spPr>
          <a:xfrm>
            <a:off x="3122613" y="509588"/>
            <a:ext cx="3681412" cy="2549525"/>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992664" y="3228896"/>
            <a:ext cx="7941310" cy="305895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456218"/>
            <a:ext cx="4301543" cy="339884"/>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5623505" y="6456218"/>
            <a:ext cx="4301543" cy="339884"/>
          </a:xfrm>
          <a:prstGeom prst="rect">
            <a:avLst/>
          </a:prstGeom>
        </p:spPr>
        <p:txBody>
          <a:bodyPr vert="horz" lIns="91440" tIns="45720" rIns="91440" bIns="45720" rtlCol="0" anchor="b"/>
          <a:lstStyle>
            <a:lvl1pPr algn="r">
              <a:defRPr sz="1200"/>
            </a:lvl1pPr>
          </a:lstStyle>
          <a:p>
            <a:fld id="{EDC9FF11-3434-4CB0-880F-BE8BDD6CF09B}"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DC9FF11-3434-4CB0-880F-BE8BDD6CF09B}" type="slidenum">
              <a:rPr lang="ru-RU" smtClean="0"/>
              <a:pPr/>
              <a:t>13</a:t>
            </a:fld>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26</a:t>
            </a:fld>
            <a:endParaRPr lang="ru-RU" dirty="0"/>
          </a:p>
        </p:txBody>
      </p:sp>
    </p:spTree>
    <p:extLst>
      <p:ext uri="{BB962C8B-B14F-4D97-AF65-F5344CB8AC3E}">
        <p14:creationId xmlns:p14="http://schemas.microsoft.com/office/powerpoint/2010/main" val="1232186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27</a:t>
            </a:fld>
            <a:endParaRPr lang="ru-RU" dirty="0"/>
          </a:p>
        </p:txBody>
      </p:sp>
    </p:spTree>
    <p:extLst>
      <p:ext uri="{BB962C8B-B14F-4D97-AF65-F5344CB8AC3E}">
        <p14:creationId xmlns:p14="http://schemas.microsoft.com/office/powerpoint/2010/main" val="2741985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28</a:t>
            </a:fld>
            <a:endParaRPr lang="ru-RU" dirty="0"/>
          </a:p>
        </p:txBody>
      </p:sp>
    </p:spTree>
    <p:extLst>
      <p:ext uri="{BB962C8B-B14F-4D97-AF65-F5344CB8AC3E}">
        <p14:creationId xmlns:p14="http://schemas.microsoft.com/office/powerpoint/2010/main" val="283015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29</a:t>
            </a:fld>
            <a:endParaRPr lang="ru-RU" dirty="0"/>
          </a:p>
        </p:txBody>
      </p:sp>
    </p:spTree>
    <p:extLst>
      <p:ext uri="{BB962C8B-B14F-4D97-AF65-F5344CB8AC3E}">
        <p14:creationId xmlns:p14="http://schemas.microsoft.com/office/powerpoint/2010/main" val="2681945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30</a:t>
            </a:fld>
            <a:endParaRPr lang="ru-RU" dirty="0"/>
          </a:p>
        </p:txBody>
      </p:sp>
    </p:spTree>
    <p:extLst>
      <p:ext uri="{BB962C8B-B14F-4D97-AF65-F5344CB8AC3E}">
        <p14:creationId xmlns:p14="http://schemas.microsoft.com/office/powerpoint/2010/main" val="850867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21772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737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33</a:t>
            </a:fld>
            <a:endParaRPr lang="ru-RU" dirty="0"/>
          </a:p>
        </p:txBody>
      </p:sp>
    </p:spTree>
    <p:extLst>
      <p:ext uri="{BB962C8B-B14F-4D97-AF65-F5344CB8AC3E}">
        <p14:creationId xmlns:p14="http://schemas.microsoft.com/office/powerpoint/2010/main" val="2765560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34</a:t>
            </a:fld>
            <a:endParaRPr lang="ru-RU" dirty="0"/>
          </a:p>
        </p:txBody>
      </p:sp>
    </p:spTree>
    <p:extLst>
      <p:ext uri="{BB962C8B-B14F-4D97-AF65-F5344CB8AC3E}">
        <p14:creationId xmlns:p14="http://schemas.microsoft.com/office/powerpoint/2010/main" val="3062382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826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DC9FF11-3434-4CB0-880F-BE8BDD6CF09B}" type="slidenum">
              <a:rPr lang="ru-RU" smtClean="0"/>
              <a:pPr/>
              <a:t>17</a:t>
            </a:fld>
            <a:endParaRPr lang="ru-RU"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36</a:t>
            </a:fld>
            <a:endParaRPr lang="ru-RU" dirty="0"/>
          </a:p>
        </p:txBody>
      </p:sp>
    </p:spTree>
    <p:extLst>
      <p:ext uri="{BB962C8B-B14F-4D97-AF65-F5344CB8AC3E}">
        <p14:creationId xmlns:p14="http://schemas.microsoft.com/office/powerpoint/2010/main" val="312262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37</a:t>
            </a:fld>
            <a:endParaRPr lang="ru-RU" dirty="0"/>
          </a:p>
        </p:txBody>
      </p:sp>
    </p:spTree>
    <p:extLst>
      <p:ext uri="{BB962C8B-B14F-4D97-AF65-F5344CB8AC3E}">
        <p14:creationId xmlns:p14="http://schemas.microsoft.com/office/powerpoint/2010/main" val="3632033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658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987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6238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41</a:t>
            </a:fld>
            <a:endParaRPr lang="ru-RU" dirty="0"/>
          </a:p>
        </p:txBody>
      </p:sp>
    </p:spTree>
    <p:extLst>
      <p:ext uri="{BB962C8B-B14F-4D97-AF65-F5344CB8AC3E}">
        <p14:creationId xmlns:p14="http://schemas.microsoft.com/office/powerpoint/2010/main" val="40597902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42</a:t>
            </a:fld>
            <a:endParaRPr lang="ru-RU" dirty="0"/>
          </a:p>
        </p:txBody>
      </p:sp>
    </p:spTree>
    <p:extLst>
      <p:ext uri="{BB962C8B-B14F-4D97-AF65-F5344CB8AC3E}">
        <p14:creationId xmlns:p14="http://schemas.microsoft.com/office/powerpoint/2010/main" val="41219441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0233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10053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0169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7540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46</a:t>
            </a:fld>
            <a:endParaRPr lang="ru-RU" dirty="0"/>
          </a:p>
        </p:txBody>
      </p:sp>
    </p:spTree>
    <p:extLst>
      <p:ext uri="{BB962C8B-B14F-4D97-AF65-F5344CB8AC3E}">
        <p14:creationId xmlns:p14="http://schemas.microsoft.com/office/powerpoint/2010/main" val="22709558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7175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8194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32381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50</a:t>
            </a:fld>
            <a:endParaRPr lang="ru-RU" dirty="0"/>
          </a:p>
        </p:txBody>
      </p:sp>
    </p:spTree>
    <p:extLst>
      <p:ext uri="{BB962C8B-B14F-4D97-AF65-F5344CB8AC3E}">
        <p14:creationId xmlns:p14="http://schemas.microsoft.com/office/powerpoint/2010/main" val="654581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2662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7594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16521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54</a:t>
            </a:fld>
            <a:endParaRPr lang="ru-RU" dirty="0"/>
          </a:p>
        </p:txBody>
      </p:sp>
    </p:spTree>
    <p:extLst>
      <p:ext uri="{BB962C8B-B14F-4D97-AF65-F5344CB8AC3E}">
        <p14:creationId xmlns:p14="http://schemas.microsoft.com/office/powerpoint/2010/main" val="35565708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345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77310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6269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61603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22848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9699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6447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3431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4167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65702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599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31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2925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57464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23465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0198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69</a:t>
            </a:fld>
            <a:endParaRPr lang="ru-RU" dirty="0"/>
          </a:p>
        </p:txBody>
      </p:sp>
    </p:spTree>
    <p:extLst>
      <p:ext uri="{BB962C8B-B14F-4D97-AF65-F5344CB8AC3E}">
        <p14:creationId xmlns:p14="http://schemas.microsoft.com/office/powerpoint/2010/main" val="1728393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73AB-A54B-4CCB-A971-A309DAFB65A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365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23</a:t>
            </a:fld>
            <a:endParaRPr lang="ru-RU" dirty="0"/>
          </a:p>
        </p:txBody>
      </p:sp>
    </p:spTree>
    <p:extLst>
      <p:ext uri="{BB962C8B-B14F-4D97-AF65-F5344CB8AC3E}">
        <p14:creationId xmlns:p14="http://schemas.microsoft.com/office/powerpoint/2010/main" val="180313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EDC9FF11-3434-4CB0-880F-BE8BDD6CF09B}" type="slidenum">
              <a:rPr lang="ru-RU" smtClean="0"/>
              <a:pPr/>
              <a:t>24</a:t>
            </a:fld>
            <a:endParaRPr lang="ru-RU" dirty="0"/>
          </a:p>
        </p:txBody>
      </p:sp>
    </p:spTree>
    <p:extLst>
      <p:ext uri="{BB962C8B-B14F-4D97-AF65-F5344CB8AC3E}">
        <p14:creationId xmlns:p14="http://schemas.microsoft.com/office/powerpoint/2010/main" val="3585631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ГОТОВ</a:t>
            </a:r>
          </a:p>
        </p:txBody>
      </p:sp>
      <p:sp>
        <p:nvSpPr>
          <p:cNvPr id="4" name="Номер слайда 3"/>
          <p:cNvSpPr>
            <a:spLocks noGrp="1"/>
          </p:cNvSpPr>
          <p:nvPr>
            <p:ph type="sldNum" sz="quarter" idx="5"/>
          </p:nvPr>
        </p:nvSpPr>
        <p:spPr/>
        <p:txBody>
          <a:bodyPr/>
          <a:lstStyle/>
          <a:p>
            <a:fld id="{EDC9FF11-3434-4CB0-880F-BE8BDD6CF09B}" type="slidenum">
              <a:rPr lang="ru-RU" smtClean="0"/>
              <a:pPr/>
              <a:t>25</a:t>
            </a:fld>
            <a:endParaRPr lang="ru-RU" dirty="0"/>
          </a:p>
        </p:txBody>
      </p:sp>
    </p:spTree>
    <p:extLst>
      <p:ext uri="{BB962C8B-B14F-4D97-AF65-F5344CB8AC3E}">
        <p14:creationId xmlns:p14="http://schemas.microsoft.com/office/powerpoint/2010/main" val="3000987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42950" y="2125980"/>
            <a:ext cx="84201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485900" y="3840480"/>
            <a:ext cx="69342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7/1/2026</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888888"/>
                </a:solidFill>
                <a:latin typeface="Microsoft Sans Serif"/>
                <a:cs typeface="Microsoft Sans Serif"/>
              </a:defRPr>
            </a:lvl1pPr>
          </a:lstStyle>
          <a:p>
            <a:pPr marL="38100">
              <a:lnSpc>
                <a:spcPts val="1425"/>
              </a:lnSpc>
            </a:pPr>
            <a:fld id="{81D60167-4931-47E6-BA6A-407CBD079E47}" type="slidenum">
              <a:rPr spc="-5" dirty="0"/>
              <a:pPr marL="38100">
                <a:lnSpc>
                  <a:spcPts val="1425"/>
                </a:lnSpc>
              </a:pPr>
              <a:t>‹#›</a:t>
            </a:fld>
            <a:endParaRPr spc="-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0D0D0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7/1/2026</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888888"/>
                </a:solidFill>
                <a:latin typeface="Microsoft Sans Serif"/>
                <a:cs typeface="Microsoft Sans Serif"/>
              </a:defRPr>
            </a:lvl1pPr>
          </a:lstStyle>
          <a:p>
            <a:pPr marL="38100">
              <a:lnSpc>
                <a:spcPts val="1425"/>
              </a:lnSpc>
            </a:pPr>
            <a:fld id="{81D60167-4931-47E6-BA6A-407CBD079E47}" type="slidenum">
              <a:rPr spc="-5" dirty="0"/>
              <a:pPr marL="38100">
                <a:lnSpc>
                  <a:spcPts val="1425"/>
                </a:lnSpc>
              </a:pPr>
              <a:t>‹#›</a:t>
            </a:fld>
            <a:endParaRPr spc="-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0D0D0D"/>
                </a:solidFill>
                <a:latin typeface="Arial"/>
                <a:cs typeface="Arial"/>
              </a:defRPr>
            </a:lvl1pPr>
          </a:lstStyle>
          <a:p>
            <a:endParaRPr/>
          </a:p>
        </p:txBody>
      </p:sp>
      <p:sp>
        <p:nvSpPr>
          <p:cNvPr id="3" name="Holder 3"/>
          <p:cNvSpPr>
            <a:spLocks noGrp="1"/>
          </p:cNvSpPr>
          <p:nvPr>
            <p:ph sz="half" idx="2"/>
          </p:nvPr>
        </p:nvSpPr>
        <p:spPr>
          <a:xfrm>
            <a:off x="495300" y="1577340"/>
            <a:ext cx="430911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01590" y="1577340"/>
            <a:ext cx="430911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7/1/2026</a:t>
            </a:fld>
            <a:endParaRPr lang="en-US" dirty="0"/>
          </a:p>
        </p:txBody>
      </p:sp>
      <p:sp>
        <p:nvSpPr>
          <p:cNvPr id="7" name="Holder 7"/>
          <p:cNvSpPr>
            <a:spLocks noGrp="1"/>
          </p:cNvSpPr>
          <p:nvPr>
            <p:ph type="sldNum" sz="quarter" idx="7"/>
          </p:nvPr>
        </p:nvSpPr>
        <p:spPr/>
        <p:txBody>
          <a:bodyPr lIns="0" tIns="0" rIns="0" bIns="0"/>
          <a:lstStyle>
            <a:lvl1pPr>
              <a:defRPr sz="1200" b="0" i="0">
                <a:solidFill>
                  <a:srgbClr val="888888"/>
                </a:solidFill>
                <a:latin typeface="Microsoft Sans Serif"/>
                <a:cs typeface="Microsoft Sans Serif"/>
              </a:defRPr>
            </a:lvl1pPr>
          </a:lstStyle>
          <a:p>
            <a:pPr marL="38100">
              <a:lnSpc>
                <a:spcPts val="1425"/>
              </a:lnSpc>
            </a:pPr>
            <a:fld id="{81D60167-4931-47E6-BA6A-407CBD079E47}" type="slidenum">
              <a:rPr spc="-5" dirty="0"/>
              <a:pPr marL="38100">
                <a:lnSpc>
                  <a:spcPts val="1425"/>
                </a:lnSpc>
              </a:pPr>
              <a:t>‹#›</a:t>
            </a:fld>
            <a:endParaRPr spc="-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0D0D0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7/1/2026</a:t>
            </a:fld>
            <a:endParaRPr lang="en-US" dirty="0"/>
          </a:p>
        </p:txBody>
      </p:sp>
      <p:sp>
        <p:nvSpPr>
          <p:cNvPr id="5" name="Holder 5"/>
          <p:cNvSpPr>
            <a:spLocks noGrp="1"/>
          </p:cNvSpPr>
          <p:nvPr>
            <p:ph type="sldNum" sz="quarter" idx="7"/>
          </p:nvPr>
        </p:nvSpPr>
        <p:spPr/>
        <p:txBody>
          <a:bodyPr lIns="0" tIns="0" rIns="0" bIns="0"/>
          <a:lstStyle>
            <a:lvl1pPr>
              <a:defRPr sz="1200" b="0" i="0">
                <a:solidFill>
                  <a:srgbClr val="888888"/>
                </a:solidFill>
                <a:latin typeface="Microsoft Sans Serif"/>
                <a:cs typeface="Microsoft Sans Serif"/>
              </a:defRPr>
            </a:lvl1pPr>
          </a:lstStyle>
          <a:p>
            <a:pPr marL="38100">
              <a:lnSpc>
                <a:spcPts val="1425"/>
              </a:lnSpc>
            </a:pPr>
            <a:fld id="{81D60167-4931-47E6-BA6A-407CBD079E47}" type="slidenum">
              <a:rPr spc="-5" dirty="0"/>
              <a:pPr marL="38100">
                <a:lnSpc>
                  <a:spcPts val="1425"/>
                </a:lnSpc>
              </a:pPr>
              <a:t>‹#›</a:t>
            </a:fld>
            <a:endParaRPr spc="-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7/1/2026</a:t>
            </a:fld>
            <a:endParaRPr lang="en-US" dirty="0"/>
          </a:p>
        </p:txBody>
      </p:sp>
      <p:sp>
        <p:nvSpPr>
          <p:cNvPr id="4" name="Holder 4"/>
          <p:cNvSpPr>
            <a:spLocks noGrp="1"/>
          </p:cNvSpPr>
          <p:nvPr>
            <p:ph type="sldNum" sz="quarter" idx="7"/>
          </p:nvPr>
        </p:nvSpPr>
        <p:spPr/>
        <p:txBody>
          <a:bodyPr lIns="0" tIns="0" rIns="0" bIns="0"/>
          <a:lstStyle>
            <a:lvl1pPr>
              <a:defRPr sz="1200" b="0" i="0">
                <a:solidFill>
                  <a:srgbClr val="888888"/>
                </a:solidFill>
                <a:latin typeface="Microsoft Sans Serif"/>
                <a:cs typeface="Microsoft Sans Serif"/>
              </a:defRPr>
            </a:lvl1pPr>
          </a:lstStyle>
          <a:p>
            <a:pPr marL="38100">
              <a:lnSpc>
                <a:spcPts val="1425"/>
              </a:lnSpc>
            </a:pPr>
            <a:fld id="{81D60167-4931-47E6-BA6A-407CBD079E47}" type="slidenum">
              <a:rPr spc="-5" dirty="0"/>
              <a:pPr marL="38100">
                <a:lnSpc>
                  <a:spcPts val="1425"/>
                </a:lnSpc>
              </a:pPr>
              <a:t>‹#›</a:t>
            </a:fld>
            <a:endParaRPr spc="-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404D0D-E408-4DDF-AECE-230A7C2136E7}"/>
              </a:ext>
            </a:extLst>
          </p:cNvPr>
          <p:cNvSpPr>
            <a:spLocks noGrp="1"/>
          </p:cNvSpPr>
          <p:nvPr>
            <p:ph type="ctrTitle"/>
          </p:nvPr>
        </p:nvSpPr>
        <p:spPr>
          <a:xfrm>
            <a:off x="1238250" y="1122363"/>
            <a:ext cx="7429500" cy="2387600"/>
          </a:xfrm>
        </p:spPr>
        <p:txBody>
          <a:bodyPr anchor="b"/>
          <a:lstStyle>
            <a:lvl1pPr algn="ctr">
              <a:defRPr sz="4875"/>
            </a:lvl1pPr>
          </a:lstStyle>
          <a:p>
            <a:r>
              <a:rPr lang="ru-RU"/>
              <a:t>Образец заголовка</a:t>
            </a:r>
          </a:p>
        </p:txBody>
      </p:sp>
      <p:sp>
        <p:nvSpPr>
          <p:cNvPr id="3" name="Подзаголовок 2">
            <a:extLst>
              <a:ext uri="{FF2B5EF4-FFF2-40B4-BE49-F238E27FC236}">
                <a16:creationId xmlns:a16="http://schemas.microsoft.com/office/drawing/2014/main" id="{3B270957-F189-4E46-BAAC-0BB06C5521C0}"/>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ru-RU"/>
              <a:t>Образец подзаголовка</a:t>
            </a:r>
          </a:p>
        </p:txBody>
      </p:sp>
      <p:sp>
        <p:nvSpPr>
          <p:cNvPr id="4" name="Дата 3">
            <a:extLst>
              <a:ext uri="{FF2B5EF4-FFF2-40B4-BE49-F238E27FC236}">
                <a16:creationId xmlns:a16="http://schemas.microsoft.com/office/drawing/2014/main" id="{3B76CB48-B9AF-425E-B30D-0E9531962F6C}"/>
              </a:ext>
            </a:extLst>
          </p:cNvPr>
          <p:cNvSpPr>
            <a:spLocks noGrp="1"/>
          </p:cNvSpPr>
          <p:nvPr>
            <p:ph type="dt" sz="half" idx="10"/>
          </p:nvPr>
        </p:nvSpPr>
        <p:spPr/>
        <p:txBody>
          <a:bodyPr/>
          <a:lstStyle/>
          <a:p>
            <a:fld id="{B333BFC1-2FF8-4A6B-B477-57E2E960DC0D}" type="datetimeFigureOut">
              <a:rPr lang="ru-RU" smtClean="0"/>
              <a:pPr/>
              <a:t>01.07.2026</a:t>
            </a:fld>
            <a:endParaRPr lang="ru-RU" dirty="0"/>
          </a:p>
        </p:txBody>
      </p:sp>
      <p:sp>
        <p:nvSpPr>
          <p:cNvPr id="5" name="Нижний колонтитул 4">
            <a:extLst>
              <a:ext uri="{FF2B5EF4-FFF2-40B4-BE49-F238E27FC236}">
                <a16:creationId xmlns:a16="http://schemas.microsoft.com/office/drawing/2014/main" id="{79268227-CB8C-4BB4-AB1C-D9DF12A6AD7F}"/>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2B560B60-56E0-4297-BC5D-0436EDEA2519}"/>
              </a:ext>
            </a:extLst>
          </p:cNvPr>
          <p:cNvSpPr>
            <a:spLocks noGrp="1"/>
          </p:cNvSpPr>
          <p:nvPr>
            <p:ph type="sldNum" sz="quarter" idx="12"/>
          </p:nvPr>
        </p:nvSpPr>
        <p:spPr/>
        <p:txBody>
          <a:bodyPr/>
          <a:lstStyle/>
          <a:p>
            <a:fld id="{98D3CE5F-153B-4116-8137-FEB200B3508B}" type="slidenum">
              <a:rPr lang="ru-RU" smtClean="0"/>
              <a:pPr/>
              <a:t>‹#›</a:t>
            </a:fld>
            <a:endParaRPr lang="ru-RU" dirty="0"/>
          </a:p>
        </p:txBody>
      </p:sp>
    </p:spTree>
    <p:extLst>
      <p:ext uri="{BB962C8B-B14F-4D97-AF65-F5344CB8AC3E}">
        <p14:creationId xmlns:p14="http://schemas.microsoft.com/office/powerpoint/2010/main" val="2078567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0ACC7DE-DA37-40D6-A8C1-D5E8BE925441}"/>
              </a:ext>
            </a:extLst>
          </p:cNvPr>
          <p:cNvSpPr>
            <a:spLocks noGrp="1"/>
          </p:cNvSpPr>
          <p:nvPr>
            <p:ph type="dt" sz="half" idx="10"/>
          </p:nvPr>
        </p:nvSpPr>
        <p:spPr/>
        <p:txBody>
          <a:bodyPr/>
          <a:lstStyle/>
          <a:p>
            <a:fld id="{B333BFC1-2FF8-4A6B-B477-57E2E960DC0D}" type="datetimeFigureOut">
              <a:rPr lang="ru-RU" smtClean="0"/>
              <a:pPr/>
              <a:t>01.07.2026</a:t>
            </a:fld>
            <a:endParaRPr lang="ru-RU" dirty="0"/>
          </a:p>
        </p:txBody>
      </p:sp>
      <p:sp>
        <p:nvSpPr>
          <p:cNvPr id="3" name="Нижний колонтитул 2">
            <a:extLst>
              <a:ext uri="{FF2B5EF4-FFF2-40B4-BE49-F238E27FC236}">
                <a16:creationId xmlns:a16="http://schemas.microsoft.com/office/drawing/2014/main" id="{D972B621-8630-4FDA-A69E-D5CA40BCE136}"/>
              </a:ext>
            </a:extLst>
          </p:cNvPr>
          <p:cNvSpPr>
            <a:spLocks noGrp="1"/>
          </p:cNvSpPr>
          <p:nvPr>
            <p:ph type="ftr" sz="quarter" idx="11"/>
          </p:nvPr>
        </p:nvSpPr>
        <p:spPr/>
        <p:txBody>
          <a:bodyPr/>
          <a:lstStyle/>
          <a:p>
            <a:endParaRPr lang="ru-RU" dirty="0"/>
          </a:p>
        </p:txBody>
      </p:sp>
      <p:sp>
        <p:nvSpPr>
          <p:cNvPr id="4" name="Номер слайда 3">
            <a:extLst>
              <a:ext uri="{FF2B5EF4-FFF2-40B4-BE49-F238E27FC236}">
                <a16:creationId xmlns:a16="http://schemas.microsoft.com/office/drawing/2014/main" id="{DF1532C7-9756-4CE0-9941-8906BD992759}"/>
              </a:ext>
            </a:extLst>
          </p:cNvPr>
          <p:cNvSpPr>
            <a:spLocks noGrp="1"/>
          </p:cNvSpPr>
          <p:nvPr>
            <p:ph type="sldNum" sz="quarter" idx="12"/>
          </p:nvPr>
        </p:nvSpPr>
        <p:spPr/>
        <p:txBody>
          <a:bodyPr/>
          <a:lstStyle/>
          <a:p>
            <a:fld id="{98D3CE5F-153B-4116-8137-FEB200B3508B}" type="slidenum">
              <a:rPr lang="ru-RU" smtClean="0"/>
              <a:pPr/>
              <a:t>‹#›</a:t>
            </a:fld>
            <a:endParaRPr lang="ru-RU" dirty="0"/>
          </a:p>
        </p:txBody>
      </p:sp>
    </p:spTree>
    <p:extLst>
      <p:ext uri="{BB962C8B-B14F-4D97-AF65-F5344CB8AC3E}">
        <p14:creationId xmlns:p14="http://schemas.microsoft.com/office/powerpoint/2010/main" val="39838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292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alpha val="27000"/>
          </a:schemeClr>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14908" y="432053"/>
            <a:ext cx="3702050" cy="299720"/>
          </a:xfrm>
          <a:prstGeom prst="rect">
            <a:avLst/>
          </a:prstGeom>
        </p:spPr>
        <p:txBody>
          <a:bodyPr wrap="square" lIns="0" tIns="0" rIns="0" bIns="0">
            <a:spAutoFit/>
          </a:bodyPr>
          <a:lstStyle>
            <a:lvl1pPr>
              <a:defRPr sz="1800" b="1" i="0">
                <a:solidFill>
                  <a:srgbClr val="0D0D0D"/>
                </a:solidFill>
                <a:latin typeface="Arial"/>
                <a:cs typeface="Arial"/>
              </a:defRPr>
            </a:lvl1pPr>
          </a:lstStyle>
          <a:p>
            <a:endParaRPr/>
          </a:p>
        </p:txBody>
      </p:sp>
      <p:sp>
        <p:nvSpPr>
          <p:cNvPr id="3" name="Holder 3"/>
          <p:cNvSpPr>
            <a:spLocks noGrp="1"/>
          </p:cNvSpPr>
          <p:nvPr>
            <p:ph type="body" idx="1"/>
          </p:nvPr>
        </p:nvSpPr>
        <p:spPr>
          <a:xfrm>
            <a:off x="284556" y="2169795"/>
            <a:ext cx="9344660" cy="143763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368040" y="6377940"/>
            <a:ext cx="316992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495300" y="6377940"/>
            <a:ext cx="227838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7/1/2026</a:t>
            </a:fld>
            <a:endParaRPr lang="en-US" dirty="0"/>
          </a:p>
        </p:txBody>
      </p:sp>
      <p:sp>
        <p:nvSpPr>
          <p:cNvPr id="6" name="Holder 6"/>
          <p:cNvSpPr>
            <a:spLocks noGrp="1"/>
          </p:cNvSpPr>
          <p:nvPr>
            <p:ph type="sldNum" sz="quarter" idx="7"/>
          </p:nvPr>
        </p:nvSpPr>
        <p:spPr>
          <a:xfrm>
            <a:off x="9333230" y="6398573"/>
            <a:ext cx="247015" cy="196215"/>
          </a:xfrm>
          <a:prstGeom prst="rect">
            <a:avLst/>
          </a:prstGeom>
        </p:spPr>
        <p:txBody>
          <a:bodyPr wrap="square" lIns="0" tIns="0" rIns="0" bIns="0">
            <a:spAutoFit/>
          </a:bodyPr>
          <a:lstStyle>
            <a:lvl1pPr>
              <a:defRPr sz="1200" b="0" i="0">
                <a:solidFill>
                  <a:srgbClr val="888888"/>
                </a:solidFill>
                <a:latin typeface="Microsoft Sans Serif"/>
                <a:cs typeface="Microsoft Sans Serif"/>
              </a:defRPr>
            </a:lvl1pPr>
          </a:lstStyle>
          <a:p>
            <a:pPr marL="38100">
              <a:lnSpc>
                <a:spcPts val="1425"/>
              </a:lnSpc>
            </a:pPr>
            <a:fld id="{81D60167-4931-47E6-BA6A-407CBD079E47}" type="slidenum">
              <a:rPr spc="-5" dirty="0"/>
              <a:pPr marL="38100">
                <a:lnSpc>
                  <a:spcPts val="1425"/>
                </a:lnSpc>
              </a:pPr>
              <a:t>‹#›</a:t>
            </a:fld>
            <a:endParaRPr spc="-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80" r:id="rId6"/>
    <p:sldLayoutId id="2147483681" r:id="rId7"/>
    <p:sldLayoutId id="2147483682"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15.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png"/><Relationship Id="rId9" Type="http://schemas.openxmlformats.org/officeDocument/2006/relationships/image" Target="../media/image80.jpeg"/></Relationships>
</file>

<file path=ppt/slides/_rels/slide16.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7.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18.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10.png"/><Relationship Id="rId7" Type="http://schemas.openxmlformats.org/officeDocument/2006/relationships/image" Target="../media/image92.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4.png"/></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23.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99.jpeg"/><Relationship Id="rId7" Type="http://schemas.openxmlformats.org/officeDocument/2006/relationships/image" Target="../media/image103.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107.jpeg"/><Relationship Id="rId7" Type="http://schemas.openxmlformats.org/officeDocument/2006/relationships/image" Target="../media/image111.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s>
</file>

<file path=ppt/slides/_rels/slide2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2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18.jpeg"/><Relationship Id="rId5" Type="http://schemas.openxmlformats.org/officeDocument/2006/relationships/image" Target="../media/image117.jpeg"/><Relationship Id="rId4" Type="http://schemas.openxmlformats.org/officeDocument/2006/relationships/image" Target="../media/image116.jpeg"/></Relationships>
</file>

<file path=ppt/slides/_rels/slide29.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99.jpeg"/><Relationship Id="rId7" Type="http://schemas.openxmlformats.org/officeDocument/2006/relationships/image" Target="../media/image122.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hyperlink" Target="http://cherraion.ru/"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25.png"/></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18" Type="http://schemas.openxmlformats.org/officeDocument/2006/relationships/image" Target="../media/image141.png"/><Relationship Id="rId3" Type="http://schemas.openxmlformats.org/officeDocument/2006/relationships/image" Target="../media/image126.png"/><Relationship Id="rId7" Type="http://schemas.openxmlformats.org/officeDocument/2006/relationships/image" Target="../media/image130.png"/><Relationship Id="rId12" Type="http://schemas.openxmlformats.org/officeDocument/2006/relationships/image" Target="../media/image135.png"/><Relationship Id="rId17" Type="http://schemas.openxmlformats.org/officeDocument/2006/relationships/image" Target="../media/image140.png"/><Relationship Id="rId2" Type="http://schemas.openxmlformats.org/officeDocument/2006/relationships/notesSlide" Target="../notesSlides/notesSlide17.xml"/><Relationship Id="rId16" Type="http://schemas.openxmlformats.org/officeDocument/2006/relationships/image" Target="../media/image139.png"/><Relationship Id="rId20"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5" Type="http://schemas.openxmlformats.org/officeDocument/2006/relationships/image" Target="../media/image138.png"/><Relationship Id="rId10" Type="http://schemas.openxmlformats.org/officeDocument/2006/relationships/image" Target="../media/image133.png"/><Relationship Id="rId19" Type="http://schemas.openxmlformats.org/officeDocument/2006/relationships/image" Target="../media/image142.png"/><Relationship Id="rId4" Type="http://schemas.openxmlformats.org/officeDocument/2006/relationships/image" Target="../media/image127.png"/><Relationship Id="rId9" Type="http://schemas.openxmlformats.org/officeDocument/2006/relationships/image" Target="../media/image132.png"/><Relationship Id="rId14" Type="http://schemas.openxmlformats.org/officeDocument/2006/relationships/image" Target="../media/image137.png"/></Relationships>
</file>

<file path=ppt/slides/_rels/slide34.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46.png"/><Relationship Id="rId11" Type="http://schemas.openxmlformats.org/officeDocument/2006/relationships/image" Target="../media/image151.png"/><Relationship Id="rId5" Type="http://schemas.openxmlformats.org/officeDocument/2006/relationships/image" Target="../media/image145.png"/><Relationship Id="rId10" Type="http://schemas.openxmlformats.org/officeDocument/2006/relationships/image" Target="../media/image150.png"/><Relationship Id="rId4" Type="http://schemas.openxmlformats.org/officeDocument/2006/relationships/image" Target="../media/image144.png"/><Relationship Id="rId9" Type="http://schemas.openxmlformats.org/officeDocument/2006/relationships/image" Target="../media/image149.png"/></Relationships>
</file>

<file path=ppt/slides/_rels/slide35.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63.png"/><Relationship Id="rId3" Type="http://schemas.openxmlformats.org/officeDocument/2006/relationships/image" Target="../media/image153.png"/><Relationship Id="rId7" Type="http://schemas.openxmlformats.org/officeDocument/2006/relationships/image" Target="../media/image157.png"/><Relationship Id="rId12" Type="http://schemas.openxmlformats.org/officeDocument/2006/relationships/image" Target="../media/image162.png"/><Relationship Id="rId17" Type="http://schemas.openxmlformats.org/officeDocument/2006/relationships/chart" Target="../charts/chart6.xml"/><Relationship Id="rId2" Type="http://schemas.openxmlformats.org/officeDocument/2006/relationships/notesSlide" Target="../notesSlides/notesSlide20.xml"/><Relationship Id="rId16" Type="http://schemas.openxmlformats.org/officeDocument/2006/relationships/image" Target="../media/image166.png"/><Relationship Id="rId1" Type="http://schemas.openxmlformats.org/officeDocument/2006/relationships/slideLayout" Target="../slideLayouts/slideLayout2.xml"/><Relationship Id="rId6" Type="http://schemas.openxmlformats.org/officeDocument/2006/relationships/image" Target="../media/image156.png"/><Relationship Id="rId11" Type="http://schemas.openxmlformats.org/officeDocument/2006/relationships/image" Target="../media/image161.png"/><Relationship Id="rId5" Type="http://schemas.openxmlformats.org/officeDocument/2006/relationships/image" Target="../media/image155.png"/><Relationship Id="rId15" Type="http://schemas.openxmlformats.org/officeDocument/2006/relationships/image" Target="../media/image165.png"/><Relationship Id="rId10" Type="http://schemas.openxmlformats.org/officeDocument/2006/relationships/image" Target="../media/image160.png"/><Relationship Id="rId4" Type="http://schemas.openxmlformats.org/officeDocument/2006/relationships/image" Target="../media/image154.png"/><Relationship Id="rId9" Type="http://schemas.openxmlformats.org/officeDocument/2006/relationships/image" Target="../media/image159.png"/><Relationship Id="rId14" Type="http://schemas.openxmlformats.org/officeDocument/2006/relationships/image" Target="../media/image164.png"/></Relationships>
</file>

<file path=ppt/slides/_rels/slide37.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18" Type="http://schemas.openxmlformats.org/officeDocument/2006/relationships/image" Target="../media/image182.png"/><Relationship Id="rId3" Type="http://schemas.openxmlformats.org/officeDocument/2006/relationships/image" Target="../media/image167.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 Type="http://schemas.openxmlformats.org/officeDocument/2006/relationships/notesSlide" Target="../notesSlides/notesSlide21.xml"/><Relationship Id="rId16" Type="http://schemas.openxmlformats.org/officeDocument/2006/relationships/image" Target="../media/image180.png"/><Relationship Id="rId1" Type="http://schemas.openxmlformats.org/officeDocument/2006/relationships/slideLayout" Target="../slideLayouts/slideLayout5.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9.png"/><Relationship Id="rId10" Type="http://schemas.openxmlformats.org/officeDocument/2006/relationships/image" Target="../media/image174.png"/><Relationship Id="rId19" Type="http://schemas.openxmlformats.org/officeDocument/2006/relationships/image" Target="../media/image149.png"/><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chart" Target="../charts/chart7.xml"/></Relationships>
</file>

<file path=ppt/slides/_rels/slide4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chart" Target="../charts/chart10.xml"/></Relationships>
</file>

<file path=ppt/slides/_rels/slide46.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85.png"/><Relationship Id="rId7" Type="http://schemas.openxmlformats.org/officeDocument/2006/relationships/image" Target="../media/image18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 Id="rId9" Type="http://schemas.openxmlformats.org/officeDocument/2006/relationships/image" Target="../media/image19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image" Target="../media/image19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image" Target="../media/image19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chart" Target="../charts/chart14.xml"/><Relationship Id="rId4" Type="http://schemas.openxmlformats.org/officeDocument/2006/relationships/image" Target="../media/image192.png"/></Relationships>
</file>

<file path=ppt/slides/_rels/slide57.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192.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chart" Target="../charts/chart15.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4.png"/><Relationship Id="rId7" Type="http://schemas.openxmlformats.org/officeDocument/2006/relationships/image" Target="../media/image218.png"/><Relationship Id="rId12" Type="http://schemas.openxmlformats.org/officeDocument/2006/relationships/image" Target="../media/image223.png"/><Relationship Id="rId2" Type="http://schemas.openxmlformats.org/officeDocument/2006/relationships/image" Target="../media/image213.png"/><Relationship Id="rId1" Type="http://schemas.openxmlformats.org/officeDocument/2006/relationships/slideLayout" Target="../slideLayouts/slideLayout2.xml"/><Relationship Id="rId6" Type="http://schemas.openxmlformats.org/officeDocument/2006/relationships/image" Target="../media/image217.png"/><Relationship Id="rId11" Type="http://schemas.openxmlformats.org/officeDocument/2006/relationships/image" Target="../media/image222.png"/><Relationship Id="rId5" Type="http://schemas.openxmlformats.org/officeDocument/2006/relationships/image" Target="../media/image216.png"/><Relationship Id="rId10" Type="http://schemas.openxmlformats.org/officeDocument/2006/relationships/image" Target="../media/image221.png"/><Relationship Id="rId4" Type="http://schemas.openxmlformats.org/officeDocument/2006/relationships/image" Target="../media/image215.png"/><Relationship Id="rId9" Type="http://schemas.openxmlformats.org/officeDocument/2006/relationships/image" Target="../media/image220.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image" Target="../media/image37.png"/><Relationship Id="rId16" Type="http://schemas.openxmlformats.org/officeDocument/2006/relationships/image" Target="../media/image51.png"/><Relationship Id="rId1" Type="http://schemas.openxmlformats.org/officeDocument/2006/relationships/slideLayout" Target="../slideLayouts/slideLayout5.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C22AAA94-80B0-4991-A9BD-656A01753166}"/>
              </a:ext>
            </a:extLst>
          </p:cNvPr>
          <p:cNvPicPr>
            <a:picLocks noChangeAspect="1"/>
          </p:cNvPicPr>
          <p:nvPr/>
        </p:nvPicPr>
        <p:blipFill>
          <a:blip r:embed="rId2"/>
          <a:stretch>
            <a:fillRect/>
          </a:stretch>
        </p:blipFill>
        <p:spPr>
          <a:xfrm>
            <a:off x="6979967" y="275172"/>
            <a:ext cx="2926033" cy="2194525"/>
          </a:xfrm>
          <a:prstGeom prst="rect">
            <a:avLst/>
          </a:prstGeom>
          <a:ln>
            <a:noFill/>
          </a:ln>
          <a:effectLst>
            <a:softEdge rad="112500"/>
          </a:effectLst>
        </p:spPr>
      </p:pic>
      <p:pic>
        <p:nvPicPr>
          <p:cNvPr id="5" name="Рисунок 4">
            <a:extLst>
              <a:ext uri="{FF2B5EF4-FFF2-40B4-BE49-F238E27FC236}">
                <a16:creationId xmlns:a16="http://schemas.microsoft.com/office/drawing/2014/main" id="{F1EF6F3F-89A9-461C-BBF0-072AA1CF0D99}"/>
              </a:ext>
            </a:extLst>
          </p:cNvPr>
          <p:cNvPicPr>
            <a:picLocks noChangeAspect="1"/>
          </p:cNvPicPr>
          <p:nvPr/>
        </p:nvPicPr>
        <p:blipFill>
          <a:blip r:embed="rId3"/>
          <a:stretch>
            <a:fillRect/>
          </a:stretch>
        </p:blipFill>
        <p:spPr>
          <a:xfrm>
            <a:off x="200473" y="3429000"/>
            <a:ext cx="3594630" cy="3324672"/>
          </a:xfrm>
          <a:prstGeom prst="rect">
            <a:avLst/>
          </a:prstGeom>
          <a:ln>
            <a:noFill/>
          </a:ln>
          <a:effectLst>
            <a:softEdge rad="112500"/>
          </a:effectLst>
        </p:spPr>
      </p:pic>
      <p:sp>
        <p:nvSpPr>
          <p:cNvPr id="2" name="Заголовок 1">
            <a:extLst>
              <a:ext uri="{FF2B5EF4-FFF2-40B4-BE49-F238E27FC236}">
                <a16:creationId xmlns:a16="http://schemas.microsoft.com/office/drawing/2014/main" id="{60F3DBD2-E16E-490A-9500-306CE9BEDB7A}"/>
              </a:ext>
            </a:extLst>
          </p:cNvPr>
          <p:cNvSpPr>
            <a:spLocks noGrp="1"/>
          </p:cNvSpPr>
          <p:nvPr>
            <p:ph type="title"/>
          </p:nvPr>
        </p:nvSpPr>
        <p:spPr>
          <a:xfrm>
            <a:off x="920552" y="275172"/>
            <a:ext cx="8352928" cy="307777"/>
          </a:xfrm>
        </p:spPr>
        <p:txBody>
          <a:bodyPr/>
          <a:lstStyle/>
          <a:p>
            <a:pPr algn="ctr"/>
            <a:r>
              <a:rPr lang="ru-RU" sz="2000" dirty="0">
                <a:solidFill>
                  <a:schemeClr val="accent1">
                    <a:lumMod val="75000"/>
                  </a:schemeClr>
                </a:solidFill>
                <a:effectLst>
                  <a:outerShdw blurRad="38100" dist="38100" dir="2700000" algn="tl">
                    <a:srgbClr val="000000">
                      <a:alpha val="43137"/>
                    </a:srgbClr>
                  </a:outerShdw>
                </a:effectLst>
              </a:rPr>
              <a:t>Черемховское районное муниципальное образование</a:t>
            </a:r>
          </a:p>
        </p:txBody>
      </p:sp>
      <p:sp>
        <p:nvSpPr>
          <p:cNvPr id="3" name="Текст 2">
            <a:extLst>
              <a:ext uri="{FF2B5EF4-FFF2-40B4-BE49-F238E27FC236}">
                <a16:creationId xmlns:a16="http://schemas.microsoft.com/office/drawing/2014/main" id="{3DEEA856-7D0B-4042-84E9-447D254450BE}"/>
              </a:ext>
            </a:extLst>
          </p:cNvPr>
          <p:cNvSpPr>
            <a:spLocks noGrp="1"/>
          </p:cNvSpPr>
          <p:nvPr>
            <p:ph type="body" idx="1"/>
          </p:nvPr>
        </p:nvSpPr>
        <p:spPr>
          <a:xfrm>
            <a:off x="1938373" y="1484784"/>
            <a:ext cx="6552728" cy="4176464"/>
          </a:xfrm>
        </p:spPr>
        <p:txBody>
          <a:bodyPr/>
          <a:lstStyle/>
          <a:p>
            <a:pPr algn="ctr"/>
            <a:r>
              <a:rPr lang="ru-RU" sz="38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ОТЧЕТ</a:t>
            </a:r>
          </a:p>
          <a:p>
            <a:pPr algn="ctr"/>
            <a:r>
              <a:rPr lang="ru-RU" sz="38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 исполнении бюджета Черемховского районного муниципального образования </a:t>
            </a:r>
          </a:p>
          <a:p>
            <a:pPr algn="ctr"/>
            <a:r>
              <a:rPr lang="ru-RU" sz="38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 2025 год</a:t>
            </a:r>
          </a:p>
        </p:txBody>
      </p:sp>
      <p:sp>
        <p:nvSpPr>
          <p:cNvPr id="4" name="TextBox 3">
            <a:extLst>
              <a:ext uri="{FF2B5EF4-FFF2-40B4-BE49-F238E27FC236}">
                <a16:creationId xmlns:a16="http://schemas.microsoft.com/office/drawing/2014/main" id="{7E6A679F-2B65-41DA-B3A9-180DE8ADFFA0}"/>
              </a:ext>
            </a:extLst>
          </p:cNvPr>
          <p:cNvSpPr txBox="1"/>
          <p:nvPr/>
        </p:nvSpPr>
        <p:spPr>
          <a:xfrm>
            <a:off x="3555833" y="6215063"/>
            <a:ext cx="3824893" cy="276999"/>
          </a:xfrm>
          <a:prstGeom prst="rect">
            <a:avLst/>
          </a:prstGeom>
          <a:noFill/>
        </p:spPr>
        <p:txBody>
          <a:bodyPr wrap="none" rtlCol="0">
            <a:spAutoFit/>
          </a:bodyPr>
          <a:lstStyle/>
          <a:p>
            <a:r>
              <a:rPr lang="ru-RU" sz="1200" b="1" dirty="0">
                <a:solidFill>
                  <a:schemeClr val="accent1">
                    <a:lumMod val="75000"/>
                  </a:schemeClr>
                </a:solidFill>
                <a:latin typeface="Arial" panose="020B0604020202020204" pitchFamily="34" charset="0"/>
                <a:cs typeface="Arial" panose="020B0604020202020204" pitchFamily="34" charset="0"/>
              </a:rPr>
              <a:t>Финансовое управление администрации ЧРМО</a:t>
            </a:r>
          </a:p>
        </p:txBody>
      </p:sp>
      <p:sp>
        <p:nvSpPr>
          <p:cNvPr id="6" name="TextBox 5">
            <a:extLst>
              <a:ext uri="{FF2B5EF4-FFF2-40B4-BE49-F238E27FC236}">
                <a16:creationId xmlns:a16="http://schemas.microsoft.com/office/drawing/2014/main" id="{5173A4D8-878C-4059-8CD7-EBCA7F00756F}"/>
              </a:ext>
            </a:extLst>
          </p:cNvPr>
          <p:cNvSpPr txBox="1"/>
          <p:nvPr/>
        </p:nvSpPr>
        <p:spPr>
          <a:xfrm>
            <a:off x="5218851" y="6492062"/>
            <a:ext cx="498855" cy="261610"/>
          </a:xfrm>
          <a:prstGeom prst="rect">
            <a:avLst/>
          </a:prstGeom>
          <a:noFill/>
        </p:spPr>
        <p:txBody>
          <a:bodyPr wrap="none" rtlCol="0">
            <a:spAutoFit/>
          </a:bodyPr>
          <a:lstStyle/>
          <a:p>
            <a:r>
              <a:rPr lang="ru-RU" sz="1100" b="1" dirty="0">
                <a:solidFill>
                  <a:schemeClr val="accent1">
                    <a:lumMod val="75000"/>
                  </a:schemeClr>
                </a:solidFill>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2135278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59740" y="495427"/>
            <a:ext cx="3531870" cy="574040"/>
          </a:xfrm>
          <a:prstGeom prst="rect">
            <a:avLst/>
          </a:prstGeom>
        </p:spPr>
        <p:txBody>
          <a:bodyPr vert="horz" wrap="square" lIns="0" tIns="12700" rIns="0" bIns="0" rtlCol="0">
            <a:spAutoFit/>
          </a:bodyPr>
          <a:lstStyle/>
          <a:p>
            <a:pPr marL="12700" marR="5080">
              <a:lnSpc>
                <a:spcPct val="100000"/>
              </a:lnSpc>
              <a:spcBef>
                <a:spcPts val="100"/>
              </a:spcBef>
            </a:pPr>
            <a:r>
              <a:rPr spc="-10" dirty="0">
                <a:solidFill>
                  <a:srgbClr val="000000"/>
                </a:solidFill>
              </a:rPr>
              <a:t>Исполнение </a:t>
            </a:r>
            <a:r>
              <a:rPr spc="-20" dirty="0">
                <a:solidFill>
                  <a:srgbClr val="000000"/>
                </a:solidFill>
              </a:rPr>
              <a:t>доходов </a:t>
            </a:r>
            <a:r>
              <a:rPr spc="-15" dirty="0">
                <a:solidFill>
                  <a:srgbClr val="000000"/>
                </a:solidFill>
              </a:rPr>
              <a:t>местного </a:t>
            </a:r>
            <a:r>
              <a:rPr spc="-490" dirty="0">
                <a:solidFill>
                  <a:srgbClr val="000000"/>
                </a:solidFill>
              </a:rPr>
              <a:t> </a:t>
            </a:r>
            <a:r>
              <a:rPr spc="-20" dirty="0">
                <a:solidFill>
                  <a:srgbClr val="000000"/>
                </a:solidFill>
              </a:rPr>
              <a:t>бюджета</a:t>
            </a:r>
            <a:r>
              <a:rPr spc="25" dirty="0">
                <a:solidFill>
                  <a:srgbClr val="000000"/>
                </a:solidFill>
              </a:rPr>
              <a:t> </a:t>
            </a:r>
            <a:r>
              <a:rPr dirty="0">
                <a:solidFill>
                  <a:srgbClr val="000000"/>
                </a:solidFill>
              </a:rPr>
              <a:t>(млн</a:t>
            </a:r>
            <a:r>
              <a:rPr spc="-5" dirty="0">
                <a:solidFill>
                  <a:srgbClr val="000000"/>
                </a:solidFill>
              </a:rPr>
              <a:t> </a:t>
            </a:r>
            <a:r>
              <a:rPr spc="-20" dirty="0">
                <a:solidFill>
                  <a:srgbClr val="000000"/>
                </a:solidFill>
              </a:rPr>
              <a:t>рублей)</a:t>
            </a:r>
          </a:p>
        </p:txBody>
      </p:sp>
      <p:grpSp>
        <p:nvGrpSpPr>
          <p:cNvPr id="2" name="object 4"/>
          <p:cNvGrpSpPr/>
          <p:nvPr/>
        </p:nvGrpSpPr>
        <p:grpSpPr>
          <a:xfrm>
            <a:off x="2211514" y="1650869"/>
            <a:ext cx="4875792" cy="3794760"/>
            <a:chOff x="2206749" y="1636776"/>
            <a:chExt cx="4973477" cy="3794760"/>
          </a:xfrm>
        </p:grpSpPr>
        <p:sp>
          <p:nvSpPr>
            <p:cNvPr id="5" name="object 5"/>
            <p:cNvSpPr/>
            <p:nvPr/>
          </p:nvSpPr>
          <p:spPr>
            <a:xfrm>
              <a:off x="2206749" y="4767072"/>
              <a:ext cx="1020169" cy="379730"/>
            </a:xfrm>
            <a:custGeom>
              <a:avLst/>
              <a:gdLst/>
              <a:ahLst/>
              <a:cxnLst/>
              <a:rect l="l" t="t" r="r" b="b"/>
              <a:pathLst>
                <a:path w="1198245" h="379729">
                  <a:moveTo>
                    <a:pt x="1197864" y="0"/>
                  </a:moveTo>
                  <a:lnTo>
                    <a:pt x="0" y="0"/>
                  </a:lnTo>
                  <a:lnTo>
                    <a:pt x="0" y="379475"/>
                  </a:lnTo>
                  <a:lnTo>
                    <a:pt x="1197864" y="379475"/>
                  </a:lnTo>
                  <a:lnTo>
                    <a:pt x="1197864" y="0"/>
                  </a:lnTo>
                  <a:close/>
                </a:path>
              </a:pathLst>
            </a:custGeom>
            <a:solidFill>
              <a:srgbClr val="256F9F"/>
            </a:solidFill>
          </p:spPr>
          <p:txBody>
            <a:bodyPr wrap="square" lIns="0" tIns="0" rIns="0" bIns="0" rtlCol="0"/>
            <a:lstStyle/>
            <a:p>
              <a:endParaRPr dirty="0"/>
            </a:p>
          </p:txBody>
        </p:sp>
        <p:sp>
          <p:nvSpPr>
            <p:cNvPr id="6" name="object 6"/>
            <p:cNvSpPr/>
            <p:nvPr/>
          </p:nvSpPr>
          <p:spPr>
            <a:xfrm flipV="1">
              <a:off x="3226918" y="4767072"/>
              <a:ext cx="218608" cy="394576"/>
            </a:xfrm>
            <a:custGeom>
              <a:avLst/>
              <a:gdLst/>
              <a:ahLst/>
              <a:cxnLst/>
              <a:rect l="l" t="t" r="r" b="b"/>
              <a:pathLst>
                <a:path w="132714" h="379729">
                  <a:moveTo>
                    <a:pt x="132587" y="0"/>
                  </a:moveTo>
                  <a:lnTo>
                    <a:pt x="0" y="0"/>
                  </a:lnTo>
                  <a:lnTo>
                    <a:pt x="0" y="379475"/>
                  </a:lnTo>
                  <a:lnTo>
                    <a:pt x="132587" y="379475"/>
                  </a:lnTo>
                  <a:lnTo>
                    <a:pt x="132587" y="0"/>
                  </a:lnTo>
                  <a:close/>
                </a:path>
              </a:pathLst>
            </a:custGeom>
            <a:solidFill>
              <a:srgbClr val="B8ACBD"/>
            </a:solidFill>
          </p:spPr>
          <p:txBody>
            <a:bodyPr wrap="square" lIns="0" tIns="0" rIns="0" bIns="0" rtlCol="0"/>
            <a:lstStyle/>
            <a:p>
              <a:endParaRPr dirty="0"/>
            </a:p>
          </p:txBody>
        </p:sp>
        <p:sp>
          <p:nvSpPr>
            <p:cNvPr id="7" name="object 7"/>
            <p:cNvSpPr/>
            <p:nvPr/>
          </p:nvSpPr>
          <p:spPr>
            <a:xfrm>
              <a:off x="3445526" y="4767072"/>
              <a:ext cx="2477553" cy="379730"/>
            </a:xfrm>
            <a:custGeom>
              <a:avLst/>
              <a:gdLst/>
              <a:ahLst/>
              <a:cxnLst/>
              <a:rect l="l" t="t" r="r" b="b"/>
              <a:pathLst>
                <a:path w="2220595" h="379729">
                  <a:moveTo>
                    <a:pt x="2220468" y="0"/>
                  </a:moveTo>
                  <a:lnTo>
                    <a:pt x="0" y="0"/>
                  </a:lnTo>
                  <a:lnTo>
                    <a:pt x="0" y="379475"/>
                  </a:lnTo>
                  <a:lnTo>
                    <a:pt x="2220468" y="379475"/>
                  </a:lnTo>
                  <a:lnTo>
                    <a:pt x="2220468" y="0"/>
                  </a:lnTo>
                  <a:close/>
                </a:path>
              </a:pathLst>
            </a:custGeom>
            <a:solidFill>
              <a:srgbClr val="92C3D9"/>
            </a:solidFill>
          </p:spPr>
          <p:txBody>
            <a:bodyPr wrap="square" lIns="0" tIns="0" rIns="0" bIns="0" rtlCol="0"/>
            <a:lstStyle/>
            <a:p>
              <a:endParaRPr dirty="0"/>
            </a:p>
          </p:txBody>
        </p:sp>
        <p:sp>
          <p:nvSpPr>
            <p:cNvPr id="8" name="object 8"/>
            <p:cNvSpPr/>
            <p:nvPr/>
          </p:nvSpPr>
          <p:spPr>
            <a:xfrm>
              <a:off x="2206749" y="2869692"/>
              <a:ext cx="1285243" cy="379730"/>
            </a:xfrm>
            <a:custGeom>
              <a:avLst/>
              <a:gdLst/>
              <a:ahLst/>
              <a:cxnLst/>
              <a:rect l="l" t="t" r="r" b="b"/>
              <a:pathLst>
                <a:path w="1191895" h="379730">
                  <a:moveTo>
                    <a:pt x="1191768" y="0"/>
                  </a:moveTo>
                  <a:lnTo>
                    <a:pt x="0" y="0"/>
                  </a:lnTo>
                  <a:lnTo>
                    <a:pt x="0" y="379475"/>
                  </a:lnTo>
                  <a:lnTo>
                    <a:pt x="1191768" y="379475"/>
                  </a:lnTo>
                  <a:lnTo>
                    <a:pt x="1191768" y="0"/>
                  </a:lnTo>
                  <a:close/>
                </a:path>
              </a:pathLst>
            </a:custGeom>
            <a:solidFill>
              <a:srgbClr val="256F9F"/>
            </a:solidFill>
          </p:spPr>
          <p:txBody>
            <a:bodyPr wrap="square" lIns="0" tIns="0" rIns="0" bIns="0" rtlCol="0"/>
            <a:lstStyle/>
            <a:p>
              <a:endParaRPr dirty="0"/>
            </a:p>
          </p:txBody>
        </p:sp>
        <p:sp>
          <p:nvSpPr>
            <p:cNvPr id="9" name="object 9"/>
            <p:cNvSpPr/>
            <p:nvPr/>
          </p:nvSpPr>
          <p:spPr>
            <a:xfrm>
              <a:off x="3398519" y="2869692"/>
              <a:ext cx="293770" cy="379730"/>
            </a:xfrm>
            <a:custGeom>
              <a:avLst/>
              <a:gdLst/>
              <a:ahLst/>
              <a:cxnLst/>
              <a:rect l="l" t="t" r="r" b="b"/>
              <a:pathLst>
                <a:path w="146685" h="379730">
                  <a:moveTo>
                    <a:pt x="146303" y="0"/>
                  </a:moveTo>
                  <a:lnTo>
                    <a:pt x="0" y="0"/>
                  </a:lnTo>
                  <a:lnTo>
                    <a:pt x="0" y="379475"/>
                  </a:lnTo>
                  <a:lnTo>
                    <a:pt x="146303" y="379475"/>
                  </a:lnTo>
                  <a:lnTo>
                    <a:pt x="146303" y="0"/>
                  </a:lnTo>
                  <a:close/>
                </a:path>
              </a:pathLst>
            </a:custGeom>
            <a:solidFill>
              <a:srgbClr val="B8ACBD"/>
            </a:solidFill>
          </p:spPr>
          <p:txBody>
            <a:bodyPr wrap="square" lIns="0" tIns="0" rIns="0" bIns="0" rtlCol="0"/>
            <a:lstStyle/>
            <a:p>
              <a:endParaRPr dirty="0"/>
            </a:p>
          </p:txBody>
        </p:sp>
        <p:sp>
          <p:nvSpPr>
            <p:cNvPr id="10" name="object 10"/>
            <p:cNvSpPr/>
            <p:nvPr/>
          </p:nvSpPr>
          <p:spPr>
            <a:xfrm>
              <a:off x="3692289" y="2869692"/>
              <a:ext cx="3487937" cy="379730"/>
            </a:xfrm>
            <a:custGeom>
              <a:avLst/>
              <a:gdLst/>
              <a:ahLst/>
              <a:cxnLst/>
              <a:rect l="l" t="t" r="r" b="b"/>
              <a:pathLst>
                <a:path w="3868420" h="379730">
                  <a:moveTo>
                    <a:pt x="3867911" y="0"/>
                  </a:moveTo>
                  <a:lnTo>
                    <a:pt x="0" y="0"/>
                  </a:lnTo>
                  <a:lnTo>
                    <a:pt x="0" y="379475"/>
                  </a:lnTo>
                  <a:lnTo>
                    <a:pt x="3867911" y="379475"/>
                  </a:lnTo>
                  <a:lnTo>
                    <a:pt x="3867911" y="0"/>
                  </a:lnTo>
                  <a:close/>
                </a:path>
              </a:pathLst>
            </a:custGeom>
            <a:solidFill>
              <a:srgbClr val="92C3D9"/>
            </a:solidFill>
          </p:spPr>
          <p:txBody>
            <a:bodyPr wrap="square" lIns="0" tIns="0" rIns="0" bIns="0" rtlCol="0"/>
            <a:lstStyle/>
            <a:p>
              <a:endParaRPr dirty="0"/>
            </a:p>
          </p:txBody>
        </p:sp>
        <p:sp>
          <p:nvSpPr>
            <p:cNvPr id="11" name="object 11"/>
            <p:cNvSpPr/>
            <p:nvPr/>
          </p:nvSpPr>
          <p:spPr>
            <a:xfrm>
              <a:off x="2206751" y="1636776"/>
              <a:ext cx="0" cy="3794760"/>
            </a:xfrm>
            <a:custGeom>
              <a:avLst/>
              <a:gdLst/>
              <a:ahLst/>
              <a:cxnLst/>
              <a:rect l="l" t="t" r="r" b="b"/>
              <a:pathLst>
                <a:path h="3794760">
                  <a:moveTo>
                    <a:pt x="0" y="3794760"/>
                  </a:moveTo>
                  <a:lnTo>
                    <a:pt x="0" y="0"/>
                  </a:lnTo>
                </a:path>
              </a:pathLst>
            </a:custGeom>
            <a:ln w="9525">
              <a:solidFill>
                <a:srgbClr val="D9D9D9"/>
              </a:solidFill>
            </a:ln>
          </p:spPr>
          <p:txBody>
            <a:bodyPr wrap="square" lIns="0" tIns="0" rIns="0" bIns="0" rtlCol="0"/>
            <a:lstStyle/>
            <a:p>
              <a:endParaRPr dirty="0"/>
            </a:p>
          </p:txBody>
        </p:sp>
      </p:grpSp>
      <p:sp>
        <p:nvSpPr>
          <p:cNvPr id="12" name="object 12"/>
          <p:cNvSpPr/>
          <p:nvPr/>
        </p:nvSpPr>
        <p:spPr>
          <a:xfrm>
            <a:off x="3309926" y="3857628"/>
            <a:ext cx="180000" cy="381600"/>
          </a:xfrm>
          <a:custGeom>
            <a:avLst/>
            <a:gdLst/>
            <a:ahLst/>
            <a:cxnLst/>
            <a:rect l="l" t="t" r="r" b="b"/>
            <a:pathLst>
              <a:path w="152400" h="378460">
                <a:moveTo>
                  <a:pt x="152400" y="0"/>
                </a:moveTo>
                <a:lnTo>
                  <a:pt x="0" y="0"/>
                </a:lnTo>
                <a:lnTo>
                  <a:pt x="0" y="377951"/>
                </a:lnTo>
                <a:lnTo>
                  <a:pt x="152400" y="377951"/>
                </a:lnTo>
                <a:lnTo>
                  <a:pt x="152400" y="0"/>
                </a:lnTo>
                <a:close/>
              </a:path>
            </a:pathLst>
          </a:custGeom>
          <a:solidFill>
            <a:srgbClr val="B8ACBD"/>
          </a:solidFill>
        </p:spPr>
        <p:txBody>
          <a:bodyPr wrap="square" lIns="0" tIns="0" rIns="0" bIns="0" rtlCol="0"/>
          <a:lstStyle/>
          <a:p>
            <a:endParaRPr dirty="0"/>
          </a:p>
        </p:txBody>
      </p:sp>
      <p:sp>
        <p:nvSpPr>
          <p:cNvPr id="13" name="object 13"/>
          <p:cNvSpPr/>
          <p:nvPr/>
        </p:nvSpPr>
        <p:spPr>
          <a:xfrm>
            <a:off x="3450333" y="1921764"/>
            <a:ext cx="270000" cy="381600"/>
          </a:xfrm>
          <a:custGeom>
            <a:avLst/>
            <a:gdLst/>
            <a:ahLst/>
            <a:cxnLst/>
            <a:rect l="l" t="t" r="r" b="b"/>
            <a:pathLst>
              <a:path w="143510" h="379730">
                <a:moveTo>
                  <a:pt x="143255" y="0"/>
                </a:moveTo>
                <a:lnTo>
                  <a:pt x="0" y="0"/>
                </a:lnTo>
                <a:lnTo>
                  <a:pt x="0" y="379475"/>
                </a:lnTo>
                <a:lnTo>
                  <a:pt x="143255" y="379475"/>
                </a:lnTo>
                <a:lnTo>
                  <a:pt x="143255" y="0"/>
                </a:lnTo>
                <a:close/>
              </a:path>
            </a:pathLst>
          </a:custGeom>
          <a:solidFill>
            <a:srgbClr val="B8ACBD"/>
          </a:solidFill>
        </p:spPr>
        <p:txBody>
          <a:bodyPr wrap="square" lIns="0" tIns="0" rIns="0" bIns="0" rtlCol="0"/>
          <a:lstStyle/>
          <a:p>
            <a:endParaRPr dirty="0"/>
          </a:p>
        </p:txBody>
      </p:sp>
      <p:sp>
        <p:nvSpPr>
          <p:cNvPr id="14" name="object 14"/>
          <p:cNvSpPr txBox="1"/>
          <p:nvPr/>
        </p:nvSpPr>
        <p:spPr>
          <a:xfrm>
            <a:off x="2628000" y="4824000"/>
            <a:ext cx="309880" cy="228268"/>
          </a:xfrm>
          <a:prstGeom prst="rect">
            <a:avLst/>
          </a:prstGeom>
        </p:spPr>
        <p:txBody>
          <a:bodyPr vert="horz" wrap="square" lIns="0" tIns="12700" rIns="0" bIns="0" rtlCol="0">
            <a:spAutoFit/>
          </a:bodyPr>
          <a:lstStyle/>
          <a:p>
            <a:pPr>
              <a:lnSpc>
                <a:spcPct val="100000"/>
              </a:lnSpc>
              <a:spcBef>
                <a:spcPts val="100"/>
              </a:spcBef>
            </a:pPr>
            <a:r>
              <a:rPr lang="ru-RU" sz="1400" spc="-5" dirty="0">
                <a:solidFill>
                  <a:srgbClr val="FFFFFF"/>
                </a:solidFill>
                <a:latin typeface="Microsoft Sans Serif"/>
                <a:cs typeface="Microsoft Sans Serif"/>
              </a:rPr>
              <a:t>150</a:t>
            </a:r>
            <a:endParaRPr sz="1400" dirty="0">
              <a:latin typeface="Microsoft Sans Serif"/>
              <a:cs typeface="Microsoft Sans Serif"/>
            </a:endParaRPr>
          </a:p>
        </p:txBody>
      </p:sp>
      <p:sp>
        <p:nvSpPr>
          <p:cNvPr id="15" name="object 15"/>
          <p:cNvSpPr txBox="1"/>
          <p:nvPr/>
        </p:nvSpPr>
        <p:spPr>
          <a:xfrm>
            <a:off x="2238356" y="3857628"/>
            <a:ext cx="1071570" cy="381600"/>
          </a:xfrm>
          <a:prstGeom prst="rect">
            <a:avLst/>
          </a:prstGeom>
          <a:solidFill>
            <a:srgbClr val="256F9F"/>
          </a:solidFill>
        </p:spPr>
        <p:txBody>
          <a:bodyPr vert="horz" wrap="square" lIns="0" tIns="76200" rIns="0" bIns="0" rtlCol="0">
            <a:spAutoFit/>
          </a:bodyPr>
          <a:lstStyle/>
          <a:p>
            <a:pPr algn="ctr">
              <a:lnSpc>
                <a:spcPct val="100000"/>
              </a:lnSpc>
              <a:spcBef>
                <a:spcPts val="600"/>
              </a:spcBef>
            </a:pPr>
            <a:r>
              <a:rPr lang="ru-RU" sz="1400" dirty="0">
                <a:solidFill>
                  <a:schemeClr val="bg1"/>
                </a:solidFill>
                <a:latin typeface="Microsoft Sans Serif"/>
                <a:cs typeface="Microsoft Sans Serif"/>
              </a:rPr>
              <a:t>173</a:t>
            </a:r>
          </a:p>
          <a:p>
            <a:pPr algn="ctr">
              <a:lnSpc>
                <a:spcPct val="100000"/>
              </a:lnSpc>
              <a:spcBef>
                <a:spcPts val="600"/>
              </a:spcBef>
            </a:pPr>
            <a:endParaRPr sz="1400" dirty="0">
              <a:solidFill>
                <a:schemeClr val="bg1"/>
              </a:solidFill>
              <a:latin typeface="Microsoft Sans Serif"/>
              <a:cs typeface="Microsoft Sans Serif"/>
            </a:endParaRPr>
          </a:p>
        </p:txBody>
      </p:sp>
      <p:sp>
        <p:nvSpPr>
          <p:cNvPr id="16" name="object 16"/>
          <p:cNvSpPr txBox="1"/>
          <p:nvPr/>
        </p:nvSpPr>
        <p:spPr>
          <a:xfrm>
            <a:off x="2666984" y="2933192"/>
            <a:ext cx="298338" cy="228909"/>
          </a:xfrm>
          <a:prstGeom prst="rect">
            <a:avLst/>
          </a:prstGeom>
        </p:spPr>
        <p:txBody>
          <a:bodyPr vert="horz" wrap="square" lIns="0" tIns="13335" rIns="0" bIns="0" rtlCol="0">
            <a:spAutoFit/>
          </a:bodyPr>
          <a:lstStyle/>
          <a:p>
            <a:pPr>
              <a:lnSpc>
                <a:spcPct val="100000"/>
              </a:lnSpc>
              <a:spcBef>
                <a:spcPts val="105"/>
              </a:spcBef>
            </a:pPr>
            <a:r>
              <a:rPr lang="ru-RU" sz="1400" dirty="0">
                <a:solidFill>
                  <a:schemeClr val="bg1"/>
                </a:solidFill>
                <a:latin typeface="Microsoft Sans Serif"/>
                <a:cs typeface="Microsoft Sans Serif"/>
              </a:rPr>
              <a:t>225</a:t>
            </a:r>
            <a:endParaRPr sz="1400" dirty="0">
              <a:solidFill>
                <a:schemeClr val="bg1"/>
              </a:solidFill>
              <a:latin typeface="Microsoft Sans Serif"/>
              <a:cs typeface="Microsoft Sans Serif"/>
            </a:endParaRPr>
          </a:p>
        </p:txBody>
      </p:sp>
      <p:sp>
        <p:nvSpPr>
          <p:cNvPr id="17" name="object 17"/>
          <p:cNvSpPr txBox="1"/>
          <p:nvPr/>
        </p:nvSpPr>
        <p:spPr>
          <a:xfrm>
            <a:off x="2211514" y="1921760"/>
            <a:ext cx="1253490" cy="381600"/>
          </a:xfrm>
          <a:prstGeom prst="rect">
            <a:avLst/>
          </a:prstGeom>
          <a:solidFill>
            <a:srgbClr val="256F9F"/>
          </a:solidFill>
        </p:spPr>
        <p:txBody>
          <a:bodyPr vert="horz" wrap="square" lIns="0" tIns="75565" rIns="0" bIns="0" rtlCol="0">
            <a:spAutoFit/>
          </a:bodyPr>
          <a:lstStyle/>
          <a:p>
            <a:pPr marR="10795" algn="ctr">
              <a:lnSpc>
                <a:spcPct val="100000"/>
              </a:lnSpc>
              <a:spcBef>
                <a:spcPts val="595"/>
              </a:spcBef>
            </a:pPr>
            <a:r>
              <a:rPr lang="ru-RU" sz="1400" spc="-5" dirty="0">
                <a:solidFill>
                  <a:srgbClr val="FFFFFF"/>
                </a:solidFill>
                <a:latin typeface="Microsoft Sans Serif"/>
                <a:cs typeface="Microsoft Sans Serif"/>
              </a:rPr>
              <a:t>240</a:t>
            </a:r>
            <a:endParaRPr sz="1400" dirty="0">
              <a:latin typeface="Microsoft Sans Serif"/>
              <a:cs typeface="Microsoft Sans Serif"/>
            </a:endParaRPr>
          </a:p>
        </p:txBody>
      </p:sp>
      <p:grpSp>
        <p:nvGrpSpPr>
          <p:cNvPr id="4" name="object 18"/>
          <p:cNvGrpSpPr/>
          <p:nvPr/>
        </p:nvGrpSpPr>
        <p:grpSpPr>
          <a:xfrm>
            <a:off x="3285744" y="1316723"/>
            <a:ext cx="5123700" cy="3276612"/>
            <a:chOff x="3285744" y="1316723"/>
            <a:chExt cx="5123700" cy="3276612"/>
          </a:xfrm>
        </p:grpSpPr>
        <p:sp>
          <p:nvSpPr>
            <p:cNvPr id="19" name="object 19"/>
            <p:cNvSpPr/>
            <p:nvPr/>
          </p:nvSpPr>
          <p:spPr>
            <a:xfrm>
              <a:off x="3285744" y="1697735"/>
              <a:ext cx="198120" cy="2895600"/>
            </a:xfrm>
            <a:custGeom>
              <a:avLst/>
              <a:gdLst/>
              <a:ahLst/>
              <a:cxnLst/>
              <a:rect l="l" t="t" r="r" b="b"/>
              <a:pathLst>
                <a:path w="198120" h="2895600">
                  <a:moveTo>
                    <a:pt x="88392" y="1857756"/>
                  </a:moveTo>
                  <a:lnTo>
                    <a:pt x="0" y="1857756"/>
                  </a:lnTo>
                  <a:lnTo>
                    <a:pt x="0" y="1947672"/>
                  </a:lnTo>
                  <a:lnTo>
                    <a:pt x="88392" y="1947672"/>
                  </a:lnTo>
                  <a:lnTo>
                    <a:pt x="88392" y="1857756"/>
                  </a:lnTo>
                  <a:close/>
                </a:path>
                <a:path w="198120" h="2895600">
                  <a:moveTo>
                    <a:pt x="121920" y="2807208"/>
                  </a:moveTo>
                  <a:lnTo>
                    <a:pt x="32004" y="2807208"/>
                  </a:lnTo>
                  <a:lnTo>
                    <a:pt x="32004" y="2895600"/>
                  </a:lnTo>
                  <a:lnTo>
                    <a:pt x="121920" y="2895600"/>
                  </a:lnTo>
                  <a:lnTo>
                    <a:pt x="121920" y="2807208"/>
                  </a:lnTo>
                  <a:close/>
                </a:path>
                <a:path w="198120" h="2895600">
                  <a:moveTo>
                    <a:pt x="172212" y="0"/>
                  </a:moveTo>
                  <a:lnTo>
                    <a:pt x="83820" y="0"/>
                  </a:lnTo>
                  <a:lnTo>
                    <a:pt x="83820" y="89916"/>
                  </a:lnTo>
                  <a:lnTo>
                    <a:pt x="172212" y="89916"/>
                  </a:lnTo>
                  <a:lnTo>
                    <a:pt x="172212" y="0"/>
                  </a:lnTo>
                  <a:close/>
                </a:path>
                <a:path w="198120" h="2895600">
                  <a:moveTo>
                    <a:pt x="198120" y="909828"/>
                  </a:moveTo>
                  <a:lnTo>
                    <a:pt x="108204" y="909828"/>
                  </a:lnTo>
                  <a:lnTo>
                    <a:pt x="108204" y="999744"/>
                  </a:lnTo>
                  <a:lnTo>
                    <a:pt x="198120" y="999744"/>
                  </a:lnTo>
                  <a:lnTo>
                    <a:pt x="198120" y="909828"/>
                  </a:lnTo>
                  <a:close/>
                </a:path>
              </a:pathLst>
            </a:custGeom>
            <a:solidFill>
              <a:srgbClr val="B8ACBD"/>
            </a:solidFill>
          </p:spPr>
          <p:txBody>
            <a:bodyPr wrap="square" lIns="0" tIns="0" rIns="0" bIns="0" rtlCol="0"/>
            <a:lstStyle/>
            <a:p>
              <a:endParaRPr dirty="0"/>
            </a:p>
          </p:txBody>
        </p:sp>
        <p:pic>
          <p:nvPicPr>
            <p:cNvPr id="20" name="object 20"/>
            <p:cNvPicPr/>
            <p:nvPr/>
          </p:nvPicPr>
          <p:blipFill>
            <a:blip r:embed="rId2" cstate="print"/>
            <a:stretch>
              <a:fillRect/>
            </a:stretch>
          </p:blipFill>
          <p:spPr>
            <a:xfrm>
              <a:off x="7485872" y="1378987"/>
              <a:ext cx="894606" cy="430182"/>
            </a:xfrm>
            <a:prstGeom prst="rect">
              <a:avLst/>
            </a:prstGeom>
          </p:spPr>
        </p:pic>
        <p:pic>
          <p:nvPicPr>
            <p:cNvPr id="21" name="object 21"/>
            <p:cNvPicPr/>
            <p:nvPr/>
          </p:nvPicPr>
          <p:blipFill>
            <a:blip r:embed="rId3" cstate="print"/>
            <a:stretch>
              <a:fillRect/>
            </a:stretch>
          </p:blipFill>
          <p:spPr>
            <a:xfrm>
              <a:off x="7456932" y="1316723"/>
              <a:ext cx="952512" cy="478548"/>
            </a:xfrm>
            <a:prstGeom prst="rect">
              <a:avLst/>
            </a:prstGeom>
          </p:spPr>
        </p:pic>
        <p:sp>
          <p:nvSpPr>
            <p:cNvPr id="22" name="object 22"/>
            <p:cNvSpPr/>
            <p:nvPr/>
          </p:nvSpPr>
          <p:spPr>
            <a:xfrm>
              <a:off x="7530084" y="1385316"/>
              <a:ext cx="810895" cy="346075"/>
            </a:xfrm>
            <a:custGeom>
              <a:avLst/>
              <a:gdLst/>
              <a:ahLst/>
              <a:cxnLst/>
              <a:rect l="l" t="t" r="r" b="b"/>
              <a:pathLst>
                <a:path w="810895" h="346075">
                  <a:moveTo>
                    <a:pt x="740410" y="0"/>
                  </a:moveTo>
                  <a:lnTo>
                    <a:pt x="70358" y="0"/>
                  </a:lnTo>
                  <a:lnTo>
                    <a:pt x="42969" y="5528"/>
                  </a:lnTo>
                  <a:lnTo>
                    <a:pt x="20605" y="20605"/>
                  </a:lnTo>
                  <a:lnTo>
                    <a:pt x="5528" y="42969"/>
                  </a:lnTo>
                  <a:lnTo>
                    <a:pt x="0" y="70358"/>
                  </a:lnTo>
                  <a:lnTo>
                    <a:pt x="0" y="275589"/>
                  </a:lnTo>
                  <a:lnTo>
                    <a:pt x="5528" y="302978"/>
                  </a:lnTo>
                  <a:lnTo>
                    <a:pt x="20605" y="325342"/>
                  </a:lnTo>
                  <a:lnTo>
                    <a:pt x="42969" y="340419"/>
                  </a:lnTo>
                  <a:lnTo>
                    <a:pt x="70358" y="345948"/>
                  </a:lnTo>
                  <a:lnTo>
                    <a:pt x="740410" y="345948"/>
                  </a:lnTo>
                  <a:lnTo>
                    <a:pt x="767798" y="340419"/>
                  </a:lnTo>
                  <a:lnTo>
                    <a:pt x="790162" y="325342"/>
                  </a:lnTo>
                  <a:lnTo>
                    <a:pt x="805239" y="302978"/>
                  </a:lnTo>
                  <a:lnTo>
                    <a:pt x="810768" y="275589"/>
                  </a:lnTo>
                  <a:lnTo>
                    <a:pt x="810768" y="70358"/>
                  </a:lnTo>
                  <a:lnTo>
                    <a:pt x="805239" y="42969"/>
                  </a:lnTo>
                  <a:lnTo>
                    <a:pt x="790162" y="20605"/>
                  </a:lnTo>
                  <a:lnTo>
                    <a:pt x="767798" y="5528"/>
                  </a:lnTo>
                  <a:lnTo>
                    <a:pt x="740410" y="0"/>
                  </a:lnTo>
                  <a:close/>
                </a:path>
              </a:pathLst>
            </a:custGeom>
            <a:solidFill>
              <a:srgbClr val="256F9F"/>
            </a:solidFill>
          </p:spPr>
          <p:txBody>
            <a:bodyPr wrap="square" lIns="0" tIns="0" rIns="0" bIns="0" rtlCol="0"/>
            <a:lstStyle/>
            <a:p>
              <a:endParaRPr dirty="0"/>
            </a:p>
          </p:txBody>
        </p:sp>
      </p:grpSp>
      <p:sp>
        <p:nvSpPr>
          <p:cNvPr id="23" name="object 23"/>
          <p:cNvSpPr txBox="1"/>
          <p:nvPr/>
        </p:nvSpPr>
        <p:spPr>
          <a:xfrm>
            <a:off x="3468751" y="4451730"/>
            <a:ext cx="223520"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46</a:t>
            </a:r>
            <a:endParaRPr sz="1400" dirty="0">
              <a:latin typeface="Microsoft Sans Serif"/>
              <a:cs typeface="Microsoft Sans Serif"/>
            </a:endParaRPr>
          </a:p>
        </p:txBody>
      </p:sp>
      <p:sp>
        <p:nvSpPr>
          <p:cNvPr id="24" name="object 24"/>
          <p:cNvSpPr txBox="1"/>
          <p:nvPr/>
        </p:nvSpPr>
        <p:spPr>
          <a:xfrm>
            <a:off x="3435858" y="3502914"/>
            <a:ext cx="309880"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44</a:t>
            </a:r>
          </a:p>
        </p:txBody>
      </p:sp>
      <p:sp>
        <p:nvSpPr>
          <p:cNvPr id="25" name="object 25"/>
          <p:cNvSpPr txBox="1"/>
          <p:nvPr/>
        </p:nvSpPr>
        <p:spPr>
          <a:xfrm>
            <a:off x="3544315" y="2553970"/>
            <a:ext cx="322580"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62</a:t>
            </a:r>
            <a:endParaRPr sz="1400" dirty="0">
              <a:latin typeface="Microsoft Sans Serif"/>
              <a:cs typeface="Microsoft Sans Serif"/>
            </a:endParaRPr>
          </a:p>
        </p:txBody>
      </p:sp>
      <p:sp>
        <p:nvSpPr>
          <p:cNvPr id="26" name="object 26"/>
          <p:cNvSpPr txBox="1"/>
          <p:nvPr/>
        </p:nvSpPr>
        <p:spPr>
          <a:xfrm>
            <a:off x="3519042" y="1643837"/>
            <a:ext cx="322580"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latin typeface="Microsoft Sans Serif"/>
                <a:cs typeface="Microsoft Sans Serif"/>
              </a:rPr>
              <a:t>58</a:t>
            </a:r>
          </a:p>
        </p:txBody>
      </p:sp>
      <p:sp>
        <p:nvSpPr>
          <p:cNvPr id="27" name="object 27"/>
          <p:cNvSpPr txBox="1"/>
          <p:nvPr/>
        </p:nvSpPr>
        <p:spPr>
          <a:xfrm>
            <a:off x="4425950" y="4827854"/>
            <a:ext cx="458470" cy="228909"/>
          </a:xfrm>
          <a:prstGeom prst="rect">
            <a:avLst/>
          </a:prstGeom>
        </p:spPr>
        <p:txBody>
          <a:bodyPr vert="horz" wrap="square" lIns="0" tIns="13335" rIns="0" bIns="0" rtlCol="0">
            <a:spAutoFit/>
          </a:bodyPr>
          <a:lstStyle/>
          <a:p>
            <a:pPr>
              <a:lnSpc>
                <a:spcPct val="100000"/>
              </a:lnSpc>
              <a:spcBef>
                <a:spcPts val="105"/>
              </a:spcBef>
            </a:pPr>
            <a:r>
              <a:rPr sz="1400" dirty="0">
                <a:latin typeface="Microsoft Sans Serif"/>
                <a:cs typeface="Microsoft Sans Serif"/>
              </a:rPr>
              <a:t>1</a:t>
            </a:r>
            <a:r>
              <a:rPr sz="1400" spc="-60" dirty="0">
                <a:latin typeface="Microsoft Sans Serif"/>
                <a:cs typeface="Microsoft Sans Serif"/>
              </a:rPr>
              <a:t> </a:t>
            </a:r>
            <a:r>
              <a:rPr lang="ru-RU" sz="1400" spc="-60" dirty="0">
                <a:latin typeface="Microsoft Sans Serif"/>
                <a:cs typeface="Microsoft Sans Serif"/>
              </a:rPr>
              <a:t>723</a:t>
            </a:r>
            <a:endParaRPr sz="1400" dirty="0">
              <a:latin typeface="Microsoft Sans Serif"/>
              <a:cs typeface="Microsoft Sans Serif"/>
            </a:endParaRPr>
          </a:p>
        </p:txBody>
      </p:sp>
      <p:sp>
        <p:nvSpPr>
          <p:cNvPr id="28" name="object 28"/>
          <p:cNvSpPr txBox="1"/>
          <p:nvPr/>
        </p:nvSpPr>
        <p:spPr>
          <a:xfrm>
            <a:off x="3483864" y="3857627"/>
            <a:ext cx="3041649" cy="381600"/>
          </a:xfrm>
          <a:prstGeom prst="rect">
            <a:avLst/>
          </a:prstGeom>
          <a:solidFill>
            <a:srgbClr val="92C3D9"/>
          </a:solidFill>
        </p:spPr>
        <p:txBody>
          <a:bodyPr vert="horz" wrap="square" lIns="0" tIns="73660" rIns="0" bIns="0" rtlCol="0">
            <a:spAutoFit/>
          </a:bodyPr>
          <a:lstStyle/>
          <a:p>
            <a:pPr marL="32384" algn="ctr">
              <a:lnSpc>
                <a:spcPct val="100000"/>
              </a:lnSpc>
              <a:spcBef>
                <a:spcPts val="580"/>
              </a:spcBef>
            </a:pPr>
            <a:r>
              <a:rPr sz="1400" dirty="0">
                <a:latin typeface="Microsoft Sans Serif"/>
                <a:cs typeface="Microsoft Sans Serif"/>
              </a:rPr>
              <a:t>1</a:t>
            </a:r>
            <a:r>
              <a:rPr sz="1400" spc="-35" dirty="0">
                <a:latin typeface="Microsoft Sans Serif"/>
                <a:cs typeface="Microsoft Sans Serif"/>
              </a:rPr>
              <a:t> </a:t>
            </a:r>
            <a:r>
              <a:rPr lang="ru-RU" sz="1400" spc="-35" dirty="0">
                <a:latin typeface="Microsoft Sans Serif"/>
                <a:cs typeface="Microsoft Sans Serif"/>
              </a:rPr>
              <a:t>940</a:t>
            </a:r>
          </a:p>
          <a:p>
            <a:pPr marL="32384" algn="ctr">
              <a:lnSpc>
                <a:spcPct val="100000"/>
              </a:lnSpc>
              <a:spcBef>
                <a:spcPts val="580"/>
              </a:spcBef>
            </a:pPr>
            <a:endParaRPr sz="1400" dirty="0">
              <a:latin typeface="Microsoft Sans Serif"/>
              <a:cs typeface="Microsoft Sans Serif"/>
            </a:endParaRPr>
          </a:p>
        </p:txBody>
      </p:sp>
      <p:sp>
        <p:nvSpPr>
          <p:cNvPr id="29" name="object 29"/>
          <p:cNvSpPr txBox="1"/>
          <p:nvPr/>
        </p:nvSpPr>
        <p:spPr>
          <a:xfrm>
            <a:off x="5257546" y="2930779"/>
            <a:ext cx="457834" cy="228909"/>
          </a:xfrm>
          <a:prstGeom prst="rect">
            <a:avLst/>
          </a:prstGeom>
        </p:spPr>
        <p:txBody>
          <a:bodyPr vert="horz" wrap="square" lIns="0" tIns="13335" rIns="0" bIns="0" rtlCol="0">
            <a:spAutoFit/>
          </a:bodyPr>
          <a:lstStyle/>
          <a:p>
            <a:pPr>
              <a:lnSpc>
                <a:spcPct val="100000"/>
              </a:lnSpc>
              <a:spcBef>
                <a:spcPts val="105"/>
              </a:spcBef>
            </a:pPr>
            <a:r>
              <a:rPr lang="ru-RU" sz="1400" dirty="0">
                <a:latin typeface="Microsoft Sans Serif"/>
                <a:cs typeface="Microsoft Sans Serif"/>
              </a:rPr>
              <a:t>2 025</a:t>
            </a:r>
          </a:p>
        </p:txBody>
      </p:sp>
      <p:sp>
        <p:nvSpPr>
          <p:cNvPr id="30" name="object 30"/>
          <p:cNvSpPr txBox="1"/>
          <p:nvPr/>
        </p:nvSpPr>
        <p:spPr>
          <a:xfrm>
            <a:off x="3720333" y="1921764"/>
            <a:ext cx="3232931" cy="381600"/>
          </a:xfrm>
          <a:prstGeom prst="rect">
            <a:avLst/>
          </a:prstGeom>
          <a:solidFill>
            <a:srgbClr val="92C3D9"/>
          </a:solidFill>
        </p:spPr>
        <p:txBody>
          <a:bodyPr vert="horz" wrap="square" lIns="0" tIns="73025" rIns="0" bIns="0" rtlCol="0">
            <a:spAutoFit/>
          </a:bodyPr>
          <a:lstStyle/>
          <a:p>
            <a:pPr marL="2540" algn="ctr">
              <a:lnSpc>
                <a:spcPct val="100000"/>
              </a:lnSpc>
              <a:spcBef>
                <a:spcPts val="575"/>
              </a:spcBef>
            </a:pPr>
            <a:r>
              <a:rPr lang="ru-RU" sz="1400" dirty="0">
                <a:latin typeface="Microsoft Sans Serif"/>
                <a:cs typeface="Microsoft Sans Serif"/>
              </a:rPr>
              <a:t>1 972</a:t>
            </a:r>
            <a:endParaRPr sz="1400" dirty="0">
              <a:latin typeface="Microsoft Sans Serif"/>
              <a:cs typeface="Microsoft Sans Serif"/>
            </a:endParaRPr>
          </a:p>
        </p:txBody>
      </p:sp>
      <p:sp>
        <p:nvSpPr>
          <p:cNvPr id="31" name="object 31"/>
          <p:cNvSpPr txBox="1"/>
          <p:nvPr/>
        </p:nvSpPr>
        <p:spPr>
          <a:xfrm>
            <a:off x="1145235" y="4825060"/>
            <a:ext cx="921385"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3</a:t>
            </a:r>
            <a:r>
              <a:rPr sz="1400" spc="-50" dirty="0">
                <a:latin typeface="Microsoft Sans Serif"/>
                <a:cs typeface="Microsoft Sans Serif"/>
              </a:rPr>
              <a:t> </a:t>
            </a:r>
            <a:r>
              <a:rPr sz="1400" spc="-10" dirty="0">
                <a:latin typeface="Microsoft Sans Serif"/>
                <a:cs typeface="Microsoft Sans Serif"/>
              </a:rPr>
              <a:t>отчёт</a:t>
            </a:r>
            <a:endParaRPr sz="1400" dirty="0">
              <a:latin typeface="Microsoft Sans Serif"/>
              <a:cs typeface="Microsoft Sans Serif"/>
            </a:endParaRPr>
          </a:p>
        </p:txBody>
      </p:sp>
      <p:sp>
        <p:nvSpPr>
          <p:cNvPr id="32" name="object 32"/>
          <p:cNvSpPr txBox="1"/>
          <p:nvPr/>
        </p:nvSpPr>
        <p:spPr>
          <a:xfrm>
            <a:off x="1145235" y="3876802"/>
            <a:ext cx="921385" cy="228268"/>
          </a:xfrm>
          <a:prstGeom prst="rect">
            <a:avLst/>
          </a:prstGeom>
        </p:spPr>
        <p:txBody>
          <a:bodyPr vert="horz" wrap="square" lIns="0" tIns="12700" rIns="0" bIns="0" rtlCol="0">
            <a:spAutoFit/>
          </a:bodyPr>
          <a:lstStyle/>
          <a:p>
            <a:pPr marL="12700">
              <a:lnSpc>
                <a:spcPct val="100000"/>
              </a:lnSpc>
              <a:spcBef>
                <a:spcPts val="100"/>
              </a:spcBef>
            </a:pPr>
            <a:r>
              <a:rPr sz="1400" spc="-5" dirty="0">
                <a:latin typeface="Microsoft Sans Serif"/>
                <a:cs typeface="Microsoft Sans Serif"/>
              </a:rPr>
              <a:t>202</a:t>
            </a:r>
            <a:r>
              <a:rPr lang="ru-RU" sz="1400" spc="-5" dirty="0">
                <a:latin typeface="Microsoft Sans Serif"/>
                <a:cs typeface="Microsoft Sans Serif"/>
              </a:rPr>
              <a:t>4</a:t>
            </a:r>
            <a:r>
              <a:rPr sz="1400" spc="-60" dirty="0">
                <a:latin typeface="Microsoft Sans Serif"/>
                <a:cs typeface="Microsoft Sans Serif"/>
              </a:rPr>
              <a:t> </a:t>
            </a:r>
            <a:r>
              <a:rPr sz="1400" spc="-10" dirty="0">
                <a:latin typeface="Microsoft Sans Serif"/>
                <a:cs typeface="Microsoft Sans Serif"/>
              </a:rPr>
              <a:t>отчёт</a:t>
            </a:r>
            <a:endParaRPr sz="1400" dirty="0">
              <a:latin typeface="Microsoft Sans Serif"/>
              <a:cs typeface="Microsoft Sans Serif"/>
            </a:endParaRPr>
          </a:p>
        </p:txBody>
      </p:sp>
      <p:sp>
        <p:nvSpPr>
          <p:cNvPr id="33" name="object 33"/>
          <p:cNvSpPr txBox="1"/>
          <p:nvPr/>
        </p:nvSpPr>
        <p:spPr>
          <a:xfrm>
            <a:off x="959307" y="2927985"/>
            <a:ext cx="1108075"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5</a:t>
            </a:r>
            <a:r>
              <a:rPr sz="1400" spc="-50" dirty="0">
                <a:latin typeface="Microsoft Sans Serif"/>
                <a:cs typeface="Microsoft Sans Serif"/>
              </a:rPr>
              <a:t> </a:t>
            </a:r>
            <a:r>
              <a:rPr sz="1400" spc="-20" dirty="0">
                <a:latin typeface="Microsoft Sans Serif"/>
                <a:cs typeface="Microsoft Sans Serif"/>
              </a:rPr>
              <a:t>прогноз</a:t>
            </a:r>
            <a:endParaRPr sz="1400" dirty="0">
              <a:latin typeface="Microsoft Sans Serif"/>
              <a:cs typeface="Microsoft Sans Serif"/>
            </a:endParaRPr>
          </a:p>
        </p:txBody>
      </p:sp>
      <p:sp>
        <p:nvSpPr>
          <p:cNvPr id="34" name="object 34"/>
          <p:cNvSpPr txBox="1"/>
          <p:nvPr/>
        </p:nvSpPr>
        <p:spPr>
          <a:xfrm>
            <a:off x="1145235" y="1979168"/>
            <a:ext cx="921385"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5</a:t>
            </a:r>
            <a:r>
              <a:rPr sz="1400" spc="-60" dirty="0">
                <a:latin typeface="Microsoft Sans Serif"/>
                <a:cs typeface="Microsoft Sans Serif"/>
              </a:rPr>
              <a:t> </a:t>
            </a:r>
            <a:r>
              <a:rPr sz="1400" spc="-10" dirty="0">
                <a:latin typeface="Microsoft Sans Serif"/>
                <a:cs typeface="Microsoft Sans Serif"/>
              </a:rPr>
              <a:t>отчёт</a:t>
            </a:r>
            <a:endParaRPr sz="1400" dirty="0">
              <a:latin typeface="Microsoft Sans Serif"/>
              <a:cs typeface="Microsoft Sans Serif"/>
            </a:endParaRPr>
          </a:p>
        </p:txBody>
      </p:sp>
      <p:sp>
        <p:nvSpPr>
          <p:cNvPr id="35" name="object 35"/>
          <p:cNvSpPr/>
          <p:nvPr/>
        </p:nvSpPr>
        <p:spPr>
          <a:xfrm>
            <a:off x="1633727" y="5826252"/>
            <a:ext cx="90170" cy="88900"/>
          </a:xfrm>
          <a:custGeom>
            <a:avLst/>
            <a:gdLst/>
            <a:ahLst/>
            <a:cxnLst/>
            <a:rect l="l" t="t" r="r" b="b"/>
            <a:pathLst>
              <a:path w="90169" h="88900">
                <a:moveTo>
                  <a:pt x="89916" y="0"/>
                </a:moveTo>
                <a:lnTo>
                  <a:pt x="0" y="0"/>
                </a:lnTo>
                <a:lnTo>
                  <a:pt x="0" y="88392"/>
                </a:lnTo>
                <a:lnTo>
                  <a:pt x="89916" y="88392"/>
                </a:lnTo>
                <a:lnTo>
                  <a:pt x="89916" y="0"/>
                </a:lnTo>
                <a:close/>
              </a:path>
            </a:pathLst>
          </a:custGeom>
          <a:solidFill>
            <a:srgbClr val="256F9F"/>
          </a:solidFill>
        </p:spPr>
        <p:txBody>
          <a:bodyPr wrap="square" lIns="0" tIns="0" rIns="0" bIns="0" rtlCol="0"/>
          <a:lstStyle/>
          <a:p>
            <a:endParaRPr dirty="0"/>
          </a:p>
        </p:txBody>
      </p:sp>
      <p:sp>
        <p:nvSpPr>
          <p:cNvPr id="36" name="object 36"/>
          <p:cNvSpPr txBox="1"/>
          <p:nvPr/>
        </p:nvSpPr>
        <p:spPr>
          <a:xfrm>
            <a:off x="1750822" y="5742228"/>
            <a:ext cx="1600835" cy="24002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Налоговые</a:t>
            </a:r>
            <a:r>
              <a:rPr sz="1400" spc="-60" dirty="0">
                <a:latin typeface="Microsoft Sans Serif"/>
                <a:cs typeface="Microsoft Sans Serif"/>
              </a:rPr>
              <a:t> </a:t>
            </a:r>
            <a:r>
              <a:rPr sz="1400" spc="-15" dirty="0">
                <a:latin typeface="Microsoft Sans Serif"/>
                <a:cs typeface="Microsoft Sans Serif"/>
              </a:rPr>
              <a:t>доходы</a:t>
            </a:r>
            <a:endParaRPr sz="1400" dirty="0">
              <a:latin typeface="Microsoft Sans Serif"/>
              <a:cs typeface="Microsoft Sans Serif"/>
            </a:endParaRPr>
          </a:p>
        </p:txBody>
      </p:sp>
      <p:sp>
        <p:nvSpPr>
          <p:cNvPr id="37" name="object 37"/>
          <p:cNvSpPr/>
          <p:nvPr/>
        </p:nvSpPr>
        <p:spPr>
          <a:xfrm>
            <a:off x="3703320" y="5826252"/>
            <a:ext cx="90170" cy="88900"/>
          </a:xfrm>
          <a:custGeom>
            <a:avLst/>
            <a:gdLst/>
            <a:ahLst/>
            <a:cxnLst/>
            <a:rect l="l" t="t" r="r" b="b"/>
            <a:pathLst>
              <a:path w="90170" h="88900">
                <a:moveTo>
                  <a:pt x="89915" y="0"/>
                </a:moveTo>
                <a:lnTo>
                  <a:pt x="0" y="0"/>
                </a:lnTo>
                <a:lnTo>
                  <a:pt x="0" y="88392"/>
                </a:lnTo>
                <a:lnTo>
                  <a:pt x="89915" y="88392"/>
                </a:lnTo>
                <a:lnTo>
                  <a:pt x="89915" y="0"/>
                </a:lnTo>
                <a:close/>
              </a:path>
            </a:pathLst>
          </a:custGeom>
          <a:solidFill>
            <a:srgbClr val="B8ACBD"/>
          </a:solidFill>
        </p:spPr>
        <p:txBody>
          <a:bodyPr wrap="square" lIns="0" tIns="0" rIns="0" bIns="0" rtlCol="0"/>
          <a:lstStyle/>
          <a:p>
            <a:endParaRPr dirty="0"/>
          </a:p>
        </p:txBody>
      </p:sp>
      <p:sp>
        <p:nvSpPr>
          <p:cNvPr id="38" name="object 38"/>
          <p:cNvSpPr txBox="1"/>
          <p:nvPr/>
        </p:nvSpPr>
        <p:spPr>
          <a:xfrm>
            <a:off x="3821048" y="5742228"/>
            <a:ext cx="1798955" cy="24002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Неналоговые</a:t>
            </a:r>
            <a:r>
              <a:rPr sz="1400" spc="-55" dirty="0">
                <a:latin typeface="Microsoft Sans Serif"/>
                <a:cs typeface="Microsoft Sans Serif"/>
              </a:rPr>
              <a:t> </a:t>
            </a:r>
            <a:r>
              <a:rPr sz="1400" spc="-15" dirty="0">
                <a:latin typeface="Microsoft Sans Serif"/>
                <a:cs typeface="Microsoft Sans Serif"/>
              </a:rPr>
              <a:t>доходы</a:t>
            </a:r>
            <a:endParaRPr sz="1400" dirty="0">
              <a:latin typeface="Microsoft Sans Serif"/>
              <a:cs typeface="Microsoft Sans Serif"/>
            </a:endParaRPr>
          </a:p>
        </p:txBody>
      </p:sp>
      <p:sp>
        <p:nvSpPr>
          <p:cNvPr id="39" name="object 39"/>
          <p:cNvSpPr/>
          <p:nvPr/>
        </p:nvSpPr>
        <p:spPr>
          <a:xfrm>
            <a:off x="5971032" y="5826252"/>
            <a:ext cx="88900" cy="88900"/>
          </a:xfrm>
          <a:custGeom>
            <a:avLst/>
            <a:gdLst/>
            <a:ahLst/>
            <a:cxnLst/>
            <a:rect l="l" t="t" r="r" b="b"/>
            <a:pathLst>
              <a:path w="88900" h="88900">
                <a:moveTo>
                  <a:pt x="88391" y="0"/>
                </a:moveTo>
                <a:lnTo>
                  <a:pt x="0" y="0"/>
                </a:lnTo>
                <a:lnTo>
                  <a:pt x="0" y="88392"/>
                </a:lnTo>
                <a:lnTo>
                  <a:pt x="88391" y="88392"/>
                </a:lnTo>
                <a:lnTo>
                  <a:pt x="88391" y="0"/>
                </a:lnTo>
                <a:close/>
              </a:path>
            </a:pathLst>
          </a:custGeom>
          <a:solidFill>
            <a:srgbClr val="92C3D9"/>
          </a:solidFill>
        </p:spPr>
        <p:txBody>
          <a:bodyPr wrap="square" lIns="0" tIns="0" rIns="0" bIns="0" rtlCol="0"/>
          <a:lstStyle/>
          <a:p>
            <a:endParaRPr dirty="0"/>
          </a:p>
        </p:txBody>
      </p:sp>
      <p:sp>
        <p:nvSpPr>
          <p:cNvPr id="40" name="object 40"/>
          <p:cNvSpPr txBox="1"/>
          <p:nvPr/>
        </p:nvSpPr>
        <p:spPr>
          <a:xfrm>
            <a:off x="6088126" y="5742228"/>
            <a:ext cx="2410460" cy="240029"/>
          </a:xfrm>
          <a:prstGeom prst="rect">
            <a:avLst/>
          </a:prstGeom>
        </p:spPr>
        <p:txBody>
          <a:bodyPr vert="horz" wrap="square" lIns="0" tIns="13335" rIns="0" bIns="0" rtlCol="0">
            <a:spAutoFit/>
          </a:bodyPr>
          <a:lstStyle/>
          <a:p>
            <a:pPr marL="12700">
              <a:lnSpc>
                <a:spcPct val="100000"/>
              </a:lnSpc>
              <a:spcBef>
                <a:spcPts val="105"/>
              </a:spcBef>
            </a:pPr>
            <a:r>
              <a:rPr sz="1400" spc="-30" dirty="0">
                <a:latin typeface="Microsoft Sans Serif"/>
                <a:cs typeface="Microsoft Sans Serif"/>
              </a:rPr>
              <a:t>Безвозмездные</a:t>
            </a:r>
            <a:r>
              <a:rPr sz="1400" spc="-55" dirty="0">
                <a:latin typeface="Microsoft Sans Serif"/>
                <a:cs typeface="Microsoft Sans Serif"/>
              </a:rPr>
              <a:t> </a:t>
            </a:r>
            <a:r>
              <a:rPr sz="1400" spc="-5" dirty="0">
                <a:latin typeface="Microsoft Sans Serif"/>
                <a:cs typeface="Microsoft Sans Serif"/>
              </a:rPr>
              <a:t>поступления</a:t>
            </a:r>
            <a:endParaRPr sz="1400" dirty="0">
              <a:latin typeface="Microsoft Sans Serif"/>
              <a:cs typeface="Microsoft Sans Serif"/>
            </a:endParaRPr>
          </a:p>
        </p:txBody>
      </p:sp>
      <p:grpSp>
        <p:nvGrpSpPr>
          <p:cNvPr id="18" name="object 41"/>
          <p:cNvGrpSpPr/>
          <p:nvPr/>
        </p:nvGrpSpPr>
        <p:grpSpPr>
          <a:xfrm>
            <a:off x="7501128" y="1854707"/>
            <a:ext cx="867410" cy="1492250"/>
            <a:chOff x="7501128" y="1854707"/>
            <a:chExt cx="867410" cy="1492250"/>
          </a:xfrm>
        </p:grpSpPr>
        <p:pic>
          <p:nvPicPr>
            <p:cNvPr id="42" name="object 42"/>
            <p:cNvPicPr/>
            <p:nvPr/>
          </p:nvPicPr>
          <p:blipFill>
            <a:blip r:embed="rId4" cstate="print"/>
            <a:stretch>
              <a:fillRect/>
            </a:stretch>
          </p:blipFill>
          <p:spPr>
            <a:xfrm>
              <a:off x="7575568" y="1891095"/>
              <a:ext cx="792967" cy="1420593"/>
            </a:xfrm>
            <a:prstGeom prst="rect">
              <a:avLst/>
            </a:prstGeom>
          </p:spPr>
        </p:pic>
        <p:pic>
          <p:nvPicPr>
            <p:cNvPr id="43" name="object 43"/>
            <p:cNvPicPr/>
            <p:nvPr/>
          </p:nvPicPr>
          <p:blipFill>
            <a:blip r:embed="rId5" cstate="print"/>
            <a:stretch>
              <a:fillRect/>
            </a:stretch>
          </p:blipFill>
          <p:spPr>
            <a:xfrm>
              <a:off x="7501128" y="1854707"/>
              <a:ext cx="862596" cy="1491996"/>
            </a:xfrm>
            <a:prstGeom prst="rect">
              <a:avLst/>
            </a:prstGeom>
          </p:spPr>
        </p:pic>
        <p:sp>
          <p:nvSpPr>
            <p:cNvPr id="44" name="object 44"/>
            <p:cNvSpPr/>
            <p:nvPr/>
          </p:nvSpPr>
          <p:spPr>
            <a:xfrm>
              <a:off x="7574280" y="1933955"/>
              <a:ext cx="721360" cy="1338580"/>
            </a:xfrm>
            <a:custGeom>
              <a:avLst/>
              <a:gdLst/>
              <a:ahLst/>
              <a:cxnLst/>
              <a:rect l="l" t="t" r="r" b="b"/>
              <a:pathLst>
                <a:path w="721359" h="1338579">
                  <a:moveTo>
                    <a:pt x="658368" y="0"/>
                  </a:moveTo>
                  <a:lnTo>
                    <a:pt x="62484" y="0"/>
                  </a:lnTo>
                  <a:lnTo>
                    <a:pt x="38147" y="4905"/>
                  </a:lnTo>
                  <a:lnTo>
                    <a:pt x="18288" y="18287"/>
                  </a:lnTo>
                  <a:lnTo>
                    <a:pt x="4905" y="38147"/>
                  </a:lnTo>
                  <a:lnTo>
                    <a:pt x="0" y="62484"/>
                  </a:lnTo>
                  <a:lnTo>
                    <a:pt x="0" y="1275588"/>
                  </a:lnTo>
                  <a:lnTo>
                    <a:pt x="4905" y="1299924"/>
                  </a:lnTo>
                  <a:lnTo>
                    <a:pt x="18288" y="1319784"/>
                  </a:lnTo>
                  <a:lnTo>
                    <a:pt x="38147" y="1333166"/>
                  </a:lnTo>
                  <a:lnTo>
                    <a:pt x="62484" y="1338072"/>
                  </a:lnTo>
                  <a:lnTo>
                    <a:pt x="658368" y="1338072"/>
                  </a:lnTo>
                  <a:lnTo>
                    <a:pt x="682704" y="1333166"/>
                  </a:lnTo>
                  <a:lnTo>
                    <a:pt x="702564" y="1319784"/>
                  </a:lnTo>
                  <a:lnTo>
                    <a:pt x="715946" y="1299924"/>
                  </a:lnTo>
                  <a:lnTo>
                    <a:pt x="720851" y="1275588"/>
                  </a:lnTo>
                  <a:lnTo>
                    <a:pt x="720851" y="62484"/>
                  </a:lnTo>
                  <a:lnTo>
                    <a:pt x="715946" y="38147"/>
                  </a:lnTo>
                  <a:lnTo>
                    <a:pt x="702564" y="18288"/>
                  </a:lnTo>
                  <a:lnTo>
                    <a:pt x="682704" y="4905"/>
                  </a:lnTo>
                  <a:lnTo>
                    <a:pt x="658368" y="0"/>
                  </a:lnTo>
                  <a:close/>
                </a:path>
              </a:pathLst>
            </a:custGeom>
            <a:solidFill>
              <a:srgbClr val="FFFFFF"/>
            </a:solidFill>
          </p:spPr>
          <p:txBody>
            <a:bodyPr wrap="square" lIns="0" tIns="0" rIns="0" bIns="0" rtlCol="0"/>
            <a:lstStyle/>
            <a:p>
              <a:endParaRPr dirty="0"/>
            </a:p>
          </p:txBody>
        </p:sp>
      </p:grpSp>
      <p:sp>
        <p:nvSpPr>
          <p:cNvPr id="45" name="object 45"/>
          <p:cNvSpPr txBox="1"/>
          <p:nvPr/>
        </p:nvSpPr>
        <p:spPr>
          <a:xfrm>
            <a:off x="7705725" y="1962404"/>
            <a:ext cx="471170"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2 270</a:t>
            </a:r>
            <a:endParaRPr sz="1400" dirty="0">
              <a:latin typeface="Microsoft Sans Serif"/>
              <a:cs typeface="Microsoft Sans Serif"/>
            </a:endParaRPr>
          </a:p>
        </p:txBody>
      </p:sp>
      <p:sp>
        <p:nvSpPr>
          <p:cNvPr id="46" name="object 46"/>
          <p:cNvSpPr txBox="1"/>
          <p:nvPr/>
        </p:nvSpPr>
        <p:spPr>
          <a:xfrm>
            <a:off x="7706994" y="2878963"/>
            <a:ext cx="471170"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2 311</a:t>
            </a:r>
            <a:endParaRPr sz="1400" dirty="0">
              <a:latin typeface="Microsoft Sans Serif"/>
              <a:cs typeface="Microsoft Sans Serif"/>
            </a:endParaRPr>
          </a:p>
        </p:txBody>
      </p:sp>
      <p:sp>
        <p:nvSpPr>
          <p:cNvPr id="47" name="object 47"/>
          <p:cNvSpPr txBox="1"/>
          <p:nvPr/>
        </p:nvSpPr>
        <p:spPr>
          <a:xfrm>
            <a:off x="8394318" y="1869439"/>
            <a:ext cx="1124585" cy="850900"/>
          </a:xfrm>
          <a:prstGeom prst="rect">
            <a:avLst/>
          </a:prstGeom>
        </p:spPr>
        <p:txBody>
          <a:bodyPr vert="horz" wrap="square" lIns="0" tIns="13335" rIns="0" bIns="0" rtlCol="0">
            <a:spAutoFit/>
          </a:bodyPr>
          <a:lstStyle/>
          <a:p>
            <a:pPr marR="7620" algn="r">
              <a:lnSpc>
                <a:spcPct val="100000"/>
              </a:lnSpc>
              <a:spcBef>
                <a:spcPts val="105"/>
              </a:spcBef>
            </a:pPr>
            <a:r>
              <a:rPr sz="1400" spc="-5" dirty="0">
                <a:solidFill>
                  <a:srgbClr val="1F5E87"/>
                </a:solidFill>
                <a:latin typeface="Microsoft Sans Serif"/>
                <a:cs typeface="Microsoft Sans Serif"/>
              </a:rPr>
              <a:t>исполнение</a:t>
            </a:r>
            <a:endParaRPr sz="1400" dirty="0">
              <a:latin typeface="Microsoft Sans Serif"/>
              <a:cs typeface="Microsoft Sans Serif"/>
            </a:endParaRPr>
          </a:p>
          <a:p>
            <a:pPr marR="5080" algn="r">
              <a:lnSpc>
                <a:spcPct val="100000"/>
              </a:lnSpc>
            </a:pPr>
            <a:r>
              <a:rPr sz="1400" spc="-10" dirty="0">
                <a:solidFill>
                  <a:srgbClr val="1F5E87"/>
                </a:solidFill>
                <a:latin typeface="Microsoft Sans Serif"/>
                <a:cs typeface="Microsoft Sans Serif"/>
              </a:rPr>
              <a:t>прогноза</a:t>
            </a:r>
            <a:endParaRPr sz="1400" dirty="0">
              <a:latin typeface="Microsoft Sans Serif"/>
              <a:cs typeface="Microsoft Sans Serif"/>
            </a:endParaRPr>
          </a:p>
          <a:p>
            <a:pPr marL="12700">
              <a:lnSpc>
                <a:spcPct val="100000"/>
              </a:lnSpc>
              <a:spcBef>
                <a:spcPts val="250"/>
              </a:spcBef>
            </a:pPr>
            <a:r>
              <a:rPr lang="ru-RU" sz="2400" spc="-10" dirty="0">
                <a:solidFill>
                  <a:srgbClr val="1F5E87"/>
                </a:solidFill>
                <a:latin typeface="Microsoft Sans Serif"/>
                <a:cs typeface="Microsoft Sans Serif"/>
              </a:rPr>
              <a:t>   </a:t>
            </a:r>
            <a:r>
              <a:rPr sz="2400" spc="-10" dirty="0">
                <a:solidFill>
                  <a:srgbClr val="1F5E87"/>
                </a:solidFill>
                <a:latin typeface="Microsoft Sans Serif"/>
                <a:cs typeface="Microsoft Sans Serif"/>
              </a:rPr>
              <a:t>9</a:t>
            </a:r>
            <a:r>
              <a:rPr lang="ru-RU" sz="2400" spc="-10" dirty="0">
                <a:solidFill>
                  <a:srgbClr val="1F5E87"/>
                </a:solidFill>
                <a:latin typeface="Microsoft Sans Serif"/>
                <a:cs typeface="Microsoft Sans Serif"/>
              </a:rPr>
              <a:t>8,2</a:t>
            </a:r>
            <a:r>
              <a:rPr sz="2400" spc="-10" dirty="0">
                <a:solidFill>
                  <a:srgbClr val="1F5E87"/>
                </a:solidFill>
                <a:latin typeface="Microsoft Sans Serif"/>
                <a:cs typeface="Microsoft Sans Serif"/>
              </a:rPr>
              <a:t>%</a:t>
            </a:r>
            <a:endParaRPr sz="2400" dirty="0">
              <a:latin typeface="Microsoft Sans Serif"/>
              <a:cs typeface="Microsoft Sans Serif"/>
            </a:endParaRPr>
          </a:p>
        </p:txBody>
      </p:sp>
      <p:sp>
        <p:nvSpPr>
          <p:cNvPr id="48" name="object 48"/>
          <p:cNvSpPr txBox="1"/>
          <p:nvPr/>
        </p:nvSpPr>
        <p:spPr>
          <a:xfrm>
            <a:off x="7687182" y="1433017"/>
            <a:ext cx="497840" cy="240029"/>
          </a:xfrm>
          <a:prstGeom prst="rect">
            <a:avLst/>
          </a:prstGeom>
        </p:spPr>
        <p:txBody>
          <a:bodyPr vert="horz" wrap="square" lIns="0" tIns="13335" rIns="0" bIns="0" rtlCol="0">
            <a:spAutoFit/>
          </a:bodyPr>
          <a:lstStyle/>
          <a:p>
            <a:pPr marL="12700">
              <a:lnSpc>
                <a:spcPct val="100000"/>
              </a:lnSpc>
              <a:spcBef>
                <a:spcPts val="105"/>
              </a:spcBef>
            </a:pPr>
            <a:r>
              <a:rPr sz="1400" spc="-5" dirty="0">
                <a:solidFill>
                  <a:srgbClr val="FFFFFF"/>
                </a:solidFill>
                <a:latin typeface="Microsoft Sans Serif"/>
                <a:cs typeface="Microsoft Sans Serif"/>
              </a:rPr>
              <a:t>Всего</a:t>
            </a:r>
            <a:endParaRPr sz="1400" dirty="0">
              <a:latin typeface="Microsoft Sans Serif"/>
              <a:cs typeface="Microsoft Sans Serif"/>
            </a:endParaRPr>
          </a:p>
        </p:txBody>
      </p:sp>
      <p:grpSp>
        <p:nvGrpSpPr>
          <p:cNvPr id="41" name="object 49"/>
          <p:cNvGrpSpPr/>
          <p:nvPr/>
        </p:nvGrpSpPr>
        <p:grpSpPr>
          <a:xfrm>
            <a:off x="7530083" y="3776471"/>
            <a:ext cx="867410" cy="1493520"/>
            <a:chOff x="7530083" y="3776471"/>
            <a:chExt cx="867410" cy="1493520"/>
          </a:xfrm>
        </p:grpSpPr>
        <p:pic>
          <p:nvPicPr>
            <p:cNvPr id="50" name="object 50"/>
            <p:cNvPicPr/>
            <p:nvPr/>
          </p:nvPicPr>
          <p:blipFill>
            <a:blip r:embed="rId6" cstate="print"/>
            <a:stretch>
              <a:fillRect/>
            </a:stretch>
          </p:blipFill>
          <p:spPr>
            <a:xfrm>
              <a:off x="7603117" y="3814383"/>
              <a:ext cx="794242" cy="1420593"/>
            </a:xfrm>
            <a:prstGeom prst="rect">
              <a:avLst/>
            </a:prstGeom>
          </p:spPr>
        </p:pic>
        <p:pic>
          <p:nvPicPr>
            <p:cNvPr id="51" name="object 51"/>
            <p:cNvPicPr/>
            <p:nvPr/>
          </p:nvPicPr>
          <p:blipFill>
            <a:blip r:embed="rId7" cstate="print"/>
            <a:stretch>
              <a:fillRect/>
            </a:stretch>
          </p:blipFill>
          <p:spPr>
            <a:xfrm>
              <a:off x="7530083" y="3776471"/>
              <a:ext cx="861072" cy="1493519"/>
            </a:xfrm>
            <a:prstGeom prst="rect">
              <a:avLst/>
            </a:prstGeom>
          </p:spPr>
        </p:pic>
        <p:sp>
          <p:nvSpPr>
            <p:cNvPr id="52" name="object 52"/>
            <p:cNvSpPr/>
            <p:nvPr/>
          </p:nvSpPr>
          <p:spPr>
            <a:xfrm>
              <a:off x="7603235" y="3855719"/>
              <a:ext cx="719455" cy="1339850"/>
            </a:xfrm>
            <a:custGeom>
              <a:avLst/>
              <a:gdLst/>
              <a:ahLst/>
              <a:cxnLst/>
              <a:rect l="l" t="t" r="r" b="b"/>
              <a:pathLst>
                <a:path w="719454" h="1339850">
                  <a:moveTo>
                    <a:pt x="656971" y="0"/>
                  </a:moveTo>
                  <a:lnTo>
                    <a:pt x="62357" y="0"/>
                  </a:lnTo>
                  <a:lnTo>
                    <a:pt x="38094" y="4903"/>
                  </a:lnTo>
                  <a:lnTo>
                    <a:pt x="18272" y="18272"/>
                  </a:lnTo>
                  <a:lnTo>
                    <a:pt x="4903" y="38094"/>
                  </a:lnTo>
                  <a:lnTo>
                    <a:pt x="0" y="62356"/>
                  </a:lnTo>
                  <a:lnTo>
                    <a:pt x="0" y="1277238"/>
                  </a:lnTo>
                  <a:lnTo>
                    <a:pt x="4903" y="1301501"/>
                  </a:lnTo>
                  <a:lnTo>
                    <a:pt x="18272" y="1321323"/>
                  </a:lnTo>
                  <a:lnTo>
                    <a:pt x="38094" y="1334692"/>
                  </a:lnTo>
                  <a:lnTo>
                    <a:pt x="62357" y="1339595"/>
                  </a:lnTo>
                  <a:lnTo>
                    <a:pt x="656971" y="1339595"/>
                  </a:lnTo>
                  <a:lnTo>
                    <a:pt x="681233" y="1334692"/>
                  </a:lnTo>
                  <a:lnTo>
                    <a:pt x="701055" y="1321323"/>
                  </a:lnTo>
                  <a:lnTo>
                    <a:pt x="714424" y="1301501"/>
                  </a:lnTo>
                  <a:lnTo>
                    <a:pt x="719328" y="1277238"/>
                  </a:lnTo>
                  <a:lnTo>
                    <a:pt x="719328" y="62356"/>
                  </a:lnTo>
                  <a:lnTo>
                    <a:pt x="714424" y="38094"/>
                  </a:lnTo>
                  <a:lnTo>
                    <a:pt x="701055" y="18272"/>
                  </a:lnTo>
                  <a:lnTo>
                    <a:pt x="681233" y="4903"/>
                  </a:lnTo>
                  <a:lnTo>
                    <a:pt x="656971" y="0"/>
                  </a:lnTo>
                  <a:close/>
                </a:path>
              </a:pathLst>
            </a:custGeom>
            <a:solidFill>
              <a:srgbClr val="FFFFFF"/>
            </a:solidFill>
          </p:spPr>
          <p:txBody>
            <a:bodyPr wrap="square" lIns="0" tIns="0" rIns="0" bIns="0" rtlCol="0"/>
            <a:lstStyle/>
            <a:p>
              <a:endParaRPr dirty="0"/>
            </a:p>
          </p:txBody>
        </p:sp>
      </p:grpSp>
      <p:sp>
        <p:nvSpPr>
          <p:cNvPr id="53" name="object 53"/>
          <p:cNvSpPr txBox="1"/>
          <p:nvPr/>
        </p:nvSpPr>
        <p:spPr>
          <a:xfrm>
            <a:off x="7733792" y="3885946"/>
            <a:ext cx="471170"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2 155</a:t>
            </a:r>
            <a:endParaRPr sz="1400" dirty="0">
              <a:latin typeface="Microsoft Sans Serif"/>
              <a:cs typeface="Microsoft Sans Serif"/>
            </a:endParaRPr>
          </a:p>
        </p:txBody>
      </p:sp>
      <p:sp>
        <p:nvSpPr>
          <p:cNvPr id="54" name="object 54"/>
          <p:cNvSpPr txBox="1"/>
          <p:nvPr/>
        </p:nvSpPr>
        <p:spPr>
          <a:xfrm>
            <a:off x="7739082" y="4801946"/>
            <a:ext cx="467784"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1 919</a:t>
            </a:r>
            <a:endParaRPr sz="1400" dirty="0">
              <a:latin typeface="Microsoft Sans Serif"/>
              <a:cs typeface="Microsoft Sans Serif"/>
            </a:endParaRPr>
          </a:p>
        </p:txBody>
      </p:sp>
      <p:sp>
        <p:nvSpPr>
          <p:cNvPr id="55" name="object 40">
            <a:extLst>
              <a:ext uri="{FF2B5EF4-FFF2-40B4-BE49-F238E27FC236}">
                <a16:creationId xmlns:a16="http://schemas.microsoft.com/office/drawing/2014/main" id="{33B6483F-0869-495F-B04A-BC11CCA0C014}"/>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10</a:t>
            </a:fld>
            <a:endParaRPr sz="1200" dirty="0">
              <a:latin typeface="Microsoft Sans Serif"/>
              <a:cs typeface="Microsoft Sans Serif"/>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11</a:t>
            </a:fld>
            <a:endParaRPr sz="1200" dirty="0">
              <a:latin typeface="Microsoft Sans Serif"/>
              <a:cs typeface="Microsoft Sans Serif"/>
            </a:endParaRPr>
          </a:p>
        </p:txBody>
      </p:sp>
      <p:sp>
        <p:nvSpPr>
          <p:cNvPr id="2" name="object 2"/>
          <p:cNvSpPr txBox="1">
            <a:spLocks noGrp="1"/>
          </p:cNvSpPr>
          <p:nvPr>
            <p:ph type="title"/>
          </p:nvPr>
        </p:nvSpPr>
        <p:spPr>
          <a:xfrm>
            <a:off x="351840" y="335660"/>
            <a:ext cx="3316604" cy="574040"/>
          </a:xfrm>
          <a:prstGeom prst="rect">
            <a:avLst/>
          </a:prstGeom>
        </p:spPr>
        <p:txBody>
          <a:bodyPr vert="horz" wrap="square" lIns="0" tIns="12700" rIns="0" bIns="0" rtlCol="0">
            <a:spAutoFit/>
          </a:bodyPr>
          <a:lstStyle/>
          <a:p>
            <a:pPr marL="12700" marR="5080">
              <a:lnSpc>
                <a:spcPct val="100000"/>
              </a:lnSpc>
              <a:spcBef>
                <a:spcPts val="100"/>
              </a:spcBef>
            </a:pPr>
            <a:r>
              <a:rPr spc="-10" dirty="0">
                <a:solidFill>
                  <a:srgbClr val="000000"/>
                </a:solidFill>
              </a:rPr>
              <a:t>Структура</a:t>
            </a:r>
            <a:r>
              <a:rPr spc="30" dirty="0">
                <a:solidFill>
                  <a:srgbClr val="000000"/>
                </a:solidFill>
              </a:rPr>
              <a:t> </a:t>
            </a:r>
            <a:r>
              <a:rPr spc="-20" dirty="0">
                <a:solidFill>
                  <a:srgbClr val="000000"/>
                </a:solidFill>
              </a:rPr>
              <a:t>доходов </a:t>
            </a:r>
            <a:r>
              <a:rPr spc="-15" dirty="0">
                <a:solidFill>
                  <a:srgbClr val="000000"/>
                </a:solidFill>
              </a:rPr>
              <a:t>местного </a:t>
            </a:r>
            <a:r>
              <a:rPr spc="-484" dirty="0">
                <a:solidFill>
                  <a:srgbClr val="000000"/>
                </a:solidFill>
              </a:rPr>
              <a:t> </a:t>
            </a:r>
            <a:r>
              <a:rPr spc="-20" dirty="0">
                <a:solidFill>
                  <a:srgbClr val="000000"/>
                </a:solidFill>
              </a:rPr>
              <a:t>бюджета</a:t>
            </a:r>
            <a:r>
              <a:rPr spc="20" dirty="0">
                <a:solidFill>
                  <a:srgbClr val="000000"/>
                </a:solidFill>
              </a:rPr>
              <a:t> </a:t>
            </a:r>
            <a:r>
              <a:rPr dirty="0">
                <a:solidFill>
                  <a:srgbClr val="000000"/>
                </a:solidFill>
              </a:rPr>
              <a:t>(млн</a:t>
            </a:r>
            <a:r>
              <a:rPr spc="-5" dirty="0">
                <a:solidFill>
                  <a:srgbClr val="000000"/>
                </a:solidFill>
              </a:rPr>
              <a:t> </a:t>
            </a:r>
            <a:r>
              <a:rPr spc="-20" dirty="0">
                <a:solidFill>
                  <a:srgbClr val="000000"/>
                </a:solidFill>
              </a:rPr>
              <a:t>рублей)</a:t>
            </a:r>
          </a:p>
        </p:txBody>
      </p:sp>
      <p:graphicFrame>
        <p:nvGraphicFramePr>
          <p:cNvPr id="3" name="object 3"/>
          <p:cNvGraphicFramePr>
            <a:graphicFrameLocks noGrp="1"/>
          </p:cNvGraphicFramePr>
          <p:nvPr/>
        </p:nvGraphicFramePr>
        <p:xfrm>
          <a:off x="371673" y="1207071"/>
          <a:ext cx="9338308" cy="5095298"/>
        </p:xfrm>
        <a:graphic>
          <a:graphicData uri="http://schemas.openxmlformats.org/drawingml/2006/table">
            <a:tbl>
              <a:tblPr firstRow="1" bandRow="1">
                <a:tableStyleId>{2D5ABB26-0587-4C30-8999-92F81FD0307C}</a:tableStyleId>
              </a:tblPr>
              <a:tblGrid>
                <a:gridCol w="4769485">
                  <a:extLst>
                    <a:ext uri="{9D8B030D-6E8A-4147-A177-3AD203B41FA5}">
                      <a16:colId xmlns:a16="http://schemas.microsoft.com/office/drawing/2014/main" val="20000"/>
                    </a:ext>
                  </a:extLst>
                </a:gridCol>
                <a:gridCol w="1068069">
                  <a:extLst>
                    <a:ext uri="{9D8B030D-6E8A-4147-A177-3AD203B41FA5}">
                      <a16:colId xmlns:a16="http://schemas.microsoft.com/office/drawing/2014/main" val="20001"/>
                    </a:ext>
                  </a:extLst>
                </a:gridCol>
                <a:gridCol w="1149350">
                  <a:extLst>
                    <a:ext uri="{9D8B030D-6E8A-4147-A177-3AD203B41FA5}">
                      <a16:colId xmlns:a16="http://schemas.microsoft.com/office/drawing/2014/main" val="20002"/>
                    </a:ext>
                  </a:extLst>
                </a:gridCol>
                <a:gridCol w="1131570">
                  <a:extLst>
                    <a:ext uri="{9D8B030D-6E8A-4147-A177-3AD203B41FA5}">
                      <a16:colId xmlns:a16="http://schemas.microsoft.com/office/drawing/2014/main" val="20003"/>
                    </a:ext>
                  </a:extLst>
                </a:gridCol>
                <a:gridCol w="1219834">
                  <a:extLst>
                    <a:ext uri="{9D8B030D-6E8A-4147-A177-3AD203B41FA5}">
                      <a16:colId xmlns:a16="http://schemas.microsoft.com/office/drawing/2014/main" val="20004"/>
                    </a:ext>
                  </a:extLst>
                </a:gridCol>
              </a:tblGrid>
              <a:tr h="406273">
                <a:tc gridSpan="5">
                  <a:txBody>
                    <a:bodyPr/>
                    <a:lstStyle/>
                    <a:p>
                      <a:pPr algn="ctr">
                        <a:lnSpc>
                          <a:spcPts val="1895"/>
                        </a:lnSpc>
                      </a:pPr>
                      <a:r>
                        <a:rPr sz="1600" spc="-40" dirty="0">
                          <a:solidFill>
                            <a:srgbClr val="FFFFFF"/>
                          </a:solidFill>
                          <a:latin typeface="Microsoft Sans Serif"/>
                          <a:cs typeface="Microsoft Sans Serif"/>
                        </a:rPr>
                        <a:t>Доходы</a:t>
                      </a:r>
                      <a:r>
                        <a:rPr sz="1600" spc="25" dirty="0">
                          <a:solidFill>
                            <a:srgbClr val="FFFFFF"/>
                          </a:solidFill>
                          <a:latin typeface="Microsoft Sans Serif"/>
                          <a:cs typeface="Microsoft Sans Serif"/>
                        </a:rPr>
                        <a:t> </a:t>
                      </a:r>
                      <a:r>
                        <a:rPr sz="1600" spc="-15" dirty="0">
                          <a:solidFill>
                            <a:srgbClr val="FFFFFF"/>
                          </a:solidFill>
                          <a:latin typeface="Microsoft Sans Serif"/>
                          <a:cs typeface="Microsoft Sans Serif"/>
                        </a:rPr>
                        <a:t>по</a:t>
                      </a:r>
                      <a:r>
                        <a:rPr sz="1600" spc="20" dirty="0">
                          <a:solidFill>
                            <a:srgbClr val="FFFFFF"/>
                          </a:solidFill>
                          <a:latin typeface="Microsoft Sans Serif"/>
                          <a:cs typeface="Microsoft Sans Serif"/>
                        </a:rPr>
                        <a:t> </a:t>
                      </a:r>
                      <a:r>
                        <a:rPr sz="1600" spc="-15" dirty="0">
                          <a:solidFill>
                            <a:srgbClr val="FFFFFF"/>
                          </a:solidFill>
                          <a:latin typeface="Microsoft Sans Serif"/>
                          <a:cs typeface="Microsoft Sans Serif"/>
                        </a:rPr>
                        <a:t>видам</a:t>
                      </a:r>
                      <a:r>
                        <a:rPr sz="1600" spc="25" dirty="0">
                          <a:solidFill>
                            <a:srgbClr val="FFFFFF"/>
                          </a:solidFill>
                          <a:latin typeface="Microsoft Sans Serif"/>
                          <a:cs typeface="Microsoft Sans Serif"/>
                        </a:rPr>
                        <a:t> </a:t>
                      </a:r>
                      <a:r>
                        <a:rPr sz="1600" spc="-20" dirty="0">
                          <a:solidFill>
                            <a:srgbClr val="FFFFFF"/>
                          </a:solidFill>
                          <a:latin typeface="Microsoft Sans Serif"/>
                          <a:cs typeface="Microsoft Sans Serif"/>
                        </a:rPr>
                        <a:t>бюджетной</a:t>
                      </a:r>
                      <a:r>
                        <a:rPr sz="1600" spc="40" dirty="0">
                          <a:solidFill>
                            <a:srgbClr val="FFFFFF"/>
                          </a:solidFill>
                          <a:latin typeface="Microsoft Sans Serif"/>
                          <a:cs typeface="Microsoft Sans Serif"/>
                        </a:rPr>
                        <a:t> </a:t>
                      </a:r>
                      <a:r>
                        <a:rPr sz="1600" spc="-20" dirty="0">
                          <a:solidFill>
                            <a:srgbClr val="FFFFFF"/>
                          </a:solidFill>
                          <a:latin typeface="Microsoft Sans Serif"/>
                          <a:cs typeface="Microsoft Sans Serif"/>
                        </a:rPr>
                        <a:t>классификации</a:t>
                      </a:r>
                      <a:endParaRPr sz="1600" dirty="0">
                        <a:latin typeface="Microsoft Sans Serif"/>
                        <a:cs typeface="Microsoft Sans Serif"/>
                      </a:endParaRPr>
                    </a:p>
                  </a:txBody>
                  <a:tcPr marL="0" marR="0" marT="0" marB="0">
                    <a:lnL w="9525">
                      <a:solidFill>
                        <a:srgbClr val="6E8257"/>
                      </a:solidFill>
                      <a:prstDash val="solid"/>
                    </a:lnL>
                    <a:lnR w="12700">
                      <a:solidFill>
                        <a:srgbClr val="A4A4A4"/>
                      </a:solidFill>
                      <a:prstDash val="solid"/>
                    </a:lnR>
                    <a:lnT w="9525">
                      <a:solidFill>
                        <a:srgbClr val="3A3838"/>
                      </a:solidFill>
                      <a:prstDash val="solid"/>
                    </a:lnT>
                    <a:lnB w="12700">
                      <a:solidFill>
                        <a:srgbClr val="D5DCE4"/>
                      </a:solidFill>
                      <a:prstDash val="solid"/>
                    </a:lnB>
                    <a:solidFill>
                      <a:srgbClr val="256F9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99719">
                <a:tc rowSpan="2">
                  <a:txBody>
                    <a:bodyPr/>
                    <a:lstStyle/>
                    <a:p>
                      <a:pPr marL="164465" algn="ctr">
                        <a:lnSpc>
                          <a:spcPts val="1664"/>
                        </a:lnSpc>
                      </a:pPr>
                      <a:r>
                        <a:rPr sz="1400" spc="-10" dirty="0">
                          <a:latin typeface="Microsoft Sans Serif"/>
                          <a:cs typeface="Microsoft Sans Serif"/>
                        </a:rPr>
                        <a:t>Наименование</a:t>
                      </a:r>
                      <a:endParaRPr sz="1400" dirty="0">
                        <a:latin typeface="Microsoft Sans Serif"/>
                        <a:cs typeface="Microsoft Sans Serif"/>
                      </a:endParaRPr>
                    </a:p>
                  </a:txBody>
                  <a:tcPr marL="0" marR="0" marT="0" marB="0">
                    <a:lnR w="12700">
                      <a:solidFill>
                        <a:srgbClr val="D5DCE4"/>
                      </a:solidFill>
                      <a:prstDash val="solid"/>
                    </a:lnR>
                    <a:lnT w="12700">
                      <a:solidFill>
                        <a:srgbClr val="D5DCE4"/>
                      </a:solidFill>
                      <a:prstDash val="solid"/>
                    </a:lnT>
                  </a:tcPr>
                </a:tc>
                <a:tc>
                  <a:txBody>
                    <a:bodyPr/>
                    <a:lstStyle/>
                    <a:p>
                      <a:pPr marL="3810" algn="ctr">
                        <a:lnSpc>
                          <a:spcPct val="100000"/>
                        </a:lnSpc>
                        <a:spcBef>
                          <a:spcPts val="290"/>
                        </a:spcBef>
                      </a:pPr>
                      <a:r>
                        <a:rPr sz="1400" spc="-5" dirty="0">
                          <a:latin typeface="Microsoft Sans Serif"/>
                          <a:cs typeface="Microsoft Sans Serif"/>
                        </a:rPr>
                        <a:t>202</a:t>
                      </a:r>
                      <a:r>
                        <a:rPr lang="ru-RU" sz="1400" spc="-5" dirty="0">
                          <a:latin typeface="Microsoft Sans Serif"/>
                          <a:cs typeface="Microsoft Sans Serif"/>
                        </a:rPr>
                        <a:t>3</a:t>
                      </a:r>
                      <a:r>
                        <a:rPr sz="1400" spc="-45" dirty="0">
                          <a:latin typeface="Microsoft Sans Serif"/>
                          <a:cs typeface="Microsoft Sans Serif"/>
                        </a:rPr>
                        <a:t> </a:t>
                      </a:r>
                      <a:r>
                        <a:rPr sz="1400" spc="-30" dirty="0">
                          <a:latin typeface="Microsoft Sans Serif"/>
                          <a:cs typeface="Microsoft Sans Serif"/>
                        </a:rPr>
                        <a:t>год</a:t>
                      </a:r>
                      <a:endParaRPr sz="1400" dirty="0">
                        <a:latin typeface="Microsoft Sans Serif"/>
                        <a:cs typeface="Microsoft Sans Serif"/>
                      </a:endParaRPr>
                    </a:p>
                  </a:txBody>
                  <a:tcPr marL="0" marR="0" marT="36830" marB="0">
                    <a:lnL w="12700">
                      <a:solidFill>
                        <a:srgbClr val="D5DCE4"/>
                      </a:solidFill>
                      <a:prstDash val="solid"/>
                    </a:lnL>
                    <a:lnT w="12700">
                      <a:solidFill>
                        <a:srgbClr val="D5DCE4"/>
                      </a:solidFill>
                      <a:prstDash val="solid"/>
                    </a:lnT>
                    <a:lnB w="12700">
                      <a:solidFill>
                        <a:srgbClr val="D5DCE4"/>
                      </a:solidFill>
                      <a:prstDash val="solid"/>
                    </a:lnB>
                  </a:tcPr>
                </a:tc>
                <a:tc>
                  <a:txBody>
                    <a:bodyPr/>
                    <a:lstStyle/>
                    <a:p>
                      <a:pPr marL="1905" algn="ctr">
                        <a:lnSpc>
                          <a:spcPct val="100000"/>
                        </a:lnSpc>
                        <a:spcBef>
                          <a:spcPts val="290"/>
                        </a:spcBef>
                      </a:pPr>
                      <a:r>
                        <a:rPr sz="1400" spc="-5" dirty="0">
                          <a:latin typeface="Microsoft Sans Serif"/>
                          <a:cs typeface="Microsoft Sans Serif"/>
                        </a:rPr>
                        <a:t>202</a:t>
                      </a:r>
                      <a:r>
                        <a:rPr lang="ru-RU" sz="1400" spc="-5" dirty="0">
                          <a:latin typeface="Microsoft Sans Serif"/>
                          <a:cs typeface="Microsoft Sans Serif"/>
                        </a:rPr>
                        <a:t>4</a:t>
                      </a:r>
                      <a:r>
                        <a:rPr sz="1400" spc="-45" dirty="0">
                          <a:latin typeface="Microsoft Sans Serif"/>
                          <a:cs typeface="Microsoft Sans Serif"/>
                        </a:rPr>
                        <a:t> </a:t>
                      </a:r>
                      <a:r>
                        <a:rPr sz="1400" spc="-30" dirty="0">
                          <a:latin typeface="Microsoft Sans Serif"/>
                          <a:cs typeface="Microsoft Sans Serif"/>
                        </a:rPr>
                        <a:t>год</a:t>
                      </a:r>
                      <a:endParaRPr sz="1400" dirty="0">
                        <a:latin typeface="Microsoft Sans Serif"/>
                        <a:cs typeface="Microsoft Sans Serif"/>
                      </a:endParaRPr>
                    </a:p>
                  </a:txBody>
                  <a:tcPr marL="0" marR="0" marT="36830" marB="0">
                    <a:lnT w="12700">
                      <a:solidFill>
                        <a:srgbClr val="D5DCE4"/>
                      </a:solidFill>
                      <a:prstDash val="solid"/>
                    </a:lnT>
                    <a:lnB w="12700">
                      <a:solidFill>
                        <a:srgbClr val="D5DCE4"/>
                      </a:solidFill>
                      <a:prstDash val="solid"/>
                    </a:lnB>
                  </a:tcPr>
                </a:tc>
                <a:tc gridSpan="2">
                  <a:txBody>
                    <a:bodyPr/>
                    <a:lstStyle/>
                    <a:p>
                      <a:pPr algn="ctr">
                        <a:lnSpc>
                          <a:spcPct val="100000"/>
                        </a:lnSpc>
                        <a:spcBef>
                          <a:spcPts val="290"/>
                        </a:spcBef>
                      </a:pP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5</a:t>
                      </a:r>
                      <a:r>
                        <a:rPr sz="1400" spc="-45" dirty="0">
                          <a:solidFill>
                            <a:srgbClr val="FFFFFF"/>
                          </a:solidFill>
                          <a:latin typeface="Microsoft Sans Serif"/>
                          <a:cs typeface="Microsoft Sans Serif"/>
                        </a:rPr>
                        <a:t> </a:t>
                      </a:r>
                      <a:r>
                        <a:rPr sz="1400" spc="-30" dirty="0">
                          <a:solidFill>
                            <a:srgbClr val="FFFFFF"/>
                          </a:solidFill>
                          <a:latin typeface="Microsoft Sans Serif"/>
                          <a:cs typeface="Microsoft Sans Serif"/>
                        </a:rPr>
                        <a:t>год</a:t>
                      </a:r>
                      <a:endParaRPr sz="1400" dirty="0">
                        <a:latin typeface="Microsoft Sans Serif"/>
                        <a:cs typeface="Microsoft Sans Serif"/>
                      </a:endParaRPr>
                    </a:p>
                  </a:txBody>
                  <a:tcPr marL="0" marR="0" marT="36830" marB="0">
                    <a:lnT w="12700">
                      <a:solidFill>
                        <a:srgbClr val="D5DCE4"/>
                      </a:solidFill>
                      <a:prstDash val="solid"/>
                    </a:lnT>
                    <a:lnB w="12700">
                      <a:solidFill>
                        <a:srgbClr val="D5DCE4"/>
                      </a:solidFill>
                      <a:prstDash val="solid"/>
                    </a:lnB>
                    <a:solidFill>
                      <a:srgbClr val="256F9F"/>
                    </a:solidFill>
                  </a:tcPr>
                </a:tc>
                <a:tc hMerge="1">
                  <a:txBody>
                    <a:bodyPr/>
                    <a:lstStyle/>
                    <a:p>
                      <a:endParaRPr/>
                    </a:p>
                  </a:txBody>
                  <a:tcPr marL="0" marR="0" marT="0" marB="0"/>
                </a:tc>
                <a:extLst>
                  <a:ext uri="{0D108BD9-81ED-4DB2-BD59-A6C34878D82A}">
                    <a16:rowId xmlns:a16="http://schemas.microsoft.com/office/drawing/2014/main" val="10001"/>
                  </a:ext>
                </a:extLst>
              </a:tr>
              <a:tr h="294386">
                <a:tc vMerge="1">
                  <a:txBody>
                    <a:bodyPr/>
                    <a:lstStyle/>
                    <a:p>
                      <a:endParaRPr/>
                    </a:p>
                  </a:txBody>
                  <a:tcPr marL="0" marR="0" marT="0" marB="0">
                    <a:lnR w="12700">
                      <a:solidFill>
                        <a:srgbClr val="D5DCE4"/>
                      </a:solidFill>
                      <a:prstDash val="solid"/>
                    </a:lnR>
                    <a:lnT w="12700">
                      <a:solidFill>
                        <a:srgbClr val="D5DCE4"/>
                      </a:solidFill>
                      <a:prstDash val="solid"/>
                    </a:lnT>
                  </a:tcPr>
                </a:tc>
                <a:tc gridSpan="2">
                  <a:txBody>
                    <a:bodyPr/>
                    <a:lstStyle/>
                    <a:p>
                      <a:pPr marL="2540" algn="ctr">
                        <a:lnSpc>
                          <a:spcPct val="100000"/>
                        </a:lnSpc>
                        <a:spcBef>
                          <a:spcPts val="334"/>
                        </a:spcBef>
                      </a:pPr>
                      <a:r>
                        <a:rPr sz="1400" spc="-20" dirty="0">
                          <a:latin typeface="Microsoft Sans Serif"/>
                          <a:cs typeface="Microsoft Sans Serif"/>
                        </a:rPr>
                        <a:t>отчет</a:t>
                      </a:r>
                      <a:endParaRPr sz="1400" dirty="0">
                        <a:latin typeface="Microsoft Sans Serif"/>
                        <a:cs typeface="Microsoft Sans Serif"/>
                      </a:endParaRPr>
                    </a:p>
                  </a:txBody>
                  <a:tcPr marL="0" marR="0" marT="42544" marB="0">
                    <a:lnL w="12700">
                      <a:solidFill>
                        <a:srgbClr val="D5DCE4"/>
                      </a:solidFill>
                      <a:prstDash val="solid"/>
                    </a:lnL>
                    <a:lnT w="12700">
                      <a:solidFill>
                        <a:srgbClr val="D5DCE4"/>
                      </a:solidFill>
                      <a:prstDash val="solid"/>
                    </a:lnT>
                  </a:tcPr>
                </a:tc>
                <a:tc hMerge="1">
                  <a:txBody>
                    <a:bodyPr/>
                    <a:lstStyle/>
                    <a:p>
                      <a:endParaRPr/>
                    </a:p>
                  </a:txBody>
                  <a:tcPr marL="0" marR="0" marT="0" marB="0"/>
                </a:tc>
                <a:tc>
                  <a:txBody>
                    <a:bodyPr/>
                    <a:lstStyle/>
                    <a:p>
                      <a:pPr marL="2540" algn="ctr">
                        <a:lnSpc>
                          <a:spcPct val="100000"/>
                        </a:lnSpc>
                        <a:spcBef>
                          <a:spcPts val="300"/>
                        </a:spcBef>
                      </a:pPr>
                      <a:r>
                        <a:rPr sz="1400" spc="-20" dirty="0">
                          <a:latin typeface="Microsoft Sans Serif"/>
                          <a:cs typeface="Microsoft Sans Serif"/>
                        </a:rPr>
                        <a:t>прогноз</a:t>
                      </a:r>
                      <a:endParaRPr sz="1400" dirty="0">
                        <a:latin typeface="Microsoft Sans Serif"/>
                        <a:cs typeface="Microsoft Sans Serif"/>
                      </a:endParaRPr>
                    </a:p>
                  </a:txBody>
                  <a:tcPr marL="0" marR="0" marT="38100" marB="0">
                    <a:lnT w="12700">
                      <a:solidFill>
                        <a:srgbClr val="D5DCE4"/>
                      </a:solidFill>
                      <a:prstDash val="solid"/>
                    </a:lnT>
                  </a:tcPr>
                </a:tc>
                <a:tc>
                  <a:txBody>
                    <a:bodyPr/>
                    <a:lstStyle/>
                    <a:p>
                      <a:pPr algn="ctr">
                        <a:lnSpc>
                          <a:spcPct val="100000"/>
                        </a:lnSpc>
                        <a:spcBef>
                          <a:spcPts val="300"/>
                        </a:spcBef>
                      </a:pPr>
                      <a:r>
                        <a:rPr sz="1400" spc="-20" dirty="0">
                          <a:latin typeface="Microsoft Sans Serif"/>
                          <a:cs typeface="Microsoft Sans Serif"/>
                        </a:rPr>
                        <a:t>отчет</a:t>
                      </a:r>
                      <a:endParaRPr sz="1400" dirty="0">
                        <a:latin typeface="Microsoft Sans Serif"/>
                        <a:cs typeface="Microsoft Sans Serif"/>
                      </a:endParaRPr>
                    </a:p>
                  </a:txBody>
                  <a:tcPr marL="0" marR="0" marT="38100" marB="0">
                    <a:lnT w="12700">
                      <a:solidFill>
                        <a:srgbClr val="D5DCE4"/>
                      </a:solidFill>
                      <a:prstDash val="solid"/>
                    </a:lnT>
                  </a:tcPr>
                </a:tc>
                <a:extLst>
                  <a:ext uri="{0D108BD9-81ED-4DB2-BD59-A6C34878D82A}">
                    <a16:rowId xmlns:a16="http://schemas.microsoft.com/office/drawing/2014/main" val="10002"/>
                  </a:ext>
                </a:extLst>
              </a:tr>
              <a:tr h="422021">
                <a:tc>
                  <a:txBody>
                    <a:bodyPr/>
                    <a:lstStyle/>
                    <a:p>
                      <a:pPr marL="172085">
                        <a:lnSpc>
                          <a:spcPct val="100000"/>
                        </a:lnSpc>
                        <a:spcBef>
                          <a:spcPts val="800"/>
                        </a:spcBef>
                      </a:pPr>
                      <a:r>
                        <a:rPr sz="1400" spc="-5" dirty="0">
                          <a:latin typeface="Microsoft Sans Serif"/>
                          <a:cs typeface="Microsoft Sans Serif"/>
                        </a:rPr>
                        <a:t>Налог</a:t>
                      </a:r>
                      <a:r>
                        <a:rPr sz="1400" spc="5" dirty="0">
                          <a:latin typeface="Microsoft Sans Serif"/>
                          <a:cs typeface="Microsoft Sans Serif"/>
                        </a:rPr>
                        <a:t> </a:t>
                      </a:r>
                      <a:r>
                        <a:rPr sz="1400" spc="-5" dirty="0">
                          <a:latin typeface="Microsoft Sans Serif"/>
                          <a:cs typeface="Microsoft Sans Serif"/>
                        </a:rPr>
                        <a:t>на </a:t>
                      </a:r>
                      <a:r>
                        <a:rPr sz="1400" spc="-15" dirty="0">
                          <a:latin typeface="Microsoft Sans Serif"/>
                          <a:cs typeface="Microsoft Sans Serif"/>
                        </a:rPr>
                        <a:t>доходы</a:t>
                      </a:r>
                      <a:r>
                        <a:rPr sz="1400" spc="-5" dirty="0">
                          <a:latin typeface="Microsoft Sans Serif"/>
                          <a:cs typeface="Microsoft Sans Serif"/>
                        </a:rPr>
                        <a:t> </a:t>
                      </a:r>
                      <a:r>
                        <a:rPr sz="1400" spc="-20" dirty="0">
                          <a:latin typeface="Microsoft Sans Serif"/>
                          <a:cs typeface="Microsoft Sans Serif"/>
                        </a:rPr>
                        <a:t>физических</a:t>
                      </a:r>
                      <a:r>
                        <a:rPr sz="1400" spc="-5" dirty="0">
                          <a:latin typeface="Microsoft Sans Serif"/>
                          <a:cs typeface="Microsoft Sans Serif"/>
                        </a:rPr>
                        <a:t> </a:t>
                      </a:r>
                      <a:r>
                        <a:rPr sz="1400" dirty="0">
                          <a:latin typeface="Microsoft Sans Serif"/>
                          <a:cs typeface="Microsoft Sans Serif"/>
                        </a:rPr>
                        <a:t>лиц</a:t>
                      </a:r>
                    </a:p>
                  </a:txBody>
                  <a:tcPr marL="0" marR="0" marT="101600" marB="0">
                    <a:solidFill>
                      <a:srgbClr val="D5DCE4"/>
                    </a:solidFill>
                  </a:tcPr>
                </a:tc>
                <a:tc>
                  <a:txBody>
                    <a:bodyPr/>
                    <a:lstStyle/>
                    <a:p>
                      <a:pPr marL="3175" algn="ctr">
                        <a:lnSpc>
                          <a:spcPct val="100000"/>
                        </a:lnSpc>
                        <a:spcBef>
                          <a:spcPts val="800"/>
                        </a:spcBef>
                      </a:pPr>
                      <a:r>
                        <a:rPr lang="ru-RU" sz="1400" dirty="0">
                          <a:latin typeface="Microsoft Sans Serif"/>
                          <a:cs typeface="Microsoft Sans Serif"/>
                        </a:rPr>
                        <a:t>134</a:t>
                      </a:r>
                      <a:endParaRPr sz="1400" dirty="0">
                        <a:latin typeface="Microsoft Sans Serif"/>
                        <a:cs typeface="Microsoft Sans Serif"/>
                      </a:endParaRPr>
                    </a:p>
                  </a:txBody>
                  <a:tcPr marL="0" marR="0" marT="101600" marB="0">
                    <a:solidFill>
                      <a:srgbClr val="D5DCE4"/>
                    </a:solidFill>
                  </a:tcPr>
                </a:tc>
                <a:tc>
                  <a:txBody>
                    <a:bodyPr/>
                    <a:lstStyle/>
                    <a:p>
                      <a:pPr marL="2540" algn="ctr">
                        <a:lnSpc>
                          <a:spcPct val="100000"/>
                        </a:lnSpc>
                        <a:spcBef>
                          <a:spcPts val="800"/>
                        </a:spcBef>
                      </a:pPr>
                      <a:r>
                        <a:rPr lang="ru-RU" sz="1400" spc="-5" dirty="0">
                          <a:latin typeface="Microsoft Sans Serif"/>
                          <a:cs typeface="Microsoft Sans Serif"/>
                        </a:rPr>
                        <a:t>158</a:t>
                      </a:r>
                      <a:endParaRPr sz="1400" dirty="0">
                        <a:latin typeface="Microsoft Sans Serif"/>
                        <a:cs typeface="Microsoft Sans Serif"/>
                      </a:endParaRPr>
                    </a:p>
                  </a:txBody>
                  <a:tcPr marL="0" marR="0" marT="101600" marB="0">
                    <a:solidFill>
                      <a:srgbClr val="D5DCE4"/>
                    </a:solidFill>
                  </a:tcPr>
                </a:tc>
                <a:tc>
                  <a:txBody>
                    <a:bodyPr/>
                    <a:lstStyle/>
                    <a:p>
                      <a:pPr marL="3810" algn="ctr">
                        <a:lnSpc>
                          <a:spcPct val="100000"/>
                        </a:lnSpc>
                        <a:spcBef>
                          <a:spcPts val="800"/>
                        </a:spcBef>
                      </a:pPr>
                      <a:r>
                        <a:rPr lang="ru-RU" sz="1400" dirty="0">
                          <a:latin typeface="Microsoft Sans Serif"/>
                          <a:cs typeface="Microsoft Sans Serif"/>
                        </a:rPr>
                        <a:t>184</a:t>
                      </a:r>
                      <a:endParaRPr sz="1400" dirty="0">
                        <a:latin typeface="Microsoft Sans Serif"/>
                        <a:cs typeface="Microsoft Sans Serif"/>
                      </a:endParaRPr>
                    </a:p>
                  </a:txBody>
                  <a:tcPr marL="0" marR="0" marT="101600" marB="0">
                    <a:solidFill>
                      <a:srgbClr val="D5DCE4"/>
                    </a:solidFill>
                  </a:tcPr>
                </a:tc>
                <a:tc>
                  <a:txBody>
                    <a:bodyPr/>
                    <a:lstStyle/>
                    <a:p>
                      <a:pPr algn="ctr">
                        <a:lnSpc>
                          <a:spcPct val="100000"/>
                        </a:lnSpc>
                        <a:spcBef>
                          <a:spcPts val="800"/>
                        </a:spcBef>
                      </a:pPr>
                      <a:r>
                        <a:rPr lang="ru-RU" sz="1400" dirty="0">
                          <a:latin typeface="Microsoft Sans Serif"/>
                          <a:cs typeface="Microsoft Sans Serif"/>
                        </a:rPr>
                        <a:t>197</a:t>
                      </a:r>
                      <a:endParaRPr sz="1400" dirty="0">
                        <a:latin typeface="Microsoft Sans Serif"/>
                        <a:cs typeface="Microsoft Sans Serif"/>
                      </a:endParaRPr>
                    </a:p>
                  </a:txBody>
                  <a:tcPr marL="0" marR="0" marT="101600" marB="0">
                    <a:solidFill>
                      <a:srgbClr val="D5DCE4"/>
                    </a:solidFill>
                  </a:tcPr>
                </a:tc>
                <a:extLst>
                  <a:ext uri="{0D108BD9-81ED-4DB2-BD59-A6C34878D82A}">
                    <a16:rowId xmlns:a16="http://schemas.microsoft.com/office/drawing/2014/main" val="10003"/>
                  </a:ext>
                </a:extLst>
              </a:tr>
              <a:tr h="406374">
                <a:tc>
                  <a:txBody>
                    <a:bodyPr/>
                    <a:lstStyle/>
                    <a:p>
                      <a:pPr marL="172085">
                        <a:lnSpc>
                          <a:spcPct val="100000"/>
                        </a:lnSpc>
                        <a:spcBef>
                          <a:spcPts val="715"/>
                        </a:spcBef>
                      </a:pPr>
                      <a:r>
                        <a:rPr sz="1400" spc="-25" dirty="0">
                          <a:latin typeface="Microsoft Sans Serif"/>
                          <a:cs typeface="Microsoft Sans Serif"/>
                        </a:rPr>
                        <a:t>Акцизы</a:t>
                      </a:r>
                      <a:endParaRPr sz="1400" dirty="0">
                        <a:latin typeface="Microsoft Sans Serif"/>
                        <a:cs typeface="Microsoft Sans Serif"/>
                      </a:endParaRPr>
                    </a:p>
                  </a:txBody>
                  <a:tcPr marL="0" marR="0" marT="90805" marB="0">
                    <a:lnR w="12700">
                      <a:solidFill>
                        <a:srgbClr val="D5DCE4"/>
                      </a:solidFill>
                      <a:prstDash val="solid"/>
                    </a:lnR>
                  </a:tcPr>
                </a:tc>
                <a:tc>
                  <a:txBody>
                    <a:bodyPr/>
                    <a:lstStyle/>
                    <a:p>
                      <a:pPr marL="3175" algn="ctr">
                        <a:lnSpc>
                          <a:spcPct val="100000"/>
                        </a:lnSpc>
                        <a:spcBef>
                          <a:spcPts val="715"/>
                        </a:spcBef>
                      </a:pPr>
                      <a:r>
                        <a:rPr lang="ru-RU" sz="1400" dirty="0">
                          <a:latin typeface="Microsoft Sans Serif"/>
                          <a:cs typeface="Microsoft Sans Serif"/>
                        </a:rPr>
                        <a:t>0,5</a:t>
                      </a:r>
                      <a:endParaRPr sz="1400" dirty="0">
                        <a:latin typeface="Microsoft Sans Serif"/>
                        <a:cs typeface="Microsoft Sans Serif"/>
                      </a:endParaRPr>
                    </a:p>
                  </a:txBody>
                  <a:tcPr marL="0" marR="0" marT="90805" marB="0">
                    <a:lnL w="12700">
                      <a:solidFill>
                        <a:srgbClr val="D5DCE4"/>
                      </a:solidFill>
                      <a:prstDash val="solid"/>
                    </a:lnL>
                  </a:tcPr>
                </a:tc>
                <a:tc>
                  <a:txBody>
                    <a:bodyPr/>
                    <a:lstStyle/>
                    <a:p>
                      <a:pPr marL="2540" algn="ctr">
                        <a:lnSpc>
                          <a:spcPct val="100000"/>
                        </a:lnSpc>
                        <a:spcBef>
                          <a:spcPts val="715"/>
                        </a:spcBef>
                      </a:pPr>
                      <a:r>
                        <a:rPr lang="ru-RU" sz="1400" dirty="0">
                          <a:latin typeface="Microsoft Sans Serif"/>
                          <a:cs typeface="Microsoft Sans Serif"/>
                        </a:rPr>
                        <a:t>0,5</a:t>
                      </a:r>
                      <a:endParaRPr sz="1400" dirty="0">
                        <a:latin typeface="Microsoft Sans Serif"/>
                        <a:cs typeface="Microsoft Sans Serif"/>
                      </a:endParaRPr>
                    </a:p>
                  </a:txBody>
                  <a:tcPr marL="0" marR="0" marT="90805" marB="0"/>
                </a:tc>
                <a:tc>
                  <a:txBody>
                    <a:bodyPr/>
                    <a:lstStyle/>
                    <a:p>
                      <a:pPr marL="3810" algn="ctr">
                        <a:lnSpc>
                          <a:spcPct val="100000"/>
                        </a:lnSpc>
                        <a:spcBef>
                          <a:spcPts val="715"/>
                        </a:spcBef>
                      </a:pPr>
                      <a:r>
                        <a:rPr lang="ru-RU" sz="1400" dirty="0">
                          <a:latin typeface="Microsoft Sans Serif"/>
                          <a:cs typeface="Microsoft Sans Serif"/>
                        </a:rPr>
                        <a:t>27</a:t>
                      </a:r>
                      <a:endParaRPr sz="1400" dirty="0">
                        <a:latin typeface="Microsoft Sans Serif"/>
                        <a:cs typeface="Microsoft Sans Serif"/>
                      </a:endParaRPr>
                    </a:p>
                  </a:txBody>
                  <a:tcPr marL="0" marR="0" marT="90805" marB="0"/>
                </a:tc>
                <a:tc>
                  <a:txBody>
                    <a:bodyPr/>
                    <a:lstStyle/>
                    <a:p>
                      <a:pPr algn="ctr">
                        <a:lnSpc>
                          <a:spcPct val="100000"/>
                        </a:lnSpc>
                        <a:spcBef>
                          <a:spcPts val="715"/>
                        </a:spcBef>
                      </a:pPr>
                      <a:r>
                        <a:rPr lang="ru-RU" sz="1400" dirty="0">
                          <a:latin typeface="Microsoft Sans Serif"/>
                          <a:cs typeface="Microsoft Sans Serif"/>
                        </a:rPr>
                        <a:t>27</a:t>
                      </a:r>
                      <a:endParaRPr sz="1400" dirty="0">
                        <a:latin typeface="Microsoft Sans Serif"/>
                        <a:cs typeface="Microsoft Sans Serif"/>
                      </a:endParaRPr>
                    </a:p>
                  </a:txBody>
                  <a:tcPr marL="0" marR="0" marT="90805" marB="0"/>
                </a:tc>
                <a:extLst>
                  <a:ext uri="{0D108BD9-81ED-4DB2-BD59-A6C34878D82A}">
                    <a16:rowId xmlns:a16="http://schemas.microsoft.com/office/drawing/2014/main" val="10004"/>
                  </a:ext>
                </a:extLst>
              </a:tr>
              <a:tr h="434111">
                <a:tc>
                  <a:txBody>
                    <a:bodyPr/>
                    <a:lstStyle/>
                    <a:p>
                      <a:pPr marL="172085">
                        <a:lnSpc>
                          <a:spcPct val="100000"/>
                        </a:lnSpc>
                        <a:spcBef>
                          <a:spcPts val="825"/>
                        </a:spcBef>
                      </a:pPr>
                      <a:r>
                        <a:rPr sz="1400" spc="-5" dirty="0">
                          <a:latin typeface="Microsoft Sans Serif"/>
                          <a:cs typeface="Microsoft Sans Serif"/>
                        </a:rPr>
                        <a:t>Налоги на</a:t>
                      </a:r>
                      <a:r>
                        <a:rPr sz="1400" spc="5" dirty="0">
                          <a:latin typeface="Microsoft Sans Serif"/>
                          <a:cs typeface="Microsoft Sans Serif"/>
                        </a:rPr>
                        <a:t> </a:t>
                      </a:r>
                      <a:r>
                        <a:rPr sz="1400" spc="-15" dirty="0">
                          <a:latin typeface="Microsoft Sans Serif"/>
                          <a:cs typeface="Microsoft Sans Serif"/>
                        </a:rPr>
                        <a:t>совокупный</a:t>
                      </a:r>
                      <a:r>
                        <a:rPr sz="1400" spc="25" dirty="0">
                          <a:latin typeface="Microsoft Sans Serif"/>
                          <a:cs typeface="Microsoft Sans Serif"/>
                        </a:rPr>
                        <a:t> </a:t>
                      </a:r>
                      <a:r>
                        <a:rPr sz="1400" spc="-20" dirty="0">
                          <a:latin typeface="Microsoft Sans Serif"/>
                          <a:cs typeface="Microsoft Sans Serif"/>
                        </a:rPr>
                        <a:t>доход</a:t>
                      </a:r>
                      <a:endParaRPr sz="1400" dirty="0">
                        <a:latin typeface="Microsoft Sans Serif"/>
                        <a:cs typeface="Microsoft Sans Serif"/>
                      </a:endParaRPr>
                    </a:p>
                  </a:txBody>
                  <a:tcPr marL="0" marR="0" marT="104775" marB="0">
                    <a:solidFill>
                      <a:srgbClr val="D5DCE4"/>
                    </a:solidFill>
                  </a:tcPr>
                </a:tc>
                <a:tc>
                  <a:txBody>
                    <a:bodyPr/>
                    <a:lstStyle/>
                    <a:p>
                      <a:pPr marL="1905" algn="ctr">
                        <a:lnSpc>
                          <a:spcPct val="100000"/>
                        </a:lnSpc>
                        <a:spcBef>
                          <a:spcPts val="825"/>
                        </a:spcBef>
                      </a:pPr>
                      <a:r>
                        <a:rPr lang="ru-RU" sz="1400" dirty="0">
                          <a:latin typeface="Microsoft Sans Serif"/>
                          <a:cs typeface="Microsoft Sans Serif"/>
                        </a:rPr>
                        <a:t>15</a:t>
                      </a:r>
                      <a:endParaRPr sz="1400" dirty="0">
                        <a:latin typeface="Microsoft Sans Serif"/>
                        <a:cs typeface="Microsoft Sans Serif"/>
                      </a:endParaRPr>
                    </a:p>
                  </a:txBody>
                  <a:tcPr marL="0" marR="0" marT="104775" marB="0">
                    <a:solidFill>
                      <a:srgbClr val="D5DCE4"/>
                    </a:solidFill>
                  </a:tcPr>
                </a:tc>
                <a:tc>
                  <a:txBody>
                    <a:bodyPr/>
                    <a:lstStyle/>
                    <a:p>
                      <a:pPr marL="3810" algn="ctr">
                        <a:lnSpc>
                          <a:spcPct val="100000"/>
                        </a:lnSpc>
                        <a:spcBef>
                          <a:spcPts val="825"/>
                        </a:spcBef>
                      </a:pPr>
                      <a:r>
                        <a:rPr lang="ru-RU" sz="1400" dirty="0">
                          <a:latin typeface="Microsoft Sans Serif"/>
                          <a:cs typeface="Microsoft Sans Serif"/>
                        </a:rPr>
                        <a:t>14</a:t>
                      </a:r>
                      <a:endParaRPr sz="1400" dirty="0">
                        <a:latin typeface="Microsoft Sans Serif"/>
                        <a:cs typeface="Microsoft Sans Serif"/>
                      </a:endParaRPr>
                    </a:p>
                  </a:txBody>
                  <a:tcPr marL="0" marR="0" marT="104775" marB="0">
                    <a:solidFill>
                      <a:srgbClr val="D5DCE4"/>
                    </a:solidFill>
                  </a:tcPr>
                </a:tc>
                <a:tc>
                  <a:txBody>
                    <a:bodyPr/>
                    <a:lstStyle/>
                    <a:p>
                      <a:pPr marL="1905" algn="ctr">
                        <a:lnSpc>
                          <a:spcPct val="100000"/>
                        </a:lnSpc>
                        <a:spcBef>
                          <a:spcPts val="825"/>
                        </a:spcBef>
                      </a:pPr>
                      <a:r>
                        <a:rPr lang="ru-RU" sz="1400" spc="-5" dirty="0">
                          <a:latin typeface="Microsoft Sans Serif"/>
                          <a:cs typeface="Microsoft Sans Serif"/>
                        </a:rPr>
                        <a:t>14</a:t>
                      </a:r>
                      <a:endParaRPr sz="1400" dirty="0">
                        <a:latin typeface="Microsoft Sans Serif"/>
                        <a:cs typeface="Microsoft Sans Serif"/>
                      </a:endParaRPr>
                    </a:p>
                  </a:txBody>
                  <a:tcPr marL="0" marR="0" marT="104775" marB="0">
                    <a:solidFill>
                      <a:srgbClr val="D5DCE4"/>
                    </a:solidFill>
                  </a:tcPr>
                </a:tc>
                <a:tc>
                  <a:txBody>
                    <a:bodyPr/>
                    <a:lstStyle/>
                    <a:p>
                      <a:pPr algn="ctr">
                        <a:lnSpc>
                          <a:spcPct val="100000"/>
                        </a:lnSpc>
                        <a:spcBef>
                          <a:spcPts val="825"/>
                        </a:spcBef>
                      </a:pPr>
                      <a:r>
                        <a:rPr lang="ru-RU" sz="1400" dirty="0">
                          <a:latin typeface="Microsoft Sans Serif"/>
                          <a:cs typeface="Microsoft Sans Serif"/>
                        </a:rPr>
                        <a:t>16</a:t>
                      </a:r>
                      <a:endParaRPr sz="1400" dirty="0">
                        <a:latin typeface="Microsoft Sans Serif"/>
                        <a:cs typeface="Microsoft Sans Serif"/>
                      </a:endParaRPr>
                    </a:p>
                  </a:txBody>
                  <a:tcPr marL="0" marR="0" marT="104775" marB="0">
                    <a:solidFill>
                      <a:srgbClr val="D5DCE4"/>
                    </a:solidFill>
                  </a:tcPr>
                </a:tc>
                <a:extLst>
                  <a:ext uri="{0D108BD9-81ED-4DB2-BD59-A6C34878D82A}">
                    <a16:rowId xmlns:a16="http://schemas.microsoft.com/office/drawing/2014/main" val="10005"/>
                  </a:ext>
                </a:extLst>
              </a:tr>
              <a:tr h="415607">
                <a:tc>
                  <a:txBody>
                    <a:bodyPr/>
                    <a:lstStyle/>
                    <a:p>
                      <a:pPr marL="172085">
                        <a:lnSpc>
                          <a:spcPct val="100000"/>
                        </a:lnSpc>
                        <a:spcBef>
                          <a:spcPts val="750"/>
                        </a:spcBef>
                      </a:pPr>
                      <a:r>
                        <a:rPr lang="ru-RU" sz="1400" spc="-5" dirty="0">
                          <a:latin typeface="Microsoft Sans Serif"/>
                          <a:cs typeface="Microsoft Sans Serif"/>
                        </a:rPr>
                        <a:t>Государственная пошлина</a:t>
                      </a:r>
                      <a:endParaRPr sz="1400" dirty="0">
                        <a:latin typeface="Microsoft Sans Serif"/>
                        <a:cs typeface="Microsoft Sans Serif"/>
                      </a:endParaRPr>
                    </a:p>
                  </a:txBody>
                  <a:tcPr marL="0" marR="0" marT="95250" marB="0">
                    <a:lnR w="12700">
                      <a:solidFill>
                        <a:srgbClr val="D5DCE4"/>
                      </a:solidFill>
                      <a:prstDash val="solid"/>
                    </a:lnR>
                  </a:tcPr>
                </a:tc>
                <a:tc>
                  <a:txBody>
                    <a:bodyPr/>
                    <a:lstStyle/>
                    <a:p>
                      <a:pPr marL="3175" algn="ctr">
                        <a:lnSpc>
                          <a:spcPct val="100000"/>
                        </a:lnSpc>
                        <a:spcBef>
                          <a:spcPts val="750"/>
                        </a:spcBef>
                      </a:pPr>
                      <a:r>
                        <a:rPr lang="ru-RU" sz="1400" spc="-5" dirty="0">
                          <a:latin typeface="Microsoft Sans Serif"/>
                          <a:cs typeface="Microsoft Sans Serif"/>
                        </a:rPr>
                        <a:t>0,2</a:t>
                      </a:r>
                      <a:endParaRPr sz="1400" dirty="0">
                        <a:latin typeface="Microsoft Sans Serif"/>
                        <a:cs typeface="Microsoft Sans Serif"/>
                      </a:endParaRPr>
                    </a:p>
                  </a:txBody>
                  <a:tcPr marL="0" marR="0" marT="95250" marB="0">
                    <a:lnL w="12700">
                      <a:solidFill>
                        <a:srgbClr val="D5DCE4"/>
                      </a:solidFill>
                      <a:prstDash val="solid"/>
                    </a:lnL>
                  </a:tcPr>
                </a:tc>
                <a:tc>
                  <a:txBody>
                    <a:bodyPr/>
                    <a:lstStyle/>
                    <a:p>
                      <a:pPr marL="2540" algn="ctr">
                        <a:lnSpc>
                          <a:spcPct val="100000"/>
                        </a:lnSpc>
                        <a:spcBef>
                          <a:spcPts val="750"/>
                        </a:spcBef>
                      </a:pPr>
                      <a:r>
                        <a:rPr lang="ru-RU" sz="1400" dirty="0">
                          <a:latin typeface="Microsoft Sans Serif"/>
                          <a:cs typeface="Microsoft Sans Serif"/>
                        </a:rPr>
                        <a:t>0,4</a:t>
                      </a:r>
                      <a:endParaRPr sz="1400" dirty="0">
                        <a:latin typeface="Microsoft Sans Serif"/>
                        <a:cs typeface="Microsoft Sans Serif"/>
                      </a:endParaRPr>
                    </a:p>
                  </a:txBody>
                  <a:tcPr marL="0" marR="0" marT="95250" marB="0"/>
                </a:tc>
                <a:tc>
                  <a:txBody>
                    <a:bodyPr/>
                    <a:lstStyle/>
                    <a:p>
                      <a:pPr marL="1905" algn="ctr">
                        <a:lnSpc>
                          <a:spcPct val="100000"/>
                        </a:lnSpc>
                        <a:spcBef>
                          <a:spcPts val="750"/>
                        </a:spcBef>
                      </a:pPr>
                      <a:r>
                        <a:rPr lang="ru-RU" sz="1400" dirty="0">
                          <a:latin typeface="Microsoft Sans Serif"/>
                          <a:cs typeface="Microsoft Sans Serif"/>
                        </a:rPr>
                        <a:t>0,6</a:t>
                      </a:r>
                      <a:endParaRPr sz="1400" dirty="0">
                        <a:latin typeface="Microsoft Sans Serif"/>
                        <a:cs typeface="Microsoft Sans Serif"/>
                      </a:endParaRPr>
                    </a:p>
                  </a:txBody>
                  <a:tcPr marL="0" marR="0" marT="95250" marB="0"/>
                </a:tc>
                <a:tc>
                  <a:txBody>
                    <a:bodyPr/>
                    <a:lstStyle/>
                    <a:p>
                      <a:pPr algn="ctr">
                        <a:lnSpc>
                          <a:spcPct val="100000"/>
                        </a:lnSpc>
                        <a:spcBef>
                          <a:spcPts val="750"/>
                        </a:spcBef>
                      </a:pPr>
                      <a:r>
                        <a:rPr lang="ru-RU" sz="1400" dirty="0">
                          <a:latin typeface="Microsoft Sans Serif"/>
                          <a:cs typeface="Microsoft Sans Serif"/>
                        </a:rPr>
                        <a:t>0,5</a:t>
                      </a:r>
                      <a:endParaRPr sz="1400" dirty="0">
                        <a:latin typeface="Microsoft Sans Serif"/>
                        <a:cs typeface="Microsoft Sans Serif"/>
                      </a:endParaRPr>
                    </a:p>
                  </a:txBody>
                  <a:tcPr marL="0" marR="0" marT="95250" marB="0"/>
                </a:tc>
                <a:extLst>
                  <a:ext uri="{0D108BD9-81ED-4DB2-BD59-A6C34878D82A}">
                    <a16:rowId xmlns:a16="http://schemas.microsoft.com/office/drawing/2014/main" val="10006"/>
                  </a:ext>
                </a:extLst>
              </a:tr>
              <a:tr h="489521">
                <a:tc>
                  <a:txBody>
                    <a:bodyPr/>
                    <a:lstStyle/>
                    <a:p>
                      <a:pPr marL="172085">
                        <a:lnSpc>
                          <a:spcPct val="100000"/>
                        </a:lnSpc>
                        <a:spcBef>
                          <a:spcPts val="204"/>
                        </a:spcBef>
                      </a:pPr>
                      <a:r>
                        <a:rPr sz="1400" spc="-35" dirty="0">
                          <a:latin typeface="Microsoft Sans Serif"/>
                          <a:cs typeface="Microsoft Sans Serif"/>
                        </a:rPr>
                        <a:t>Доходы</a:t>
                      </a:r>
                      <a:r>
                        <a:rPr sz="1400" spc="15" dirty="0">
                          <a:latin typeface="Microsoft Sans Serif"/>
                          <a:cs typeface="Microsoft Sans Serif"/>
                        </a:rPr>
                        <a:t> </a:t>
                      </a:r>
                      <a:r>
                        <a:rPr sz="1400" spc="-20" dirty="0">
                          <a:latin typeface="Microsoft Sans Serif"/>
                          <a:cs typeface="Microsoft Sans Serif"/>
                        </a:rPr>
                        <a:t>от</a:t>
                      </a:r>
                      <a:r>
                        <a:rPr sz="1400" spc="15" dirty="0">
                          <a:latin typeface="Microsoft Sans Serif"/>
                          <a:cs typeface="Microsoft Sans Serif"/>
                        </a:rPr>
                        <a:t> </a:t>
                      </a:r>
                      <a:r>
                        <a:rPr sz="1400" spc="-15" dirty="0">
                          <a:latin typeface="Microsoft Sans Serif"/>
                          <a:cs typeface="Microsoft Sans Serif"/>
                        </a:rPr>
                        <a:t>использования</a:t>
                      </a:r>
                      <a:r>
                        <a:rPr sz="1400" spc="-20" dirty="0">
                          <a:latin typeface="Microsoft Sans Serif"/>
                          <a:cs typeface="Microsoft Sans Serif"/>
                        </a:rPr>
                        <a:t> </a:t>
                      </a:r>
                      <a:r>
                        <a:rPr sz="1400" spc="-10" dirty="0">
                          <a:latin typeface="Microsoft Sans Serif"/>
                          <a:cs typeface="Microsoft Sans Serif"/>
                        </a:rPr>
                        <a:t>имущества,</a:t>
                      </a:r>
                      <a:r>
                        <a:rPr sz="1400" spc="15" dirty="0">
                          <a:latin typeface="Microsoft Sans Serif"/>
                          <a:cs typeface="Microsoft Sans Serif"/>
                        </a:rPr>
                        <a:t> </a:t>
                      </a:r>
                      <a:r>
                        <a:rPr sz="1400" spc="-15" dirty="0">
                          <a:latin typeface="Microsoft Sans Serif"/>
                          <a:cs typeface="Microsoft Sans Serif"/>
                        </a:rPr>
                        <a:t>находящегося</a:t>
                      </a:r>
                      <a:endParaRPr sz="1400" dirty="0">
                        <a:latin typeface="Microsoft Sans Serif"/>
                        <a:cs typeface="Microsoft Sans Serif"/>
                      </a:endParaRPr>
                    </a:p>
                    <a:p>
                      <a:pPr marL="172085">
                        <a:lnSpc>
                          <a:spcPct val="100000"/>
                        </a:lnSpc>
                      </a:pPr>
                      <a:r>
                        <a:rPr sz="1400" dirty="0">
                          <a:latin typeface="Microsoft Sans Serif"/>
                          <a:cs typeface="Microsoft Sans Serif"/>
                        </a:rPr>
                        <a:t>в</a:t>
                      </a:r>
                      <a:r>
                        <a:rPr sz="1400" spc="5" dirty="0">
                          <a:latin typeface="Microsoft Sans Serif"/>
                          <a:cs typeface="Microsoft Sans Serif"/>
                        </a:rPr>
                        <a:t> </a:t>
                      </a:r>
                      <a:r>
                        <a:rPr sz="1400" spc="-10" dirty="0">
                          <a:latin typeface="Microsoft Sans Serif"/>
                          <a:cs typeface="Microsoft Sans Serif"/>
                        </a:rPr>
                        <a:t>муниципальной</a:t>
                      </a:r>
                      <a:r>
                        <a:rPr sz="1400" spc="5" dirty="0">
                          <a:latin typeface="Microsoft Sans Serif"/>
                          <a:cs typeface="Microsoft Sans Serif"/>
                        </a:rPr>
                        <a:t> </a:t>
                      </a:r>
                      <a:r>
                        <a:rPr sz="1400" spc="-5" dirty="0">
                          <a:latin typeface="Microsoft Sans Serif"/>
                          <a:cs typeface="Microsoft Sans Serif"/>
                        </a:rPr>
                        <a:t>собственности</a:t>
                      </a:r>
                      <a:endParaRPr sz="1400" dirty="0">
                        <a:latin typeface="Microsoft Sans Serif"/>
                        <a:cs typeface="Microsoft Sans Serif"/>
                      </a:endParaRPr>
                    </a:p>
                  </a:txBody>
                  <a:tcPr marL="0" marR="0" marT="26034" marB="0">
                    <a:solidFill>
                      <a:srgbClr val="D5DCE4"/>
                    </a:solidFill>
                  </a:tcPr>
                </a:tc>
                <a:tc>
                  <a:txBody>
                    <a:bodyPr/>
                    <a:lstStyle/>
                    <a:p>
                      <a:pPr marL="1905" algn="ctr">
                        <a:lnSpc>
                          <a:spcPct val="100000"/>
                        </a:lnSpc>
                        <a:spcBef>
                          <a:spcPts val="1045"/>
                        </a:spcBef>
                      </a:pPr>
                      <a:r>
                        <a:rPr lang="ru-RU" sz="1400" spc="-5" dirty="0">
                          <a:latin typeface="Microsoft Sans Serif"/>
                          <a:cs typeface="Microsoft Sans Serif"/>
                        </a:rPr>
                        <a:t>26</a:t>
                      </a:r>
                      <a:endParaRPr sz="1400" dirty="0">
                        <a:latin typeface="Microsoft Sans Serif"/>
                        <a:cs typeface="Microsoft Sans Serif"/>
                      </a:endParaRPr>
                    </a:p>
                  </a:txBody>
                  <a:tcPr marL="0" marR="0" marT="132715" marB="0">
                    <a:solidFill>
                      <a:srgbClr val="D5DCE4"/>
                    </a:solidFill>
                  </a:tcPr>
                </a:tc>
                <a:tc>
                  <a:txBody>
                    <a:bodyPr/>
                    <a:lstStyle/>
                    <a:p>
                      <a:pPr marL="3810" algn="ctr">
                        <a:lnSpc>
                          <a:spcPct val="100000"/>
                        </a:lnSpc>
                        <a:spcBef>
                          <a:spcPts val="1045"/>
                        </a:spcBef>
                      </a:pPr>
                      <a:r>
                        <a:rPr lang="ru-RU" sz="1400" dirty="0">
                          <a:latin typeface="Microsoft Sans Serif"/>
                          <a:cs typeface="Microsoft Sans Serif"/>
                        </a:rPr>
                        <a:t>20</a:t>
                      </a:r>
                      <a:endParaRPr sz="1400" dirty="0">
                        <a:latin typeface="Microsoft Sans Serif"/>
                        <a:cs typeface="Microsoft Sans Serif"/>
                      </a:endParaRPr>
                    </a:p>
                  </a:txBody>
                  <a:tcPr marL="0" marR="0" marT="132715" marB="0">
                    <a:solidFill>
                      <a:srgbClr val="D5DCE4"/>
                    </a:solidFill>
                  </a:tcPr>
                </a:tc>
                <a:tc>
                  <a:txBody>
                    <a:bodyPr/>
                    <a:lstStyle/>
                    <a:p>
                      <a:pPr marL="1905" algn="ctr">
                        <a:lnSpc>
                          <a:spcPct val="100000"/>
                        </a:lnSpc>
                        <a:spcBef>
                          <a:spcPts val="1045"/>
                        </a:spcBef>
                      </a:pPr>
                      <a:r>
                        <a:rPr lang="ru-RU" sz="1400" spc="-5" dirty="0">
                          <a:latin typeface="Microsoft Sans Serif"/>
                          <a:cs typeface="Microsoft Sans Serif"/>
                        </a:rPr>
                        <a:t>32</a:t>
                      </a:r>
                      <a:endParaRPr sz="1400" dirty="0">
                        <a:latin typeface="Microsoft Sans Serif"/>
                        <a:cs typeface="Microsoft Sans Serif"/>
                      </a:endParaRPr>
                    </a:p>
                  </a:txBody>
                  <a:tcPr marL="0" marR="0" marT="132715" marB="0">
                    <a:solidFill>
                      <a:srgbClr val="D5DCE4"/>
                    </a:solidFill>
                  </a:tcPr>
                </a:tc>
                <a:tc>
                  <a:txBody>
                    <a:bodyPr/>
                    <a:lstStyle/>
                    <a:p>
                      <a:pPr algn="ctr">
                        <a:lnSpc>
                          <a:spcPct val="100000"/>
                        </a:lnSpc>
                        <a:spcBef>
                          <a:spcPts val="1045"/>
                        </a:spcBef>
                      </a:pPr>
                      <a:r>
                        <a:rPr lang="ru-RU" sz="1400" dirty="0">
                          <a:latin typeface="Microsoft Sans Serif"/>
                          <a:cs typeface="Microsoft Sans Serif"/>
                        </a:rPr>
                        <a:t>30</a:t>
                      </a:r>
                      <a:endParaRPr sz="1400" dirty="0">
                        <a:latin typeface="Microsoft Sans Serif"/>
                        <a:cs typeface="Microsoft Sans Serif"/>
                      </a:endParaRPr>
                    </a:p>
                  </a:txBody>
                  <a:tcPr marL="0" marR="0" marT="132715" marB="0">
                    <a:solidFill>
                      <a:srgbClr val="D5DCE4"/>
                    </a:solidFill>
                  </a:tcPr>
                </a:tc>
                <a:extLst>
                  <a:ext uri="{0D108BD9-81ED-4DB2-BD59-A6C34878D82A}">
                    <a16:rowId xmlns:a16="http://schemas.microsoft.com/office/drawing/2014/main" val="10007"/>
                  </a:ext>
                </a:extLst>
              </a:tr>
              <a:tr h="424840">
                <a:tc>
                  <a:txBody>
                    <a:bodyPr/>
                    <a:lstStyle/>
                    <a:p>
                      <a:pPr marL="172085">
                        <a:lnSpc>
                          <a:spcPct val="100000"/>
                        </a:lnSpc>
                        <a:spcBef>
                          <a:spcPts val="790"/>
                        </a:spcBef>
                      </a:pPr>
                      <a:r>
                        <a:rPr sz="1400" spc="-15" dirty="0">
                          <a:latin typeface="Microsoft Sans Serif"/>
                          <a:cs typeface="Microsoft Sans Serif"/>
                        </a:rPr>
                        <a:t>Платежи </a:t>
                      </a:r>
                      <a:r>
                        <a:rPr sz="1400" spc="-10" dirty="0">
                          <a:latin typeface="Microsoft Sans Serif"/>
                          <a:cs typeface="Microsoft Sans Serif"/>
                        </a:rPr>
                        <a:t>при</a:t>
                      </a:r>
                      <a:r>
                        <a:rPr sz="1400" spc="10" dirty="0">
                          <a:latin typeface="Microsoft Sans Serif"/>
                          <a:cs typeface="Microsoft Sans Serif"/>
                        </a:rPr>
                        <a:t> </a:t>
                      </a:r>
                      <a:r>
                        <a:rPr sz="1400" spc="-15" dirty="0">
                          <a:latin typeface="Microsoft Sans Serif"/>
                          <a:cs typeface="Microsoft Sans Serif"/>
                        </a:rPr>
                        <a:t>пользовании</a:t>
                      </a:r>
                      <a:r>
                        <a:rPr sz="1400" spc="-10" dirty="0">
                          <a:latin typeface="Microsoft Sans Serif"/>
                          <a:cs typeface="Microsoft Sans Serif"/>
                        </a:rPr>
                        <a:t> </a:t>
                      </a:r>
                      <a:r>
                        <a:rPr sz="1400" spc="-15" dirty="0">
                          <a:latin typeface="Microsoft Sans Serif"/>
                          <a:cs typeface="Microsoft Sans Serif"/>
                        </a:rPr>
                        <a:t>природными</a:t>
                      </a:r>
                      <a:r>
                        <a:rPr sz="1400" spc="5" dirty="0">
                          <a:latin typeface="Microsoft Sans Serif"/>
                          <a:cs typeface="Microsoft Sans Serif"/>
                        </a:rPr>
                        <a:t> </a:t>
                      </a:r>
                      <a:r>
                        <a:rPr sz="1400" spc="-10" dirty="0">
                          <a:latin typeface="Microsoft Sans Serif"/>
                          <a:cs typeface="Microsoft Sans Serif"/>
                        </a:rPr>
                        <a:t>ресурсами</a:t>
                      </a:r>
                      <a:endParaRPr sz="1400" dirty="0">
                        <a:latin typeface="Microsoft Sans Serif"/>
                        <a:cs typeface="Microsoft Sans Serif"/>
                      </a:endParaRPr>
                    </a:p>
                  </a:txBody>
                  <a:tcPr marL="0" marR="0" marT="100330" marB="0">
                    <a:lnR w="12700">
                      <a:solidFill>
                        <a:srgbClr val="D5DCE4"/>
                      </a:solidFill>
                      <a:prstDash val="solid"/>
                    </a:lnR>
                  </a:tcPr>
                </a:tc>
                <a:tc>
                  <a:txBody>
                    <a:bodyPr/>
                    <a:lstStyle/>
                    <a:p>
                      <a:pPr marL="3175" algn="ctr">
                        <a:lnSpc>
                          <a:spcPct val="100000"/>
                        </a:lnSpc>
                        <a:spcBef>
                          <a:spcPts val="790"/>
                        </a:spcBef>
                      </a:pPr>
                      <a:r>
                        <a:rPr lang="ru-RU" sz="1400" dirty="0">
                          <a:latin typeface="Microsoft Sans Serif"/>
                          <a:cs typeface="Microsoft Sans Serif"/>
                        </a:rPr>
                        <a:t>1</a:t>
                      </a:r>
                      <a:endParaRPr sz="1400" dirty="0">
                        <a:latin typeface="Microsoft Sans Serif"/>
                        <a:cs typeface="Microsoft Sans Serif"/>
                      </a:endParaRPr>
                    </a:p>
                  </a:txBody>
                  <a:tcPr marL="0" marR="0" marT="100330" marB="0">
                    <a:lnL w="12700">
                      <a:solidFill>
                        <a:srgbClr val="D5DCE4"/>
                      </a:solidFill>
                      <a:prstDash val="solid"/>
                    </a:lnL>
                  </a:tcPr>
                </a:tc>
                <a:tc>
                  <a:txBody>
                    <a:bodyPr/>
                    <a:lstStyle/>
                    <a:p>
                      <a:pPr marL="2540" algn="ctr">
                        <a:lnSpc>
                          <a:spcPct val="100000"/>
                        </a:lnSpc>
                        <a:spcBef>
                          <a:spcPts val="790"/>
                        </a:spcBef>
                      </a:pPr>
                      <a:r>
                        <a:rPr lang="ru-RU" sz="1400" dirty="0">
                          <a:latin typeface="Microsoft Sans Serif"/>
                          <a:cs typeface="Microsoft Sans Serif"/>
                        </a:rPr>
                        <a:t>1</a:t>
                      </a:r>
                      <a:endParaRPr sz="1400" dirty="0">
                        <a:latin typeface="Microsoft Sans Serif"/>
                        <a:cs typeface="Microsoft Sans Serif"/>
                      </a:endParaRPr>
                    </a:p>
                  </a:txBody>
                  <a:tcPr marL="0" marR="0" marT="100330" marB="0"/>
                </a:tc>
                <a:tc>
                  <a:txBody>
                    <a:bodyPr/>
                    <a:lstStyle/>
                    <a:p>
                      <a:pPr marL="3810" algn="ctr">
                        <a:lnSpc>
                          <a:spcPct val="100000"/>
                        </a:lnSpc>
                        <a:spcBef>
                          <a:spcPts val="790"/>
                        </a:spcBef>
                      </a:pPr>
                      <a:r>
                        <a:rPr lang="ru-RU" sz="1400" dirty="0">
                          <a:latin typeface="Microsoft Sans Serif"/>
                          <a:cs typeface="Microsoft Sans Serif"/>
                        </a:rPr>
                        <a:t>1,7</a:t>
                      </a:r>
                      <a:endParaRPr sz="1400" dirty="0">
                        <a:latin typeface="Microsoft Sans Serif"/>
                        <a:cs typeface="Microsoft Sans Serif"/>
                      </a:endParaRPr>
                    </a:p>
                  </a:txBody>
                  <a:tcPr marL="0" marR="0" marT="100330" marB="0"/>
                </a:tc>
                <a:tc>
                  <a:txBody>
                    <a:bodyPr/>
                    <a:lstStyle/>
                    <a:p>
                      <a:pPr algn="ctr">
                        <a:lnSpc>
                          <a:spcPct val="100000"/>
                        </a:lnSpc>
                        <a:spcBef>
                          <a:spcPts val="790"/>
                        </a:spcBef>
                      </a:pPr>
                      <a:r>
                        <a:rPr lang="ru-RU" sz="1400" dirty="0">
                          <a:latin typeface="Microsoft Sans Serif"/>
                          <a:cs typeface="Microsoft Sans Serif"/>
                        </a:rPr>
                        <a:t>1,7</a:t>
                      </a:r>
                      <a:endParaRPr sz="1400" dirty="0">
                        <a:latin typeface="Microsoft Sans Serif"/>
                        <a:cs typeface="Microsoft Sans Serif"/>
                      </a:endParaRPr>
                    </a:p>
                  </a:txBody>
                  <a:tcPr marL="0" marR="0" marT="100330" marB="0"/>
                </a:tc>
                <a:extLst>
                  <a:ext uri="{0D108BD9-81ED-4DB2-BD59-A6C34878D82A}">
                    <a16:rowId xmlns:a16="http://schemas.microsoft.com/office/drawing/2014/main" val="10008"/>
                  </a:ext>
                </a:extLst>
              </a:tr>
              <a:tr h="453872">
                <a:tc>
                  <a:txBody>
                    <a:bodyPr/>
                    <a:lstStyle/>
                    <a:p>
                      <a:pPr marL="172085" marR="123189">
                        <a:lnSpc>
                          <a:spcPct val="100000"/>
                        </a:lnSpc>
                        <a:spcBef>
                          <a:spcPts val="65"/>
                        </a:spcBef>
                      </a:pPr>
                      <a:r>
                        <a:rPr sz="1400" spc="-35" dirty="0">
                          <a:latin typeface="Microsoft Sans Serif"/>
                          <a:cs typeface="Microsoft Sans Serif"/>
                        </a:rPr>
                        <a:t>Доходы</a:t>
                      </a:r>
                      <a:r>
                        <a:rPr sz="1400" spc="10" dirty="0">
                          <a:latin typeface="Microsoft Sans Serif"/>
                          <a:cs typeface="Microsoft Sans Serif"/>
                        </a:rPr>
                        <a:t> </a:t>
                      </a:r>
                      <a:r>
                        <a:rPr sz="1400" spc="-20" dirty="0">
                          <a:latin typeface="Microsoft Sans Serif"/>
                          <a:cs typeface="Microsoft Sans Serif"/>
                        </a:rPr>
                        <a:t>от</a:t>
                      </a:r>
                      <a:r>
                        <a:rPr sz="1400" spc="10" dirty="0">
                          <a:latin typeface="Microsoft Sans Serif"/>
                          <a:cs typeface="Microsoft Sans Serif"/>
                        </a:rPr>
                        <a:t> </a:t>
                      </a:r>
                      <a:r>
                        <a:rPr sz="1400" spc="-20" dirty="0">
                          <a:latin typeface="Microsoft Sans Serif"/>
                          <a:cs typeface="Microsoft Sans Serif"/>
                        </a:rPr>
                        <a:t>продажи</a:t>
                      </a:r>
                      <a:r>
                        <a:rPr sz="1400" dirty="0">
                          <a:latin typeface="Microsoft Sans Serif"/>
                          <a:cs typeface="Microsoft Sans Serif"/>
                        </a:rPr>
                        <a:t> </a:t>
                      </a:r>
                      <a:r>
                        <a:rPr sz="1400" spc="-10" dirty="0">
                          <a:latin typeface="Microsoft Sans Serif"/>
                          <a:cs typeface="Microsoft Sans Serif"/>
                        </a:rPr>
                        <a:t>материальных</a:t>
                      </a:r>
                      <a:r>
                        <a:rPr sz="1400" spc="-25" dirty="0">
                          <a:latin typeface="Microsoft Sans Serif"/>
                          <a:cs typeface="Microsoft Sans Serif"/>
                        </a:rPr>
                        <a:t> </a:t>
                      </a:r>
                      <a:r>
                        <a:rPr sz="1400" dirty="0">
                          <a:latin typeface="Microsoft Sans Serif"/>
                          <a:cs typeface="Microsoft Sans Serif"/>
                        </a:rPr>
                        <a:t>и</a:t>
                      </a:r>
                      <a:r>
                        <a:rPr sz="1400" spc="10" dirty="0">
                          <a:latin typeface="Microsoft Sans Serif"/>
                          <a:cs typeface="Microsoft Sans Serif"/>
                        </a:rPr>
                        <a:t> </a:t>
                      </a:r>
                      <a:r>
                        <a:rPr sz="1400" spc="-10" dirty="0">
                          <a:latin typeface="Microsoft Sans Serif"/>
                          <a:cs typeface="Microsoft Sans Serif"/>
                        </a:rPr>
                        <a:t>нематериальных </a:t>
                      </a:r>
                      <a:r>
                        <a:rPr sz="1400" spc="-355" dirty="0">
                          <a:latin typeface="Microsoft Sans Serif"/>
                          <a:cs typeface="Microsoft Sans Serif"/>
                        </a:rPr>
                        <a:t> </a:t>
                      </a:r>
                      <a:r>
                        <a:rPr sz="1400" spc="-15" dirty="0">
                          <a:latin typeface="Microsoft Sans Serif"/>
                          <a:cs typeface="Microsoft Sans Serif"/>
                        </a:rPr>
                        <a:t>активов</a:t>
                      </a:r>
                      <a:endParaRPr sz="1400" dirty="0">
                        <a:latin typeface="Microsoft Sans Serif"/>
                        <a:cs typeface="Microsoft Sans Serif"/>
                      </a:endParaRPr>
                    </a:p>
                  </a:txBody>
                  <a:tcPr marL="0" marR="0" marT="8255" marB="0">
                    <a:solidFill>
                      <a:srgbClr val="D5DCE4"/>
                    </a:solidFill>
                  </a:tcPr>
                </a:tc>
                <a:tc>
                  <a:txBody>
                    <a:bodyPr/>
                    <a:lstStyle/>
                    <a:p>
                      <a:pPr marL="3175" algn="ctr">
                        <a:lnSpc>
                          <a:spcPct val="100000"/>
                        </a:lnSpc>
                        <a:spcBef>
                          <a:spcPts val="905"/>
                        </a:spcBef>
                      </a:pPr>
                      <a:r>
                        <a:rPr lang="ru-RU" sz="1400" dirty="0">
                          <a:latin typeface="Microsoft Sans Serif"/>
                          <a:cs typeface="Microsoft Sans Serif"/>
                        </a:rPr>
                        <a:t>1</a:t>
                      </a:r>
                      <a:endParaRPr sz="1400" dirty="0">
                        <a:latin typeface="Microsoft Sans Serif"/>
                        <a:cs typeface="Microsoft Sans Serif"/>
                      </a:endParaRPr>
                    </a:p>
                  </a:txBody>
                  <a:tcPr marL="0" marR="0" marT="114935" marB="0">
                    <a:solidFill>
                      <a:srgbClr val="D5DCE4"/>
                    </a:solidFill>
                  </a:tcPr>
                </a:tc>
                <a:tc>
                  <a:txBody>
                    <a:bodyPr/>
                    <a:lstStyle/>
                    <a:p>
                      <a:pPr marL="3810" algn="ctr">
                        <a:lnSpc>
                          <a:spcPct val="100000"/>
                        </a:lnSpc>
                        <a:spcBef>
                          <a:spcPts val="905"/>
                        </a:spcBef>
                      </a:pPr>
                      <a:r>
                        <a:rPr lang="ru-RU" sz="1400" dirty="0">
                          <a:latin typeface="Microsoft Sans Serif"/>
                          <a:cs typeface="Microsoft Sans Serif"/>
                        </a:rPr>
                        <a:t>0,7</a:t>
                      </a:r>
                      <a:endParaRPr sz="1400" dirty="0">
                        <a:latin typeface="Microsoft Sans Serif"/>
                        <a:cs typeface="Microsoft Sans Serif"/>
                      </a:endParaRPr>
                    </a:p>
                  </a:txBody>
                  <a:tcPr marL="0" marR="0" marT="114935" marB="0">
                    <a:solidFill>
                      <a:srgbClr val="D5DCE4"/>
                    </a:solidFill>
                  </a:tcPr>
                </a:tc>
                <a:tc>
                  <a:txBody>
                    <a:bodyPr/>
                    <a:lstStyle/>
                    <a:p>
                      <a:pPr marL="3810" algn="ctr">
                        <a:lnSpc>
                          <a:spcPct val="100000"/>
                        </a:lnSpc>
                        <a:spcBef>
                          <a:spcPts val="905"/>
                        </a:spcBef>
                      </a:pPr>
                      <a:r>
                        <a:rPr lang="ru-RU" sz="1400" dirty="0">
                          <a:latin typeface="Microsoft Sans Serif"/>
                          <a:cs typeface="Microsoft Sans Serif"/>
                        </a:rPr>
                        <a:t>1,2</a:t>
                      </a:r>
                      <a:endParaRPr sz="1400" dirty="0">
                        <a:latin typeface="Microsoft Sans Serif"/>
                        <a:cs typeface="Microsoft Sans Serif"/>
                      </a:endParaRPr>
                    </a:p>
                  </a:txBody>
                  <a:tcPr marL="0" marR="0" marT="114935" marB="0">
                    <a:solidFill>
                      <a:srgbClr val="D5DCE4"/>
                    </a:solidFill>
                  </a:tcPr>
                </a:tc>
                <a:tc>
                  <a:txBody>
                    <a:bodyPr/>
                    <a:lstStyle/>
                    <a:p>
                      <a:pPr algn="ctr">
                        <a:lnSpc>
                          <a:spcPct val="100000"/>
                        </a:lnSpc>
                        <a:spcBef>
                          <a:spcPts val="905"/>
                        </a:spcBef>
                      </a:pPr>
                      <a:r>
                        <a:rPr lang="ru-RU" sz="1400" dirty="0">
                          <a:latin typeface="Microsoft Sans Serif"/>
                          <a:cs typeface="Microsoft Sans Serif"/>
                        </a:rPr>
                        <a:t>1,3</a:t>
                      </a:r>
                      <a:endParaRPr sz="1400" dirty="0">
                        <a:latin typeface="Microsoft Sans Serif"/>
                        <a:cs typeface="Microsoft Sans Serif"/>
                      </a:endParaRPr>
                    </a:p>
                  </a:txBody>
                  <a:tcPr marL="0" marR="0" marT="114935" marB="0">
                    <a:solidFill>
                      <a:srgbClr val="D5DCE4"/>
                    </a:solidFill>
                  </a:tcPr>
                </a:tc>
                <a:extLst>
                  <a:ext uri="{0D108BD9-81ED-4DB2-BD59-A6C34878D82A}">
                    <a16:rowId xmlns:a16="http://schemas.microsoft.com/office/drawing/2014/main" val="10009"/>
                  </a:ext>
                </a:extLst>
              </a:tr>
              <a:tr h="366458">
                <a:tc>
                  <a:txBody>
                    <a:bodyPr/>
                    <a:lstStyle/>
                    <a:p>
                      <a:pPr marL="172085">
                        <a:lnSpc>
                          <a:spcPct val="100000"/>
                        </a:lnSpc>
                        <a:spcBef>
                          <a:spcPts val="560"/>
                        </a:spcBef>
                      </a:pPr>
                      <a:r>
                        <a:rPr sz="1400" spc="-10" dirty="0">
                          <a:latin typeface="Microsoft Sans Serif"/>
                          <a:cs typeface="Microsoft Sans Serif"/>
                        </a:rPr>
                        <a:t>Прочие </a:t>
                      </a:r>
                      <a:r>
                        <a:rPr sz="1400" spc="-5" dirty="0">
                          <a:latin typeface="Microsoft Sans Serif"/>
                          <a:cs typeface="Microsoft Sans Serif"/>
                        </a:rPr>
                        <a:t>налоговые</a:t>
                      </a:r>
                      <a:r>
                        <a:rPr sz="1400" spc="-20" dirty="0">
                          <a:latin typeface="Microsoft Sans Serif"/>
                          <a:cs typeface="Microsoft Sans Serif"/>
                        </a:rPr>
                        <a:t> </a:t>
                      </a:r>
                      <a:r>
                        <a:rPr sz="1400" dirty="0">
                          <a:latin typeface="Microsoft Sans Serif"/>
                          <a:cs typeface="Microsoft Sans Serif"/>
                        </a:rPr>
                        <a:t>и </a:t>
                      </a:r>
                      <a:r>
                        <a:rPr sz="1400" spc="-5" dirty="0">
                          <a:latin typeface="Microsoft Sans Serif"/>
                          <a:cs typeface="Microsoft Sans Serif"/>
                        </a:rPr>
                        <a:t>неналоговые</a:t>
                      </a:r>
                      <a:r>
                        <a:rPr sz="1400" spc="-35" dirty="0">
                          <a:latin typeface="Microsoft Sans Serif"/>
                          <a:cs typeface="Microsoft Sans Serif"/>
                        </a:rPr>
                        <a:t> </a:t>
                      </a:r>
                      <a:r>
                        <a:rPr sz="1400" spc="-15" dirty="0">
                          <a:latin typeface="Microsoft Sans Serif"/>
                          <a:cs typeface="Microsoft Sans Serif"/>
                        </a:rPr>
                        <a:t>доходы</a:t>
                      </a:r>
                      <a:endParaRPr sz="1400" dirty="0">
                        <a:latin typeface="Microsoft Sans Serif"/>
                        <a:cs typeface="Microsoft Sans Serif"/>
                      </a:endParaRPr>
                    </a:p>
                  </a:txBody>
                  <a:tcPr marL="0" marR="0" marT="71120" marB="0">
                    <a:lnR w="12700">
                      <a:solidFill>
                        <a:srgbClr val="D5DCE4"/>
                      </a:solidFill>
                      <a:prstDash val="solid"/>
                    </a:lnR>
                  </a:tcPr>
                </a:tc>
                <a:tc>
                  <a:txBody>
                    <a:bodyPr/>
                    <a:lstStyle/>
                    <a:p>
                      <a:pPr marL="3175" algn="ctr">
                        <a:lnSpc>
                          <a:spcPct val="100000"/>
                        </a:lnSpc>
                        <a:spcBef>
                          <a:spcPts val="560"/>
                        </a:spcBef>
                      </a:pPr>
                      <a:r>
                        <a:rPr lang="ru-RU" sz="1400" dirty="0">
                          <a:latin typeface="Microsoft Sans Serif"/>
                          <a:cs typeface="Microsoft Sans Serif"/>
                        </a:rPr>
                        <a:t>17,3</a:t>
                      </a:r>
                      <a:endParaRPr sz="1400" dirty="0">
                        <a:latin typeface="Microsoft Sans Serif"/>
                        <a:cs typeface="Microsoft Sans Serif"/>
                      </a:endParaRPr>
                    </a:p>
                  </a:txBody>
                  <a:tcPr marL="0" marR="0" marT="71120" marB="0">
                    <a:lnL w="12700">
                      <a:solidFill>
                        <a:srgbClr val="D5DCE4"/>
                      </a:solidFill>
                      <a:prstDash val="solid"/>
                    </a:lnL>
                  </a:tcPr>
                </a:tc>
                <a:tc>
                  <a:txBody>
                    <a:bodyPr/>
                    <a:lstStyle/>
                    <a:p>
                      <a:pPr marL="2540" algn="ctr">
                        <a:lnSpc>
                          <a:spcPct val="100000"/>
                        </a:lnSpc>
                        <a:spcBef>
                          <a:spcPts val="560"/>
                        </a:spcBef>
                      </a:pPr>
                      <a:r>
                        <a:rPr lang="ru-RU" sz="1400" dirty="0">
                          <a:latin typeface="Microsoft Sans Serif"/>
                          <a:cs typeface="Microsoft Sans Serif"/>
                        </a:rPr>
                        <a:t>19,9</a:t>
                      </a:r>
                      <a:endParaRPr sz="1400" dirty="0">
                        <a:latin typeface="Microsoft Sans Serif"/>
                        <a:cs typeface="Microsoft Sans Serif"/>
                      </a:endParaRPr>
                    </a:p>
                  </a:txBody>
                  <a:tcPr marL="0" marR="0" marT="71120" marB="0"/>
                </a:tc>
                <a:tc>
                  <a:txBody>
                    <a:bodyPr/>
                    <a:lstStyle/>
                    <a:p>
                      <a:pPr marL="1905" algn="ctr">
                        <a:lnSpc>
                          <a:spcPct val="100000"/>
                        </a:lnSpc>
                        <a:spcBef>
                          <a:spcPts val="560"/>
                        </a:spcBef>
                      </a:pPr>
                      <a:r>
                        <a:rPr lang="ru-RU" sz="1400" dirty="0">
                          <a:latin typeface="Microsoft Sans Serif"/>
                          <a:cs typeface="Microsoft Sans Serif"/>
                        </a:rPr>
                        <a:t>26,5</a:t>
                      </a:r>
                      <a:endParaRPr sz="1400" dirty="0">
                        <a:latin typeface="Microsoft Sans Serif"/>
                        <a:cs typeface="Microsoft Sans Serif"/>
                      </a:endParaRPr>
                    </a:p>
                  </a:txBody>
                  <a:tcPr marL="0" marR="0" marT="71120" marB="0"/>
                </a:tc>
                <a:tc>
                  <a:txBody>
                    <a:bodyPr/>
                    <a:lstStyle/>
                    <a:p>
                      <a:pPr algn="ctr">
                        <a:lnSpc>
                          <a:spcPct val="100000"/>
                        </a:lnSpc>
                        <a:spcBef>
                          <a:spcPts val="560"/>
                        </a:spcBef>
                      </a:pPr>
                      <a:r>
                        <a:rPr lang="ru-RU" sz="1400" dirty="0">
                          <a:latin typeface="Microsoft Sans Serif"/>
                          <a:cs typeface="Microsoft Sans Serif"/>
                        </a:rPr>
                        <a:t>24,5</a:t>
                      </a:r>
                      <a:endParaRPr sz="1400" dirty="0">
                        <a:latin typeface="Microsoft Sans Serif"/>
                        <a:cs typeface="Microsoft Sans Serif"/>
                      </a:endParaRPr>
                    </a:p>
                  </a:txBody>
                  <a:tcPr marL="0" marR="0" marT="71120" marB="0"/>
                </a:tc>
                <a:extLst>
                  <a:ext uri="{0D108BD9-81ED-4DB2-BD59-A6C34878D82A}">
                    <a16:rowId xmlns:a16="http://schemas.microsoft.com/office/drawing/2014/main" val="10010"/>
                  </a:ext>
                </a:extLst>
              </a:tr>
              <a:tr h="366560">
                <a:tc>
                  <a:txBody>
                    <a:bodyPr/>
                    <a:lstStyle/>
                    <a:p>
                      <a:pPr marL="172085">
                        <a:lnSpc>
                          <a:spcPct val="100000"/>
                        </a:lnSpc>
                        <a:spcBef>
                          <a:spcPts val="560"/>
                        </a:spcBef>
                      </a:pPr>
                      <a:r>
                        <a:rPr sz="1400" spc="-30" dirty="0">
                          <a:latin typeface="Microsoft Sans Serif"/>
                          <a:cs typeface="Microsoft Sans Serif"/>
                        </a:rPr>
                        <a:t>Безвозмездные</a:t>
                      </a:r>
                      <a:r>
                        <a:rPr sz="1400" spc="-60" dirty="0">
                          <a:latin typeface="Microsoft Sans Serif"/>
                          <a:cs typeface="Microsoft Sans Serif"/>
                        </a:rPr>
                        <a:t> </a:t>
                      </a:r>
                      <a:r>
                        <a:rPr sz="1400" spc="-5" dirty="0">
                          <a:latin typeface="Microsoft Sans Serif"/>
                          <a:cs typeface="Microsoft Sans Serif"/>
                        </a:rPr>
                        <a:t>поступления</a:t>
                      </a:r>
                      <a:endParaRPr sz="1400" dirty="0">
                        <a:latin typeface="Microsoft Sans Serif"/>
                        <a:cs typeface="Microsoft Sans Serif"/>
                      </a:endParaRPr>
                    </a:p>
                  </a:txBody>
                  <a:tcPr marL="0" marR="0" marT="71120" marB="0">
                    <a:solidFill>
                      <a:srgbClr val="D5DCE4"/>
                    </a:solidFill>
                  </a:tcPr>
                </a:tc>
                <a:tc>
                  <a:txBody>
                    <a:bodyPr/>
                    <a:lstStyle/>
                    <a:p>
                      <a:pPr marL="2540" algn="ctr">
                        <a:lnSpc>
                          <a:spcPct val="100000"/>
                        </a:lnSpc>
                        <a:spcBef>
                          <a:spcPts val="560"/>
                        </a:spcBef>
                      </a:pPr>
                      <a:r>
                        <a:rPr sz="1400" dirty="0">
                          <a:latin typeface="Microsoft Sans Serif"/>
                          <a:cs typeface="Microsoft Sans Serif"/>
                        </a:rPr>
                        <a:t>1</a:t>
                      </a:r>
                      <a:r>
                        <a:rPr sz="1400" spc="-30" dirty="0">
                          <a:latin typeface="Microsoft Sans Serif"/>
                          <a:cs typeface="Microsoft Sans Serif"/>
                        </a:rPr>
                        <a:t> </a:t>
                      </a:r>
                      <a:r>
                        <a:rPr lang="ru-RU" sz="1400" spc="-30" dirty="0">
                          <a:latin typeface="Microsoft Sans Serif"/>
                          <a:cs typeface="Microsoft Sans Serif"/>
                        </a:rPr>
                        <a:t>723</a:t>
                      </a:r>
                      <a:endParaRPr sz="1400" dirty="0">
                        <a:latin typeface="Microsoft Sans Serif"/>
                        <a:cs typeface="Microsoft Sans Serif"/>
                      </a:endParaRPr>
                    </a:p>
                  </a:txBody>
                  <a:tcPr marL="0" marR="0" marT="71120" marB="0">
                    <a:solidFill>
                      <a:srgbClr val="D5DCE4"/>
                    </a:solidFill>
                  </a:tcPr>
                </a:tc>
                <a:tc>
                  <a:txBody>
                    <a:bodyPr/>
                    <a:lstStyle/>
                    <a:p>
                      <a:pPr marL="4445" algn="ctr">
                        <a:lnSpc>
                          <a:spcPct val="100000"/>
                        </a:lnSpc>
                        <a:spcBef>
                          <a:spcPts val="560"/>
                        </a:spcBef>
                      </a:pPr>
                      <a:r>
                        <a:rPr sz="1400" dirty="0">
                          <a:latin typeface="Microsoft Sans Serif"/>
                          <a:cs typeface="Microsoft Sans Serif"/>
                        </a:rPr>
                        <a:t>1</a:t>
                      </a:r>
                      <a:r>
                        <a:rPr sz="1400" spc="-30" dirty="0">
                          <a:latin typeface="Microsoft Sans Serif"/>
                          <a:cs typeface="Microsoft Sans Serif"/>
                        </a:rPr>
                        <a:t> </a:t>
                      </a:r>
                      <a:r>
                        <a:rPr lang="ru-RU" sz="1400" spc="-30" dirty="0">
                          <a:latin typeface="Microsoft Sans Serif"/>
                          <a:cs typeface="Microsoft Sans Serif"/>
                        </a:rPr>
                        <a:t>940</a:t>
                      </a:r>
                      <a:endParaRPr sz="1400" dirty="0">
                        <a:latin typeface="Microsoft Sans Serif"/>
                        <a:cs typeface="Microsoft Sans Serif"/>
                      </a:endParaRPr>
                    </a:p>
                  </a:txBody>
                  <a:tcPr marL="0" marR="0" marT="71120" marB="0">
                    <a:solidFill>
                      <a:srgbClr val="D5DCE4"/>
                    </a:solidFill>
                  </a:tcPr>
                </a:tc>
                <a:tc>
                  <a:txBody>
                    <a:bodyPr/>
                    <a:lstStyle/>
                    <a:p>
                      <a:pPr marL="3175" algn="ctr">
                        <a:lnSpc>
                          <a:spcPct val="100000"/>
                        </a:lnSpc>
                        <a:spcBef>
                          <a:spcPts val="560"/>
                        </a:spcBef>
                      </a:pPr>
                      <a:r>
                        <a:rPr lang="ru-RU" sz="1400" dirty="0">
                          <a:latin typeface="Microsoft Sans Serif"/>
                          <a:cs typeface="Microsoft Sans Serif"/>
                        </a:rPr>
                        <a:t>2 025</a:t>
                      </a:r>
                      <a:endParaRPr sz="1400" dirty="0">
                        <a:latin typeface="Microsoft Sans Serif"/>
                        <a:cs typeface="Microsoft Sans Serif"/>
                      </a:endParaRPr>
                    </a:p>
                  </a:txBody>
                  <a:tcPr marL="0" marR="0" marT="71120" marB="0">
                    <a:solidFill>
                      <a:srgbClr val="D5DCE4"/>
                    </a:solidFill>
                  </a:tcPr>
                </a:tc>
                <a:tc>
                  <a:txBody>
                    <a:bodyPr/>
                    <a:lstStyle/>
                    <a:p>
                      <a:pPr algn="ctr">
                        <a:lnSpc>
                          <a:spcPct val="100000"/>
                        </a:lnSpc>
                        <a:spcBef>
                          <a:spcPts val="560"/>
                        </a:spcBef>
                      </a:pPr>
                      <a:r>
                        <a:rPr lang="ru-RU" sz="1400" dirty="0">
                          <a:latin typeface="Microsoft Sans Serif"/>
                          <a:cs typeface="Microsoft Sans Serif"/>
                        </a:rPr>
                        <a:t>1 972</a:t>
                      </a:r>
                      <a:endParaRPr sz="1400" dirty="0">
                        <a:latin typeface="Microsoft Sans Serif"/>
                        <a:cs typeface="Microsoft Sans Serif"/>
                      </a:endParaRPr>
                    </a:p>
                  </a:txBody>
                  <a:tcPr marL="0" marR="0" marT="71120" marB="0">
                    <a:solidFill>
                      <a:srgbClr val="D5DCE4"/>
                    </a:solidFill>
                  </a:tcPr>
                </a:tc>
                <a:extLst>
                  <a:ext uri="{0D108BD9-81ED-4DB2-BD59-A6C34878D82A}">
                    <a16:rowId xmlns:a16="http://schemas.microsoft.com/office/drawing/2014/main" val="10011"/>
                  </a:ext>
                </a:extLst>
              </a:tr>
              <a:tr h="315556">
                <a:tc>
                  <a:txBody>
                    <a:bodyPr/>
                    <a:lstStyle/>
                    <a:p>
                      <a:pPr marL="172085">
                        <a:lnSpc>
                          <a:spcPct val="100000"/>
                        </a:lnSpc>
                        <a:spcBef>
                          <a:spcPts val="365"/>
                        </a:spcBef>
                      </a:pPr>
                      <a:r>
                        <a:rPr sz="1400" spc="-15" dirty="0">
                          <a:solidFill>
                            <a:srgbClr val="FFFFFF"/>
                          </a:solidFill>
                          <a:latin typeface="Microsoft Sans Serif"/>
                          <a:cs typeface="Microsoft Sans Serif"/>
                        </a:rPr>
                        <a:t>Всего</a:t>
                      </a:r>
                      <a:r>
                        <a:rPr sz="1400" spc="-30" dirty="0">
                          <a:solidFill>
                            <a:srgbClr val="FFFFFF"/>
                          </a:solidFill>
                          <a:latin typeface="Microsoft Sans Serif"/>
                          <a:cs typeface="Microsoft Sans Serif"/>
                        </a:rPr>
                        <a:t> </a:t>
                      </a:r>
                      <a:r>
                        <a:rPr sz="1400" spc="-15" dirty="0">
                          <a:solidFill>
                            <a:srgbClr val="FFFFFF"/>
                          </a:solidFill>
                          <a:latin typeface="Microsoft Sans Serif"/>
                          <a:cs typeface="Microsoft Sans Serif"/>
                        </a:rPr>
                        <a:t>доходов</a:t>
                      </a:r>
                      <a:endParaRPr sz="1400" dirty="0">
                        <a:latin typeface="Microsoft Sans Serif"/>
                        <a:cs typeface="Microsoft Sans Serif"/>
                      </a:endParaRPr>
                    </a:p>
                  </a:txBody>
                  <a:tcPr marL="0" marR="0" marT="46355" marB="0">
                    <a:lnR w="12700">
                      <a:solidFill>
                        <a:srgbClr val="D5DCE4"/>
                      </a:solidFill>
                      <a:prstDash val="solid"/>
                    </a:lnR>
                    <a:solidFill>
                      <a:srgbClr val="256F9F"/>
                    </a:solidFill>
                  </a:tcPr>
                </a:tc>
                <a:tc>
                  <a:txBody>
                    <a:bodyPr/>
                    <a:lstStyle/>
                    <a:p>
                      <a:pPr marL="1270" algn="ctr">
                        <a:lnSpc>
                          <a:spcPct val="100000"/>
                        </a:lnSpc>
                        <a:spcBef>
                          <a:spcPts val="365"/>
                        </a:spcBef>
                      </a:pPr>
                      <a:r>
                        <a:rPr lang="ru-RU" sz="1400" dirty="0">
                          <a:solidFill>
                            <a:srgbClr val="FFFFFF"/>
                          </a:solidFill>
                          <a:latin typeface="Microsoft Sans Serif"/>
                          <a:cs typeface="Microsoft Sans Serif"/>
                        </a:rPr>
                        <a:t>1 919</a:t>
                      </a:r>
                      <a:endParaRPr sz="1400" dirty="0">
                        <a:latin typeface="Microsoft Sans Serif"/>
                        <a:cs typeface="Microsoft Sans Serif"/>
                      </a:endParaRPr>
                    </a:p>
                  </a:txBody>
                  <a:tcPr marL="0" marR="0" marT="46355" marB="0">
                    <a:lnL w="12700">
                      <a:solidFill>
                        <a:srgbClr val="D5DCE4"/>
                      </a:solidFill>
                      <a:prstDash val="solid"/>
                    </a:lnL>
                    <a:lnR w="12700">
                      <a:solidFill>
                        <a:srgbClr val="D5DCE4"/>
                      </a:solidFill>
                      <a:prstDash val="solid"/>
                    </a:lnR>
                    <a:solidFill>
                      <a:srgbClr val="256F9F"/>
                    </a:solidFill>
                  </a:tcPr>
                </a:tc>
                <a:tc>
                  <a:txBody>
                    <a:bodyPr/>
                    <a:lstStyle/>
                    <a:p>
                      <a:pPr marL="2540" algn="ctr">
                        <a:lnSpc>
                          <a:spcPct val="100000"/>
                        </a:lnSpc>
                        <a:spcBef>
                          <a:spcPts val="365"/>
                        </a:spcBef>
                      </a:pPr>
                      <a:r>
                        <a:rPr lang="ru-RU" sz="1400" dirty="0">
                          <a:solidFill>
                            <a:srgbClr val="FFFFFF"/>
                          </a:solidFill>
                          <a:latin typeface="Microsoft Sans Serif"/>
                          <a:cs typeface="Microsoft Sans Serif"/>
                        </a:rPr>
                        <a:t>2 155</a:t>
                      </a:r>
                      <a:endParaRPr sz="1400" dirty="0">
                        <a:latin typeface="Microsoft Sans Serif"/>
                        <a:cs typeface="Microsoft Sans Serif"/>
                      </a:endParaRPr>
                    </a:p>
                  </a:txBody>
                  <a:tcPr marL="0" marR="0" marT="46355" marB="0">
                    <a:lnL w="12700">
                      <a:solidFill>
                        <a:srgbClr val="D5DCE4"/>
                      </a:solidFill>
                      <a:prstDash val="solid"/>
                    </a:lnL>
                    <a:lnR w="12700">
                      <a:solidFill>
                        <a:srgbClr val="D5DCE4"/>
                      </a:solidFill>
                      <a:prstDash val="solid"/>
                    </a:lnR>
                    <a:solidFill>
                      <a:srgbClr val="256F9F"/>
                    </a:solidFill>
                  </a:tcPr>
                </a:tc>
                <a:tc>
                  <a:txBody>
                    <a:bodyPr/>
                    <a:lstStyle/>
                    <a:p>
                      <a:pPr marL="635" algn="ctr">
                        <a:lnSpc>
                          <a:spcPct val="100000"/>
                        </a:lnSpc>
                        <a:spcBef>
                          <a:spcPts val="365"/>
                        </a:spcBef>
                      </a:pPr>
                      <a:r>
                        <a:rPr lang="ru-RU" sz="1400" dirty="0">
                          <a:solidFill>
                            <a:srgbClr val="FFFFFF"/>
                          </a:solidFill>
                          <a:latin typeface="Microsoft Sans Serif"/>
                          <a:cs typeface="Microsoft Sans Serif"/>
                        </a:rPr>
                        <a:t>2 312</a:t>
                      </a:r>
                      <a:endParaRPr sz="1400" dirty="0">
                        <a:latin typeface="Microsoft Sans Serif"/>
                        <a:cs typeface="Microsoft Sans Serif"/>
                      </a:endParaRPr>
                    </a:p>
                  </a:txBody>
                  <a:tcPr marL="0" marR="0" marT="46355" marB="0">
                    <a:lnL w="12700">
                      <a:solidFill>
                        <a:srgbClr val="D5DCE4"/>
                      </a:solidFill>
                      <a:prstDash val="solid"/>
                    </a:lnL>
                    <a:lnR w="12700">
                      <a:solidFill>
                        <a:srgbClr val="D5DCE4"/>
                      </a:solidFill>
                      <a:prstDash val="solid"/>
                    </a:lnR>
                    <a:solidFill>
                      <a:srgbClr val="256F9F"/>
                    </a:solidFill>
                  </a:tcPr>
                </a:tc>
                <a:tc>
                  <a:txBody>
                    <a:bodyPr/>
                    <a:lstStyle/>
                    <a:p>
                      <a:pPr algn="ctr">
                        <a:lnSpc>
                          <a:spcPct val="100000"/>
                        </a:lnSpc>
                        <a:spcBef>
                          <a:spcPts val="365"/>
                        </a:spcBef>
                      </a:pPr>
                      <a:r>
                        <a:rPr lang="ru-RU" sz="1400" dirty="0">
                          <a:solidFill>
                            <a:schemeClr val="bg1"/>
                          </a:solidFill>
                          <a:latin typeface="Microsoft Sans Serif"/>
                          <a:cs typeface="Microsoft Sans Serif"/>
                        </a:rPr>
                        <a:t>2 270</a:t>
                      </a:r>
                      <a:endParaRPr sz="1400" dirty="0">
                        <a:solidFill>
                          <a:schemeClr val="bg1"/>
                        </a:solidFill>
                        <a:latin typeface="Microsoft Sans Serif"/>
                        <a:cs typeface="Microsoft Sans Serif"/>
                      </a:endParaRPr>
                    </a:p>
                  </a:txBody>
                  <a:tcPr marL="0" marR="0" marT="46355" marB="0">
                    <a:lnL w="12700">
                      <a:solidFill>
                        <a:srgbClr val="D5DCE4"/>
                      </a:solidFill>
                      <a:prstDash val="solid"/>
                    </a:lnL>
                    <a:solidFill>
                      <a:srgbClr val="256F9F"/>
                    </a:solid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5376668" y="3032741"/>
            <a:ext cx="4176000" cy="3024000"/>
          </a:xfrm>
          <a:prstGeom prst="round2DiagRect">
            <a:avLst/>
          </a:prstGeom>
        </p:spPr>
      </p:pic>
      <p:sp>
        <p:nvSpPr>
          <p:cNvPr id="4" name="object 4"/>
          <p:cNvSpPr/>
          <p:nvPr/>
        </p:nvSpPr>
        <p:spPr>
          <a:xfrm>
            <a:off x="5375408" y="3028239"/>
            <a:ext cx="4093484" cy="3024000"/>
          </a:xfrm>
          <a:custGeom>
            <a:avLst/>
            <a:gdLst/>
            <a:ahLst/>
            <a:cxnLst/>
            <a:rect l="l" t="t" r="r" b="b"/>
            <a:pathLst>
              <a:path w="4139565" h="2948940">
                <a:moveTo>
                  <a:pt x="4139184" y="0"/>
                </a:moveTo>
                <a:lnTo>
                  <a:pt x="0" y="0"/>
                </a:lnTo>
                <a:lnTo>
                  <a:pt x="0" y="2948940"/>
                </a:lnTo>
                <a:lnTo>
                  <a:pt x="4139184" y="2948940"/>
                </a:lnTo>
                <a:lnTo>
                  <a:pt x="4139184" y="0"/>
                </a:lnTo>
                <a:close/>
              </a:path>
            </a:pathLst>
          </a:custGeom>
          <a:solidFill>
            <a:srgbClr val="FFFFFF"/>
          </a:solidFill>
        </p:spPr>
        <p:txBody>
          <a:bodyPr wrap="square" lIns="0" tIns="0" rIns="0" bIns="0" rtlCol="0"/>
          <a:lstStyle/>
          <a:p>
            <a:endParaRPr dirty="0"/>
          </a:p>
        </p:txBody>
      </p:sp>
      <p:sp>
        <p:nvSpPr>
          <p:cNvPr id="5" name="object 5"/>
          <p:cNvSpPr/>
          <p:nvPr/>
        </p:nvSpPr>
        <p:spPr>
          <a:xfrm>
            <a:off x="6167446" y="3651502"/>
            <a:ext cx="2027900" cy="1526824"/>
          </a:xfrm>
          <a:custGeom>
            <a:avLst/>
            <a:gdLst>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68121 w 2193036"/>
              <a:gd name="connsiteY4" fmla="*/ 629031 h 1295400"/>
              <a:gd name="connsiteX5" fmla="*/ 1141476 w 2193036"/>
              <a:gd name="connsiteY5"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68121 w 2193036"/>
              <a:gd name="connsiteY4" fmla="*/ 629031 h 1295400"/>
              <a:gd name="connsiteX5" fmla="*/ 1141476 w 2193036"/>
              <a:gd name="connsiteY5"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68121 w 2193036"/>
              <a:gd name="connsiteY4" fmla="*/ 629031 h 1295400"/>
              <a:gd name="connsiteX5" fmla="*/ 1659143 w 2193036"/>
              <a:gd name="connsiteY5" fmla="*/ 629031 h 1295400"/>
              <a:gd name="connsiteX6" fmla="*/ 1141476 w 2193036"/>
              <a:gd name="connsiteY6"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68121 w 2193036"/>
              <a:gd name="connsiteY4" fmla="*/ 629031 h 1295400"/>
              <a:gd name="connsiteX5" fmla="*/ 1659143 w 2193036"/>
              <a:gd name="connsiteY5" fmla="*/ 629031 h 1295400"/>
              <a:gd name="connsiteX6" fmla="*/ 1141476 w 2193036"/>
              <a:gd name="connsiteY6"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89029 w 2193036"/>
              <a:gd name="connsiteY4" fmla="*/ 749786 h 1295400"/>
              <a:gd name="connsiteX5" fmla="*/ 1668121 w 2193036"/>
              <a:gd name="connsiteY5" fmla="*/ 629031 h 1295400"/>
              <a:gd name="connsiteX6" fmla="*/ 1659143 w 2193036"/>
              <a:gd name="connsiteY6" fmla="*/ 629031 h 1295400"/>
              <a:gd name="connsiteX7" fmla="*/ 1141476 w 2193036"/>
              <a:gd name="connsiteY7"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89029 w 2193036"/>
              <a:gd name="connsiteY4" fmla="*/ 749786 h 1295400"/>
              <a:gd name="connsiteX5" fmla="*/ 1668121 w 2193036"/>
              <a:gd name="connsiteY5" fmla="*/ 629031 h 1295400"/>
              <a:gd name="connsiteX6" fmla="*/ 1659143 w 2193036"/>
              <a:gd name="connsiteY6" fmla="*/ 629031 h 1295400"/>
              <a:gd name="connsiteX7" fmla="*/ 1652173 w 2193036"/>
              <a:gd name="connsiteY7" fmla="*/ 629031 h 1295400"/>
              <a:gd name="connsiteX8" fmla="*/ 1141476 w 2193036"/>
              <a:gd name="connsiteY8"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89029 w 2193036"/>
              <a:gd name="connsiteY4" fmla="*/ 749786 h 1295400"/>
              <a:gd name="connsiteX5" fmla="*/ 1668121 w 2193036"/>
              <a:gd name="connsiteY5" fmla="*/ 629031 h 1295400"/>
              <a:gd name="connsiteX6" fmla="*/ 1659143 w 2193036"/>
              <a:gd name="connsiteY6" fmla="*/ 629031 h 1295400"/>
              <a:gd name="connsiteX7" fmla="*/ 1652173 w 2193036"/>
              <a:gd name="connsiteY7" fmla="*/ 629032 h 1295400"/>
              <a:gd name="connsiteX8" fmla="*/ 1141476 w 2193036"/>
              <a:gd name="connsiteY8"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89029 w 2193036"/>
              <a:gd name="connsiteY4" fmla="*/ 749786 h 1295400"/>
              <a:gd name="connsiteX5" fmla="*/ 1668121 w 2193036"/>
              <a:gd name="connsiteY5" fmla="*/ 629031 h 1295400"/>
              <a:gd name="connsiteX6" fmla="*/ 1659143 w 2193036"/>
              <a:gd name="connsiteY6" fmla="*/ 629031 h 1295400"/>
              <a:gd name="connsiteX7" fmla="*/ 1652173 w 2193036"/>
              <a:gd name="connsiteY7" fmla="*/ 629032 h 1295400"/>
              <a:gd name="connsiteX8" fmla="*/ 1141476 w 2193036"/>
              <a:gd name="connsiteY8"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89029 w 2193036"/>
              <a:gd name="connsiteY4" fmla="*/ 749786 h 1295400"/>
              <a:gd name="connsiteX5" fmla="*/ 1668121 w 2193036"/>
              <a:gd name="connsiteY5" fmla="*/ 629031 h 1295400"/>
              <a:gd name="connsiteX6" fmla="*/ 1659143 w 2193036"/>
              <a:gd name="connsiteY6" fmla="*/ 629031 h 1295400"/>
              <a:gd name="connsiteX7" fmla="*/ 1652173 w 2193036"/>
              <a:gd name="connsiteY7" fmla="*/ 629032 h 1295400"/>
              <a:gd name="connsiteX8" fmla="*/ 1141476 w 2193036"/>
              <a:gd name="connsiteY8"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2193036 w 2193036"/>
              <a:gd name="connsiteY3" fmla="*/ 216408 h 1295400"/>
              <a:gd name="connsiteX4" fmla="*/ 2193036 w 2193036"/>
              <a:gd name="connsiteY4" fmla="*/ 0 h 1295400"/>
              <a:gd name="connsiteX0" fmla="*/ 1141476 w 2193036"/>
              <a:gd name="connsiteY0" fmla="*/ 539496 h 1295400"/>
              <a:gd name="connsiteX1" fmla="*/ 0 w 2193036"/>
              <a:gd name="connsiteY1" fmla="*/ 539496 h 1295400"/>
              <a:gd name="connsiteX2" fmla="*/ 0 w 2193036"/>
              <a:gd name="connsiteY2" fmla="*/ 755904 h 1295400"/>
              <a:gd name="connsiteX3" fmla="*/ 1141476 w 2193036"/>
              <a:gd name="connsiteY3" fmla="*/ 755904 h 1295400"/>
              <a:gd name="connsiteX4" fmla="*/ 1689029 w 2193036"/>
              <a:gd name="connsiteY4" fmla="*/ 749786 h 1295400"/>
              <a:gd name="connsiteX5" fmla="*/ 1668121 w 2193036"/>
              <a:gd name="connsiteY5" fmla="*/ 629031 h 1295400"/>
              <a:gd name="connsiteX6" fmla="*/ 1659143 w 2193036"/>
              <a:gd name="connsiteY6" fmla="*/ 629031 h 1295400"/>
              <a:gd name="connsiteX7" fmla="*/ 1652173 w 2193036"/>
              <a:gd name="connsiteY7" fmla="*/ 629032 h 1295400"/>
              <a:gd name="connsiteX8" fmla="*/ 1141476 w 2193036"/>
              <a:gd name="connsiteY8" fmla="*/ 539496 h 1295400"/>
              <a:gd name="connsiteX0" fmla="*/ 1376172 w 2193036"/>
              <a:gd name="connsiteY0" fmla="*/ 1080516 h 1295400"/>
              <a:gd name="connsiteX1" fmla="*/ 0 w 2193036"/>
              <a:gd name="connsiteY1" fmla="*/ 1080516 h 1295400"/>
              <a:gd name="connsiteX2" fmla="*/ 0 w 2193036"/>
              <a:gd name="connsiteY2" fmla="*/ 1295400 h 1295400"/>
              <a:gd name="connsiteX3" fmla="*/ 1376172 w 2193036"/>
              <a:gd name="connsiteY3" fmla="*/ 1295400 h 1295400"/>
              <a:gd name="connsiteX4" fmla="*/ 1376172 w 2193036"/>
              <a:gd name="connsiteY4" fmla="*/ 1080516 h 1295400"/>
              <a:gd name="connsiteX0" fmla="*/ 2193036 w 2193036"/>
              <a:gd name="connsiteY0" fmla="*/ 0 h 1295400"/>
              <a:gd name="connsiteX1" fmla="*/ 0 w 2193036"/>
              <a:gd name="connsiteY1" fmla="*/ 0 h 1295400"/>
              <a:gd name="connsiteX2" fmla="*/ 0 w 2193036"/>
              <a:gd name="connsiteY2" fmla="*/ 216408 h 1295400"/>
              <a:gd name="connsiteX3" fmla="*/ 1923657 w 2193036"/>
              <a:gd name="connsiteY3" fmla="*/ 216408 h 1295400"/>
              <a:gd name="connsiteX4" fmla="*/ 2193036 w 2193036"/>
              <a:gd name="connsiteY4" fmla="*/ 0 h 1295400"/>
              <a:gd name="connsiteX0" fmla="*/ 1141476 w 1923657"/>
              <a:gd name="connsiteY0" fmla="*/ 539496 h 1295400"/>
              <a:gd name="connsiteX1" fmla="*/ 0 w 1923657"/>
              <a:gd name="connsiteY1" fmla="*/ 539496 h 1295400"/>
              <a:gd name="connsiteX2" fmla="*/ 0 w 1923657"/>
              <a:gd name="connsiteY2" fmla="*/ 755904 h 1295400"/>
              <a:gd name="connsiteX3" fmla="*/ 1141476 w 1923657"/>
              <a:gd name="connsiteY3" fmla="*/ 755904 h 1295400"/>
              <a:gd name="connsiteX4" fmla="*/ 1689029 w 1923657"/>
              <a:gd name="connsiteY4" fmla="*/ 749786 h 1295400"/>
              <a:gd name="connsiteX5" fmla="*/ 1668121 w 1923657"/>
              <a:gd name="connsiteY5" fmla="*/ 629031 h 1295400"/>
              <a:gd name="connsiteX6" fmla="*/ 1659143 w 1923657"/>
              <a:gd name="connsiteY6" fmla="*/ 629031 h 1295400"/>
              <a:gd name="connsiteX7" fmla="*/ 1652173 w 1923657"/>
              <a:gd name="connsiteY7" fmla="*/ 629032 h 1295400"/>
              <a:gd name="connsiteX8" fmla="*/ 1141476 w 1923657"/>
              <a:gd name="connsiteY8" fmla="*/ 539496 h 1295400"/>
              <a:gd name="connsiteX0" fmla="*/ 1376172 w 1923657"/>
              <a:gd name="connsiteY0" fmla="*/ 1080516 h 1295400"/>
              <a:gd name="connsiteX1" fmla="*/ 0 w 1923657"/>
              <a:gd name="connsiteY1" fmla="*/ 1080516 h 1295400"/>
              <a:gd name="connsiteX2" fmla="*/ 0 w 1923657"/>
              <a:gd name="connsiteY2" fmla="*/ 1295400 h 1295400"/>
              <a:gd name="connsiteX3" fmla="*/ 1376172 w 1923657"/>
              <a:gd name="connsiteY3" fmla="*/ 1295400 h 1295400"/>
              <a:gd name="connsiteX4" fmla="*/ 1376172 w 1923657"/>
              <a:gd name="connsiteY4" fmla="*/ 1080516 h 1295400"/>
              <a:gd name="connsiteX0" fmla="*/ 1923657 w 1923657"/>
              <a:gd name="connsiteY0" fmla="*/ 0 h 1295400"/>
              <a:gd name="connsiteX1" fmla="*/ 0 w 1923657"/>
              <a:gd name="connsiteY1" fmla="*/ 0 h 1295400"/>
              <a:gd name="connsiteX2" fmla="*/ 0 w 1923657"/>
              <a:gd name="connsiteY2" fmla="*/ 216408 h 1295400"/>
              <a:gd name="connsiteX3" fmla="*/ 1923657 w 1923657"/>
              <a:gd name="connsiteY3" fmla="*/ 216408 h 1295400"/>
              <a:gd name="connsiteX4" fmla="*/ 1923657 w 1923657"/>
              <a:gd name="connsiteY4" fmla="*/ 0 h 1295400"/>
              <a:gd name="connsiteX0" fmla="*/ 1141476 w 1923657"/>
              <a:gd name="connsiteY0" fmla="*/ 539496 h 1295400"/>
              <a:gd name="connsiteX1" fmla="*/ 0 w 1923657"/>
              <a:gd name="connsiteY1" fmla="*/ 539496 h 1295400"/>
              <a:gd name="connsiteX2" fmla="*/ 0 w 1923657"/>
              <a:gd name="connsiteY2" fmla="*/ 755904 h 1295400"/>
              <a:gd name="connsiteX3" fmla="*/ 1141476 w 1923657"/>
              <a:gd name="connsiteY3" fmla="*/ 755904 h 1295400"/>
              <a:gd name="connsiteX4" fmla="*/ 1689029 w 1923657"/>
              <a:gd name="connsiteY4" fmla="*/ 749786 h 1295400"/>
              <a:gd name="connsiteX5" fmla="*/ 1668121 w 1923657"/>
              <a:gd name="connsiteY5" fmla="*/ 629031 h 1295400"/>
              <a:gd name="connsiteX6" fmla="*/ 1659143 w 1923657"/>
              <a:gd name="connsiteY6" fmla="*/ 629031 h 1295400"/>
              <a:gd name="connsiteX7" fmla="*/ 1652173 w 1923657"/>
              <a:gd name="connsiteY7" fmla="*/ 629032 h 1295400"/>
              <a:gd name="connsiteX8" fmla="*/ 1652173 w 1923657"/>
              <a:gd name="connsiteY8" fmla="*/ 611780 h 1295400"/>
              <a:gd name="connsiteX9" fmla="*/ 1141476 w 1923657"/>
              <a:gd name="connsiteY9" fmla="*/ 539496 h 1295400"/>
              <a:gd name="connsiteX0" fmla="*/ 1376172 w 1923657"/>
              <a:gd name="connsiteY0" fmla="*/ 1080516 h 1295400"/>
              <a:gd name="connsiteX1" fmla="*/ 0 w 1923657"/>
              <a:gd name="connsiteY1" fmla="*/ 1080516 h 1295400"/>
              <a:gd name="connsiteX2" fmla="*/ 0 w 1923657"/>
              <a:gd name="connsiteY2" fmla="*/ 1295400 h 1295400"/>
              <a:gd name="connsiteX3" fmla="*/ 1376172 w 1923657"/>
              <a:gd name="connsiteY3" fmla="*/ 1295400 h 1295400"/>
              <a:gd name="connsiteX4" fmla="*/ 1376172 w 1923657"/>
              <a:gd name="connsiteY4" fmla="*/ 1080516 h 1295400"/>
              <a:gd name="connsiteX0" fmla="*/ 1923657 w 1923657"/>
              <a:gd name="connsiteY0" fmla="*/ 0 h 1295400"/>
              <a:gd name="connsiteX1" fmla="*/ 0 w 1923657"/>
              <a:gd name="connsiteY1" fmla="*/ 0 h 1295400"/>
              <a:gd name="connsiteX2" fmla="*/ 0 w 1923657"/>
              <a:gd name="connsiteY2" fmla="*/ 216408 h 1295400"/>
              <a:gd name="connsiteX3" fmla="*/ 1923657 w 1923657"/>
              <a:gd name="connsiteY3" fmla="*/ 216408 h 1295400"/>
              <a:gd name="connsiteX4" fmla="*/ 1923657 w 1923657"/>
              <a:gd name="connsiteY4" fmla="*/ 0 h 1295400"/>
              <a:gd name="connsiteX0" fmla="*/ 1141476 w 1923657"/>
              <a:gd name="connsiteY0" fmla="*/ 539496 h 1295400"/>
              <a:gd name="connsiteX1" fmla="*/ 0 w 1923657"/>
              <a:gd name="connsiteY1" fmla="*/ 539496 h 1295400"/>
              <a:gd name="connsiteX2" fmla="*/ 0 w 1923657"/>
              <a:gd name="connsiteY2" fmla="*/ 755904 h 1295400"/>
              <a:gd name="connsiteX3" fmla="*/ 1141476 w 1923657"/>
              <a:gd name="connsiteY3" fmla="*/ 755904 h 1295400"/>
              <a:gd name="connsiteX4" fmla="*/ 1689029 w 1923657"/>
              <a:gd name="connsiteY4" fmla="*/ 749786 h 1295400"/>
              <a:gd name="connsiteX5" fmla="*/ 1668121 w 1923657"/>
              <a:gd name="connsiteY5" fmla="*/ 629031 h 1295400"/>
              <a:gd name="connsiteX6" fmla="*/ 1659143 w 1923657"/>
              <a:gd name="connsiteY6" fmla="*/ 629031 h 1295400"/>
              <a:gd name="connsiteX7" fmla="*/ 1652173 w 1923657"/>
              <a:gd name="connsiteY7" fmla="*/ 629032 h 1295400"/>
              <a:gd name="connsiteX8" fmla="*/ 1652173 w 1923657"/>
              <a:gd name="connsiteY8" fmla="*/ 611780 h 1295400"/>
              <a:gd name="connsiteX9" fmla="*/ 1141476 w 1923657"/>
              <a:gd name="connsiteY9" fmla="*/ 539496 h 1295400"/>
              <a:gd name="connsiteX0" fmla="*/ 1376172 w 1923657"/>
              <a:gd name="connsiteY0" fmla="*/ 1080516 h 1295400"/>
              <a:gd name="connsiteX1" fmla="*/ 0 w 1923657"/>
              <a:gd name="connsiteY1" fmla="*/ 1080516 h 1295400"/>
              <a:gd name="connsiteX2" fmla="*/ 0 w 1923657"/>
              <a:gd name="connsiteY2" fmla="*/ 1295400 h 1295400"/>
              <a:gd name="connsiteX3" fmla="*/ 1376172 w 1923657"/>
              <a:gd name="connsiteY3" fmla="*/ 1295400 h 1295400"/>
              <a:gd name="connsiteX4" fmla="*/ 1376172 w 1923657"/>
              <a:gd name="connsiteY4" fmla="*/ 1080516 h 1295400"/>
              <a:gd name="connsiteX0" fmla="*/ 1923657 w 1923657"/>
              <a:gd name="connsiteY0" fmla="*/ 0 h 1295400"/>
              <a:gd name="connsiteX1" fmla="*/ 0 w 1923657"/>
              <a:gd name="connsiteY1" fmla="*/ 0 h 1295400"/>
              <a:gd name="connsiteX2" fmla="*/ 0 w 1923657"/>
              <a:gd name="connsiteY2" fmla="*/ 216408 h 1295400"/>
              <a:gd name="connsiteX3" fmla="*/ 1923657 w 1923657"/>
              <a:gd name="connsiteY3" fmla="*/ 216408 h 1295400"/>
              <a:gd name="connsiteX4" fmla="*/ 1923657 w 1923657"/>
              <a:gd name="connsiteY4" fmla="*/ 0 h 1295400"/>
              <a:gd name="connsiteX0" fmla="*/ 1141476 w 1923657"/>
              <a:gd name="connsiteY0" fmla="*/ 539496 h 1295400"/>
              <a:gd name="connsiteX1" fmla="*/ 0 w 1923657"/>
              <a:gd name="connsiteY1" fmla="*/ 539496 h 1295400"/>
              <a:gd name="connsiteX2" fmla="*/ 0 w 1923657"/>
              <a:gd name="connsiteY2" fmla="*/ 755904 h 1295400"/>
              <a:gd name="connsiteX3" fmla="*/ 1141476 w 1923657"/>
              <a:gd name="connsiteY3" fmla="*/ 755904 h 1295400"/>
              <a:gd name="connsiteX4" fmla="*/ 1689029 w 1923657"/>
              <a:gd name="connsiteY4" fmla="*/ 749786 h 1295400"/>
              <a:gd name="connsiteX5" fmla="*/ 1668121 w 1923657"/>
              <a:gd name="connsiteY5" fmla="*/ 629031 h 1295400"/>
              <a:gd name="connsiteX6" fmla="*/ 1659143 w 1923657"/>
              <a:gd name="connsiteY6" fmla="*/ 629031 h 1295400"/>
              <a:gd name="connsiteX7" fmla="*/ 1652173 w 1923657"/>
              <a:gd name="connsiteY7" fmla="*/ 629032 h 1295400"/>
              <a:gd name="connsiteX8" fmla="*/ 1652173 w 1923657"/>
              <a:gd name="connsiteY8" fmla="*/ 611781 h 1295400"/>
              <a:gd name="connsiteX9" fmla="*/ 1141476 w 1923657"/>
              <a:gd name="connsiteY9" fmla="*/ 539496 h 1295400"/>
              <a:gd name="connsiteX0" fmla="*/ 1376172 w 1923657"/>
              <a:gd name="connsiteY0" fmla="*/ 1080516 h 1295400"/>
              <a:gd name="connsiteX1" fmla="*/ 0 w 1923657"/>
              <a:gd name="connsiteY1" fmla="*/ 1080516 h 1295400"/>
              <a:gd name="connsiteX2" fmla="*/ 0 w 1923657"/>
              <a:gd name="connsiteY2" fmla="*/ 1295400 h 1295400"/>
              <a:gd name="connsiteX3" fmla="*/ 1376172 w 1923657"/>
              <a:gd name="connsiteY3" fmla="*/ 1295400 h 1295400"/>
              <a:gd name="connsiteX4" fmla="*/ 1376172 w 1923657"/>
              <a:gd name="connsiteY4" fmla="*/ 1080516 h 1295400"/>
              <a:gd name="connsiteX0" fmla="*/ 1923657 w 1923657"/>
              <a:gd name="connsiteY0" fmla="*/ 0 h 1295400"/>
              <a:gd name="connsiteX1" fmla="*/ 0 w 1923657"/>
              <a:gd name="connsiteY1" fmla="*/ 0 h 1295400"/>
              <a:gd name="connsiteX2" fmla="*/ 0 w 1923657"/>
              <a:gd name="connsiteY2" fmla="*/ 216408 h 1295400"/>
              <a:gd name="connsiteX3" fmla="*/ 1923657 w 1923657"/>
              <a:gd name="connsiteY3" fmla="*/ 216408 h 1295400"/>
              <a:gd name="connsiteX4" fmla="*/ 1923657 w 1923657"/>
              <a:gd name="connsiteY4" fmla="*/ 0 h 1295400"/>
              <a:gd name="connsiteX0" fmla="*/ 1141476 w 1923657"/>
              <a:gd name="connsiteY0" fmla="*/ 539496 h 1295400"/>
              <a:gd name="connsiteX1" fmla="*/ 0 w 1923657"/>
              <a:gd name="connsiteY1" fmla="*/ 539496 h 1295400"/>
              <a:gd name="connsiteX2" fmla="*/ 0 w 1923657"/>
              <a:gd name="connsiteY2" fmla="*/ 755904 h 1295400"/>
              <a:gd name="connsiteX3" fmla="*/ 1141476 w 1923657"/>
              <a:gd name="connsiteY3" fmla="*/ 755904 h 1295400"/>
              <a:gd name="connsiteX4" fmla="*/ 1689029 w 1923657"/>
              <a:gd name="connsiteY4" fmla="*/ 749786 h 1295400"/>
              <a:gd name="connsiteX5" fmla="*/ 1668121 w 1923657"/>
              <a:gd name="connsiteY5" fmla="*/ 629031 h 1295400"/>
              <a:gd name="connsiteX6" fmla="*/ 1659143 w 1923657"/>
              <a:gd name="connsiteY6" fmla="*/ 629031 h 1295400"/>
              <a:gd name="connsiteX7" fmla="*/ 1652173 w 1923657"/>
              <a:gd name="connsiteY7" fmla="*/ 629032 h 1295400"/>
              <a:gd name="connsiteX8" fmla="*/ 1652173 w 1923657"/>
              <a:gd name="connsiteY8" fmla="*/ 611781 h 1295400"/>
              <a:gd name="connsiteX9" fmla="*/ 1141476 w 1923657"/>
              <a:gd name="connsiteY9" fmla="*/ 539496 h 1295400"/>
              <a:gd name="connsiteX0" fmla="*/ 1376172 w 1923657"/>
              <a:gd name="connsiteY0" fmla="*/ 1080516 h 1295400"/>
              <a:gd name="connsiteX1" fmla="*/ 0 w 1923657"/>
              <a:gd name="connsiteY1" fmla="*/ 1080516 h 1295400"/>
              <a:gd name="connsiteX2" fmla="*/ 0 w 1923657"/>
              <a:gd name="connsiteY2" fmla="*/ 1295400 h 1295400"/>
              <a:gd name="connsiteX3" fmla="*/ 1376172 w 1923657"/>
              <a:gd name="connsiteY3" fmla="*/ 1295400 h 1295400"/>
              <a:gd name="connsiteX4" fmla="*/ 1376172 w 1923657"/>
              <a:gd name="connsiteY4" fmla="*/ 1080516 h 1295400"/>
              <a:gd name="connsiteX0" fmla="*/ 1923657 w 1923657"/>
              <a:gd name="connsiteY0" fmla="*/ 0 h 1295400"/>
              <a:gd name="connsiteX1" fmla="*/ 0 w 1923657"/>
              <a:gd name="connsiteY1" fmla="*/ 0 h 1295400"/>
              <a:gd name="connsiteX2" fmla="*/ 0 w 1923657"/>
              <a:gd name="connsiteY2" fmla="*/ 216408 h 1295400"/>
              <a:gd name="connsiteX3" fmla="*/ 1923657 w 1923657"/>
              <a:gd name="connsiteY3" fmla="*/ 216408 h 1295400"/>
              <a:gd name="connsiteX4" fmla="*/ 1923657 w 1923657"/>
              <a:gd name="connsiteY4" fmla="*/ 0 h 1295400"/>
              <a:gd name="connsiteX0" fmla="*/ 1141476 w 1923657"/>
              <a:gd name="connsiteY0" fmla="*/ 539496 h 1295400"/>
              <a:gd name="connsiteX1" fmla="*/ 0 w 1923657"/>
              <a:gd name="connsiteY1" fmla="*/ 539496 h 1295400"/>
              <a:gd name="connsiteX2" fmla="*/ 0 w 1923657"/>
              <a:gd name="connsiteY2" fmla="*/ 755904 h 1295400"/>
              <a:gd name="connsiteX3" fmla="*/ 1141476 w 1923657"/>
              <a:gd name="connsiteY3" fmla="*/ 755904 h 1295400"/>
              <a:gd name="connsiteX4" fmla="*/ 1689029 w 1923657"/>
              <a:gd name="connsiteY4" fmla="*/ 749786 h 1295400"/>
              <a:gd name="connsiteX5" fmla="*/ 1668121 w 1923657"/>
              <a:gd name="connsiteY5" fmla="*/ 629031 h 1295400"/>
              <a:gd name="connsiteX6" fmla="*/ 1659143 w 1923657"/>
              <a:gd name="connsiteY6" fmla="*/ 629031 h 1295400"/>
              <a:gd name="connsiteX7" fmla="*/ 1652173 w 1923657"/>
              <a:gd name="connsiteY7" fmla="*/ 629032 h 1295400"/>
              <a:gd name="connsiteX8" fmla="*/ 1652173 w 1923657"/>
              <a:gd name="connsiteY8" fmla="*/ 611781 h 1295400"/>
              <a:gd name="connsiteX9" fmla="*/ 1141476 w 1923657"/>
              <a:gd name="connsiteY9" fmla="*/ 539496 h 1295400"/>
              <a:gd name="connsiteX0" fmla="*/ 1376172 w 1923657"/>
              <a:gd name="connsiteY0" fmla="*/ 1080516 h 1295400"/>
              <a:gd name="connsiteX1" fmla="*/ 0 w 1923657"/>
              <a:gd name="connsiteY1" fmla="*/ 1080516 h 1295400"/>
              <a:gd name="connsiteX2" fmla="*/ 0 w 1923657"/>
              <a:gd name="connsiteY2" fmla="*/ 1295400 h 1295400"/>
              <a:gd name="connsiteX3" fmla="*/ 1376172 w 1923657"/>
              <a:gd name="connsiteY3" fmla="*/ 1295400 h 1295400"/>
              <a:gd name="connsiteX4" fmla="*/ 1376172 w 1923657"/>
              <a:gd name="connsiteY4" fmla="*/ 1080516 h 1295400"/>
              <a:gd name="connsiteX0" fmla="*/ 1923657 w 1923657"/>
              <a:gd name="connsiteY0" fmla="*/ 0 h 1295400"/>
              <a:gd name="connsiteX1" fmla="*/ 0 w 1923657"/>
              <a:gd name="connsiteY1" fmla="*/ 0 h 1295400"/>
              <a:gd name="connsiteX2" fmla="*/ 0 w 1923657"/>
              <a:gd name="connsiteY2" fmla="*/ 216408 h 1295400"/>
              <a:gd name="connsiteX3" fmla="*/ 1923657 w 1923657"/>
              <a:gd name="connsiteY3" fmla="*/ 216408 h 1295400"/>
              <a:gd name="connsiteX4" fmla="*/ 1923657 w 1923657"/>
              <a:gd name="connsiteY4" fmla="*/ 0 h 1295400"/>
              <a:gd name="connsiteX0" fmla="*/ 1141476 w 1923657"/>
              <a:gd name="connsiteY0" fmla="*/ 539496 h 1295400"/>
              <a:gd name="connsiteX1" fmla="*/ 0 w 1923657"/>
              <a:gd name="connsiteY1" fmla="*/ 539496 h 1295400"/>
              <a:gd name="connsiteX2" fmla="*/ 0 w 1923657"/>
              <a:gd name="connsiteY2" fmla="*/ 755904 h 1295400"/>
              <a:gd name="connsiteX3" fmla="*/ 1141476 w 1923657"/>
              <a:gd name="connsiteY3" fmla="*/ 755904 h 1295400"/>
              <a:gd name="connsiteX4" fmla="*/ 1689029 w 1923657"/>
              <a:gd name="connsiteY4" fmla="*/ 749786 h 1295400"/>
              <a:gd name="connsiteX5" fmla="*/ 1668121 w 1923657"/>
              <a:gd name="connsiteY5" fmla="*/ 629031 h 1295400"/>
              <a:gd name="connsiteX6" fmla="*/ 1659143 w 1923657"/>
              <a:gd name="connsiteY6" fmla="*/ 629031 h 1295400"/>
              <a:gd name="connsiteX7" fmla="*/ 1652173 w 1923657"/>
              <a:gd name="connsiteY7" fmla="*/ 629032 h 1295400"/>
              <a:gd name="connsiteX8" fmla="*/ 1652173 w 1923657"/>
              <a:gd name="connsiteY8" fmla="*/ 611781 h 1295400"/>
              <a:gd name="connsiteX9" fmla="*/ 1141476 w 1923657"/>
              <a:gd name="connsiteY9" fmla="*/ 539496 h 1295400"/>
              <a:gd name="connsiteX0" fmla="*/ 1376172 w 1923657"/>
              <a:gd name="connsiteY0" fmla="*/ 1080516 h 1295400"/>
              <a:gd name="connsiteX1" fmla="*/ 0 w 1923657"/>
              <a:gd name="connsiteY1" fmla="*/ 1080516 h 1295400"/>
              <a:gd name="connsiteX2" fmla="*/ 0 w 1923657"/>
              <a:gd name="connsiteY2" fmla="*/ 1295400 h 1295400"/>
              <a:gd name="connsiteX3" fmla="*/ 1376172 w 1923657"/>
              <a:gd name="connsiteY3" fmla="*/ 1295400 h 1295400"/>
              <a:gd name="connsiteX4" fmla="*/ 1376172 w 1923657"/>
              <a:gd name="connsiteY4" fmla="*/ 1080516 h 1295400"/>
              <a:gd name="connsiteX0" fmla="*/ 1923657 w 1923657"/>
              <a:gd name="connsiteY0" fmla="*/ 0 h 1295400"/>
              <a:gd name="connsiteX1" fmla="*/ 0 w 1923657"/>
              <a:gd name="connsiteY1" fmla="*/ 0 h 1295400"/>
              <a:gd name="connsiteX2" fmla="*/ 0 w 1923657"/>
              <a:gd name="connsiteY2" fmla="*/ 216408 h 1295400"/>
              <a:gd name="connsiteX3" fmla="*/ 1923657 w 1923657"/>
              <a:gd name="connsiteY3" fmla="*/ 216408 h 1295400"/>
              <a:gd name="connsiteX4" fmla="*/ 1923657 w 1923657"/>
              <a:gd name="connsiteY4" fmla="*/ 0 h 129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3657" h="1295400">
                <a:moveTo>
                  <a:pt x="1141476" y="539496"/>
                </a:moveTo>
                <a:lnTo>
                  <a:pt x="0" y="539496"/>
                </a:lnTo>
                <a:lnTo>
                  <a:pt x="0" y="755904"/>
                </a:lnTo>
                <a:lnTo>
                  <a:pt x="1141476" y="755904"/>
                </a:lnTo>
                <a:lnTo>
                  <a:pt x="1689029" y="749786"/>
                </a:lnTo>
                <a:lnTo>
                  <a:pt x="1668121" y="629031"/>
                </a:lnTo>
                <a:lnTo>
                  <a:pt x="1659143" y="629031"/>
                </a:lnTo>
                <a:cubicBezTo>
                  <a:pt x="1656485" y="629031"/>
                  <a:pt x="1652110" y="478717"/>
                  <a:pt x="1652173" y="629032"/>
                </a:cubicBezTo>
                <a:cubicBezTo>
                  <a:pt x="1651011" y="626157"/>
                  <a:pt x="1737289" y="626704"/>
                  <a:pt x="1652173" y="611781"/>
                </a:cubicBezTo>
                <a:cubicBezTo>
                  <a:pt x="1667810" y="468550"/>
                  <a:pt x="1716810" y="546419"/>
                  <a:pt x="1141476" y="539496"/>
                </a:cubicBezTo>
                <a:close/>
              </a:path>
              <a:path w="1923657" h="1295400">
                <a:moveTo>
                  <a:pt x="1376172" y="1080516"/>
                </a:moveTo>
                <a:lnTo>
                  <a:pt x="0" y="1080516"/>
                </a:lnTo>
                <a:lnTo>
                  <a:pt x="0" y="1295400"/>
                </a:lnTo>
                <a:lnTo>
                  <a:pt x="1376172" y="1295400"/>
                </a:lnTo>
                <a:lnTo>
                  <a:pt x="1376172" y="1080516"/>
                </a:lnTo>
                <a:close/>
              </a:path>
              <a:path w="1923657" h="1295400">
                <a:moveTo>
                  <a:pt x="1923657" y="0"/>
                </a:moveTo>
                <a:lnTo>
                  <a:pt x="0" y="0"/>
                </a:lnTo>
                <a:lnTo>
                  <a:pt x="0" y="216408"/>
                </a:lnTo>
                <a:lnTo>
                  <a:pt x="1923657" y="216408"/>
                </a:lnTo>
                <a:lnTo>
                  <a:pt x="1923657" y="0"/>
                </a:lnTo>
                <a:close/>
              </a:path>
            </a:pathLst>
          </a:custGeom>
          <a:solidFill>
            <a:srgbClr val="816C88"/>
          </a:solidFill>
        </p:spPr>
        <p:txBody>
          <a:bodyPr wrap="square" lIns="0" tIns="0" rIns="0" bIns="0" rtlCol="0"/>
          <a:lstStyle/>
          <a:p>
            <a:endParaRPr dirty="0"/>
          </a:p>
        </p:txBody>
      </p:sp>
      <p:sp>
        <p:nvSpPr>
          <p:cNvPr id="8" name="object 8"/>
          <p:cNvSpPr/>
          <p:nvPr/>
        </p:nvSpPr>
        <p:spPr>
          <a:xfrm>
            <a:off x="6107584" y="3531167"/>
            <a:ext cx="45211" cy="1620711"/>
          </a:xfrm>
          <a:custGeom>
            <a:avLst/>
            <a:gdLst/>
            <a:ahLst/>
            <a:cxnLst/>
            <a:rect l="l" t="t" r="r" b="b"/>
            <a:pathLst>
              <a:path w="45720" h="1620520">
                <a:moveTo>
                  <a:pt x="45720" y="1620011"/>
                </a:moveTo>
                <a:lnTo>
                  <a:pt x="45720" y="0"/>
                </a:lnTo>
              </a:path>
              <a:path w="45720" h="1620520">
                <a:moveTo>
                  <a:pt x="0" y="1620011"/>
                </a:moveTo>
                <a:lnTo>
                  <a:pt x="45720" y="1620011"/>
                </a:lnTo>
              </a:path>
              <a:path w="45720" h="1620520">
                <a:moveTo>
                  <a:pt x="0" y="1078991"/>
                </a:moveTo>
                <a:lnTo>
                  <a:pt x="45720" y="1078991"/>
                </a:lnTo>
              </a:path>
              <a:path w="45720" h="1620520">
                <a:moveTo>
                  <a:pt x="0" y="539495"/>
                </a:moveTo>
                <a:lnTo>
                  <a:pt x="45720" y="539495"/>
                </a:lnTo>
              </a:path>
              <a:path w="45720" h="1620520">
                <a:moveTo>
                  <a:pt x="0" y="0"/>
                </a:moveTo>
                <a:lnTo>
                  <a:pt x="45720" y="0"/>
                </a:lnTo>
              </a:path>
            </a:pathLst>
          </a:custGeom>
          <a:ln w="9525">
            <a:solidFill>
              <a:srgbClr val="8496AF"/>
            </a:solidFill>
          </a:ln>
        </p:spPr>
        <p:txBody>
          <a:bodyPr wrap="square" lIns="0" tIns="0" rIns="0" bIns="0" rtlCol="0"/>
          <a:lstStyle/>
          <a:p>
            <a:endParaRPr dirty="0"/>
          </a:p>
        </p:txBody>
      </p:sp>
      <p:sp>
        <p:nvSpPr>
          <p:cNvPr id="9" name="object 9"/>
          <p:cNvSpPr txBox="1"/>
          <p:nvPr/>
        </p:nvSpPr>
        <p:spPr>
          <a:xfrm>
            <a:off x="7024702" y="4286256"/>
            <a:ext cx="785818" cy="197490"/>
          </a:xfrm>
          <a:prstGeom prst="rect">
            <a:avLst/>
          </a:prstGeom>
        </p:spPr>
        <p:txBody>
          <a:bodyPr vert="horz" wrap="square" lIns="0" tIns="12700" rIns="0" bIns="0" rtlCol="0">
            <a:spAutoFit/>
          </a:bodyPr>
          <a:lstStyle/>
          <a:p>
            <a:pPr>
              <a:lnSpc>
                <a:spcPct val="100000"/>
              </a:lnSpc>
              <a:spcBef>
                <a:spcPts val="100"/>
              </a:spcBef>
            </a:pPr>
            <a:r>
              <a:rPr sz="1200" spc="-5" dirty="0">
                <a:solidFill>
                  <a:srgbClr val="FFFFFF"/>
                </a:solidFill>
                <a:latin typeface="Arial" pitchFamily="34" charset="0"/>
                <a:cs typeface="Arial" pitchFamily="34" charset="0"/>
              </a:rPr>
              <a:t>1</a:t>
            </a:r>
            <a:r>
              <a:rPr sz="1200" spc="-75" dirty="0">
                <a:solidFill>
                  <a:srgbClr val="FFFFFF"/>
                </a:solidFill>
                <a:latin typeface="Arial" pitchFamily="34" charset="0"/>
                <a:cs typeface="Arial" pitchFamily="34" charset="0"/>
              </a:rPr>
              <a:t> </a:t>
            </a:r>
            <a:r>
              <a:rPr lang="ru-RU" sz="1200" spc="-75" dirty="0">
                <a:solidFill>
                  <a:srgbClr val="FFFFFF"/>
                </a:solidFill>
                <a:latin typeface="Arial" pitchFamily="34" charset="0"/>
                <a:cs typeface="Arial" pitchFamily="34" charset="0"/>
              </a:rPr>
              <a:t>940</a:t>
            </a:r>
            <a:endParaRPr sz="1200" dirty="0">
              <a:latin typeface="Arial" pitchFamily="34" charset="0"/>
              <a:cs typeface="Arial" pitchFamily="34" charset="0"/>
            </a:endParaRPr>
          </a:p>
        </p:txBody>
      </p:sp>
      <p:sp>
        <p:nvSpPr>
          <p:cNvPr id="12" name="object 12"/>
          <p:cNvSpPr txBox="1"/>
          <p:nvPr/>
        </p:nvSpPr>
        <p:spPr>
          <a:xfrm>
            <a:off x="5693917" y="4357694"/>
            <a:ext cx="351155" cy="197490"/>
          </a:xfrm>
          <a:prstGeom prst="rect">
            <a:avLst/>
          </a:prstGeom>
        </p:spPr>
        <p:txBody>
          <a:bodyPr vert="horz" wrap="square" lIns="0" tIns="12700" rIns="0" bIns="0" rtlCol="0">
            <a:spAutoFit/>
          </a:bodyPr>
          <a:lstStyle/>
          <a:p>
            <a:pPr>
              <a:lnSpc>
                <a:spcPct val="100000"/>
              </a:lnSpc>
              <a:spcBef>
                <a:spcPts val="100"/>
              </a:spcBef>
            </a:pPr>
            <a:r>
              <a:rPr sz="1200" spc="-10" dirty="0">
                <a:latin typeface="Microsoft Sans Serif"/>
                <a:cs typeface="Microsoft Sans Serif"/>
              </a:rPr>
              <a:t>2</a:t>
            </a:r>
            <a:r>
              <a:rPr sz="1200" dirty="0">
                <a:latin typeface="Microsoft Sans Serif"/>
                <a:cs typeface="Microsoft Sans Serif"/>
              </a:rPr>
              <a:t>0</a:t>
            </a:r>
            <a:r>
              <a:rPr sz="1200" spc="-5" dirty="0">
                <a:latin typeface="Microsoft Sans Serif"/>
                <a:cs typeface="Microsoft Sans Serif"/>
              </a:rPr>
              <a:t>2</a:t>
            </a:r>
            <a:r>
              <a:rPr lang="ru-RU" sz="1200" spc="-5" dirty="0">
                <a:latin typeface="Microsoft Sans Serif"/>
                <a:cs typeface="Microsoft Sans Serif"/>
              </a:rPr>
              <a:t>4</a:t>
            </a:r>
            <a:endParaRPr sz="1200" dirty="0">
              <a:latin typeface="Microsoft Sans Serif"/>
              <a:cs typeface="Microsoft Sans Serif"/>
            </a:endParaRPr>
          </a:p>
        </p:txBody>
      </p:sp>
      <p:grpSp>
        <p:nvGrpSpPr>
          <p:cNvPr id="2" name="object 13"/>
          <p:cNvGrpSpPr/>
          <p:nvPr/>
        </p:nvGrpSpPr>
        <p:grpSpPr>
          <a:xfrm>
            <a:off x="6167446" y="5643578"/>
            <a:ext cx="76200" cy="655320"/>
            <a:chOff x="6368796" y="5178552"/>
            <a:chExt cx="76200" cy="655320"/>
          </a:xfrm>
        </p:grpSpPr>
        <p:sp>
          <p:nvSpPr>
            <p:cNvPr id="14" name="object 14"/>
            <p:cNvSpPr/>
            <p:nvPr/>
          </p:nvSpPr>
          <p:spPr>
            <a:xfrm>
              <a:off x="6368796" y="5178552"/>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816C88"/>
            </a:solidFill>
          </p:spPr>
          <p:txBody>
            <a:bodyPr wrap="square" lIns="0" tIns="0" rIns="0" bIns="0" rtlCol="0"/>
            <a:lstStyle/>
            <a:p>
              <a:endParaRPr dirty="0"/>
            </a:p>
          </p:txBody>
        </p:sp>
        <p:sp>
          <p:nvSpPr>
            <p:cNvPr id="15" name="object 15"/>
            <p:cNvSpPr/>
            <p:nvPr/>
          </p:nvSpPr>
          <p:spPr>
            <a:xfrm>
              <a:off x="6368796" y="5468112"/>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92C3D9"/>
            </a:solidFill>
          </p:spPr>
          <p:txBody>
            <a:bodyPr wrap="square" lIns="0" tIns="0" rIns="0" bIns="0" rtlCol="0"/>
            <a:lstStyle/>
            <a:p>
              <a:endParaRPr dirty="0"/>
            </a:p>
          </p:txBody>
        </p:sp>
        <p:sp>
          <p:nvSpPr>
            <p:cNvPr id="16" name="object 16"/>
            <p:cNvSpPr/>
            <p:nvPr/>
          </p:nvSpPr>
          <p:spPr>
            <a:xfrm>
              <a:off x="6368796" y="5757672"/>
              <a:ext cx="76200" cy="76200"/>
            </a:xfrm>
            <a:custGeom>
              <a:avLst/>
              <a:gdLst/>
              <a:ahLst/>
              <a:cxnLst/>
              <a:rect l="l" t="t" r="r" b="b"/>
              <a:pathLst>
                <a:path w="76200" h="76200">
                  <a:moveTo>
                    <a:pt x="76200" y="0"/>
                  </a:moveTo>
                  <a:lnTo>
                    <a:pt x="0" y="0"/>
                  </a:lnTo>
                  <a:lnTo>
                    <a:pt x="0" y="76199"/>
                  </a:lnTo>
                  <a:lnTo>
                    <a:pt x="76200" y="76199"/>
                  </a:lnTo>
                  <a:lnTo>
                    <a:pt x="76200" y="0"/>
                  </a:lnTo>
                  <a:close/>
                </a:path>
              </a:pathLst>
            </a:custGeom>
            <a:solidFill>
              <a:srgbClr val="256F9F"/>
            </a:solidFill>
          </p:spPr>
          <p:txBody>
            <a:bodyPr wrap="square" lIns="0" tIns="0" rIns="0" bIns="0" rtlCol="0"/>
            <a:lstStyle/>
            <a:p>
              <a:endParaRPr dirty="0"/>
            </a:p>
          </p:txBody>
        </p:sp>
      </p:grpSp>
      <p:sp>
        <p:nvSpPr>
          <p:cNvPr id="18" name="object 18"/>
          <p:cNvSpPr txBox="1"/>
          <p:nvPr/>
        </p:nvSpPr>
        <p:spPr>
          <a:xfrm>
            <a:off x="5738818" y="3095371"/>
            <a:ext cx="3929090" cy="413575"/>
          </a:xfrm>
          <a:prstGeom prst="rect">
            <a:avLst/>
          </a:prstGeom>
        </p:spPr>
        <p:txBody>
          <a:bodyPr vert="horz" wrap="square" lIns="0" tIns="13335" rIns="0" bIns="0" rtlCol="0">
            <a:spAutoFit/>
          </a:bodyPr>
          <a:lstStyle/>
          <a:p>
            <a:pPr marL="262255">
              <a:lnSpc>
                <a:spcPct val="100000"/>
              </a:lnSpc>
              <a:spcBef>
                <a:spcPts val="105"/>
              </a:spcBef>
            </a:pPr>
            <a:r>
              <a:rPr sz="1400" spc="-15" dirty="0">
                <a:latin typeface="Microsoft Sans Serif"/>
                <a:cs typeface="Microsoft Sans Serif"/>
              </a:rPr>
              <a:t>Структура</a:t>
            </a:r>
            <a:r>
              <a:rPr sz="1400" spc="-5" dirty="0">
                <a:latin typeface="Microsoft Sans Serif"/>
                <a:cs typeface="Microsoft Sans Serif"/>
              </a:rPr>
              <a:t> доходов</a:t>
            </a:r>
            <a:r>
              <a:rPr sz="1400" spc="5" dirty="0">
                <a:latin typeface="Microsoft Sans Serif"/>
                <a:cs typeface="Microsoft Sans Serif"/>
              </a:rPr>
              <a:t> </a:t>
            </a:r>
            <a:r>
              <a:rPr sz="1400" spc="-30" dirty="0" err="1">
                <a:latin typeface="Microsoft Sans Serif"/>
                <a:cs typeface="Microsoft Sans Serif"/>
              </a:rPr>
              <a:t>за</a:t>
            </a:r>
            <a:r>
              <a:rPr sz="1400" spc="-15" dirty="0">
                <a:latin typeface="Microsoft Sans Serif"/>
                <a:cs typeface="Microsoft Sans Serif"/>
              </a:rPr>
              <a:t> </a:t>
            </a:r>
            <a:r>
              <a:rPr sz="1400" spc="-5" dirty="0">
                <a:latin typeface="Microsoft Sans Serif"/>
                <a:cs typeface="Microsoft Sans Serif"/>
              </a:rPr>
              <a:t>202</a:t>
            </a:r>
            <a:r>
              <a:rPr lang="ru-RU" sz="1400" spc="-5" dirty="0">
                <a:latin typeface="Microsoft Sans Serif"/>
                <a:cs typeface="Microsoft Sans Serif"/>
              </a:rPr>
              <a:t>3</a:t>
            </a:r>
            <a:r>
              <a:rPr sz="1400" spc="-5" dirty="0">
                <a:latin typeface="Microsoft Sans Serif"/>
                <a:cs typeface="Microsoft Sans Serif"/>
              </a:rPr>
              <a:t>-202</a:t>
            </a:r>
            <a:r>
              <a:rPr lang="ru-RU" sz="1400" spc="-5" dirty="0">
                <a:latin typeface="Microsoft Sans Serif"/>
                <a:cs typeface="Microsoft Sans Serif"/>
              </a:rPr>
              <a:t>5</a:t>
            </a:r>
            <a:r>
              <a:rPr sz="1400" spc="-40" dirty="0">
                <a:latin typeface="Microsoft Sans Serif"/>
                <a:cs typeface="Microsoft Sans Serif"/>
              </a:rPr>
              <a:t> </a:t>
            </a:r>
            <a:r>
              <a:rPr sz="1400" spc="-5" dirty="0" err="1">
                <a:latin typeface="Microsoft Sans Serif"/>
                <a:cs typeface="Microsoft Sans Serif"/>
              </a:rPr>
              <a:t>год</a:t>
            </a:r>
            <a:r>
              <a:rPr lang="ru-RU" sz="1400" spc="-5" dirty="0">
                <a:latin typeface="Microsoft Sans Serif"/>
                <a:cs typeface="Microsoft Sans Serif"/>
              </a:rPr>
              <a:t>ы</a:t>
            </a:r>
            <a:r>
              <a:rPr lang="ru-RU" sz="1200" spc="-15" baseline="2314" dirty="0">
                <a:latin typeface="Arial" pitchFamily="34" charset="0"/>
                <a:cs typeface="Arial" pitchFamily="34" charset="0"/>
              </a:rPr>
              <a:t>        </a:t>
            </a:r>
            <a:r>
              <a:rPr lang="ru-RU" sz="1200" spc="-5" dirty="0">
                <a:solidFill>
                  <a:srgbClr val="FFFFFF"/>
                </a:solidFill>
                <a:latin typeface="Arial" pitchFamily="34" charset="0"/>
                <a:cs typeface="Arial" pitchFamily="34" charset="0"/>
              </a:rPr>
              <a:t>1 940</a:t>
            </a:r>
            <a:r>
              <a:rPr sz="1200" spc="-5" dirty="0">
                <a:solidFill>
                  <a:srgbClr val="FFFFFF"/>
                </a:solidFill>
                <a:latin typeface="Microsoft Sans Serif"/>
                <a:cs typeface="Microsoft Sans Serif"/>
              </a:rPr>
              <a:t>	</a:t>
            </a:r>
            <a:r>
              <a:rPr lang="ru-RU" sz="1200" spc="-5" dirty="0">
                <a:solidFill>
                  <a:srgbClr val="FFFFFF"/>
                </a:solidFill>
                <a:latin typeface="Microsoft Sans Serif"/>
                <a:cs typeface="Microsoft Sans Serif"/>
              </a:rPr>
              <a:t>150</a:t>
            </a:r>
            <a:endParaRPr sz="1200" dirty="0">
              <a:latin typeface="Microsoft Sans Serif"/>
              <a:cs typeface="Microsoft Sans Serif"/>
            </a:endParaRPr>
          </a:p>
        </p:txBody>
      </p:sp>
      <p:sp>
        <p:nvSpPr>
          <p:cNvPr id="19" name="object 19"/>
          <p:cNvSpPr txBox="1"/>
          <p:nvPr/>
        </p:nvSpPr>
        <p:spPr>
          <a:xfrm>
            <a:off x="351840" y="335660"/>
            <a:ext cx="4380865" cy="574040"/>
          </a:xfrm>
          <a:prstGeom prst="rect">
            <a:avLst/>
          </a:prstGeom>
        </p:spPr>
        <p:txBody>
          <a:bodyPr vert="horz" wrap="square" lIns="0" tIns="12700" rIns="0" bIns="0" rtlCol="0">
            <a:spAutoFit/>
          </a:bodyPr>
          <a:lstStyle/>
          <a:p>
            <a:pPr marL="12700" marR="5080">
              <a:lnSpc>
                <a:spcPct val="100000"/>
              </a:lnSpc>
              <a:spcBef>
                <a:spcPts val="100"/>
              </a:spcBef>
            </a:pPr>
            <a:r>
              <a:rPr sz="1800" b="1" spc="-10" dirty="0">
                <a:latin typeface="Arial"/>
                <a:cs typeface="Arial"/>
              </a:rPr>
              <a:t>Структура</a:t>
            </a:r>
            <a:r>
              <a:rPr sz="1800" b="1" spc="45" dirty="0">
                <a:latin typeface="Arial"/>
                <a:cs typeface="Arial"/>
              </a:rPr>
              <a:t> </a:t>
            </a:r>
            <a:r>
              <a:rPr sz="1800" b="1" spc="-20" dirty="0">
                <a:latin typeface="Arial"/>
                <a:cs typeface="Arial"/>
              </a:rPr>
              <a:t>доходов</a:t>
            </a:r>
            <a:r>
              <a:rPr sz="1800" b="1" spc="-10" dirty="0">
                <a:latin typeface="Arial"/>
                <a:cs typeface="Arial"/>
              </a:rPr>
              <a:t> </a:t>
            </a:r>
            <a:r>
              <a:rPr sz="1800" b="1" spc="-15" dirty="0">
                <a:latin typeface="Arial"/>
                <a:cs typeface="Arial"/>
              </a:rPr>
              <a:t>местного</a:t>
            </a:r>
            <a:r>
              <a:rPr sz="1800" b="1" spc="30" dirty="0">
                <a:latin typeface="Arial"/>
                <a:cs typeface="Arial"/>
              </a:rPr>
              <a:t> </a:t>
            </a:r>
            <a:r>
              <a:rPr sz="1800" b="1" spc="-20" dirty="0">
                <a:latin typeface="Arial"/>
                <a:cs typeface="Arial"/>
              </a:rPr>
              <a:t>бюджета </a:t>
            </a:r>
            <a:r>
              <a:rPr sz="1800" b="1" spc="-484" dirty="0">
                <a:latin typeface="Arial"/>
                <a:cs typeface="Arial"/>
              </a:rPr>
              <a:t> </a:t>
            </a:r>
            <a:r>
              <a:rPr sz="1800" b="1" dirty="0">
                <a:latin typeface="Arial"/>
                <a:cs typeface="Arial"/>
              </a:rPr>
              <a:t>(млн</a:t>
            </a:r>
            <a:r>
              <a:rPr sz="1800" b="1" spc="-5" dirty="0">
                <a:latin typeface="Arial"/>
                <a:cs typeface="Arial"/>
              </a:rPr>
              <a:t> </a:t>
            </a:r>
            <a:r>
              <a:rPr sz="1800" b="1" spc="-20" dirty="0">
                <a:latin typeface="Arial"/>
                <a:cs typeface="Arial"/>
              </a:rPr>
              <a:t>рублей)</a:t>
            </a:r>
            <a:endParaRPr sz="1800" dirty="0">
              <a:latin typeface="Arial"/>
              <a:cs typeface="Arial"/>
            </a:endParaRPr>
          </a:p>
        </p:txBody>
      </p:sp>
      <p:grpSp>
        <p:nvGrpSpPr>
          <p:cNvPr id="6" name="object 20"/>
          <p:cNvGrpSpPr/>
          <p:nvPr/>
        </p:nvGrpSpPr>
        <p:grpSpPr>
          <a:xfrm>
            <a:off x="3023858" y="1305178"/>
            <a:ext cx="2204085" cy="2098675"/>
            <a:chOff x="3023858" y="1305178"/>
            <a:chExt cx="2204085" cy="2098675"/>
          </a:xfrm>
        </p:grpSpPr>
        <p:sp>
          <p:nvSpPr>
            <p:cNvPr id="21" name="object 21"/>
            <p:cNvSpPr/>
            <p:nvPr/>
          </p:nvSpPr>
          <p:spPr>
            <a:xfrm>
              <a:off x="4073016" y="1305178"/>
              <a:ext cx="1049655" cy="1065530"/>
            </a:xfrm>
            <a:custGeom>
              <a:avLst/>
              <a:gdLst/>
              <a:ahLst/>
              <a:cxnLst/>
              <a:rect l="l" t="t" r="r" b="b"/>
              <a:pathLst>
                <a:path w="1049654" h="1065530">
                  <a:moveTo>
                    <a:pt x="0" y="0"/>
                  </a:moveTo>
                  <a:lnTo>
                    <a:pt x="0" y="398653"/>
                  </a:lnTo>
                  <a:lnTo>
                    <a:pt x="6731" y="398653"/>
                  </a:lnTo>
                  <a:lnTo>
                    <a:pt x="58665" y="401302"/>
                  </a:lnTo>
                  <a:lnTo>
                    <a:pt x="106148" y="407296"/>
                  </a:lnTo>
                  <a:lnTo>
                    <a:pt x="152485" y="416634"/>
                  </a:lnTo>
                  <a:lnTo>
                    <a:pt x="197551" y="429186"/>
                  </a:lnTo>
                  <a:lnTo>
                    <a:pt x="241224" y="444827"/>
                  </a:lnTo>
                  <a:lnTo>
                    <a:pt x="283379" y="463426"/>
                  </a:lnTo>
                  <a:lnTo>
                    <a:pt x="323892" y="484858"/>
                  </a:lnTo>
                  <a:lnTo>
                    <a:pt x="362641" y="508993"/>
                  </a:lnTo>
                  <a:lnTo>
                    <a:pt x="399500" y="535705"/>
                  </a:lnTo>
                  <a:lnTo>
                    <a:pt x="434347" y="564864"/>
                  </a:lnTo>
                  <a:lnTo>
                    <a:pt x="467058" y="596344"/>
                  </a:lnTo>
                  <a:lnTo>
                    <a:pt x="497509" y="630016"/>
                  </a:lnTo>
                  <a:lnTo>
                    <a:pt x="525576" y="665752"/>
                  </a:lnTo>
                  <a:lnTo>
                    <a:pt x="551135" y="703425"/>
                  </a:lnTo>
                  <a:lnTo>
                    <a:pt x="574063" y="742907"/>
                  </a:lnTo>
                  <a:lnTo>
                    <a:pt x="594237" y="784069"/>
                  </a:lnTo>
                  <a:lnTo>
                    <a:pt x="611531" y="826785"/>
                  </a:lnTo>
                  <a:lnTo>
                    <a:pt x="625823" y="870925"/>
                  </a:lnTo>
                  <a:lnTo>
                    <a:pt x="636990" y="916363"/>
                  </a:lnTo>
                  <a:lnTo>
                    <a:pt x="644906" y="962970"/>
                  </a:lnTo>
                  <a:lnTo>
                    <a:pt x="649448" y="1010618"/>
                  </a:lnTo>
                  <a:lnTo>
                    <a:pt x="650494" y="1059180"/>
                  </a:lnTo>
                  <a:lnTo>
                    <a:pt x="1049020" y="1065403"/>
                  </a:lnTo>
                  <a:lnTo>
                    <a:pt x="1048067" y="1001117"/>
                  </a:lnTo>
                  <a:lnTo>
                    <a:pt x="1044860" y="953642"/>
                  </a:lnTo>
                  <a:lnTo>
                    <a:pt x="1039570" y="906768"/>
                  </a:lnTo>
                  <a:lnTo>
                    <a:pt x="1032246" y="860542"/>
                  </a:lnTo>
                  <a:lnTo>
                    <a:pt x="1022932" y="815009"/>
                  </a:lnTo>
                  <a:lnTo>
                    <a:pt x="1011675" y="770216"/>
                  </a:lnTo>
                  <a:lnTo>
                    <a:pt x="998522" y="726210"/>
                  </a:lnTo>
                  <a:lnTo>
                    <a:pt x="983518" y="683036"/>
                  </a:lnTo>
                  <a:lnTo>
                    <a:pt x="966710" y="640740"/>
                  </a:lnTo>
                  <a:lnTo>
                    <a:pt x="948144" y="599370"/>
                  </a:lnTo>
                  <a:lnTo>
                    <a:pt x="927866" y="558971"/>
                  </a:lnTo>
                  <a:lnTo>
                    <a:pt x="905923" y="519589"/>
                  </a:lnTo>
                  <a:lnTo>
                    <a:pt x="882362" y="481272"/>
                  </a:lnTo>
                  <a:lnTo>
                    <a:pt x="857227" y="444064"/>
                  </a:lnTo>
                  <a:lnTo>
                    <a:pt x="830566" y="408013"/>
                  </a:lnTo>
                  <a:lnTo>
                    <a:pt x="802424" y="373164"/>
                  </a:lnTo>
                  <a:lnTo>
                    <a:pt x="772849" y="339565"/>
                  </a:lnTo>
                  <a:lnTo>
                    <a:pt x="741886" y="307260"/>
                  </a:lnTo>
                  <a:lnTo>
                    <a:pt x="709581" y="276297"/>
                  </a:lnTo>
                  <a:lnTo>
                    <a:pt x="675982" y="246722"/>
                  </a:lnTo>
                  <a:lnTo>
                    <a:pt x="641133" y="218580"/>
                  </a:lnTo>
                  <a:lnTo>
                    <a:pt x="605082" y="191919"/>
                  </a:lnTo>
                  <a:lnTo>
                    <a:pt x="567874" y="166784"/>
                  </a:lnTo>
                  <a:lnTo>
                    <a:pt x="529557" y="143223"/>
                  </a:lnTo>
                  <a:lnTo>
                    <a:pt x="490175" y="121280"/>
                  </a:lnTo>
                  <a:lnTo>
                    <a:pt x="449776" y="101002"/>
                  </a:lnTo>
                  <a:lnTo>
                    <a:pt x="408406" y="82436"/>
                  </a:lnTo>
                  <a:lnTo>
                    <a:pt x="366110" y="65628"/>
                  </a:lnTo>
                  <a:lnTo>
                    <a:pt x="322936" y="50624"/>
                  </a:lnTo>
                  <a:lnTo>
                    <a:pt x="278930" y="37471"/>
                  </a:lnTo>
                  <a:lnTo>
                    <a:pt x="234137" y="26214"/>
                  </a:lnTo>
                  <a:lnTo>
                    <a:pt x="188604" y="16900"/>
                  </a:lnTo>
                  <a:lnTo>
                    <a:pt x="142378" y="9576"/>
                  </a:lnTo>
                  <a:lnTo>
                    <a:pt x="95504" y="4286"/>
                  </a:lnTo>
                  <a:lnTo>
                    <a:pt x="48029" y="1079"/>
                  </a:lnTo>
                  <a:lnTo>
                    <a:pt x="0" y="0"/>
                  </a:lnTo>
                  <a:close/>
                </a:path>
              </a:pathLst>
            </a:custGeom>
            <a:solidFill>
              <a:srgbClr val="256F9F"/>
            </a:solidFill>
          </p:spPr>
          <p:txBody>
            <a:bodyPr wrap="square" lIns="0" tIns="0" rIns="0" bIns="0" rtlCol="0"/>
            <a:lstStyle/>
            <a:p>
              <a:endParaRPr dirty="0"/>
            </a:p>
          </p:txBody>
        </p:sp>
        <p:sp>
          <p:nvSpPr>
            <p:cNvPr id="22" name="object 22"/>
            <p:cNvSpPr/>
            <p:nvPr/>
          </p:nvSpPr>
          <p:spPr>
            <a:xfrm>
              <a:off x="4710938" y="2364358"/>
              <a:ext cx="411480" cy="196215"/>
            </a:xfrm>
            <a:custGeom>
              <a:avLst/>
              <a:gdLst/>
              <a:ahLst/>
              <a:cxnLst/>
              <a:rect l="l" t="t" r="r" b="b"/>
              <a:pathLst>
                <a:path w="411479" h="196214">
                  <a:moveTo>
                    <a:pt x="12573" y="0"/>
                  </a:moveTo>
                  <a:lnTo>
                    <a:pt x="11430" y="29590"/>
                  </a:lnTo>
                  <a:lnTo>
                    <a:pt x="8953" y="59086"/>
                  </a:lnTo>
                  <a:lnTo>
                    <a:pt x="5143" y="88439"/>
                  </a:lnTo>
                  <a:lnTo>
                    <a:pt x="0" y="117601"/>
                  </a:lnTo>
                  <a:lnTo>
                    <a:pt x="390906" y="195961"/>
                  </a:lnTo>
                  <a:lnTo>
                    <a:pt x="399186" y="148901"/>
                  </a:lnTo>
                  <a:lnTo>
                    <a:pt x="405336" y="101520"/>
                  </a:lnTo>
                  <a:lnTo>
                    <a:pt x="409319" y="53925"/>
                  </a:lnTo>
                  <a:lnTo>
                    <a:pt x="411099" y="6223"/>
                  </a:lnTo>
                  <a:lnTo>
                    <a:pt x="12573" y="0"/>
                  </a:lnTo>
                  <a:close/>
                </a:path>
              </a:pathLst>
            </a:custGeom>
            <a:solidFill>
              <a:srgbClr val="92C3D9"/>
            </a:solidFill>
          </p:spPr>
          <p:txBody>
            <a:bodyPr wrap="square" lIns="0" tIns="0" rIns="0" bIns="0" rtlCol="0"/>
            <a:lstStyle/>
            <a:p>
              <a:endParaRPr dirty="0"/>
            </a:p>
          </p:txBody>
        </p:sp>
        <p:sp>
          <p:nvSpPr>
            <p:cNvPr id="23" name="object 23"/>
            <p:cNvSpPr/>
            <p:nvPr/>
          </p:nvSpPr>
          <p:spPr>
            <a:xfrm>
              <a:off x="3023858" y="1305178"/>
              <a:ext cx="2078355" cy="2098675"/>
            </a:xfrm>
            <a:custGeom>
              <a:avLst/>
              <a:gdLst/>
              <a:ahLst/>
              <a:cxnLst/>
              <a:rect l="l" t="t" r="r" b="b"/>
              <a:pathLst>
                <a:path w="2078354" h="2098675">
                  <a:moveTo>
                    <a:pt x="1049158" y="0"/>
                  </a:moveTo>
                  <a:lnTo>
                    <a:pt x="1000996" y="1094"/>
                  </a:lnTo>
                  <a:lnTo>
                    <a:pt x="953322" y="4347"/>
                  </a:lnTo>
                  <a:lnTo>
                    <a:pt x="906187" y="9717"/>
                  </a:lnTo>
                  <a:lnTo>
                    <a:pt x="859644" y="17159"/>
                  </a:lnTo>
                  <a:lnTo>
                    <a:pt x="813747" y="26631"/>
                  </a:lnTo>
                  <a:lnTo>
                    <a:pt x="768549" y="38088"/>
                  </a:lnTo>
                  <a:lnTo>
                    <a:pt x="724102" y="51488"/>
                  </a:lnTo>
                  <a:lnTo>
                    <a:pt x="680459" y="66788"/>
                  </a:lnTo>
                  <a:lnTo>
                    <a:pt x="637674" y="83943"/>
                  </a:lnTo>
                  <a:lnTo>
                    <a:pt x="595799" y="102911"/>
                  </a:lnTo>
                  <a:lnTo>
                    <a:pt x="554887" y="123648"/>
                  </a:lnTo>
                  <a:lnTo>
                    <a:pt x="514991" y="146111"/>
                  </a:lnTo>
                  <a:lnTo>
                    <a:pt x="476164" y="170256"/>
                  </a:lnTo>
                  <a:lnTo>
                    <a:pt x="438460" y="196041"/>
                  </a:lnTo>
                  <a:lnTo>
                    <a:pt x="401930" y="223421"/>
                  </a:lnTo>
                  <a:lnTo>
                    <a:pt x="366628" y="252354"/>
                  </a:lnTo>
                  <a:lnTo>
                    <a:pt x="332607" y="282795"/>
                  </a:lnTo>
                  <a:lnTo>
                    <a:pt x="299920" y="314703"/>
                  </a:lnTo>
                  <a:lnTo>
                    <a:pt x="268620" y="348033"/>
                  </a:lnTo>
                  <a:lnTo>
                    <a:pt x="238759" y="382741"/>
                  </a:lnTo>
                  <a:lnTo>
                    <a:pt x="210391" y="418786"/>
                  </a:lnTo>
                  <a:lnTo>
                    <a:pt x="183569" y="456123"/>
                  </a:lnTo>
                  <a:lnTo>
                    <a:pt x="158346" y="494708"/>
                  </a:lnTo>
                  <a:lnTo>
                    <a:pt x="134773" y="534499"/>
                  </a:lnTo>
                  <a:lnTo>
                    <a:pt x="112906" y="575453"/>
                  </a:lnTo>
                  <a:lnTo>
                    <a:pt x="92795" y="617525"/>
                  </a:lnTo>
                  <a:lnTo>
                    <a:pt x="74495" y="660673"/>
                  </a:lnTo>
                  <a:lnTo>
                    <a:pt x="58059" y="704853"/>
                  </a:lnTo>
                  <a:lnTo>
                    <a:pt x="43538" y="750022"/>
                  </a:lnTo>
                  <a:lnTo>
                    <a:pt x="30987" y="796136"/>
                  </a:lnTo>
                  <a:lnTo>
                    <a:pt x="20458" y="843153"/>
                  </a:lnTo>
                  <a:lnTo>
                    <a:pt x="12085" y="890447"/>
                  </a:lnTo>
                  <a:lnTo>
                    <a:pt x="5909" y="937617"/>
                  </a:lnTo>
                  <a:lnTo>
                    <a:pt x="1892" y="984607"/>
                  </a:lnTo>
                  <a:lnTo>
                    <a:pt x="0" y="1031364"/>
                  </a:lnTo>
                  <a:lnTo>
                    <a:pt x="194" y="1077831"/>
                  </a:lnTo>
                  <a:lnTo>
                    <a:pt x="2439" y="1123956"/>
                  </a:lnTo>
                  <a:lnTo>
                    <a:pt x="6699" y="1169683"/>
                  </a:lnTo>
                  <a:lnTo>
                    <a:pt x="12937" y="1214958"/>
                  </a:lnTo>
                  <a:lnTo>
                    <a:pt x="21116" y="1259726"/>
                  </a:lnTo>
                  <a:lnTo>
                    <a:pt x="31202" y="1303934"/>
                  </a:lnTo>
                  <a:lnTo>
                    <a:pt x="43157" y="1347526"/>
                  </a:lnTo>
                  <a:lnTo>
                    <a:pt x="56944" y="1390447"/>
                  </a:lnTo>
                  <a:lnTo>
                    <a:pt x="72529" y="1432644"/>
                  </a:lnTo>
                  <a:lnTo>
                    <a:pt x="89873" y="1474062"/>
                  </a:lnTo>
                  <a:lnTo>
                    <a:pt x="108942" y="1514647"/>
                  </a:lnTo>
                  <a:lnTo>
                    <a:pt x="129698" y="1554343"/>
                  </a:lnTo>
                  <a:lnTo>
                    <a:pt x="152105" y="1593097"/>
                  </a:lnTo>
                  <a:lnTo>
                    <a:pt x="176128" y="1630854"/>
                  </a:lnTo>
                  <a:lnTo>
                    <a:pt x="201729" y="1667559"/>
                  </a:lnTo>
                  <a:lnTo>
                    <a:pt x="228873" y="1703159"/>
                  </a:lnTo>
                  <a:lnTo>
                    <a:pt x="257522" y="1737597"/>
                  </a:lnTo>
                  <a:lnTo>
                    <a:pt x="287642" y="1770821"/>
                  </a:lnTo>
                  <a:lnTo>
                    <a:pt x="319194" y="1802775"/>
                  </a:lnTo>
                  <a:lnTo>
                    <a:pt x="352144" y="1833404"/>
                  </a:lnTo>
                  <a:lnTo>
                    <a:pt x="386455" y="1862656"/>
                  </a:lnTo>
                  <a:lnTo>
                    <a:pt x="422089" y="1890474"/>
                  </a:lnTo>
                  <a:lnTo>
                    <a:pt x="459012" y="1916805"/>
                  </a:lnTo>
                  <a:lnTo>
                    <a:pt x="497187" y="1941593"/>
                  </a:lnTo>
                  <a:lnTo>
                    <a:pt x="536577" y="1964785"/>
                  </a:lnTo>
                  <a:lnTo>
                    <a:pt x="577147" y="1986326"/>
                  </a:lnTo>
                  <a:lnTo>
                    <a:pt x="618859" y="2006161"/>
                  </a:lnTo>
                  <a:lnTo>
                    <a:pt x="661678" y="2024236"/>
                  </a:lnTo>
                  <a:lnTo>
                    <a:pt x="705566" y="2040497"/>
                  </a:lnTo>
                  <a:lnTo>
                    <a:pt x="750489" y="2054889"/>
                  </a:lnTo>
                  <a:lnTo>
                    <a:pt x="796409" y="2067357"/>
                  </a:lnTo>
                  <a:lnTo>
                    <a:pt x="843291" y="2077847"/>
                  </a:lnTo>
                  <a:lnTo>
                    <a:pt x="890586" y="2086219"/>
                  </a:lnTo>
                  <a:lnTo>
                    <a:pt x="937755" y="2092395"/>
                  </a:lnTo>
                  <a:lnTo>
                    <a:pt x="984746" y="2096412"/>
                  </a:lnTo>
                  <a:lnTo>
                    <a:pt x="1031502" y="2098305"/>
                  </a:lnTo>
                  <a:lnTo>
                    <a:pt x="1077970" y="2098111"/>
                  </a:lnTo>
                  <a:lnTo>
                    <a:pt x="1124094" y="2095866"/>
                  </a:lnTo>
                  <a:lnTo>
                    <a:pt x="1169821" y="2091606"/>
                  </a:lnTo>
                  <a:lnTo>
                    <a:pt x="1215096" y="2085369"/>
                  </a:lnTo>
                  <a:lnTo>
                    <a:pt x="1259865" y="2077190"/>
                  </a:lnTo>
                  <a:lnTo>
                    <a:pt x="1304072" y="2067105"/>
                  </a:lnTo>
                  <a:lnTo>
                    <a:pt x="1347664" y="2055151"/>
                  </a:lnTo>
                  <a:lnTo>
                    <a:pt x="1390585" y="2041365"/>
                  </a:lnTo>
                  <a:lnTo>
                    <a:pt x="1432783" y="2025782"/>
                  </a:lnTo>
                  <a:lnTo>
                    <a:pt x="1474201" y="2008438"/>
                  </a:lnTo>
                  <a:lnTo>
                    <a:pt x="1514785" y="1989372"/>
                  </a:lnTo>
                  <a:lnTo>
                    <a:pt x="1554482" y="1968617"/>
                  </a:lnTo>
                  <a:lnTo>
                    <a:pt x="1593235" y="1946212"/>
                  </a:lnTo>
                  <a:lnTo>
                    <a:pt x="1630992" y="1922192"/>
                  </a:lnTo>
                  <a:lnTo>
                    <a:pt x="1667698" y="1896594"/>
                  </a:lnTo>
                  <a:lnTo>
                    <a:pt x="1703297" y="1869453"/>
                  </a:lnTo>
                  <a:lnTo>
                    <a:pt x="1737735" y="1840807"/>
                  </a:lnTo>
                  <a:lnTo>
                    <a:pt x="1770959" y="1810692"/>
                  </a:lnTo>
                  <a:lnTo>
                    <a:pt x="1802913" y="1779143"/>
                  </a:lnTo>
                  <a:lnTo>
                    <a:pt x="1833543" y="1746198"/>
                  </a:lnTo>
                  <a:lnTo>
                    <a:pt x="1862794" y="1711892"/>
                  </a:lnTo>
                  <a:lnTo>
                    <a:pt x="1890612" y="1676263"/>
                  </a:lnTo>
                  <a:lnTo>
                    <a:pt x="1916943" y="1639345"/>
                  </a:lnTo>
                  <a:lnTo>
                    <a:pt x="1941731" y="1601177"/>
                  </a:lnTo>
                  <a:lnTo>
                    <a:pt x="1964923" y="1561793"/>
                  </a:lnTo>
                  <a:lnTo>
                    <a:pt x="1986464" y="1521231"/>
                  </a:lnTo>
                  <a:lnTo>
                    <a:pt x="2006299" y="1479526"/>
                  </a:lnTo>
                  <a:lnTo>
                    <a:pt x="2024375" y="1436716"/>
                  </a:lnTo>
                  <a:lnTo>
                    <a:pt x="2040635" y="1392835"/>
                  </a:lnTo>
                  <a:lnTo>
                    <a:pt x="2055027" y="1347922"/>
                  </a:lnTo>
                  <a:lnTo>
                    <a:pt x="2067495" y="1302012"/>
                  </a:lnTo>
                  <a:lnTo>
                    <a:pt x="2077985" y="1255141"/>
                  </a:lnTo>
                  <a:lnTo>
                    <a:pt x="1687079" y="1176782"/>
                  </a:lnTo>
                  <a:lnTo>
                    <a:pt x="1675766" y="1224060"/>
                  </a:lnTo>
                  <a:lnTo>
                    <a:pt x="1661175" y="1269805"/>
                  </a:lnTo>
                  <a:lnTo>
                    <a:pt x="1643446" y="1313900"/>
                  </a:lnTo>
                  <a:lnTo>
                    <a:pt x="1622722" y="1356228"/>
                  </a:lnTo>
                  <a:lnTo>
                    <a:pt x="1599145" y="1396672"/>
                  </a:lnTo>
                  <a:lnTo>
                    <a:pt x="1572857" y="1435116"/>
                  </a:lnTo>
                  <a:lnTo>
                    <a:pt x="1544001" y="1471442"/>
                  </a:lnTo>
                  <a:lnTo>
                    <a:pt x="1512719" y="1505533"/>
                  </a:lnTo>
                  <a:lnTo>
                    <a:pt x="1479153" y="1537273"/>
                  </a:lnTo>
                  <a:lnTo>
                    <a:pt x="1443446" y="1566545"/>
                  </a:lnTo>
                  <a:lnTo>
                    <a:pt x="1405738" y="1593232"/>
                  </a:lnTo>
                  <a:lnTo>
                    <a:pt x="1366173" y="1617217"/>
                  </a:lnTo>
                  <a:lnTo>
                    <a:pt x="1324893" y="1638383"/>
                  </a:lnTo>
                  <a:lnTo>
                    <a:pt x="1282040" y="1656614"/>
                  </a:lnTo>
                  <a:lnTo>
                    <a:pt x="1237757" y="1671792"/>
                  </a:lnTo>
                  <a:lnTo>
                    <a:pt x="1192184" y="1683800"/>
                  </a:lnTo>
                  <a:lnTo>
                    <a:pt x="1145466" y="1692523"/>
                  </a:lnTo>
                  <a:lnTo>
                    <a:pt x="1097743" y="1697842"/>
                  </a:lnTo>
                  <a:lnTo>
                    <a:pt x="1049158" y="1699641"/>
                  </a:lnTo>
                  <a:lnTo>
                    <a:pt x="1000624" y="1697856"/>
                  </a:lnTo>
                  <a:lnTo>
                    <a:pt x="953058" y="1692585"/>
                  </a:lnTo>
                  <a:lnTo>
                    <a:pt x="906587" y="1683955"/>
                  </a:lnTo>
                  <a:lnTo>
                    <a:pt x="861335" y="1672091"/>
                  </a:lnTo>
                  <a:lnTo>
                    <a:pt x="817428" y="1657119"/>
                  </a:lnTo>
                  <a:lnTo>
                    <a:pt x="774993" y="1639165"/>
                  </a:lnTo>
                  <a:lnTo>
                    <a:pt x="734155" y="1618356"/>
                  </a:lnTo>
                  <a:lnTo>
                    <a:pt x="695040" y="1594816"/>
                  </a:lnTo>
                  <a:lnTo>
                    <a:pt x="657774" y="1568673"/>
                  </a:lnTo>
                  <a:lnTo>
                    <a:pt x="622482" y="1540051"/>
                  </a:lnTo>
                  <a:lnTo>
                    <a:pt x="589291" y="1509077"/>
                  </a:lnTo>
                  <a:lnTo>
                    <a:pt x="558325" y="1475877"/>
                  </a:lnTo>
                  <a:lnTo>
                    <a:pt x="529712" y="1440577"/>
                  </a:lnTo>
                  <a:lnTo>
                    <a:pt x="503577" y="1403302"/>
                  </a:lnTo>
                  <a:lnTo>
                    <a:pt x="480045" y="1364179"/>
                  </a:lnTo>
                  <a:lnTo>
                    <a:pt x="459243" y="1323334"/>
                  </a:lnTo>
                  <a:lnTo>
                    <a:pt x="441295" y="1280893"/>
                  </a:lnTo>
                  <a:lnTo>
                    <a:pt x="426329" y="1236981"/>
                  </a:lnTo>
                  <a:lnTo>
                    <a:pt x="414470" y="1191724"/>
                  </a:lnTo>
                  <a:lnTo>
                    <a:pt x="405843" y="1145249"/>
                  </a:lnTo>
                  <a:lnTo>
                    <a:pt x="400575" y="1097681"/>
                  </a:lnTo>
                  <a:lnTo>
                    <a:pt x="398791" y="1049147"/>
                  </a:lnTo>
                  <a:lnTo>
                    <a:pt x="400575" y="1000596"/>
                  </a:lnTo>
                  <a:lnTo>
                    <a:pt x="405843" y="953016"/>
                  </a:lnTo>
                  <a:lnTo>
                    <a:pt x="414470" y="906530"/>
                  </a:lnTo>
                  <a:lnTo>
                    <a:pt x="426329" y="861266"/>
                  </a:lnTo>
                  <a:lnTo>
                    <a:pt x="441295" y="817349"/>
                  </a:lnTo>
                  <a:lnTo>
                    <a:pt x="459243" y="774904"/>
                  </a:lnTo>
                  <a:lnTo>
                    <a:pt x="480045" y="734057"/>
                  </a:lnTo>
                  <a:lnTo>
                    <a:pt x="503577" y="694935"/>
                  </a:lnTo>
                  <a:lnTo>
                    <a:pt x="529712" y="657662"/>
                  </a:lnTo>
                  <a:lnTo>
                    <a:pt x="558325" y="622364"/>
                  </a:lnTo>
                  <a:lnTo>
                    <a:pt x="589291" y="589168"/>
                  </a:lnTo>
                  <a:lnTo>
                    <a:pt x="622482" y="558199"/>
                  </a:lnTo>
                  <a:lnTo>
                    <a:pt x="657774" y="529583"/>
                  </a:lnTo>
                  <a:lnTo>
                    <a:pt x="695040" y="503445"/>
                  </a:lnTo>
                  <a:lnTo>
                    <a:pt x="734155" y="479911"/>
                  </a:lnTo>
                  <a:lnTo>
                    <a:pt x="774993" y="459107"/>
                  </a:lnTo>
                  <a:lnTo>
                    <a:pt x="817428" y="441159"/>
                  </a:lnTo>
                  <a:lnTo>
                    <a:pt x="861335" y="426192"/>
                  </a:lnTo>
                  <a:lnTo>
                    <a:pt x="906587" y="414332"/>
                  </a:lnTo>
                  <a:lnTo>
                    <a:pt x="953058" y="405705"/>
                  </a:lnTo>
                  <a:lnTo>
                    <a:pt x="1000624" y="400437"/>
                  </a:lnTo>
                  <a:lnTo>
                    <a:pt x="1049158" y="398653"/>
                  </a:lnTo>
                  <a:lnTo>
                    <a:pt x="1049158" y="0"/>
                  </a:lnTo>
                  <a:close/>
                </a:path>
              </a:pathLst>
            </a:custGeom>
            <a:solidFill>
              <a:srgbClr val="F1F1F1"/>
            </a:solidFill>
          </p:spPr>
          <p:txBody>
            <a:bodyPr wrap="square" lIns="0" tIns="0" rIns="0" bIns="0" rtlCol="0"/>
            <a:lstStyle/>
            <a:p>
              <a:endParaRPr dirty="0"/>
            </a:p>
          </p:txBody>
        </p:sp>
        <p:sp>
          <p:nvSpPr>
            <p:cNvPr id="24" name="object 24"/>
            <p:cNvSpPr/>
            <p:nvPr/>
          </p:nvSpPr>
          <p:spPr>
            <a:xfrm>
              <a:off x="4678679" y="1744979"/>
              <a:ext cx="544195" cy="699770"/>
            </a:xfrm>
            <a:custGeom>
              <a:avLst/>
              <a:gdLst/>
              <a:ahLst/>
              <a:cxnLst/>
              <a:rect l="l" t="t" r="r" b="b"/>
              <a:pathLst>
                <a:path w="544195" h="699769">
                  <a:moveTo>
                    <a:pt x="0" y="13716"/>
                  </a:moveTo>
                  <a:lnTo>
                    <a:pt x="460248" y="0"/>
                  </a:lnTo>
                  <a:lnTo>
                    <a:pt x="518160" y="0"/>
                  </a:lnTo>
                </a:path>
                <a:path w="544195" h="699769">
                  <a:moveTo>
                    <a:pt x="239268" y="699516"/>
                  </a:moveTo>
                  <a:lnTo>
                    <a:pt x="487680" y="699516"/>
                  </a:lnTo>
                  <a:lnTo>
                    <a:pt x="544068" y="699516"/>
                  </a:lnTo>
                </a:path>
              </a:pathLst>
            </a:custGeom>
            <a:ln w="9525">
              <a:solidFill>
                <a:srgbClr val="44536A"/>
              </a:solidFill>
            </a:ln>
          </p:spPr>
          <p:txBody>
            <a:bodyPr wrap="square" lIns="0" tIns="0" rIns="0" bIns="0" rtlCol="0"/>
            <a:lstStyle/>
            <a:p>
              <a:endParaRPr dirty="0"/>
            </a:p>
          </p:txBody>
        </p:sp>
      </p:grpSp>
      <p:sp>
        <p:nvSpPr>
          <p:cNvPr id="25" name="object 25"/>
          <p:cNvSpPr txBox="1"/>
          <p:nvPr/>
        </p:nvSpPr>
        <p:spPr>
          <a:xfrm>
            <a:off x="5223128" y="1619250"/>
            <a:ext cx="322580"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240</a:t>
            </a:r>
            <a:endParaRPr sz="1400" dirty="0">
              <a:latin typeface="Microsoft Sans Serif"/>
              <a:cs typeface="Microsoft Sans Serif"/>
            </a:endParaRPr>
          </a:p>
        </p:txBody>
      </p:sp>
      <p:sp>
        <p:nvSpPr>
          <p:cNvPr id="26" name="object 26"/>
          <p:cNvSpPr txBox="1"/>
          <p:nvPr/>
        </p:nvSpPr>
        <p:spPr>
          <a:xfrm>
            <a:off x="5249036" y="2318131"/>
            <a:ext cx="322580"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 58</a:t>
            </a:r>
            <a:endParaRPr sz="1400" dirty="0">
              <a:latin typeface="Microsoft Sans Serif"/>
              <a:cs typeface="Microsoft Sans Serif"/>
            </a:endParaRPr>
          </a:p>
        </p:txBody>
      </p:sp>
      <p:sp>
        <p:nvSpPr>
          <p:cNvPr id="27" name="object 27"/>
          <p:cNvSpPr/>
          <p:nvPr/>
        </p:nvSpPr>
        <p:spPr>
          <a:xfrm>
            <a:off x="5638800" y="1677923"/>
            <a:ext cx="76200" cy="78105"/>
          </a:xfrm>
          <a:custGeom>
            <a:avLst/>
            <a:gdLst/>
            <a:ahLst/>
            <a:cxnLst/>
            <a:rect l="l" t="t" r="r" b="b"/>
            <a:pathLst>
              <a:path w="76200" h="78105">
                <a:moveTo>
                  <a:pt x="76200" y="0"/>
                </a:moveTo>
                <a:lnTo>
                  <a:pt x="0" y="0"/>
                </a:lnTo>
                <a:lnTo>
                  <a:pt x="0" y="77724"/>
                </a:lnTo>
                <a:lnTo>
                  <a:pt x="76200" y="77724"/>
                </a:lnTo>
                <a:lnTo>
                  <a:pt x="76200" y="0"/>
                </a:lnTo>
                <a:close/>
              </a:path>
            </a:pathLst>
          </a:custGeom>
          <a:solidFill>
            <a:srgbClr val="256F9F"/>
          </a:solidFill>
        </p:spPr>
        <p:txBody>
          <a:bodyPr wrap="square" lIns="0" tIns="0" rIns="0" bIns="0" rtlCol="0"/>
          <a:lstStyle/>
          <a:p>
            <a:endParaRPr dirty="0"/>
          </a:p>
        </p:txBody>
      </p:sp>
      <p:sp>
        <p:nvSpPr>
          <p:cNvPr id="28" name="object 28"/>
          <p:cNvSpPr txBox="1"/>
          <p:nvPr/>
        </p:nvSpPr>
        <p:spPr>
          <a:xfrm>
            <a:off x="5737352" y="1625853"/>
            <a:ext cx="138112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Microsoft Sans Serif"/>
                <a:cs typeface="Microsoft Sans Serif"/>
              </a:rPr>
              <a:t>Налоговые</a:t>
            </a:r>
            <a:r>
              <a:rPr sz="1200" spc="-70" dirty="0">
                <a:latin typeface="Microsoft Sans Serif"/>
                <a:cs typeface="Microsoft Sans Serif"/>
              </a:rPr>
              <a:t> </a:t>
            </a:r>
            <a:r>
              <a:rPr sz="1200" spc="-5" dirty="0">
                <a:latin typeface="Microsoft Sans Serif"/>
                <a:cs typeface="Microsoft Sans Serif"/>
              </a:rPr>
              <a:t>доходы</a:t>
            </a:r>
            <a:endParaRPr sz="1200" dirty="0">
              <a:latin typeface="Microsoft Sans Serif"/>
              <a:cs typeface="Microsoft Sans Serif"/>
            </a:endParaRPr>
          </a:p>
        </p:txBody>
      </p:sp>
      <p:sp>
        <p:nvSpPr>
          <p:cNvPr id="29" name="object 29"/>
          <p:cNvSpPr/>
          <p:nvPr/>
        </p:nvSpPr>
        <p:spPr>
          <a:xfrm>
            <a:off x="5638800" y="2386583"/>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92C3D9"/>
          </a:solidFill>
        </p:spPr>
        <p:txBody>
          <a:bodyPr wrap="square" lIns="0" tIns="0" rIns="0" bIns="0" rtlCol="0"/>
          <a:lstStyle/>
          <a:p>
            <a:endParaRPr dirty="0"/>
          </a:p>
        </p:txBody>
      </p:sp>
      <p:sp>
        <p:nvSpPr>
          <p:cNvPr id="30" name="object 30"/>
          <p:cNvSpPr txBox="1"/>
          <p:nvPr/>
        </p:nvSpPr>
        <p:spPr>
          <a:xfrm>
            <a:off x="5737352" y="2334259"/>
            <a:ext cx="1548765" cy="208279"/>
          </a:xfrm>
          <a:prstGeom prst="rect">
            <a:avLst/>
          </a:prstGeom>
        </p:spPr>
        <p:txBody>
          <a:bodyPr vert="horz" wrap="square" lIns="0" tIns="12700" rIns="0" bIns="0" rtlCol="0">
            <a:spAutoFit/>
          </a:bodyPr>
          <a:lstStyle/>
          <a:p>
            <a:pPr marL="12700">
              <a:lnSpc>
                <a:spcPct val="100000"/>
              </a:lnSpc>
              <a:spcBef>
                <a:spcPts val="100"/>
              </a:spcBef>
            </a:pPr>
            <a:r>
              <a:rPr sz="1200" spc="-10" dirty="0">
                <a:latin typeface="Microsoft Sans Serif"/>
                <a:cs typeface="Microsoft Sans Serif"/>
              </a:rPr>
              <a:t>Нен</a:t>
            </a:r>
            <a:r>
              <a:rPr sz="1200" spc="-5" dirty="0">
                <a:latin typeface="Microsoft Sans Serif"/>
                <a:cs typeface="Microsoft Sans Serif"/>
              </a:rPr>
              <a:t>а</a:t>
            </a:r>
            <a:r>
              <a:rPr sz="1200" spc="10" dirty="0">
                <a:latin typeface="Microsoft Sans Serif"/>
                <a:cs typeface="Microsoft Sans Serif"/>
              </a:rPr>
              <a:t>л</a:t>
            </a:r>
            <a:r>
              <a:rPr sz="1200" dirty="0">
                <a:latin typeface="Microsoft Sans Serif"/>
                <a:cs typeface="Microsoft Sans Serif"/>
              </a:rPr>
              <a:t>о</a:t>
            </a:r>
            <a:r>
              <a:rPr sz="1200" spc="-35" dirty="0">
                <a:latin typeface="Microsoft Sans Serif"/>
                <a:cs typeface="Microsoft Sans Serif"/>
              </a:rPr>
              <a:t>г</a:t>
            </a:r>
            <a:r>
              <a:rPr sz="1200" dirty="0">
                <a:latin typeface="Microsoft Sans Serif"/>
                <a:cs typeface="Microsoft Sans Serif"/>
              </a:rPr>
              <a:t>о</a:t>
            </a:r>
            <a:r>
              <a:rPr sz="1200" spc="-5" dirty="0">
                <a:latin typeface="Microsoft Sans Serif"/>
                <a:cs typeface="Microsoft Sans Serif"/>
              </a:rPr>
              <a:t>вы</a:t>
            </a:r>
            <a:r>
              <a:rPr sz="1200" dirty="0">
                <a:latin typeface="Microsoft Sans Serif"/>
                <a:cs typeface="Microsoft Sans Serif"/>
              </a:rPr>
              <a:t>е</a:t>
            </a:r>
            <a:r>
              <a:rPr sz="1200" spc="-20" dirty="0">
                <a:latin typeface="Microsoft Sans Serif"/>
                <a:cs typeface="Microsoft Sans Serif"/>
              </a:rPr>
              <a:t> </a:t>
            </a:r>
            <a:r>
              <a:rPr sz="1200" spc="-5" dirty="0">
                <a:latin typeface="Microsoft Sans Serif"/>
                <a:cs typeface="Microsoft Sans Serif"/>
              </a:rPr>
              <a:t>д</a:t>
            </a:r>
            <a:r>
              <a:rPr sz="1200" dirty="0">
                <a:latin typeface="Microsoft Sans Serif"/>
                <a:cs typeface="Microsoft Sans Serif"/>
              </a:rPr>
              <a:t>о</a:t>
            </a:r>
            <a:r>
              <a:rPr sz="1200" spc="-15" dirty="0">
                <a:latin typeface="Microsoft Sans Serif"/>
                <a:cs typeface="Microsoft Sans Serif"/>
              </a:rPr>
              <a:t>х</a:t>
            </a:r>
            <a:r>
              <a:rPr sz="1200" dirty="0">
                <a:latin typeface="Microsoft Sans Serif"/>
                <a:cs typeface="Microsoft Sans Serif"/>
              </a:rPr>
              <a:t>о</a:t>
            </a:r>
            <a:r>
              <a:rPr sz="1200" spc="-5" dirty="0">
                <a:latin typeface="Microsoft Sans Serif"/>
                <a:cs typeface="Microsoft Sans Serif"/>
              </a:rPr>
              <a:t>д</a:t>
            </a:r>
            <a:r>
              <a:rPr sz="1200" dirty="0">
                <a:latin typeface="Microsoft Sans Serif"/>
                <a:cs typeface="Microsoft Sans Serif"/>
              </a:rPr>
              <a:t>ы</a:t>
            </a:r>
          </a:p>
        </p:txBody>
      </p:sp>
      <p:sp>
        <p:nvSpPr>
          <p:cNvPr id="31" name="object 31"/>
          <p:cNvSpPr txBox="1"/>
          <p:nvPr/>
        </p:nvSpPr>
        <p:spPr>
          <a:xfrm>
            <a:off x="3881430" y="2071676"/>
            <a:ext cx="730702" cy="382156"/>
          </a:xfrm>
          <a:prstGeom prst="rect">
            <a:avLst/>
          </a:prstGeom>
        </p:spPr>
        <p:txBody>
          <a:bodyPr vert="horz" wrap="square" lIns="0" tIns="12700" rIns="0" bIns="0" rtlCol="0">
            <a:spAutoFit/>
          </a:bodyPr>
          <a:lstStyle/>
          <a:p>
            <a:pPr marL="12700">
              <a:lnSpc>
                <a:spcPct val="100000"/>
              </a:lnSpc>
              <a:spcBef>
                <a:spcPts val="100"/>
              </a:spcBef>
            </a:pPr>
            <a:r>
              <a:rPr lang="ru-RU" sz="2400" spc="-10" dirty="0">
                <a:solidFill>
                  <a:srgbClr val="1F5E87"/>
                </a:solidFill>
                <a:latin typeface="Microsoft Sans Serif"/>
                <a:cs typeface="Microsoft Sans Serif"/>
              </a:rPr>
              <a:t>13</a:t>
            </a:r>
            <a:r>
              <a:rPr sz="2400" spc="-10" dirty="0">
                <a:solidFill>
                  <a:srgbClr val="1F5E87"/>
                </a:solidFill>
                <a:latin typeface="Microsoft Sans Serif"/>
                <a:cs typeface="Microsoft Sans Serif"/>
              </a:rPr>
              <a:t>%</a:t>
            </a:r>
            <a:endParaRPr sz="2400" dirty="0">
              <a:latin typeface="Microsoft Sans Serif"/>
              <a:cs typeface="Microsoft Sans Serif"/>
            </a:endParaRPr>
          </a:p>
        </p:txBody>
      </p:sp>
      <p:grpSp>
        <p:nvGrpSpPr>
          <p:cNvPr id="7" name="object 32"/>
          <p:cNvGrpSpPr/>
          <p:nvPr/>
        </p:nvGrpSpPr>
        <p:grpSpPr>
          <a:xfrm>
            <a:off x="310895" y="1095755"/>
            <a:ext cx="2743200" cy="5058410"/>
            <a:chOff x="310895" y="1095755"/>
            <a:chExt cx="2743200" cy="5058410"/>
          </a:xfrm>
        </p:grpSpPr>
        <p:pic>
          <p:nvPicPr>
            <p:cNvPr id="33" name="object 33"/>
            <p:cNvPicPr/>
            <p:nvPr/>
          </p:nvPicPr>
          <p:blipFill>
            <a:blip r:embed="rId3" cstate="print"/>
            <a:stretch>
              <a:fillRect/>
            </a:stretch>
          </p:blipFill>
          <p:spPr>
            <a:xfrm>
              <a:off x="2446019" y="2365286"/>
              <a:ext cx="608076" cy="318477"/>
            </a:xfrm>
            <a:prstGeom prst="rect">
              <a:avLst/>
            </a:prstGeom>
          </p:spPr>
        </p:pic>
        <p:sp>
          <p:nvSpPr>
            <p:cNvPr id="34" name="object 34"/>
            <p:cNvSpPr/>
            <p:nvPr/>
          </p:nvSpPr>
          <p:spPr>
            <a:xfrm>
              <a:off x="2537460" y="2418588"/>
              <a:ext cx="506095" cy="216535"/>
            </a:xfrm>
            <a:custGeom>
              <a:avLst/>
              <a:gdLst/>
              <a:ahLst/>
              <a:cxnLst/>
              <a:rect l="l" t="t" r="r" b="b"/>
              <a:pathLst>
                <a:path w="506094" h="216535">
                  <a:moveTo>
                    <a:pt x="397763" y="0"/>
                  </a:moveTo>
                  <a:lnTo>
                    <a:pt x="0" y="0"/>
                  </a:lnTo>
                  <a:lnTo>
                    <a:pt x="108203" y="108203"/>
                  </a:lnTo>
                  <a:lnTo>
                    <a:pt x="0" y="216408"/>
                  </a:lnTo>
                  <a:lnTo>
                    <a:pt x="397763" y="216408"/>
                  </a:lnTo>
                  <a:lnTo>
                    <a:pt x="505967" y="108203"/>
                  </a:lnTo>
                  <a:lnTo>
                    <a:pt x="397763" y="0"/>
                  </a:lnTo>
                  <a:close/>
                </a:path>
              </a:pathLst>
            </a:custGeom>
            <a:solidFill>
              <a:srgbClr val="2B7DB7"/>
            </a:solidFill>
          </p:spPr>
          <p:txBody>
            <a:bodyPr wrap="square" lIns="0" tIns="0" rIns="0" bIns="0" rtlCol="0"/>
            <a:lstStyle/>
            <a:p>
              <a:endParaRPr dirty="0"/>
            </a:p>
          </p:txBody>
        </p:sp>
        <p:pic>
          <p:nvPicPr>
            <p:cNvPr id="35" name="object 35"/>
            <p:cNvPicPr/>
            <p:nvPr/>
          </p:nvPicPr>
          <p:blipFill>
            <a:blip r:embed="rId4" cstate="print"/>
            <a:stretch>
              <a:fillRect/>
            </a:stretch>
          </p:blipFill>
          <p:spPr>
            <a:xfrm>
              <a:off x="310895" y="1095755"/>
              <a:ext cx="2240280" cy="5058156"/>
            </a:xfrm>
            <a:prstGeom prst="rect">
              <a:avLst/>
            </a:prstGeom>
          </p:spPr>
        </p:pic>
        <p:pic>
          <p:nvPicPr>
            <p:cNvPr id="36" name="object 36"/>
            <p:cNvPicPr/>
            <p:nvPr/>
          </p:nvPicPr>
          <p:blipFill>
            <a:blip r:embed="rId5" cstate="print"/>
            <a:stretch>
              <a:fillRect/>
            </a:stretch>
          </p:blipFill>
          <p:spPr>
            <a:xfrm>
              <a:off x="339851" y="2020823"/>
              <a:ext cx="2246376" cy="3262884"/>
            </a:xfrm>
            <a:prstGeom prst="rect">
              <a:avLst/>
            </a:prstGeom>
          </p:spPr>
        </p:pic>
        <p:sp>
          <p:nvSpPr>
            <p:cNvPr id="37" name="object 37"/>
            <p:cNvSpPr/>
            <p:nvPr/>
          </p:nvSpPr>
          <p:spPr>
            <a:xfrm>
              <a:off x="336803" y="1121663"/>
              <a:ext cx="2138680" cy="4956175"/>
            </a:xfrm>
            <a:custGeom>
              <a:avLst/>
              <a:gdLst/>
              <a:ahLst/>
              <a:cxnLst/>
              <a:rect l="l" t="t" r="r" b="b"/>
              <a:pathLst>
                <a:path w="2138680" h="4956175">
                  <a:moveTo>
                    <a:pt x="1892553" y="0"/>
                  </a:moveTo>
                  <a:lnTo>
                    <a:pt x="245618" y="0"/>
                  </a:lnTo>
                  <a:lnTo>
                    <a:pt x="196118" y="4990"/>
                  </a:lnTo>
                  <a:lnTo>
                    <a:pt x="150013" y="19303"/>
                  </a:lnTo>
                  <a:lnTo>
                    <a:pt x="108291" y="41951"/>
                  </a:lnTo>
                  <a:lnTo>
                    <a:pt x="71940" y="71945"/>
                  </a:lnTo>
                  <a:lnTo>
                    <a:pt x="41948" y="108297"/>
                  </a:lnTo>
                  <a:lnTo>
                    <a:pt x="19302" y="150018"/>
                  </a:lnTo>
                  <a:lnTo>
                    <a:pt x="4990" y="196121"/>
                  </a:lnTo>
                  <a:lnTo>
                    <a:pt x="0" y="245618"/>
                  </a:lnTo>
                  <a:lnTo>
                    <a:pt x="0" y="4710430"/>
                  </a:lnTo>
                  <a:lnTo>
                    <a:pt x="4990" y="4759929"/>
                  </a:lnTo>
                  <a:lnTo>
                    <a:pt x="19302" y="4806034"/>
                  </a:lnTo>
                  <a:lnTo>
                    <a:pt x="41948" y="4847756"/>
                  </a:lnTo>
                  <a:lnTo>
                    <a:pt x="71940" y="4884107"/>
                  </a:lnTo>
                  <a:lnTo>
                    <a:pt x="108291" y="4914099"/>
                  </a:lnTo>
                  <a:lnTo>
                    <a:pt x="150013" y="4936745"/>
                  </a:lnTo>
                  <a:lnTo>
                    <a:pt x="196118" y="4951057"/>
                  </a:lnTo>
                  <a:lnTo>
                    <a:pt x="245618" y="4956048"/>
                  </a:lnTo>
                  <a:lnTo>
                    <a:pt x="1892553" y="4956048"/>
                  </a:lnTo>
                  <a:lnTo>
                    <a:pt x="1942050" y="4951057"/>
                  </a:lnTo>
                  <a:lnTo>
                    <a:pt x="1988153" y="4936745"/>
                  </a:lnTo>
                  <a:lnTo>
                    <a:pt x="2029874" y="4914099"/>
                  </a:lnTo>
                  <a:lnTo>
                    <a:pt x="2066226" y="4884107"/>
                  </a:lnTo>
                  <a:lnTo>
                    <a:pt x="2096220" y="4847756"/>
                  </a:lnTo>
                  <a:lnTo>
                    <a:pt x="2118868" y="4806034"/>
                  </a:lnTo>
                  <a:lnTo>
                    <a:pt x="2133181" y="4759929"/>
                  </a:lnTo>
                  <a:lnTo>
                    <a:pt x="2138172" y="4710430"/>
                  </a:lnTo>
                  <a:lnTo>
                    <a:pt x="2138172" y="245618"/>
                  </a:lnTo>
                  <a:lnTo>
                    <a:pt x="2133181" y="196121"/>
                  </a:lnTo>
                  <a:lnTo>
                    <a:pt x="2118867" y="150018"/>
                  </a:lnTo>
                  <a:lnTo>
                    <a:pt x="2096220" y="108297"/>
                  </a:lnTo>
                  <a:lnTo>
                    <a:pt x="2066226" y="71945"/>
                  </a:lnTo>
                  <a:lnTo>
                    <a:pt x="2029874" y="41951"/>
                  </a:lnTo>
                  <a:lnTo>
                    <a:pt x="1988153" y="19304"/>
                  </a:lnTo>
                  <a:lnTo>
                    <a:pt x="1942050" y="4990"/>
                  </a:lnTo>
                  <a:lnTo>
                    <a:pt x="1892553" y="0"/>
                  </a:lnTo>
                  <a:close/>
                </a:path>
              </a:pathLst>
            </a:custGeom>
            <a:solidFill>
              <a:srgbClr val="FFFFFF"/>
            </a:solidFill>
          </p:spPr>
          <p:txBody>
            <a:bodyPr wrap="square" lIns="0" tIns="0" rIns="0" bIns="0" rtlCol="0"/>
            <a:lstStyle/>
            <a:p>
              <a:endParaRPr dirty="0"/>
            </a:p>
          </p:txBody>
        </p:sp>
      </p:grpSp>
      <p:sp>
        <p:nvSpPr>
          <p:cNvPr id="38" name="object 38"/>
          <p:cNvSpPr txBox="1"/>
          <p:nvPr/>
        </p:nvSpPr>
        <p:spPr>
          <a:xfrm>
            <a:off x="640486" y="2095627"/>
            <a:ext cx="1532255" cy="1225977"/>
          </a:xfrm>
          <a:prstGeom prst="rect">
            <a:avLst/>
          </a:prstGeom>
        </p:spPr>
        <p:txBody>
          <a:bodyPr vert="horz" wrap="square" lIns="0" tIns="12700" rIns="0" bIns="0" rtlCol="0">
            <a:spAutoFit/>
          </a:bodyPr>
          <a:lstStyle/>
          <a:p>
            <a:pPr marL="12700" marR="5080" indent="-1270" algn="ctr">
              <a:lnSpc>
                <a:spcPct val="100000"/>
              </a:lnSpc>
              <a:spcBef>
                <a:spcPts val="100"/>
              </a:spcBef>
            </a:pPr>
            <a:r>
              <a:rPr sz="1800" b="1" spc="-10" dirty="0">
                <a:solidFill>
                  <a:srgbClr val="1F5E87"/>
                </a:solidFill>
                <a:latin typeface="Arial"/>
                <a:cs typeface="Arial"/>
              </a:rPr>
              <a:t>Налоговые </a:t>
            </a:r>
            <a:r>
              <a:rPr sz="1800" b="1" dirty="0">
                <a:solidFill>
                  <a:srgbClr val="1F5E87"/>
                </a:solidFill>
                <a:latin typeface="Arial"/>
                <a:cs typeface="Arial"/>
              </a:rPr>
              <a:t>и </a:t>
            </a:r>
            <a:r>
              <a:rPr sz="1800" b="1" spc="-490" dirty="0">
                <a:solidFill>
                  <a:srgbClr val="1F5E87"/>
                </a:solidFill>
                <a:latin typeface="Arial"/>
                <a:cs typeface="Arial"/>
              </a:rPr>
              <a:t> </a:t>
            </a:r>
            <a:r>
              <a:rPr sz="1800" b="1" dirty="0">
                <a:solidFill>
                  <a:srgbClr val="1F5E87"/>
                </a:solidFill>
                <a:latin typeface="Arial"/>
                <a:cs typeface="Arial"/>
              </a:rPr>
              <a:t>нена</a:t>
            </a:r>
            <a:r>
              <a:rPr sz="1800" b="1" spc="-30" dirty="0">
                <a:solidFill>
                  <a:srgbClr val="1F5E87"/>
                </a:solidFill>
                <a:latin typeface="Arial"/>
                <a:cs typeface="Arial"/>
              </a:rPr>
              <a:t>л</a:t>
            </a:r>
            <a:r>
              <a:rPr sz="1800" b="1" dirty="0">
                <a:solidFill>
                  <a:srgbClr val="1F5E87"/>
                </a:solidFill>
                <a:latin typeface="Arial"/>
                <a:cs typeface="Arial"/>
              </a:rPr>
              <a:t>о</a:t>
            </a:r>
            <a:r>
              <a:rPr sz="1800" b="1" spc="-30" dirty="0">
                <a:solidFill>
                  <a:srgbClr val="1F5E87"/>
                </a:solidFill>
                <a:latin typeface="Arial"/>
                <a:cs typeface="Arial"/>
              </a:rPr>
              <a:t>г</a:t>
            </a:r>
            <a:r>
              <a:rPr sz="1800" b="1" dirty="0">
                <a:solidFill>
                  <a:srgbClr val="1F5E87"/>
                </a:solidFill>
                <a:latin typeface="Arial"/>
                <a:cs typeface="Arial"/>
              </a:rPr>
              <a:t>овые  </a:t>
            </a:r>
            <a:r>
              <a:rPr sz="1800" b="1" spc="-25" dirty="0">
                <a:solidFill>
                  <a:srgbClr val="1F5E87"/>
                </a:solidFill>
                <a:latin typeface="Arial"/>
                <a:cs typeface="Arial"/>
              </a:rPr>
              <a:t>доходы</a:t>
            </a:r>
            <a:endParaRPr lang="ru-RU" sz="1800" b="1" spc="-25" dirty="0">
              <a:solidFill>
                <a:srgbClr val="1F5E87"/>
              </a:solidFill>
              <a:latin typeface="Arial"/>
              <a:cs typeface="Arial"/>
            </a:endParaRPr>
          </a:p>
          <a:p>
            <a:pPr marL="12700" marR="5080" indent="-1270" algn="ctr">
              <a:lnSpc>
                <a:spcPct val="100000"/>
              </a:lnSpc>
              <a:spcBef>
                <a:spcPts val="100"/>
              </a:spcBef>
            </a:pPr>
            <a:r>
              <a:rPr lang="ru-RU" sz="2400" b="1" spc="-25" dirty="0">
                <a:solidFill>
                  <a:srgbClr val="1F5E87"/>
                </a:solidFill>
                <a:latin typeface="Arial"/>
                <a:cs typeface="Arial"/>
              </a:rPr>
              <a:t>298</a:t>
            </a:r>
            <a:endParaRPr sz="2400" dirty="0">
              <a:latin typeface="Arial"/>
              <a:cs typeface="Arial"/>
            </a:endParaRPr>
          </a:p>
        </p:txBody>
      </p:sp>
      <p:sp>
        <p:nvSpPr>
          <p:cNvPr id="39" name="object 39"/>
          <p:cNvSpPr txBox="1"/>
          <p:nvPr/>
        </p:nvSpPr>
        <p:spPr>
          <a:xfrm>
            <a:off x="490829" y="4092702"/>
            <a:ext cx="1832610" cy="938530"/>
          </a:xfrm>
          <a:prstGeom prst="rect">
            <a:avLst/>
          </a:prstGeom>
        </p:spPr>
        <p:txBody>
          <a:bodyPr vert="horz" wrap="square" lIns="0" tIns="12700" rIns="0" bIns="0" rtlCol="0">
            <a:spAutoFit/>
          </a:bodyPr>
          <a:lstStyle/>
          <a:p>
            <a:pPr marL="12065" marR="5080" algn="ctr">
              <a:lnSpc>
                <a:spcPct val="100000"/>
              </a:lnSpc>
              <a:spcBef>
                <a:spcPts val="100"/>
              </a:spcBef>
            </a:pPr>
            <a:r>
              <a:rPr sz="1800" b="1" dirty="0">
                <a:solidFill>
                  <a:srgbClr val="6E5D75"/>
                </a:solidFill>
                <a:latin typeface="Arial"/>
                <a:cs typeface="Arial"/>
              </a:rPr>
              <a:t>Бе</a:t>
            </a:r>
            <a:r>
              <a:rPr sz="1800" b="1" spc="5" dirty="0">
                <a:solidFill>
                  <a:srgbClr val="6E5D75"/>
                </a:solidFill>
                <a:latin typeface="Arial"/>
                <a:cs typeface="Arial"/>
              </a:rPr>
              <a:t>з</a:t>
            </a:r>
            <a:r>
              <a:rPr sz="1800" b="1" spc="-25" dirty="0">
                <a:solidFill>
                  <a:srgbClr val="6E5D75"/>
                </a:solidFill>
                <a:latin typeface="Arial"/>
                <a:cs typeface="Arial"/>
              </a:rPr>
              <a:t>в</a:t>
            </a:r>
            <a:r>
              <a:rPr sz="1800" b="1" spc="-20" dirty="0">
                <a:solidFill>
                  <a:srgbClr val="6E5D75"/>
                </a:solidFill>
                <a:latin typeface="Arial"/>
                <a:cs typeface="Arial"/>
              </a:rPr>
              <a:t>о</a:t>
            </a:r>
            <a:r>
              <a:rPr sz="1800" b="1" spc="-40" dirty="0">
                <a:solidFill>
                  <a:srgbClr val="6E5D75"/>
                </a:solidFill>
                <a:latin typeface="Arial"/>
                <a:cs typeface="Arial"/>
              </a:rPr>
              <a:t>з</a:t>
            </a:r>
            <a:r>
              <a:rPr sz="1800" b="1" dirty="0">
                <a:solidFill>
                  <a:srgbClr val="6E5D75"/>
                </a:solidFill>
                <a:latin typeface="Arial"/>
                <a:cs typeface="Arial"/>
              </a:rPr>
              <a:t>ме</a:t>
            </a:r>
            <a:r>
              <a:rPr sz="1800" b="1" spc="5" dirty="0">
                <a:solidFill>
                  <a:srgbClr val="6E5D75"/>
                </a:solidFill>
                <a:latin typeface="Arial"/>
                <a:cs typeface="Arial"/>
              </a:rPr>
              <a:t>з</a:t>
            </a:r>
            <a:r>
              <a:rPr sz="1800" b="1" dirty="0">
                <a:solidFill>
                  <a:srgbClr val="6E5D75"/>
                </a:solidFill>
                <a:latin typeface="Arial"/>
                <a:cs typeface="Arial"/>
              </a:rPr>
              <a:t>д</a:t>
            </a:r>
            <a:r>
              <a:rPr sz="1800" b="1" spc="5" dirty="0">
                <a:solidFill>
                  <a:srgbClr val="6E5D75"/>
                </a:solidFill>
                <a:latin typeface="Arial"/>
                <a:cs typeface="Arial"/>
              </a:rPr>
              <a:t>н</a:t>
            </a:r>
            <a:r>
              <a:rPr sz="1800" b="1" dirty="0">
                <a:solidFill>
                  <a:srgbClr val="6E5D75"/>
                </a:solidFill>
                <a:latin typeface="Arial"/>
                <a:cs typeface="Arial"/>
              </a:rPr>
              <a:t>ые  </a:t>
            </a:r>
            <a:r>
              <a:rPr sz="1800" b="1" spc="-10" dirty="0">
                <a:solidFill>
                  <a:srgbClr val="6E5D75"/>
                </a:solidFill>
                <a:latin typeface="Arial"/>
                <a:cs typeface="Arial"/>
              </a:rPr>
              <a:t>поступления</a:t>
            </a:r>
            <a:endParaRPr sz="1800" dirty="0">
              <a:latin typeface="Arial"/>
              <a:cs typeface="Arial"/>
            </a:endParaRPr>
          </a:p>
          <a:p>
            <a:pPr algn="ctr">
              <a:lnSpc>
                <a:spcPts val="2870"/>
              </a:lnSpc>
            </a:pPr>
            <a:r>
              <a:rPr lang="ru-RU" sz="2400" b="1" spc="-5" dirty="0">
                <a:solidFill>
                  <a:srgbClr val="6E5D75"/>
                </a:solidFill>
                <a:latin typeface="Arial"/>
                <a:cs typeface="Arial"/>
              </a:rPr>
              <a:t>1 972</a:t>
            </a:r>
            <a:endParaRPr sz="2400" dirty="0">
              <a:latin typeface="Arial"/>
              <a:cs typeface="Arial"/>
            </a:endParaRPr>
          </a:p>
        </p:txBody>
      </p:sp>
      <p:grpSp>
        <p:nvGrpSpPr>
          <p:cNvPr id="10" name="object 40"/>
          <p:cNvGrpSpPr/>
          <p:nvPr/>
        </p:nvGrpSpPr>
        <p:grpSpPr>
          <a:xfrm>
            <a:off x="347472" y="1152144"/>
            <a:ext cx="2044064" cy="845819"/>
            <a:chOff x="347472" y="1152144"/>
            <a:chExt cx="2044064" cy="845819"/>
          </a:xfrm>
        </p:grpSpPr>
        <p:pic>
          <p:nvPicPr>
            <p:cNvPr id="41" name="object 41"/>
            <p:cNvPicPr/>
            <p:nvPr/>
          </p:nvPicPr>
          <p:blipFill>
            <a:blip r:embed="rId6" cstate="print"/>
            <a:stretch>
              <a:fillRect/>
            </a:stretch>
          </p:blipFill>
          <p:spPr>
            <a:xfrm>
              <a:off x="347472" y="1152144"/>
              <a:ext cx="2043683" cy="845819"/>
            </a:xfrm>
            <a:prstGeom prst="rect">
              <a:avLst/>
            </a:prstGeom>
          </p:spPr>
        </p:pic>
        <p:sp>
          <p:nvSpPr>
            <p:cNvPr id="42" name="object 42"/>
            <p:cNvSpPr/>
            <p:nvPr/>
          </p:nvSpPr>
          <p:spPr>
            <a:xfrm>
              <a:off x="431292" y="1225296"/>
              <a:ext cx="1880870" cy="704215"/>
            </a:xfrm>
            <a:custGeom>
              <a:avLst/>
              <a:gdLst/>
              <a:ahLst/>
              <a:cxnLst/>
              <a:rect l="l" t="t" r="r" b="b"/>
              <a:pathLst>
                <a:path w="1880870" h="704214">
                  <a:moveTo>
                    <a:pt x="1670684" y="0"/>
                  </a:moveTo>
                  <a:lnTo>
                    <a:pt x="209931" y="0"/>
                  </a:lnTo>
                  <a:lnTo>
                    <a:pt x="161796" y="5543"/>
                  </a:lnTo>
                  <a:lnTo>
                    <a:pt x="117610" y="21336"/>
                  </a:lnTo>
                  <a:lnTo>
                    <a:pt x="78631" y="46116"/>
                  </a:lnTo>
                  <a:lnTo>
                    <a:pt x="46120" y="78625"/>
                  </a:lnTo>
                  <a:lnTo>
                    <a:pt x="21338" y="117604"/>
                  </a:lnTo>
                  <a:lnTo>
                    <a:pt x="5544" y="161792"/>
                  </a:lnTo>
                  <a:lnTo>
                    <a:pt x="0" y="209930"/>
                  </a:lnTo>
                  <a:lnTo>
                    <a:pt x="0" y="494156"/>
                  </a:lnTo>
                  <a:lnTo>
                    <a:pt x="5544" y="542295"/>
                  </a:lnTo>
                  <a:lnTo>
                    <a:pt x="21338" y="586483"/>
                  </a:lnTo>
                  <a:lnTo>
                    <a:pt x="46120" y="625462"/>
                  </a:lnTo>
                  <a:lnTo>
                    <a:pt x="78631" y="657971"/>
                  </a:lnTo>
                  <a:lnTo>
                    <a:pt x="117610" y="682751"/>
                  </a:lnTo>
                  <a:lnTo>
                    <a:pt x="161796" y="698544"/>
                  </a:lnTo>
                  <a:lnTo>
                    <a:pt x="209931" y="704088"/>
                  </a:lnTo>
                  <a:lnTo>
                    <a:pt x="1670684" y="704088"/>
                  </a:lnTo>
                  <a:lnTo>
                    <a:pt x="1718823" y="698544"/>
                  </a:lnTo>
                  <a:lnTo>
                    <a:pt x="1763011" y="682751"/>
                  </a:lnTo>
                  <a:lnTo>
                    <a:pt x="1801990" y="657971"/>
                  </a:lnTo>
                  <a:lnTo>
                    <a:pt x="1834499" y="625462"/>
                  </a:lnTo>
                  <a:lnTo>
                    <a:pt x="1859279" y="586483"/>
                  </a:lnTo>
                  <a:lnTo>
                    <a:pt x="1875072" y="542295"/>
                  </a:lnTo>
                  <a:lnTo>
                    <a:pt x="1880615" y="494156"/>
                  </a:lnTo>
                  <a:lnTo>
                    <a:pt x="1880615" y="209930"/>
                  </a:lnTo>
                  <a:lnTo>
                    <a:pt x="1875072" y="161792"/>
                  </a:lnTo>
                  <a:lnTo>
                    <a:pt x="1859279" y="117604"/>
                  </a:lnTo>
                  <a:lnTo>
                    <a:pt x="1834499" y="78625"/>
                  </a:lnTo>
                  <a:lnTo>
                    <a:pt x="1801990" y="46116"/>
                  </a:lnTo>
                  <a:lnTo>
                    <a:pt x="1763011" y="21336"/>
                  </a:lnTo>
                  <a:lnTo>
                    <a:pt x="1718823" y="5543"/>
                  </a:lnTo>
                  <a:lnTo>
                    <a:pt x="1670684" y="0"/>
                  </a:lnTo>
                  <a:close/>
                </a:path>
              </a:pathLst>
            </a:custGeom>
            <a:solidFill>
              <a:srgbClr val="D5DCE4"/>
            </a:solidFill>
          </p:spPr>
          <p:txBody>
            <a:bodyPr wrap="square" lIns="0" tIns="0" rIns="0" bIns="0" rtlCol="0"/>
            <a:lstStyle/>
            <a:p>
              <a:endParaRPr dirty="0"/>
            </a:p>
          </p:txBody>
        </p:sp>
      </p:grpSp>
      <p:sp>
        <p:nvSpPr>
          <p:cNvPr id="43" name="object 43"/>
          <p:cNvSpPr txBox="1">
            <a:spLocks noGrp="1"/>
          </p:cNvSpPr>
          <p:nvPr>
            <p:ph type="title"/>
          </p:nvPr>
        </p:nvSpPr>
        <p:spPr>
          <a:xfrm>
            <a:off x="906576" y="1308302"/>
            <a:ext cx="927735" cy="514350"/>
          </a:xfrm>
          <a:prstGeom prst="rect">
            <a:avLst/>
          </a:prstGeom>
        </p:spPr>
        <p:txBody>
          <a:bodyPr vert="horz" wrap="square" lIns="0" tIns="13335" rIns="0" bIns="0" rtlCol="0">
            <a:spAutoFit/>
          </a:bodyPr>
          <a:lstStyle/>
          <a:p>
            <a:pPr marL="12700">
              <a:lnSpc>
                <a:spcPct val="100000"/>
              </a:lnSpc>
              <a:spcBef>
                <a:spcPts val="105"/>
              </a:spcBef>
            </a:pPr>
            <a:r>
              <a:rPr sz="3200" spc="-10" dirty="0">
                <a:solidFill>
                  <a:srgbClr val="1F3863"/>
                </a:solidFill>
              </a:rPr>
              <a:t>202</a:t>
            </a:r>
            <a:r>
              <a:rPr lang="ru-RU" sz="3200" spc="-10" dirty="0">
                <a:solidFill>
                  <a:srgbClr val="1F3863"/>
                </a:solidFill>
              </a:rPr>
              <a:t>5</a:t>
            </a:r>
            <a:endParaRPr sz="3200" dirty="0"/>
          </a:p>
        </p:txBody>
      </p:sp>
      <p:grpSp>
        <p:nvGrpSpPr>
          <p:cNvPr id="11" name="object 44"/>
          <p:cNvGrpSpPr/>
          <p:nvPr/>
        </p:nvGrpSpPr>
        <p:grpSpPr>
          <a:xfrm>
            <a:off x="3046606" y="3668014"/>
            <a:ext cx="2005330" cy="2005330"/>
            <a:chOff x="3046606" y="3668014"/>
            <a:chExt cx="2005330" cy="2005330"/>
          </a:xfrm>
        </p:grpSpPr>
        <p:sp>
          <p:nvSpPr>
            <p:cNvPr id="45" name="object 45"/>
            <p:cNvSpPr/>
            <p:nvPr/>
          </p:nvSpPr>
          <p:spPr>
            <a:xfrm>
              <a:off x="4049141" y="3668013"/>
              <a:ext cx="1002665" cy="1199515"/>
            </a:xfrm>
            <a:custGeom>
              <a:avLst/>
              <a:gdLst/>
              <a:ahLst/>
              <a:cxnLst/>
              <a:rect l="l" t="t" r="r" b="b"/>
              <a:pathLst>
                <a:path w="1002664" h="1199514">
                  <a:moveTo>
                    <a:pt x="1002411" y="1012698"/>
                  </a:moveTo>
                  <a:lnTo>
                    <a:pt x="1001242" y="953846"/>
                  </a:lnTo>
                  <a:lnTo>
                    <a:pt x="997813" y="905878"/>
                  </a:lnTo>
                  <a:lnTo>
                    <a:pt x="992162" y="858558"/>
                  </a:lnTo>
                  <a:lnTo>
                    <a:pt x="984326" y="811936"/>
                  </a:lnTo>
                  <a:lnTo>
                    <a:pt x="974382" y="766076"/>
                  </a:lnTo>
                  <a:lnTo>
                    <a:pt x="962367" y="721017"/>
                  </a:lnTo>
                  <a:lnTo>
                    <a:pt x="948334" y="676821"/>
                  </a:lnTo>
                  <a:lnTo>
                    <a:pt x="932345" y="633526"/>
                  </a:lnTo>
                  <a:lnTo>
                    <a:pt x="914438" y="591210"/>
                  </a:lnTo>
                  <a:lnTo>
                    <a:pt x="894676" y="549897"/>
                  </a:lnTo>
                  <a:lnTo>
                    <a:pt x="873125" y="509663"/>
                  </a:lnTo>
                  <a:lnTo>
                    <a:pt x="849807" y="470535"/>
                  </a:lnTo>
                  <a:lnTo>
                    <a:pt x="824788" y="432600"/>
                  </a:lnTo>
                  <a:lnTo>
                    <a:pt x="798131" y="395884"/>
                  </a:lnTo>
                  <a:lnTo>
                    <a:pt x="769874" y="360438"/>
                  </a:lnTo>
                  <a:lnTo>
                    <a:pt x="740079" y="326339"/>
                  </a:lnTo>
                  <a:lnTo>
                    <a:pt x="708799" y="293611"/>
                  </a:lnTo>
                  <a:lnTo>
                    <a:pt x="676071" y="262331"/>
                  </a:lnTo>
                  <a:lnTo>
                    <a:pt x="641972" y="232537"/>
                  </a:lnTo>
                  <a:lnTo>
                    <a:pt x="606526" y="204279"/>
                  </a:lnTo>
                  <a:lnTo>
                    <a:pt x="569810" y="177622"/>
                  </a:lnTo>
                  <a:lnTo>
                    <a:pt x="531876" y="152603"/>
                  </a:lnTo>
                  <a:lnTo>
                    <a:pt x="492747" y="129286"/>
                  </a:lnTo>
                  <a:lnTo>
                    <a:pt x="452513" y="107734"/>
                  </a:lnTo>
                  <a:lnTo>
                    <a:pt x="411200" y="87972"/>
                  </a:lnTo>
                  <a:lnTo>
                    <a:pt x="368884" y="70065"/>
                  </a:lnTo>
                  <a:lnTo>
                    <a:pt x="325589" y="54076"/>
                  </a:lnTo>
                  <a:lnTo>
                    <a:pt x="281393" y="40043"/>
                  </a:lnTo>
                  <a:lnTo>
                    <a:pt x="236334" y="28028"/>
                  </a:lnTo>
                  <a:lnTo>
                    <a:pt x="190474" y="18084"/>
                  </a:lnTo>
                  <a:lnTo>
                    <a:pt x="143852" y="10248"/>
                  </a:lnTo>
                  <a:lnTo>
                    <a:pt x="96532" y="4597"/>
                  </a:lnTo>
                  <a:lnTo>
                    <a:pt x="48564" y="1168"/>
                  </a:lnTo>
                  <a:lnTo>
                    <a:pt x="0" y="0"/>
                  </a:lnTo>
                  <a:lnTo>
                    <a:pt x="0" y="380873"/>
                  </a:lnTo>
                  <a:lnTo>
                    <a:pt x="9652" y="381000"/>
                  </a:lnTo>
                  <a:lnTo>
                    <a:pt x="58178" y="383628"/>
                  </a:lnTo>
                  <a:lnTo>
                    <a:pt x="105625" y="389890"/>
                  </a:lnTo>
                  <a:lnTo>
                    <a:pt x="151866" y="399630"/>
                  </a:lnTo>
                  <a:lnTo>
                    <a:pt x="196748" y="412724"/>
                  </a:lnTo>
                  <a:lnTo>
                    <a:pt x="240144" y="429031"/>
                  </a:lnTo>
                  <a:lnTo>
                    <a:pt x="281927" y="448398"/>
                  </a:lnTo>
                  <a:lnTo>
                    <a:pt x="321945" y="470700"/>
                  </a:lnTo>
                  <a:lnTo>
                    <a:pt x="360070" y="495795"/>
                  </a:lnTo>
                  <a:lnTo>
                    <a:pt x="396163" y="523532"/>
                  </a:lnTo>
                  <a:lnTo>
                    <a:pt x="430098" y="553783"/>
                  </a:lnTo>
                  <a:lnTo>
                    <a:pt x="461721" y="586409"/>
                  </a:lnTo>
                  <a:lnTo>
                    <a:pt x="490918" y="621258"/>
                  </a:lnTo>
                  <a:lnTo>
                    <a:pt x="517525" y="658190"/>
                  </a:lnTo>
                  <a:lnTo>
                    <a:pt x="541426" y="697077"/>
                  </a:lnTo>
                  <a:lnTo>
                    <a:pt x="562483" y="737768"/>
                  </a:lnTo>
                  <a:lnTo>
                    <a:pt x="580555" y="780135"/>
                  </a:lnTo>
                  <a:lnTo>
                    <a:pt x="595503" y="824026"/>
                  </a:lnTo>
                  <a:lnTo>
                    <a:pt x="607199" y="869302"/>
                  </a:lnTo>
                  <a:lnTo>
                    <a:pt x="615505" y="915835"/>
                  </a:lnTo>
                  <a:lnTo>
                    <a:pt x="620293" y="963460"/>
                  </a:lnTo>
                  <a:lnTo>
                    <a:pt x="621411" y="1012063"/>
                  </a:lnTo>
                  <a:lnTo>
                    <a:pt x="620356" y="1040333"/>
                  </a:lnTo>
                  <a:lnTo>
                    <a:pt x="617994" y="1068501"/>
                  </a:lnTo>
                  <a:lnTo>
                    <a:pt x="614311" y="1096556"/>
                  </a:lnTo>
                  <a:lnTo>
                    <a:pt x="609346" y="1124458"/>
                  </a:lnTo>
                  <a:lnTo>
                    <a:pt x="982853" y="1199261"/>
                  </a:lnTo>
                  <a:lnTo>
                    <a:pt x="990790" y="1154264"/>
                  </a:lnTo>
                  <a:lnTo>
                    <a:pt x="996708" y="1109014"/>
                  </a:lnTo>
                  <a:lnTo>
                    <a:pt x="1000544" y="1063548"/>
                  </a:lnTo>
                  <a:lnTo>
                    <a:pt x="1002284" y="1017905"/>
                  </a:lnTo>
                  <a:lnTo>
                    <a:pt x="1002411" y="1012698"/>
                  </a:lnTo>
                  <a:close/>
                </a:path>
              </a:pathLst>
            </a:custGeom>
            <a:solidFill>
              <a:srgbClr val="F1F1F1"/>
            </a:solidFill>
          </p:spPr>
          <p:txBody>
            <a:bodyPr wrap="square" lIns="0" tIns="0" rIns="0" bIns="0" rtlCol="0"/>
            <a:lstStyle/>
            <a:p>
              <a:endParaRPr dirty="0"/>
            </a:p>
          </p:txBody>
        </p:sp>
        <p:sp>
          <p:nvSpPr>
            <p:cNvPr id="46" name="object 46"/>
            <p:cNvSpPr/>
            <p:nvPr/>
          </p:nvSpPr>
          <p:spPr>
            <a:xfrm>
              <a:off x="3046606" y="3668014"/>
              <a:ext cx="1985645" cy="2005330"/>
            </a:xfrm>
            <a:custGeom>
              <a:avLst/>
              <a:gdLst/>
              <a:ahLst/>
              <a:cxnLst/>
              <a:rect l="l" t="t" r="r" b="b"/>
              <a:pathLst>
                <a:path w="1985645" h="2005329">
                  <a:moveTo>
                    <a:pt x="1002534" y="0"/>
                  </a:moveTo>
                  <a:lnTo>
                    <a:pt x="953369" y="1194"/>
                  </a:lnTo>
                  <a:lnTo>
                    <a:pt x="904739" y="4743"/>
                  </a:lnTo>
                  <a:lnTo>
                    <a:pt x="856705" y="10597"/>
                  </a:lnTo>
                  <a:lnTo>
                    <a:pt x="809330" y="18704"/>
                  </a:lnTo>
                  <a:lnTo>
                    <a:pt x="762675" y="29014"/>
                  </a:lnTo>
                  <a:lnTo>
                    <a:pt x="716802" y="41476"/>
                  </a:lnTo>
                  <a:lnTo>
                    <a:pt x="671772" y="56040"/>
                  </a:lnTo>
                  <a:lnTo>
                    <a:pt x="627648" y="72654"/>
                  </a:lnTo>
                  <a:lnTo>
                    <a:pt x="584492" y="91269"/>
                  </a:lnTo>
                  <a:lnTo>
                    <a:pt x="542365" y="111833"/>
                  </a:lnTo>
                  <a:lnTo>
                    <a:pt x="501328" y="134296"/>
                  </a:lnTo>
                  <a:lnTo>
                    <a:pt x="461445" y="158608"/>
                  </a:lnTo>
                  <a:lnTo>
                    <a:pt x="422776" y="184716"/>
                  </a:lnTo>
                  <a:lnTo>
                    <a:pt x="385383" y="212572"/>
                  </a:lnTo>
                  <a:lnTo>
                    <a:pt x="349329" y="242124"/>
                  </a:lnTo>
                  <a:lnTo>
                    <a:pt x="314674" y="273321"/>
                  </a:lnTo>
                  <a:lnTo>
                    <a:pt x="281481" y="306113"/>
                  </a:lnTo>
                  <a:lnTo>
                    <a:pt x="249812" y="340449"/>
                  </a:lnTo>
                  <a:lnTo>
                    <a:pt x="219728" y="376278"/>
                  </a:lnTo>
                  <a:lnTo>
                    <a:pt x="191292" y="413550"/>
                  </a:lnTo>
                  <a:lnTo>
                    <a:pt x="164564" y="452214"/>
                  </a:lnTo>
                  <a:lnTo>
                    <a:pt x="139607" y="492220"/>
                  </a:lnTo>
                  <a:lnTo>
                    <a:pt x="116483" y="533516"/>
                  </a:lnTo>
                  <a:lnTo>
                    <a:pt x="95253" y="576052"/>
                  </a:lnTo>
                  <a:lnTo>
                    <a:pt x="75979" y="619778"/>
                  </a:lnTo>
                  <a:lnTo>
                    <a:pt x="58723" y="664642"/>
                  </a:lnTo>
                  <a:lnTo>
                    <a:pt x="43547" y="710595"/>
                  </a:lnTo>
                  <a:lnTo>
                    <a:pt x="30512" y="757584"/>
                  </a:lnTo>
                  <a:lnTo>
                    <a:pt x="19681" y="805561"/>
                  </a:lnTo>
                  <a:lnTo>
                    <a:pt x="11277" y="853406"/>
                  </a:lnTo>
                  <a:lnTo>
                    <a:pt x="5223" y="901114"/>
                  </a:lnTo>
                  <a:lnTo>
                    <a:pt x="1478" y="948623"/>
                  </a:lnTo>
                  <a:lnTo>
                    <a:pt x="0" y="995871"/>
                  </a:lnTo>
                  <a:lnTo>
                    <a:pt x="747" y="1042795"/>
                  </a:lnTo>
                  <a:lnTo>
                    <a:pt x="3680" y="1089335"/>
                  </a:lnTo>
                  <a:lnTo>
                    <a:pt x="8757" y="1135428"/>
                  </a:lnTo>
                  <a:lnTo>
                    <a:pt x="15937" y="1181012"/>
                  </a:lnTo>
                  <a:lnTo>
                    <a:pt x="25178" y="1226026"/>
                  </a:lnTo>
                  <a:lnTo>
                    <a:pt x="36439" y="1270409"/>
                  </a:lnTo>
                  <a:lnTo>
                    <a:pt x="49680" y="1314097"/>
                  </a:lnTo>
                  <a:lnTo>
                    <a:pt x="64858" y="1357030"/>
                  </a:lnTo>
                  <a:lnTo>
                    <a:pt x="81934" y="1399145"/>
                  </a:lnTo>
                  <a:lnTo>
                    <a:pt x="100865" y="1440381"/>
                  </a:lnTo>
                  <a:lnTo>
                    <a:pt x="121611" y="1480675"/>
                  </a:lnTo>
                  <a:lnTo>
                    <a:pt x="144131" y="1519967"/>
                  </a:lnTo>
                  <a:lnTo>
                    <a:pt x="168382" y="1558194"/>
                  </a:lnTo>
                  <a:lnTo>
                    <a:pt x="194325" y="1595295"/>
                  </a:lnTo>
                  <a:lnTo>
                    <a:pt x="221917" y="1631207"/>
                  </a:lnTo>
                  <a:lnTo>
                    <a:pt x="251119" y="1665869"/>
                  </a:lnTo>
                  <a:lnTo>
                    <a:pt x="281888" y="1699220"/>
                  </a:lnTo>
                  <a:lnTo>
                    <a:pt x="314183" y="1731196"/>
                  </a:lnTo>
                  <a:lnTo>
                    <a:pt x="347964" y="1761737"/>
                  </a:lnTo>
                  <a:lnTo>
                    <a:pt x="383189" y="1790780"/>
                  </a:lnTo>
                  <a:lnTo>
                    <a:pt x="419817" y="1818265"/>
                  </a:lnTo>
                  <a:lnTo>
                    <a:pt x="457807" y="1844128"/>
                  </a:lnTo>
                  <a:lnTo>
                    <a:pt x="497117" y="1868309"/>
                  </a:lnTo>
                  <a:lnTo>
                    <a:pt x="537707" y="1890745"/>
                  </a:lnTo>
                  <a:lnTo>
                    <a:pt x="579535" y="1911375"/>
                  </a:lnTo>
                  <a:lnTo>
                    <a:pt x="622561" y="1930136"/>
                  </a:lnTo>
                  <a:lnTo>
                    <a:pt x="666742" y="1946967"/>
                  </a:lnTo>
                  <a:lnTo>
                    <a:pt x="712038" y="1961807"/>
                  </a:lnTo>
                  <a:lnTo>
                    <a:pt x="758408" y="1974593"/>
                  </a:lnTo>
                  <a:lnTo>
                    <a:pt x="805811" y="1985264"/>
                  </a:lnTo>
                  <a:lnTo>
                    <a:pt x="853656" y="1993666"/>
                  </a:lnTo>
                  <a:lnTo>
                    <a:pt x="901364" y="1999719"/>
                  </a:lnTo>
                  <a:lnTo>
                    <a:pt x="948871" y="2003464"/>
                  </a:lnTo>
                  <a:lnTo>
                    <a:pt x="996116" y="2004942"/>
                  </a:lnTo>
                  <a:lnTo>
                    <a:pt x="1043038" y="2004193"/>
                  </a:lnTo>
                  <a:lnTo>
                    <a:pt x="1089575" y="2001260"/>
                  </a:lnTo>
                  <a:lnTo>
                    <a:pt x="1135664" y="1996183"/>
                  </a:lnTo>
                  <a:lnTo>
                    <a:pt x="1181245" y="1989004"/>
                  </a:lnTo>
                  <a:lnTo>
                    <a:pt x="1226255" y="1979764"/>
                  </a:lnTo>
                  <a:lnTo>
                    <a:pt x="1270633" y="1968503"/>
                  </a:lnTo>
                  <a:lnTo>
                    <a:pt x="1314316" y="1955263"/>
                  </a:lnTo>
                  <a:lnTo>
                    <a:pt x="1357244" y="1940086"/>
                  </a:lnTo>
                  <a:lnTo>
                    <a:pt x="1399354" y="1923012"/>
                  </a:lnTo>
                  <a:lnTo>
                    <a:pt x="1440584" y="1904083"/>
                  </a:lnTo>
                  <a:lnTo>
                    <a:pt x="1480873" y="1883339"/>
                  </a:lnTo>
                  <a:lnTo>
                    <a:pt x="1520160" y="1860822"/>
                  </a:lnTo>
                  <a:lnTo>
                    <a:pt x="1558381" y="1836573"/>
                  </a:lnTo>
                  <a:lnTo>
                    <a:pt x="1595476" y="1810634"/>
                  </a:lnTo>
                  <a:lnTo>
                    <a:pt x="1631383" y="1783045"/>
                  </a:lnTo>
                  <a:lnTo>
                    <a:pt x="1666040" y="1753848"/>
                  </a:lnTo>
                  <a:lnTo>
                    <a:pt x="1699385" y="1723083"/>
                  </a:lnTo>
                  <a:lnTo>
                    <a:pt x="1731356" y="1690793"/>
                  </a:lnTo>
                  <a:lnTo>
                    <a:pt x="1761892" y="1657017"/>
                  </a:lnTo>
                  <a:lnTo>
                    <a:pt x="1790930" y="1621798"/>
                  </a:lnTo>
                  <a:lnTo>
                    <a:pt x="1818410" y="1585176"/>
                  </a:lnTo>
                  <a:lnTo>
                    <a:pt x="1844270" y="1547193"/>
                  </a:lnTo>
                  <a:lnTo>
                    <a:pt x="1868446" y="1507890"/>
                  </a:lnTo>
                  <a:lnTo>
                    <a:pt x="1890879" y="1467308"/>
                  </a:lnTo>
                  <a:lnTo>
                    <a:pt x="1911505" y="1425487"/>
                  </a:lnTo>
                  <a:lnTo>
                    <a:pt x="1930264" y="1382471"/>
                  </a:lnTo>
                  <a:lnTo>
                    <a:pt x="1947094" y="1338298"/>
                  </a:lnTo>
                  <a:lnTo>
                    <a:pt x="1961932" y="1293012"/>
                  </a:lnTo>
                  <a:lnTo>
                    <a:pt x="1974717" y="1246652"/>
                  </a:lnTo>
                  <a:lnTo>
                    <a:pt x="1985387" y="1199261"/>
                  </a:lnTo>
                  <a:lnTo>
                    <a:pt x="1611880" y="1124458"/>
                  </a:lnTo>
                  <a:lnTo>
                    <a:pt x="1600409" y="1172089"/>
                  </a:lnTo>
                  <a:lnTo>
                    <a:pt x="1585448" y="1218079"/>
                  </a:lnTo>
                  <a:lnTo>
                    <a:pt x="1567158" y="1262298"/>
                  </a:lnTo>
                  <a:lnTo>
                    <a:pt x="1545700" y="1304613"/>
                  </a:lnTo>
                  <a:lnTo>
                    <a:pt x="1521234" y="1344895"/>
                  </a:lnTo>
                  <a:lnTo>
                    <a:pt x="1493921" y="1383011"/>
                  </a:lnTo>
                  <a:lnTo>
                    <a:pt x="1463921" y="1418831"/>
                  </a:lnTo>
                  <a:lnTo>
                    <a:pt x="1431395" y="1452223"/>
                  </a:lnTo>
                  <a:lnTo>
                    <a:pt x="1396504" y="1483058"/>
                  </a:lnTo>
                  <a:lnTo>
                    <a:pt x="1359408" y="1511203"/>
                  </a:lnTo>
                  <a:lnTo>
                    <a:pt x="1320268" y="1536528"/>
                  </a:lnTo>
                  <a:lnTo>
                    <a:pt x="1279243" y="1558901"/>
                  </a:lnTo>
                  <a:lnTo>
                    <a:pt x="1236496" y="1578192"/>
                  </a:lnTo>
                  <a:lnTo>
                    <a:pt x="1192187" y="1594269"/>
                  </a:lnTo>
                  <a:lnTo>
                    <a:pt x="1146475" y="1607002"/>
                  </a:lnTo>
                  <a:lnTo>
                    <a:pt x="1099522" y="1616259"/>
                  </a:lnTo>
                  <a:lnTo>
                    <a:pt x="1051488" y="1621909"/>
                  </a:lnTo>
                  <a:lnTo>
                    <a:pt x="1002534" y="1623822"/>
                  </a:lnTo>
                  <a:lnTo>
                    <a:pt x="953977" y="1621952"/>
                  </a:lnTo>
                  <a:lnTo>
                    <a:pt x="906440" y="1616437"/>
                  </a:lnTo>
                  <a:lnTo>
                    <a:pt x="860063" y="1607414"/>
                  </a:lnTo>
                  <a:lnTo>
                    <a:pt x="814984" y="1595021"/>
                  </a:lnTo>
                  <a:lnTo>
                    <a:pt x="771341" y="1579395"/>
                  </a:lnTo>
                  <a:lnTo>
                    <a:pt x="729271" y="1560675"/>
                  </a:lnTo>
                  <a:lnTo>
                    <a:pt x="688915" y="1539000"/>
                  </a:lnTo>
                  <a:lnTo>
                    <a:pt x="650408" y="1514506"/>
                  </a:lnTo>
                  <a:lnTo>
                    <a:pt x="613891" y="1487331"/>
                  </a:lnTo>
                  <a:lnTo>
                    <a:pt x="579500" y="1457615"/>
                  </a:lnTo>
                  <a:lnTo>
                    <a:pt x="547375" y="1425494"/>
                  </a:lnTo>
                  <a:lnTo>
                    <a:pt x="517653" y="1391107"/>
                  </a:lnTo>
                  <a:lnTo>
                    <a:pt x="490473" y="1354592"/>
                  </a:lnTo>
                  <a:lnTo>
                    <a:pt x="465973" y="1316086"/>
                  </a:lnTo>
                  <a:lnTo>
                    <a:pt x="444291" y="1275729"/>
                  </a:lnTo>
                  <a:lnTo>
                    <a:pt x="425566" y="1233656"/>
                  </a:lnTo>
                  <a:lnTo>
                    <a:pt x="409935" y="1190008"/>
                  </a:lnTo>
                  <a:lnTo>
                    <a:pt x="397537" y="1144921"/>
                  </a:lnTo>
                  <a:lnTo>
                    <a:pt x="388510" y="1098534"/>
                  </a:lnTo>
                  <a:lnTo>
                    <a:pt x="382993" y="1050984"/>
                  </a:lnTo>
                  <a:lnTo>
                    <a:pt x="381123" y="1002411"/>
                  </a:lnTo>
                  <a:lnTo>
                    <a:pt x="382993" y="953836"/>
                  </a:lnTo>
                  <a:lnTo>
                    <a:pt x="388510" y="906284"/>
                  </a:lnTo>
                  <a:lnTo>
                    <a:pt x="397537" y="859893"/>
                  </a:lnTo>
                  <a:lnTo>
                    <a:pt x="409935" y="814801"/>
                  </a:lnTo>
                  <a:lnTo>
                    <a:pt x="425566" y="771146"/>
                  </a:lnTo>
                  <a:lnTo>
                    <a:pt x="444291" y="729067"/>
                  </a:lnTo>
                  <a:lnTo>
                    <a:pt x="465973" y="688702"/>
                  </a:lnTo>
                  <a:lnTo>
                    <a:pt x="490473" y="650188"/>
                  </a:lnTo>
                  <a:lnTo>
                    <a:pt x="517653" y="613664"/>
                  </a:lnTo>
                  <a:lnTo>
                    <a:pt x="547375" y="579268"/>
                  </a:lnTo>
                  <a:lnTo>
                    <a:pt x="579500" y="547138"/>
                  </a:lnTo>
                  <a:lnTo>
                    <a:pt x="613891" y="517413"/>
                  </a:lnTo>
                  <a:lnTo>
                    <a:pt x="650408" y="490230"/>
                  </a:lnTo>
                  <a:lnTo>
                    <a:pt x="688915" y="465727"/>
                  </a:lnTo>
                  <a:lnTo>
                    <a:pt x="729271" y="444044"/>
                  </a:lnTo>
                  <a:lnTo>
                    <a:pt x="771341" y="425317"/>
                  </a:lnTo>
                  <a:lnTo>
                    <a:pt x="814984" y="409685"/>
                  </a:lnTo>
                  <a:lnTo>
                    <a:pt x="860063" y="397287"/>
                  </a:lnTo>
                  <a:lnTo>
                    <a:pt x="906440" y="388260"/>
                  </a:lnTo>
                  <a:lnTo>
                    <a:pt x="953977" y="382742"/>
                  </a:lnTo>
                  <a:lnTo>
                    <a:pt x="1002534" y="380873"/>
                  </a:lnTo>
                  <a:lnTo>
                    <a:pt x="1002534" y="0"/>
                  </a:lnTo>
                  <a:close/>
                </a:path>
              </a:pathLst>
            </a:custGeom>
            <a:solidFill>
              <a:srgbClr val="816C88"/>
            </a:solidFill>
          </p:spPr>
          <p:txBody>
            <a:bodyPr wrap="square" lIns="0" tIns="0" rIns="0" bIns="0" rtlCol="0"/>
            <a:lstStyle/>
            <a:p>
              <a:endParaRPr dirty="0"/>
            </a:p>
          </p:txBody>
        </p:sp>
      </p:grpSp>
      <p:sp>
        <p:nvSpPr>
          <p:cNvPr id="47" name="object 47"/>
          <p:cNvSpPr txBox="1"/>
          <p:nvPr/>
        </p:nvSpPr>
        <p:spPr>
          <a:xfrm>
            <a:off x="3881430" y="4429132"/>
            <a:ext cx="642942" cy="382156"/>
          </a:xfrm>
          <a:prstGeom prst="rect">
            <a:avLst/>
          </a:prstGeom>
        </p:spPr>
        <p:txBody>
          <a:bodyPr vert="horz" wrap="square" lIns="0" tIns="12700" rIns="0" bIns="0" rtlCol="0">
            <a:spAutoFit/>
          </a:bodyPr>
          <a:lstStyle/>
          <a:p>
            <a:pPr marL="12700">
              <a:lnSpc>
                <a:spcPct val="100000"/>
              </a:lnSpc>
              <a:spcBef>
                <a:spcPts val="100"/>
              </a:spcBef>
            </a:pPr>
            <a:r>
              <a:rPr lang="ru-RU" sz="2400" spc="-10" dirty="0">
                <a:solidFill>
                  <a:srgbClr val="6E5D75"/>
                </a:solidFill>
                <a:latin typeface="Microsoft Sans Serif"/>
                <a:cs typeface="Microsoft Sans Serif"/>
              </a:rPr>
              <a:t>87</a:t>
            </a:r>
            <a:r>
              <a:rPr sz="2400" spc="-10" dirty="0">
                <a:solidFill>
                  <a:srgbClr val="6E5D75"/>
                </a:solidFill>
                <a:latin typeface="Microsoft Sans Serif"/>
                <a:cs typeface="Microsoft Sans Serif"/>
              </a:rPr>
              <a:t>%</a:t>
            </a:r>
            <a:endParaRPr sz="2400" dirty="0">
              <a:latin typeface="Microsoft Sans Serif"/>
              <a:cs typeface="Microsoft Sans Serif"/>
            </a:endParaRPr>
          </a:p>
        </p:txBody>
      </p:sp>
      <p:grpSp>
        <p:nvGrpSpPr>
          <p:cNvPr id="13" name="object 48"/>
          <p:cNvGrpSpPr/>
          <p:nvPr/>
        </p:nvGrpSpPr>
        <p:grpSpPr>
          <a:xfrm>
            <a:off x="2446020" y="4405922"/>
            <a:ext cx="608330" cy="318770"/>
            <a:chOff x="2446020" y="4405922"/>
            <a:chExt cx="608330" cy="318770"/>
          </a:xfrm>
        </p:grpSpPr>
        <p:pic>
          <p:nvPicPr>
            <p:cNvPr id="49" name="object 49"/>
            <p:cNvPicPr/>
            <p:nvPr/>
          </p:nvPicPr>
          <p:blipFill>
            <a:blip r:embed="rId3" cstate="print"/>
            <a:stretch>
              <a:fillRect/>
            </a:stretch>
          </p:blipFill>
          <p:spPr>
            <a:xfrm>
              <a:off x="2446020" y="4405922"/>
              <a:ext cx="608076" cy="318477"/>
            </a:xfrm>
            <a:prstGeom prst="rect">
              <a:avLst/>
            </a:prstGeom>
          </p:spPr>
        </p:pic>
        <p:sp>
          <p:nvSpPr>
            <p:cNvPr id="50" name="object 50"/>
            <p:cNvSpPr/>
            <p:nvPr/>
          </p:nvSpPr>
          <p:spPr>
            <a:xfrm>
              <a:off x="2537460" y="4459224"/>
              <a:ext cx="506095" cy="216535"/>
            </a:xfrm>
            <a:custGeom>
              <a:avLst/>
              <a:gdLst/>
              <a:ahLst/>
              <a:cxnLst/>
              <a:rect l="l" t="t" r="r" b="b"/>
              <a:pathLst>
                <a:path w="506094" h="216535">
                  <a:moveTo>
                    <a:pt x="397763" y="0"/>
                  </a:moveTo>
                  <a:lnTo>
                    <a:pt x="0" y="0"/>
                  </a:lnTo>
                  <a:lnTo>
                    <a:pt x="108203" y="108203"/>
                  </a:lnTo>
                  <a:lnTo>
                    <a:pt x="0" y="216407"/>
                  </a:lnTo>
                  <a:lnTo>
                    <a:pt x="397763" y="216407"/>
                  </a:lnTo>
                  <a:lnTo>
                    <a:pt x="505967" y="108203"/>
                  </a:lnTo>
                  <a:lnTo>
                    <a:pt x="397763" y="0"/>
                  </a:lnTo>
                  <a:close/>
                </a:path>
              </a:pathLst>
            </a:custGeom>
            <a:solidFill>
              <a:srgbClr val="9E8EA3"/>
            </a:solidFill>
          </p:spPr>
          <p:txBody>
            <a:bodyPr wrap="square" lIns="0" tIns="0" rIns="0" bIns="0" rtlCol="0"/>
            <a:lstStyle/>
            <a:p>
              <a:endParaRPr dirty="0"/>
            </a:p>
          </p:txBody>
        </p:sp>
      </p:grpSp>
      <p:pic>
        <p:nvPicPr>
          <p:cNvPr id="51" name="object 51"/>
          <p:cNvPicPr/>
          <p:nvPr/>
        </p:nvPicPr>
        <p:blipFill>
          <a:blip r:embed="rId7" cstate="print"/>
          <a:stretch>
            <a:fillRect/>
          </a:stretch>
        </p:blipFill>
        <p:spPr>
          <a:xfrm>
            <a:off x="7231380" y="1225296"/>
            <a:ext cx="2400300" cy="1671827"/>
          </a:xfrm>
          <a:prstGeom prst="rect">
            <a:avLst/>
          </a:prstGeom>
        </p:spPr>
      </p:pic>
      <p:sp>
        <p:nvSpPr>
          <p:cNvPr id="52" name="object 52"/>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12</a:t>
            </a:fld>
            <a:endParaRPr sz="1200" dirty="0">
              <a:latin typeface="Microsoft Sans Serif"/>
              <a:cs typeface="Microsoft Sans Serif"/>
            </a:endParaRPr>
          </a:p>
        </p:txBody>
      </p:sp>
      <p:sp>
        <p:nvSpPr>
          <p:cNvPr id="54" name="Прямоугольник 53"/>
          <p:cNvSpPr>
            <a:spLocks/>
          </p:cNvSpPr>
          <p:nvPr/>
        </p:nvSpPr>
        <p:spPr>
          <a:xfrm>
            <a:off x="8167710" y="3643314"/>
            <a:ext cx="187554" cy="262800"/>
          </a:xfrm>
          <a:prstGeom prst="rect">
            <a:avLst/>
          </a:prstGeom>
          <a:solidFill>
            <a:schemeClr val="accent1">
              <a:lumMod val="40000"/>
              <a:lumOff val="60000"/>
            </a:schemeClr>
          </a:solidFill>
        </p:spPr>
        <p:txBody>
          <a:bodyPr wrap="square" lIns="0" tIns="0" rIns="0" bIns="0" rtlCol="0" anchor="ctr"/>
          <a:lstStyle/>
          <a:p>
            <a:pPr algn="ctr"/>
            <a:endParaRPr lang="ru-RU" dirty="0"/>
          </a:p>
        </p:txBody>
      </p:sp>
      <p:sp>
        <p:nvSpPr>
          <p:cNvPr id="55" name="Прямоугольник 54"/>
          <p:cNvSpPr>
            <a:spLocks/>
          </p:cNvSpPr>
          <p:nvPr/>
        </p:nvSpPr>
        <p:spPr>
          <a:xfrm>
            <a:off x="7596206" y="4929198"/>
            <a:ext cx="142876" cy="252000"/>
          </a:xfrm>
          <a:prstGeom prst="rect">
            <a:avLst/>
          </a:prstGeom>
          <a:solidFill>
            <a:schemeClr val="accent1">
              <a:lumMod val="40000"/>
              <a:lumOff val="60000"/>
            </a:schemeClr>
          </a:solidFill>
        </p:spPr>
        <p:txBody>
          <a:bodyPr wrap="square" lIns="0" tIns="0" rIns="0" bIns="0" rtlCol="0" anchor="ctr"/>
          <a:lstStyle/>
          <a:p>
            <a:pPr algn="ctr"/>
            <a:endParaRPr lang="ru-RU" dirty="0"/>
          </a:p>
        </p:txBody>
      </p:sp>
      <p:sp>
        <p:nvSpPr>
          <p:cNvPr id="56" name="Прямоугольник 55"/>
          <p:cNvSpPr>
            <a:spLocks/>
          </p:cNvSpPr>
          <p:nvPr/>
        </p:nvSpPr>
        <p:spPr>
          <a:xfrm>
            <a:off x="7881958" y="4286256"/>
            <a:ext cx="144000" cy="252000"/>
          </a:xfrm>
          <a:prstGeom prst="rect">
            <a:avLst/>
          </a:prstGeom>
          <a:solidFill>
            <a:schemeClr val="accent1">
              <a:lumMod val="40000"/>
              <a:lumOff val="60000"/>
            </a:schemeClr>
          </a:solidFill>
          <a:ln>
            <a:solidFill>
              <a:schemeClr val="accent1">
                <a:lumMod val="60000"/>
                <a:lumOff val="40000"/>
              </a:schemeClr>
            </a:solidFill>
          </a:ln>
        </p:spPr>
        <p:txBody>
          <a:bodyPr wrap="square" lIns="0" tIns="0" rIns="0" bIns="0" rtlCol="0" anchor="ctr"/>
          <a:lstStyle/>
          <a:p>
            <a:pPr algn="ctr"/>
            <a:endParaRPr lang="ru-RU" dirty="0"/>
          </a:p>
        </p:txBody>
      </p:sp>
      <p:sp>
        <p:nvSpPr>
          <p:cNvPr id="57" name="Прямоугольник 56"/>
          <p:cNvSpPr/>
          <p:nvPr/>
        </p:nvSpPr>
        <p:spPr>
          <a:xfrm>
            <a:off x="8347046" y="3643314"/>
            <a:ext cx="683539" cy="262800"/>
          </a:xfrm>
          <a:prstGeom prst="rect">
            <a:avLst/>
          </a:prstGeom>
          <a:solidFill>
            <a:srgbClr val="256F9F"/>
          </a:solidFill>
        </p:spPr>
        <p:txBody>
          <a:bodyPr wrap="square" lIns="0" tIns="0" rIns="0" bIns="0" rtlCol="0" anchor="ctr"/>
          <a:lstStyle/>
          <a:p>
            <a:pPr algn="ctr"/>
            <a:r>
              <a:rPr lang="ru-RU" sz="1200" dirty="0">
                <a:solidFill>
                  <a:schemeClr val="bg1"/>
                </a:solidFill>
                <a:latin typeface="Arial" pitchFamily="34" charset="0"/>
                <a:cs typeface="Arial" pitchFamily="34" charset="0"/>
              </a:rPr>
              <a:t>240</a:t>
            </a:r>
          </a:p>
        </p:txBody>
      </p:sp>
      <p:sp>
        <p:nvSpPr>
          <p:cNvPr id="58" name="Прямоугольник 57"/>
          <p:cNvSpPr/>
          <p:nvPr/>
        </p:nvSpPr>
        <p:spPr>
          <a:xfrm>
            <a:off x="8024834" y="4286256"/>
            <a:ext cx="720000" cy="259200"/>
          </a:xfrm>
          <a:prstGeom prst="rect">
            <a:avLst/>
          </a:prstGeom>
          <a:solidFill>
            <a:srgbClr val="256F9F"/>
          </a:solidFill>
        </p:spPr>
        <p:txBody>
          <a:bodyPr wrap="square" lIns="0" tIns="0" rIns="0" bIns="0" rtlCol="0" anchor="ctr"/>
          <a:lstStyle/>
          <a:p>
            <a:pPr algn="ctr"/>
            <a:r>
              <a:rPr lang="ru-RU" sz="1200" dirty="0">
                <a:solidFill>
                  <a:schemeClr val="bg1"/>
                </a:solidFill>
                <a:latin typeface="Arial" pitchFamily="34" charset="0"/>
                <a:cs typeface="Arial" pitchFamily="34" charset="0"/>
              </a:rPr>
              <a:t>173</a:t>
            </a:r>
          </a:p>
        </p:txBody>
      </p:sp>
      <p:sp>
        <p:nvSpPr>
          <p:cNvPr id="59" name="Прямоугольник 58"/>
          <p:cNvSpPr/>
          <p:nvPr/>
        </p:nvSpPr>
        <p:spPr>
          <a:xfrm>
            <a:off x="7739082" y="4929198"/>
            <a:ext cx="714380" cy="252000"/>
          </a:xfrm>
          <a:prstGeom prst="rect">
            <a:avLst/>
          </a:prstGeom>
          <a:solidFill>
            <a:srgbClr val="256F9F"/>
          </a:solidFill>
        </p:spPr>
        <p:txBody>
          <a:bodyPr wrap="square" lIns="0" tIns="0" rIns="0" bIns="0" rtlCol="0" anchor="ctr"/>
          <a:lstStyle/>
          <a:p>
            <a:pPr algn="ctr"/>
            <a:r>
              <a:rPr lang="ru-RU" sz="1200" dirty="0">
                <a:solidFill>
                  <a:schemeClr val="bg1"/>
                </a:solidFill>
                <a:latin typeface="Arial" pitchFamily="34" charset="0"/>
                <a:cs typeface="Arial" pitchFamily="34" charset="0"/>
              </a:rPr>
              <a:t>150</a:t>
            </a:r>
          </a:p>
        </p:txBody>
      </p:sp>
      <p:sp>
        <p:nvSpPr>
          <p:cNvPr id="60" name="TextBox 59"/>
          <p:cNvSpPr txBox="1"/>
          <p:nvPr/>
        </p:nvSpPr>
        <p:spPr>
          <a:xfrm>
            <a:off x="7810520" y="4000504"/>
            <a:ext cx="571504" cy="276999"/>
          </a:xfrm>
          <a:prstGeom prst="rect">
            <a:avLst/>
          </a:prstGeom>
          <a:noFill/>
        </p:spPr>
        <p:txBody>
          <a:bodyPr wrap="square" rtlCol="0">
            <a:spAutoFit/>
          </a:bodyPr>
          <a:lstStyle/>
          <a:p>
            <a:pPr>
              <a:buFont typeface="Arial" pitchFamily="34" charset="0"/>
              <a:buChar char="•"/>
            </a:pPr>
            <a:r>
              <a:rPr lang="ru-RU" sz="1200" dirty="0">
                <a:latin typeface="Arial" pitchFamily="34" charset="0"/>
                <a:cs typeface="Arial" pitchFamily="34" charset="0"/>
              </a:rPr>
              <a:t> 42</a:t>
            </a:r>
          </a:p>
        </p:txBody>
      </p:sp>
      <p:sp>
        <p:nvSpPr>
          <p:cNvPr id="61" name="TextBox 60"/>
          <p:cNvSpPr txBox="1"/>
          <p:nvPr/>
        </p:nvSpPr>
        <p:spPr>
          <a:xfrm>
            <a:off x="7596206" y="4643446"/>
            <a:ext cx="785818" cy="276999"/>
          </a:xfrm>
          <a:prstGeom prst="rect">
            <a:avLst/>
          </a:prstGeom>
          <a:noFill/>
        </p:spPr>
        <p:txBody>
          <a:bodyPr wrap="square" rtlCol="0">
            <a:spAutoFit/>
          </a:bodyPr>
          <a:lstStyle/>
          <a:p>
            <a:pPr>
              <a:buFont typeface="Arial" pitchFamily="34" charset="0"/>
              <a:buChar char="•"/>
            </a:pPr>
            <a:r>
              <a:rPr lang="ru-RU" sz="1200" dirty="0">
                <a:latin typeface="Arial" pitchFamily="34" charset="0"/>
                <a:cs typeface="Arial" pitchFamily="34" charset="0"/>
              </a:rPr>
              <a:t> 46</a:t>
            </a:r>
          </a:p>
        </p:txBody>
      </p:sp>
      <p:sp>
        <p:nvSpPr>
          <p:cNvPr id="17" name="object 17"/>
          <p:cNvSpPr txBox="1"/>
          <p:nvPr/>
        </p:nvSpPr>
        <p:spPr>
          <a:xfrm>
            <a:off x="5715000" y="4918398"/>
            <a:ext cx="3153229" cy="1454052"/>
          </a:xfrm>
          <a:prstGeom prst="rect">
            <a:avLst/>
          </a:prstGeom>
        </p:spPr>
        <p:txBody>
          <a:bodyPr vert="horz" wrap="square" lIns="0" tIns="12700" rIns="0" bIns="0" rtlCol="0">
            <a:spAutoFit/>
          </a:bodyPr>
          <a:lstStyle/>
          <a:p>
            <a:pPr>
              <a:lnSpc>
                <a:spcPct val="100000"/>
              </a:lnSpc>
              <a:spcBef>
                <a:spcPts val="100"/>
              </a:spcBef>
              <a:tabLst>
                <a:tab pos="965200" algn="l"/>
                <a:tab pos="2169160" algn="l"/>
              </a:tabLst>
            </a:pPr>
            <a:r>
              <a:rPr sz="1800" spc="-15" baseline="2314" dirty="0">
                <a:latin typeface="Microsoft Sans Serif"/>
                <a:cs typeface="Microsoft Sans Serif"/>
              </a:rPr>
              <a:t>202</a:t>
            </a:r>
            <a:r>
              <a:rPr lang="ru-RU" sz="1800" spc="-15" baseline="2314" dirty="0">
                <a:latin typeface="Microsoft Sans Serif"/>
                <a:cs typeface="Microsoft Sans Serif"/>
              </a:rPr>
              <a:t>3</a:t>
            </a:r>
            <a:r>
              <a:rPr sz="1800" spc="-15" baseline="2314" dirty="0">
                <a:latin typeface="Microsoft Sans Serif"/>
                <a:cs typeface="Microsoft Sans Serif"/>
              </a:rPr>
              <a:t>	</a:t>
            </a:r>
            <a:r>
              <a:rPr lang="ru-RU" sz="1800" spc="-15" baseline="2314" dirty="0">
                <a:latin typeface="Arial" pitchFamily="34" charset="0"/>
                <a:cs typeface="Arial" pitchFamily="34" charset="0"/>
              </a:rPr>
              <a:t>     </a:t>
            </a:r>
            <a:r>
              <a:rPr lang="ru-RU" sz="1200" dirty="0">
                <a:solidFill>
                  <a:srgbClr val="FFFFFF"/>
                </a:solidFill>
                <a:latin typeface="Arial" pitchFamily="34" charset="0"/>
                <a:cs typeface="Arial" pitchFamily="34" charset="0"/>
              </a:rPr>
              <a:t>1723</a:t>
            </a:r>
            <a:r>
              <a:rPr sz="1200" dirty="0">
                <a:solidFill>
                  <a:srgbClr val="FFFFFF"/>
                </a:solidFill>
                <a:latin typeface="Microsoft Sans Serif"/>
                <a:cs typeface="Microsoft Sans Serif"/>
              </a:rPr>
              <a:t>	</a:t>
            </a:r>
            <a:endParaRPr lang="ru-RU" sz="1200" dirty="0">
              <a:latin typeface="Microsoft Sans Serif"/>
              <a:cs typeface="Microsoft Sans Serif"/>
            </a:endParaRPr>
          </a:p>
          <a:p>
            <a:pPr marL="785495" marR="5080">
              <a:lnSpc>
                <a:spcPct val="158400"/>
              </a:lnSpc>
              <a:spcBef>
                <a:spcPts val="530"/>
              </a:spcBef>
            </a:pPr>
            <a:endParaRPr lang="ru-RU" sz="1200" spc="-20" dirty="0">
              <a:latin typeface="Microsoft Sans Serif"/>
              <a:cs typeface="Microsoft Sans Serif"/>
            </a:endParaRPr>
          </a:p>
          <a:p>
            <a:pPr marL="785495" marR="5080">
              <a:lnSpc>
                <a:spcPct val="158400"/>
              </a:lnSpc>
              <a:spcBef>
                <a:spcPts val="530"/>
              </a:spcBef>
            </a:pPr>
            <a:r>
              <a:rPr sz="1200" spc="-20" dirty="0" err="1">
                <a:latin typeface="Microsoft Sans Serif"/>
                <a:cs typeface="Microsoft Sans Serif"/>
              </a:rPr>
              <a:t>Безвозмездные</a:t>
            </a:r>
            <a:r>
              <a:rPr sz="1200" spc="-20" dirty="0">
                <a:latin typeface="Microsoft Sans Serif"/>
                <a:cs typeface="Microsoft Sans Serif"/>
              </a:rPr>
              <a:t> </a:t>
            </a:r>
            <a:r>
              <a:rPr sz="1200" spc="-10" dirty="0" err="1">
                <a:latin typeface="Microsoft Sans Serif"/>
                <a:cs typeface="Microsoft Sans Serif"/>
              </a:rPr>
              <a:t>поступления</a:t>
            </a:r>
            <a:r>
              <a:rPr sz="1200" spc="-10" dirty="0">
                <a:latin typeface="Microsoft Sans Serif"/>
                <a:cs typeface="Microsoft Sans Serif"/>
              </a:rPr>
              <a:t> </a:t>
            </a:r>
            <a:r>
              <a:rPr sz="1200" spc="-305" dirty="0">
                <a:latin typeface="Microsoft Sans Serif"/>
                <a:cs typeface="Microsoft Sans Serif"/>
              </a:rPr>
              <a:t> </a:t>
            </a:r>
            <a:r>
              <a:rPr sz="1200" spc="-5" dirty="0" err="1">
                <a:latin typeface="Microsoft Sans Serif"/>
                <a:cs typeface="Microsoft Sans Serif"/>
              </a:rPr>
              <a:t>Неналоговые</a:t>
            </a:r>
            <a:r>
              <a:rPr sz="1200" spc="-5" dirty="0">
                <a:latin typeface="Microsoft Sans Serif"/>
                <a:cs typeface="Microsoft Sans Serif"/>
              </a:rPr>
              <a:t> </a:t>
            </a:r>
            <a:r>
              <a:rPr sz="1200" spc="-5" dirty="0" err="1">
                <a:latin typeface="Microsoft Sans Serif"/>
                <a:cs typeface="Microsoft Sans Serif"/>
              </a:rPr>
              <a:t>доходы</a:t>
            </a:r>
            <a:r>
              <a:rPr sz="1200" spc="-5" dirty="0">
                <a:latin typeface="Microsoft Sans Serif"/>
                <a:cs typeface="Microsoft Sans Serif"/>
              </a:rPr>
              <a:t> </a:t>
            </a:r>
            <a:r>
              <a:rPr sz="1200" dirty="0">
                <a:latin typeface="Microsoft Sans Serif"/>
                <a:cs typeface="Microsoft Sans Serif"/>
              </a:rPr>
              <a:t> </a:t>
            </a:r>
            <a:r>
              <a:rPr sz="1200" spc="-5" dirty="0" err="1">
                <a:latin typeface="Microsoft Sans Serif"/>
                <a:cs typeface="Microsoft Sans Serif"/>
              </a:rPr>
              <a:t>Налоговые</a:t>
            </a:r>
            <a:r>
              <a:rPr sz="1200" spc="10" dirty="0">
                <a:latin typeface="Microsoft Sans Serif"/>
                <a:cs typeface="Microsoft Sans Serif"/>
              </a:rPr>
              <a:t> </a:t>
            </a:r>
            <a:r>
              <a:rPr sz="1200" spc="-5" dirty="0" err="1">
                <a:latin typeface="Microsoft Sans Serif"/>
                <a:cs typeface="Microsoft Sans Serif"/>
              </a:rPr>
              <a:t>доходы</a:t>
            </a:r>
            <a:endParaRPr sz="1200" dirty="0">
              <a:latin typeface="Microsoft Sans Serif"/>
              <a:cs typeface="Microsoft Sans Serif"/>
            </a:endParaRPr>
          </a:p>
        </p:txBody>
      </p:sp>
      <p:sp>
        <p:nvSpPr>
          <p:cNvPr id="62" name="object 12"/>
          <p:cNvSpPr txBox="1"/>
          <p:nvPr/>
        </p:nvSpPr>
        <p:spPr>
          <a:xfrm>
            <a:off x="5667381" y="3714752"/>
            <a:ext cx="530092" cy="197490"/>
          </a:xfrm>
          <a:prstGeom prst="rect">
            <a:avLst/>
          </a:prstGeom>
        </p:spPr>
        <p:txBody>
          <a:bodyPr vert="horz" wrap="square" lIns="0" tIns="12700" rIns="0" bIns="0" rtlCol="0">
            <a:spAutoFit/>
          </a:bodyPr>
          <a:lstStyle/>
          <a:p>
            <a:pPr>
              <a:lnSpc>
                <a:spcPct val="100000"/>
              </a:lnSpc>
              <a:spcBef>
                <a:spcPts val="100"/>
              </a:spcBef>
            </a:pPr>
            <a:r>
              <a:rPr sz="1200" spc="-10" dirty="0">
                <a:latin typeface="Microsoft Sans Serif"/>
                <a:cs typeface="Microsoft Sans Serif"/>
              </a:rPr>
              <a:t>2</a:t>
            </a:r>
            <a:r>
              <a:rPr sz="1200" dirty="0">
                <a:latin typeface="Microsoft Sans Serif"/>
                <a:cs typeface="Microsoft Sans Serif"/>
              </a:rPr>
              <a:t>0</a:t>
            </a:r>
            <a:r>
              <a:rPr sz="1200" spc="-5" dirty="0">
                <a:latin typeface="Microsoft Sans Serif"/>
                <a:cs typeface="Microsoft Sans Serif"/>
              </a:rPr>
              <a:t>2</a:t>
            </a:r>
            <a:r>
              <a:rPr lang="ru-RU" sz="1200" spc="-5" dirty="0">
                <a:latin typeface="Microsoft Sans Serif"/>
                <a:cs typeface="Microsoft Sans Serif"/>
              </a:rPr>
              <a:t>5</a:t>
            </a:r>
            <a:endParaRPr sz="1200" dirty="0">
              <a:latin typeface="Microsoft Sans Serif"/>
              <a:cs typeface="Microsoft Sans Serif"/>
            </a:endParaRPr>
          </a:p>
        </p:txBody>
      </p:sp>
      <p:sp>
        <p:nvSpPr>
          <p:cNvPr id="63" name="object 9"/>
          <p:cNvSpPr txBox="1"/>
          <p:nvPr/>
        </p:nvSpPr>
        <p:spPr>
          <a:xfrm>
            <a:off x="7381892" y="3714752"/>
            <a:ext cx="652466" cy="197490"/>
          </a:xfrm>
          <a:prstGeom prst="rect">
            <a:avLst/>
          </a:prstGeom>
        </p:spPr>
        <p:txBody>
          <a:bodyPr vert="horz" wrap="square" lIns="0" tIns="12700" rIns="0" bIns="0" rtlCol="0">
            <a:spAutoFit/>
          </a:bodyPr>
          <a:lstStyle/>
          <a:p>
            <a:pPr>
              <a:lnSpc>
                <a:spcPct val="100000"/>
              </a:lnSpc>
              <a:spcBef>
                <a:spcPts val="100"/>
              </a:spcBef>
            </a:pPr>
            <a:r>
              <a:rPr sz="1200" spc="-5" dirty="0">
                <a:solidFill>
                  <a:srgbClr val="FFFFFF"/>
                </a:solidFill>
                <a:latin typeface="Arial" pitchFamily="34" charset="0"/>
                <a:cs typeface="Arial" pitchFamily="34" charset="0"/>
              </a:rPr>
              <a:t>1</a:t>
            </a:r>
            <a:r>
              <a:rPr sz="1200" spc="-75" dirty="0">
                <a:solidFill>
                  <a:srgbClr val="FFFFFF"/>
                </a:solidFill>
                <a:latin typeface="Arial" pitchFamily="34" charset="0"/>
                <a:cs typeface="Arial" pitchFamily="34" charset="0"/>
              </a:rPr>
              <a:t> </a:t>
            </a:r>
            <a:r>
              <a:rPr lang="ru-RU" sz="1200" spc="-75" dirty="0">
                <a:solidFill>
                  <a:srgbClr val="FFFFFF"/>
                </a:solidFill>
                <a:latin typeface="Arial" pitchFamily="34" charset="0"/>
                <a:cs typeface="Arial" pitchFamily="34" charset="0"/>
              </a:rPr>
              <a:t>971</a:t>
            </a:r>
          </a:p>
        </p:txBody>
      </p:sp>
      <p:sp>
        <p:nvSpPr>
          <p:cNvPr id="64" name="TextBox 63"/>
          <p:cNvSpPr txBox="1"/>
          <p:nvPr/>
        </p:nvSpPr>
        <p:spPr>
          <a:xfrm>
            <a:off x="8167710" y="3357562"/>
            <a:ext cx="500066" cy="276999"/>
          </a:xfrm>
          <a:prstGeom prst="rect">
            <a:avLst/>
          </a:prstGeom>
          <a:noFill/>
        </p:spPr>
        <p:txBody>
          <a:bodyPr wrap="square" rtlCol="0">
            <a:spAutoFit/>
          </a:bodyPr>
          <a:lstStyle/>
          <a:p>
            <a:pPr>
              <a:buFont typeface="Arial" pitchFamily="34" charset="0"/>
              <a:buChar char="•"/>
            </a:pPr>
            <a:r>
              <a:rPr lang="ru-RU" sz="1200" dirty="0">
                <a:latin typeface="Arial" pitchFamily="34" charset="0"/>
                <a:cs typeface="Arial" pitchFamily="34" charset="0"/>
              </a:rPr>
              <a:t> 58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881298" y="1530096"/>
            <a:ext cx="3554466" cy="3641649"/>
            <a:chOff x="2909177" y="1624281"/>
            <a:chExt cx="3528707" cy="3528695"/>
          </a:xfrm>
        </p:grpSpPr>
        <p:sp>
          <p:nvSpPr>
            <p:cNvPr id="3" name="object 3"/>
            <p:cNvSpPr/>
            <p:nvPr/>
          </p:nvSpPr>
          <p:spPr>
            <a:xfrm>
              <a:off x="2909177" y="1624281"/>
              <a:ext cx="2974340" cy="3528695"/>
            </a:xfrm>
            <a:custGeom>
              <a:avLst/>
              <a:gdLst/>
              <a:ahLst/>
              <a:cxnLst/>
              <a:rect l="l" t="t" r="r" b="b"/>
              <a:pathLst>
                <a:path w="2974340" h="3528695">
                  <a:moveTo>
                    <a:pt x="1764371" y="0"/>
                  </a:moveTo>
                  <a:lnTo>
                    <a:pt x="1717266" y="615"/>
                  </a:lnTo>
                  <a:lnTo>
                    <a:pt x="1670151" y="2490"/>
                  </a:lnTo>
                  <a:lnTo>
                    <a:pt x="1623052" y="5628"/>
                  </a:lnTo>
                  <a:lnTo>
                    <a:pt x="1575995" y="10031"/>
                  </a:lnTo>
                  <a:lnTo>
                    <a:pt x="1529006" y="15704"/>
                  </a:lnTo>
                  <a:lnTo>
                    <a:pt x="1482110" y="22650"/>
                  </a:lnTo>
                  <a:lnTo>
                    <a:pt x="1435334" y="30872"/>
                  </a:lnTo>
                  <a:lnTo>
                    <a:pt x="1388704" y="40374"/>
                  </a:lnTo>
                  <a:lnTo>
                    <a:pt x="1342245" y="51159"/>
                  </a:lnTo>
                  <a:lnTo>
                    <a:pt x="1295984" y="63231"/>
                  </a:lnTo>
                  <a:lnTo>
                    <a:pt x="1249947" y="76594"/>
                  </a:lnTo>
                  <a:lnTo>
                    <a:pt x="1204159" y="91250"/>
                  </a:lnTo>
                  <a:lnTo>
                    <a:pt x="1158647" y="107204"/>
                  </a:lnTo>
                  <a:lnTo>
                    <a:pt x="1113436" y="124458"/>
                  </a:lnTo>
                  <a:lnTo>
                    <a:pt x="1068553" y="143016"/>
                  </a:lnTo>
                  <a:lnTo>
                    <a:pt x="1024023" y="162882"/>
                  </a:lnTo>
                  <a:lnTo>
                    <a:pt x="979873" y="184059"/>
                  </a:lnTo>
                  <a:lnTo>
                    <a:pt x="936128" y="206550"/>
                  </a:lnTo>
                  <a:lnTo>
                    <a:pt x="893565" y="229922"/>
                  </a:lnTo>
                  <a:lnTo>
                    <a:pt x="851899" y="254289"/>
                  </a:lnTo>
                  <a:lnTo>
                    <a:pt x="811135" y="279628"/>
                  </a:lnTo>
                  <a:lnTo>
                    <a:pt x="771282" y="305918"/>
                  </a:lnTo>
                  <a:lnTo>
                    <a:pt x="732345" y="333134"/>
                  </a:lnTo>
                  <a:lnTo>
                    <a:pt x="694333" y="361255"/>
                  </a:lnTo>
                  <a:lnTo>
                    <a:pt x="657252" y="390258"/>
                  </a:lnTo>
                  <a:lnTo>
                    <a:pt x="621108" y="420119"/>
                  </a:lnTo>
                  <a:lnTo>
                    <a:pt x="585910" y="450817"/>
                  </a:lnTo>
                  <a:lnTo>
                    <a:pt x="551663" y="482328"/>
                  </a:lnTo>
                  <a:lnTo>
                    <a:pt x="518375" y="514630"/>
                  </a:lnTo>
                  <a:lnTo>
                    <a:pt x="486053" y="547699"/>
                  </a:lnTo>
                  <a:lnTo>
                    <a:pt x="454704" y="581514"/>
                  </a:lnTo>
                  <a:lnTo>
                    <a:pt x="424334" y="616051"/>
                  </a:lnTo>
                  <a:lnTo>
                    <a:pt x="394951" y="651288"/>
                  </a:lnTo>
                  <a:lnTo>
                    <a:pt x="366562" y="687202"/>
                  </a:lnTo>
                  <a:lnTo>
                    <a:pt x="339173" y="723770"/>
                  </a:lnTo>
                  <a:lnTo>
                    <a:pt x="312792" y="760969"/>
                  </a:lnTo>
                  <a:lnTo>
                    <a:pt x="287425" y="798777"/>
                  </a:lnTo>
                  <a:lnTo>
                    <a:pt x="263080" y="837171"/>
                  </a:lnTo>
                  <a:lnTo>
                    <a:pt x="239763" y="876128"/>
                  </a:lnTo>
                  <a:lnTo>
                    <a:pt x="217481" y="915625"/>
                  </a:lnTo>
                  <a:lnTo>
                    <a:pt x="196242" y="955641"/>
                  </a:lnTo>
                  <a:lnTo>
                    <a:pt x="176052" y="996151"/>
                  </a:lnTo>
                  <a:lnTo>
                    <a:pt x="156919" y="1037133"/>
                  </a:lnTo>
                  <a:lnTo>
                    <a:pt x="138848" y="1078565"/>
                  </a:lnTo>
                  <a:lnTo>
                    <a:pt x="121848" y="1120423"/>
                  </a:lnTo>
                  <a:lnTo>
                    <a:pt x="105925" y="1162685"/>
                  </a:lnTo>
                  <a:lnTo>
                    <a:pt x="91086" y="1205329"/>
                  </a:lnTo>
                  <a:lnTo>
                    <a:pt x="77338" y="1248331"/>
                  </a:lnTo>
                  <a:lnTo>
                    <a:pt x="64688" y="1291669"/>
                  </a:lnTo>
                  <a:lnTo>
                    <a:pt x="53143" y="1335319"/>
                  </a:lnTo>
                  <a:lnTo>
                    <a:pt x="42710" y="1379260"/>
                  </a:lnTo>
                  <a:lnTo>
                    <a:pt x="33396" y="1423469"/>
                  </a:lnTo>
                  <a:lnTo>
                    <a:pt x="25208" y="1467922"/>
                  </a:lnTo>
                  <a:lnTo>
                    <a:pt x="18153" y="1512597"/>
                  </a:lnTo>
                  <a:lnTo>
                    <a:pt x="12237" y="1557471"/>
                  </a:lnTo>
                  <a:lnTo>
                    <a:pt x="7468" y="1602522"/>
                  </a:lnTo>
                  <a:lnTo>
                    <a:pt x="3853" y="1647726"/>
                  </a:lnTo>
                  <a:lnTo>
                    <a:pt x="1399" y="1693062"/>
                  </a:lnTo>
                  <a:lnTo>
                    <a:pt x="112" y="1738505"/>
                  </a:lnTo>
                  <a:lnTo>
                    <a:pt x="0" y="1784034"/>
                  </a:lnTo>
                  <a:lnTo>
                    <a:pt x="1069" y="1829626"/>
                  </a:lnTo>
                  <a:lnTo>
                    <a:pt x="3327" y="1875258"/>
                  </a:lnTo>
                  <a:lnTo>
                    <a:pt x="6780" y="1920907"/>
                  </a:lnTo>
                  <a:lnTo>
                    <a:pt x="11435" y="1966551"/>
                  </a:lnTo>
                  <a:lnTo>
                    <a:pt x="17300" y="2012166"/>
                  </a:lnTo>
                  <a:lnTo>
                    <a:pt x="24382" y="2057730"/>
                  </a:lnTo>
                  <a:lnTo>
                    <a:pt x="32687" y="2103221"/>
                  </a:lnTo>
                  <a:lnTo>
                    <a:pt x="42222" y="2148615"/>
                  </a:lnTo>
                  <a:lnTo>
                    <a:pt x="52994" y="2193890"/>
                  </a:lnTo>
                  <a:lnTo>
                    <a:pt x="65010" y="2239023"/>
                  </a:lnTo>
                  <a:lnTo>
                    <a:pt x="78278" y="2283991"/>
                  </a:lnTo>
                  <a:lnTo>
                    <a:pt x="92803" y="2328772"/>
                  </a:lnTo>
                  <a:lnTo>
                    <a:pt x="108594" y="2373342"/>
                  </a:lnTo>
                  <a:lnTo>
                    <a:pt x="125657" y="2417680"/>
                  </a:lnTo>
                  <a:lnTo>
                    <a:pt x="143998" y="2461762"/>
                  </a:lnTo>
                  <a:lnTo>
                    <a:pt x="163626" y="2505565"/>
                  </a:lnTo>
                  <a:lnTo>
                    <a:pt x="184547" y="2549067"/>
                  </a:lnTo>
                  <a:lnTo>
                    <a:pt x="206767" y="2592245"/>
                  </a:lnTo>
                  <a:lnTo>
                    <a:pt x="230139" y="2634808"/>
                  </a:lnTo>
                  <a:lnTo>
                    <a:pt x="254506" y="2676474"/>
                  </a:lnTo>
                  <a:lnTo>
                    <a:pt x="279845" y="2717238"/>
                  </a:lnTo>
                  <a:lnTo>
                    <a:pt x="306135" y="2757091"/>
                  </a:lnTo>
                  <a:lnTo>
                    <a:pt x="333351" y="2796028"/>
                  </a:lnTo>
                  <a:lnTo>
                    <a:pt x="361472" y="2834040"/>
                  </a:lnTo>
                  <a:lnTo>
                    <a:pt x="390475" y="2871121"/>
                  </a:lnTo>
                  <a:lnTo>
                    <a:pt x="420337" y="2907265"/>
                  </a:lnTo>
                  <a:lnTo>
                    <a:pt x="451034" y="2942463"/>
                  </a:lnTo>
                  <a:lnTo>
                    <a:pt x="482545" y="2976710"/>
                  </a:lnTo>
                  <a:lnTo>
                    <a:pt x="514847" y="3009998"/>
                  </a:lnTo>
                  <a:lnTo>
                    <a:pt x="547916" y="3042320"/>
                  </a:lnTo>
                  <a:lnTo>
                    <a:pt x="581731" y="3073669"/>
                  </a:lnTo>
                  <a:lnTo>
                    <a:pt x="616268" y="3104039"/>
                  </a:lnTo>
                  <a:lnTo>
                    <a:pt x="651505" y="3133422"/>
                  </a:lnTo>
                  <a:lnTo>
                    <a:pt x="687419" y="3161811"/>
                  </a:lnTo>
                  <a:lnTo>
                    <a:pt x="723987" y="3189200"/>
                  </a:lnTo>
                  <a:lnTo>
                    <a:pt x="761186" y="3215581"/>
                  </a:lnTo>
                  <a:lnTo>
                    <a:pt x="798994" y="3240948"/>
                  </a:lnTo>
                  <a:lnTo>
                    <a:pt x="837388" y="3265293"/>
                  </a:lnTo>
                  <a:lnTo>
                    <a:pt x="876345" y="3288610"/>
                  </a:lnTo>
                  <a:lnTo>
                    <a:pt x="915842" y="3310892"/>
                  </a:lnTo>
                  <a:lnTo>
                    <a:pt x="955858" y="3332131"/>
                  </a:lnTo>
                  <a:lnTo>
                    <a:pt x="996368" y="3352321"/>
                  </a:lnTo>
                  <a:lnTo>
                    <a:pt x="1037350" y="3371454"/>
                  </a:lnTo>
                  <a:lnTo>
                    <a:pt x="1078782" y="3389525"/>
                  </a:lnTo>
                  <a:lnTo>
                    <a:pt x="1120640" y="3406525"/>
                  </a:lnTo>
                  <a:lnTo>
                    <a:pt x="1162902" y="3422448"/>
                  </a:lnTo>
                  <a:lnTo>
                    <a:pt x="1205546" y="3437287"/>
                  </a:lnTo>
                  <a:lnTo>
                    <a:pt x="1248548" y="3451035"/>
                  </a:lnTo>
                  <a:lnTo>
                    <a:pt x="1291886" y="3463685"/>
                  </a:lnTo>
                  <a:lnTo>
                    <a:pt x="1335536" y="3475230"/>
                  </a:lnTo>
                  <a:lnTo>
                    <a:pt x="1379477" y="3485663"/>
                  </a:lnTo>
                  <a:lnTo>
                    <a:pt x="1423686" y="3494977"/>
                  </a:lnTo>
                  <a:lnTo>
                    <a:pt x="1468139" y="3503165"/>
                  </a:lnTo>
                  <a:lnTo>
                    <a:pt x="1512814" y="3510220"/>
                  </a:lnTo>
                  <a:lnTo>
                    <a:pt x="1557688" y="3516136"/>
                  </a:lnTo>
                  <a:lnTo>
                    <a:pt x="1602739" y="3520905"/>
                  </a:lnTo>
                  <a:lnTo>
                    <a:pt x="1647943" y="3524520"/>
                  </a:lnTo>
                  <a:lnTo>
                    <a:pt x="1693279" y="3526974"/>
                  </a:lnTo>
                  <a:lnTo>
                    <a:pt x="1738722" y="3528261"/>
                  </a:lnTo>
                  <a:lnTo>
                    <a:pt x="1784251" y="3528374"/>
                  </a:lnTo>
                  <a:lnTo>
                    <a:pt x="1829843" y="3527304"/>
                  </a:lnTo>
                  <a:lnTo>
                    <a:pt x="1875475" y="3525047"/>
                  </a:lnTo>
                  <a:lnTo>
                    <a:pt x="1921124" y="3521593"/>
                  </a:lnTo>
                  <a:lnTo>
                    <a:pt x="1966768" y="3516938"/>
                  </a:lnTo>
                  <a:lnTo>
                    <a:pt x="2012383" y="3511073"/>
                  </a:lnTo>
                  <a:lnTo>
                    <a:pt x="2057948" y="3503991"/>
                  </a:lnTo>
                  <a:lnTo>
                    <a:pt x="2103438" y="3495687"/>
                  </a:lnTo>
                  <a:lnTo>
                    <a:pt x="2148832" y="3486152"/>
                  </a:lnTo>
                  <a:lnTo>
                    <a:pt x="2194107" y="3475379"/>
                  </a:lnTo>
                  <a:lnTo>
                    <a:pt x="2239240" y="3463363"/>
                  </a:lnTo>
                  <a:lnTo>
                    <a:pt x="2284208" y="3450095"/>
                  </a:lnTo>
                  <a:lnTo>
                    <a:pt x="2328989" y="3435570"/>
                  </a:lnTo>
                  <a:lnTo>
                    <a:pt x="2373559" y="3419779"/>
                  </a:lnTo>
                  <a:lnTo>
                    <a:pt x="2417897" y="3402716"/>
                  </a:lnTo>
                  <a:lnTo>
                    <a:pt x="2461979" y="3384375"/>
                  </a:lnTo>
                  <a:lnTo>
                    <a:pt x="2505782" y="3364747"/>
                  </a:lnTo>
                  <a:lnTo>
                    <a:pt x="2549284" y="3343826"/>
                  </a:lnTo>
                  <a:lnTo>
                    <a:pt x="2592462" y="3321606"/>
                  </a:lnTo>
                  <a:lnTo>
                    <a:pt x="2261246" y="2698671"/>
                  </a:lnTo>
                  <a:lnTo>
                    <a:pt x="2217992" y="2720424"/>
                  </a:lnTo>
                  <a:lnTo>
                    <a:pt x="2174109" y="2740051"/>
                  </a:lnTo>
                  <a:lnTo>
                    <a:pt x="2129666" y="2757561"/>
                  </a:lnTo>
                  <a:lnTo>
                    <a:pt x="2084732" y="2772964"/>
                  </a:lnTo>
                  <a:lnTo>
                    <a:pt x="2039377" y="2786269"/>
                  </a:lnTo>
                  <a:lnTo>
                    <a:pt x="1993669" y="2797485"/>
                  </a:lnTo>
                  <a:lnTo>
                    <a:pt x="1947677" y="2806621"/>
                  </a:lnTo>
                  <a:lnTo>
                    <a:pt x="1901471" y="2813687"/>
                  </a:lnTo>
                  <a:lnTo>
                    <a:pt x="1855119" y="2818692"/>
                  </a:lnTo>
                  <a:lnTo>
                    <a:pt x="1808691" y="2821646"/>
                  </a:lnTo>
                  <a:lnTo>
                    <a:pt x="1762256" y="2822557"/>
                  </a:lnTo>
                  <a:lnTo>
                    <a:pt x="1715882" y="2821435"/>
                  </a:lnTo>
                  <a:lnTo>
                    <a:pt x="1669639" y="2818290"/>
                  </a:lnTo>
                  <a:lnTo>
                    <a:pt x="1623595" y="2813130"/>
                  </a:lnTo>
                  <a:lnTo>
                    <a:pt x="1577820" y="2805965"/>
                  </a:lnTo>
                  <a:lnTo>
                    <a:pt x="1532383" y="2796804"/>
                  </a:lnTo>
                  <a:lnTo>
                    <a:pt x="1487353" y="2785657"/>
                  </a:lnTo>
                  <a:lnTo>
                    <a:pt x="1442798" y="2772532"/>
                  </a:lnTo>
                  <a:lnTo>
                    <a:pt x="1398789" y="2757440"/>
                  </a:lnTo>
                  <a:lnTo>
                    <a:pt x="1355394" y="2740389"/>
                  </a:lnTo>
                  <a:lnTo>
                    <a:pt x="1312681" y="2721388"/>
                  </a:lnTo>
                  <a:lnTo>
                    <a:pt x="1270721" y="2700448"/>
                  </a:lnTo>
                  <a:lnTo>
                    <a:pt x="1229581" y="2677577"/>
                  </a:lnTo>
                  <a:lnTo>
                    <a:pt x="1189332" y="2652784"/>
                  </a:lnTo>
                  <a:lnTo>
                    <a:pt x="1150042" y="2626080"/>
                  </a:lnTo>
                  <a:lnTo>
                    <a:pt x="1111780" y="2597473"/>
                  </a:lnTo>
                  <a:lnTo>
                    <a:pt x="1074615" y="2566972"/>
                  </a:lnTo>
                  <a:lnTo>
                    <a:pt x="1038617" y="2534587"/>
                  </a:lnTo>
                  <a:lnTo>
                    <a:pt x="1004101" y="2500584"/>
                  </a:lnTo>
                  <a:lnTo>
                    <a:pt x="971464" y="2465401"/>
                  </a:lnTo>
                  <a:lnTo>
                    <a:pt x="940707" y="2429104"/>
                  </a:lnTo>
                  <a:lnTo>
                    <a:pt x="911832" y="2391758"/>
                  </a:lnTo>
                  <a:lnTo>
                    <a:pt x="884841" y="2353430"/>
                  </a:lnTo>
                  <a:lnTo>
                    <a:pt x="859736" y="2314186"/>
                  </a:lnTo>
                  <a:lnTo>
                    <a:pt x="836520" y="2274091"/>
                  </a:lnTo>
                  <a:lnTo>
                    <a:pt x="815195" y="2233212"/>
                  </a:lnTo>
                  <a:lnTo>
                    <a:pt x="795761" y="2191616"/>
                  </a:lnTo>
                  <a:lnTo>
                    <a:pt x="778222" y="2149367"/>
                  </a:lnTo>
                  <a:lnTo>
                    <a:pt x="762580" y="2106532"/>
                  </a:lnTo>
                  <a:lnTo>
                    <a:pt x="748836" y="2063177"/>
                  </a:lnTo>
                  <a:lnTo>
                    <a:pt x="736992" y="2019368"/>
                  </a:lnTo>
                  <a:lnTo>
                    <a:pt x="727052" y="1975172"/>
                  </a:lnTo>
                  <a:lnTo>
                    <a:pt x="719015" y="1930654"/>
                  </a:lnTo>
                  <a:lnTo>
                    <a:pt x="712885" y="1885879"/>
                  </a:lnTo>
                  <a:lnTo>
                    <a:pt x="708664" y="1840916"/>
                  </a:lnTo>
                  <a:lnTo>
                    <a:pt x="706353" y="1795828"/>
                  </a:lnTo>
                  <a:lnTo>
                    <a:pt x="705955" y="1750683"/>
                  </a:lnTo>
                  <a:lnTo>
                    <a:pt x="707472" y="1705546"/>
                  </a:lnTo>
                  <a:lnTo>
                    <a:pt x="710905" y="1660484"/>
                  </a:lnTo>
                  <a:lnTo>
                    <a:pt x="716257" y="1615562"/>
                  </a:lnTo>
                  <a:lnTo>
                    <a:pt x="723530" y="1570847"/>
                  </a:lnTo>
                  <a:lnTo>
                    <a:pt x="732726" y="1526405"/>
                  </a:lnTo>
                  <a:lnTo>
                    <a:pt x="743846" y="1482301"/>
                  </a:lnTo>
                  <a:lnTo>
                    <a:pt x="756893" y="1438602"/>
                  </a:lnTo>
                  <a:lnTo>
                    <a:pt x="771869" y="1395373"/>
                  </a:lnTo>
                  <a:lnTo>
                    <a:pt x="788776" y="1352682"/>
                  </a:lnTo>
                  <a:lnTo>
                    <a:pt x="807616" y="1310593"/>
                  </a:lnTo>
                  <a:lnTo>
                    <a:pt x="828391" y="1269173"/>
                  </a:lnTo>
                  <a:lnTo>
                    <a:pt x="851103" y="1228488"/>
                  </a:lnTo>
                  <a:lnTo>
                    <a:pt x="875753" y="1188604"/>
                  </a:lnTo>
                  <a:lnTo>
                    <a:pt x="902345" y="1149588"/>
                  </a:lnTo>
                  <a:lnTo>
                    <a:pt x="930880" y="1111504"/>
                  </a:lnTo>
                  <a:lnTo>
                    <a:pt x="961359" y="1074419"/>
                  </a:lnTo>
                  <a:lnTo>
                    <a:pt x="993786" y="1038400"/>
                  </a:lnTo>
                  <a:lnTo>
                    <a:pt x="1027789" y="1003884"/>
                  </a:lnTo>
                  <a:lnTo>
                    <a:pt x="1062972" y="971247"/>
                  </a:lnTo>
                  <a:lnTo>
                    <a:pt x="1099269" y="940490"/>
                  </a:lnTo>
                  <a:lnTo>
                    <a:pt x="1136615" y="911614"/>
                  </a:lnTo>
                  <a:lnTo>
                    <a:pt x="1174943" y="884624"/>
                  </a:lnTo>
                  <a:lnTo>
                    <a:pt x="1214188" y="859519"/>
                  </a:lnTo>
                  <a:lnTo>
                    <a:pt x="1254282" y="836303"/>
                  </a:lnTo>
                  <a:lnTo>
                    <a:pt x="1295161" y="814978"/>
                  </a:lnTo>
                  <a:lnTo>
                    <a:pt x="1336757" y="795544"/>
                  </a:lnTo>
                  <a:lnTo>
                    <a:pt x="1379006" y="778005"/>
                  </a:lnTo>
                  <a:lnTo>
                    <a:pt x="1421841" y="762363"/>
                  </a:lnTo>
                  <a:lnTo>
                    <a:pt x="1465196" y="748619"/>
                  </a:lnTo>
                  <a:lnTo>
                    <a:pt x="1509005" y="736775"/>
                  </a:lnTo>
                  <a:lnTo>
                    <a:pt x="1553201" y="726834"/>
                  </a:lnTo>
                  <a:lnTo>
                    <a:pt x="1597720" y="718798"/>
                  </a:lnTo>
                  <a:lnTo>
                    <a:pt x="1642494" y="712668"/>
                  </a:lnTo>
                  <a:lnTo>
                    <a:pt x="1687458" y="708447"/>
                  </a:lnTo>
                  <a:lnTo>
                    <a:pt x="1732545" y="706136"/>
                  </a:lnTo>
                  <a:lnTo>
                    <a:pt x="1777690" y="705738"/>
                  </a:lnTo>
                  <a:lnTo>
                    <a:pt x="1822827" y="707255"/>
                  </a:lnTo>
                  <a:lnTo>
                    <a:pt x="1867889" y="710688"/>
                  </a:lnTo>
                  <a:lnTo>
                    <a:pt x="1912811" y="716040"/>
                  </a:lnTo>
                  <a:lnTo>
                    <a:pt x="1957526" y="723313"/>
                  </a:lnTo>
                  <a:lnTo>
                    <a:pt x="2001969" y="732509"/>
                  </a:lnTo>
                  <a:lnTo>
                    <a:pt x="2046072" y="743629"/>
                  </a:lnTo>
                  <a:lnTo>
                    <a:pt x="2089771" y="756676"/>
                  </a:lnTo>
                  <a:lnTo>
                    <a:pt x="2133000" y="771652"/>
                  </a:lnTo>
                  <a:lnTo>
                    <a:pt x="2175691" y="788559"/>
                  </a:lnTo>
                  <a:lnTo>
                    <a:pt x="2217780" y="807399"/>
                  </a:lnTo>
                  <a:lnTo>
                    <a:pt x="2259200" y="828174"/>
                  </a:lnTo>
                  <a:lnTo>
                    <a:pt x="2299885" y="850886"/>
                  </a:lnTo>
                  <a:lnTo>
                    <a:pt x="2339769" y="875536"/>
                  </a:lnTo>
                  <a:lnTo>
                    <a:pt x="2378785" y="902128"/>
                  </a:lnTo>
                  <a:lnTo>
                    <a:pt x="2416869" y="930663"/>
                  </a:lnTo>
                  <a:lnTo>
                    <a:pt x="2453954" y="961142"/>
                  </a:lnTo>
                  <a:lnTo>
                    <a:pt x="2489973" y="993569"/>
                  </a:lnTo>
                  <a:lnTo>
                    <a:pt x="2973716" y="479854"/>
                  </a:lnTo>
                  <a:lnTo>
                    <a:pt x="2937442" y="446624"/>
                  </a:lnTo>
                  <a:lnTo>
                    <a:pt x="2900430" y="414556"/>
                  </a:lnTo>
                  <a:lnTo>
                    <a:pt x="2862707" y="383654"/>
                  </a:lnTo>
                  <a:lnTo>
                    <a:pt x="2824298" y="353920"/>
                  </a:lnTo>
                  <a:lnTo>
                    <a:pt x="2785230" y="325359"/>
                  </a:lnTo>
                  <a:lnTo>
                    <a:pt x="2745528" y="297974"/>
                  </a:lnTo>
                  <a:lnTo>
                    <a:pt x="2705219" y="271768"/>
                  </a:lnTo>
                  <a:lnTo>
                    <a:pt x="2664328" y="246745"/>
                  </a:lnTo>
                  <a:lnTo>
                    <a:pt x="2622881" y="222908"/>
                  </a:lnTo>
                  <a:lnTo>
                    <a:pt x="2580905" y="200260"/>
                  </a:lnTo>
                  <a:lnTo>
                    <a:pt x="2538425" y="178806"/>
                  </a:lnTo>
                  <a:lnTo>
                    <a:pt x="2495467" y="158548"/>
                  </a:lnTo>
                  <a:lnTo>
                    <a:pt x="2452058" y="139491"/>
                  </a:lnTo>
                  <a:lnTo>
                    <a:pt x="2408223" y="121637"/>
                  </a:lnTo>
                  <a:lnTo>
                    <a:pt x="2363988" y="104990"/>
                  </a:lnTo>
                  <a:lnTo>
                    <a:pt x="2319379" y="89554"/>
                  </a:lnTo>
                  <a:lnTo>
                    <a:pt x="2274422" y="75332"/>
                  </a:lnTo>
                  <a:lnTo>
                    <a:pt x="2229144" y="62327"/>
                  </a:lnTo>
                  <a:lnTo>
                    <a:pt x="2183569" y="50543"/>
                  </a:lnTo>
                  <a:lnTo>
                    <a:pt x="2137725" y="39983"/>
                  </a:lnTo>
                  <a:lnTo>
                    <a:pt x="2091637" y="30651"/>
                  </a:lnTo>
                  <a:lnTo>
                    <a:pt x="2045331" y="22551"/>
                  </a:lnTo>
                  <a:lnTo>
                    <a:pt x="1998832" y="15685"/>
                  </a:lnTo>
                  <a:lnTo>
                    <a:pt x="1952168" y="10057"/>
                  </a:lnTo>
                  <a:lnTo>
                    <a:pt x="1905364" y="5672"/>
                  </a:lnTo>
                  <a:lnTo>
                    <a:pt x="1858446" y="2531"/>
                  </a:lnTo>
                  <a:lnTo>
                    <a:pt x="1811439" y="639"/>
                  </a:lnTo>
                  <a:lnTo>
                    <a:pt x="1764371" y="0"/>
                  </a:lnTo>
                  <a:close/>
                </a:path>
              </a:pathLst>
            </a:custGeom>
            <a:solidFill>
              <a:srgbClr val="256F9F"/>
            </a:solidFill>
          </p:spPr>
          <p:txBody>
            <a:bodyPr wrap="square" lIns="0" tIns="0" rIns="0" bIns="0" rtlCol="0"/>
            <a:lstStyle/>
            <a:p>
              <a:endParaRPr dirty="0"/>
            </a:p>
          </p:txBody>
        </p:sp>
        <p:sp>
          <p:nvSpPr>
            <p:cNvPr id="4" name="object 4"/>
            <p:cNvSpPr/>
            <p:nvPr/>
          </p:nvSpPr>
          <p:spPr>
            <a:xfrm>
              <a:off x="5399151" y="2104136"/>
              <a:ext cx="996950" cy="1054735"/>
            </a:xfrm>
            <a:custGeom>
              <a:avLst/>
              <a:gdLst/>
              <a:ahLst/>
              <a:cxnLst/>
              <a:rect l="l" t="t" r="r" b="b"/>
              <a:pathLst>
                <a:path w="996950" h="1054735">
                  <a:moveTo>
                    <a:pt x="483743" y="0"/>
                  </a:moveTo>
                  <a:lnTo>
                    <a:pt x="0" y="513714"/>
                  </a:lnTo>
                  <a:lnTo>
                    <a:pt x="34793" y="548025"/>
                  </a:lnTo>
                  <a:lnTo>
                    <a:pt x="67870" y="583797"/>
                  </a:lnTo>
                  <a:lnTo>
                    <a:pt x="99194" y="620965"/>
                  </a:lnTo>
                  <a:lnTo>
                    <a:pt x="128727" y="659461"/>
                  </a:lnTo>
                  <a:lnTo>
                    <a:pt x="156429" y="699220"/>
                  </a:lnTo>
                  <a:lnTo>
                    <a:pt x="182264" y="740174"/>
                  </a:lnTo>
                  <a:lnTo>
                    <a:pt x="206192" y="782257"/>
                  </a:lnTo>
                  <a:lnTo>
                    <a:pt x="228175" y="825403"/>
                  </a:lnTo>
                  <a:lnTo>
                    <a:pt x="248177" y="869544"/>
                  </a:lnTo>
                  <a:lnTo>
                    <a:pt x="266157" y="914614"/>
                  </a:lnTo>
                  <a:lnTo>
                    <a:pt x="282079" y="960547"/>
                  </a:lnTo>
                  <a:lnTo>
                    <a:pt x="295904" y="1007276"/>
                  </a:lnTo>
                  <a:lnTo>
                    <a:pt x="307594" y="1054735"/>
                  </a:lnTo>
                  <a:lnTo>
                    <a:pt x="996441" y="901826"/>
                  </a:lnTo>
                  <a:lnTo>
                    <a:pt x="984793" y="852729"/>
                  </a:lnTo>
                  <a:lnTo>
                    <a:pt x="971773" y="804080"/>
                  </a:lnTo>
                  <a:lnTo>
                    <a:pt x="957398" y="755906"/>
                  </a:lnTo>
                  <a:lnTo>
                    <a:pt x="941681" y="708232"/>
                  </a:lnTo>
                  <a:lnTo>
                    <a:pt x="924638" y="661085"/>
                  </a:lnTo>
                  <a:lnTo>
                    <a:pt x="906284" y="614493"/>
                  </a:lnTo>
                  <a:lnTo>
                    <a:pt x="886634" y="568480"/>
                  </a:lnTo>
                  <a:lnTo>
                    <a:pt x="865701" y="523073"/>
                  </a:lnTo>
                  <a:lnTo>
                    <a:pt x="843503" y="478300"/>
                  </a:lnTo>
                  <a:lnTo>
                    <a:pt x="820052" y="434186"/>
                  </a:lnTo>
                  <a:lnTo>
                    <a:pt x="795365" y="390758"/>
                  </a:lnTo>
                  <a:lnTo>
                    <a:pt x="769456" y="348041"/>
                  </a:lnTo>
                  <a:lnTo>
                    <a:pt x="742340" y="306064"/>
                  </a:lnTo>
                  <a:lnTo>
                    <a:pt x="714031" y="264851"/>
                  </a:lnTo>
                  <a:lnTo>
                    <a:pt x="684545" y="224430"/>
                  </a:lnTo>
                  <a:lnTo>
                    <a:pt x="653897" y="184826"/>
                  </a:lnTo>
                  <a:lnTo>
                    <a:pt x="622102" y="146067"/>
                  </a:lnTo>
                  <a:lnTo>
                    <a:pt x="589174" y="108178"/>
                  </a:lnTo>
                  <a:lnTo>
                    <a:pt x="555128" y="71186"/>
                  </a:lnTo>
                  <a:lnTo>
                    <a:pt x="519979" y="35118"/>
                  </a:lnTo>
                  <a:lnTo>
                    <a:pt x="483743" y="0"/>
                  </a:lnTo>
                  <a:close/>
                </a:path>
              </a:pathLst>
            </a:custGeom>
            <a:solidFill>
              <a:srgbClr val="9B89A1"/>
            </a:solidFill>
          </p:spPr>
          <p:txBody>
            <a:bodyPr wrap="square" lIns="0" tIns="0" rIns="0" bIns="0" rtlCol="0"/>
            <a:lstStyle/>
            <a:p>
              <a:endParaRPr dirty="0"/>
            </a:p>
          </p:txBody>
        </p:sp>
        <p:sp>
          <p:nvSpPr>
            <p:cNvPr id="5" name="object 5"/>
            <p:cNvSpPr/>
            <p:nvPr/>
          </p:nvSpPr>
          <p:spPr>
            <a:xfrm>
              <a:off x="5399151" y="2104136"/>
              <a:ext cx="996950" cy="1054735"/>
            </a:xfrm>
            <a:custGeom>
              <a:avLst/>
              <a:gdLst/>
              <a:ahLst/>
              <a:cxnLst/>
              <a:rect l="l" t="t" r="r" b="b"/>
              <a:pathLst>
                <a:path w="996950" h="1054735">
                  <a:moveTo>
                    <a:pt x="483743" y="0"/>
                  </a:moveTo>
                  <a:lnTo>
                    <a:pt x="519979" y="35118"/>
                  </a:lnTo>
                  <a:lnTo>
                    <a:pt x="555128" y="71186"/>
                  </a:lnTo>
                  <a:lnTo>
                    <a:pt x="589174" y="108178"/>
                  </a:lnTo>
                  <a:lnTo>
                    <a:pt x="622102" y="146067"/>
                  </a:lnTo>
                  <a:lnTo>
                    <a:pt x="653897" y="184826"/>
                  </a:lnTo>
                  <a:lnTo>
                    <a:pt x="684545" y="224430"/>
                  </a:lnTo>
                  <a:lnTo>
                    <a:pt x="714031" y="264851"/>
                  </a:lnTo>
                  <a:lnTo>
                    <a:pt x="742340" y="306064"/>
                  </a:lnTo>
                  <a:lnTo>
                    <a:pt x="769456" y="348041"/>
                  </a:lnTo>
                  <a:lnTo>
                    <a:pt x="795365" y="390758"/>
                  </a:lnTo>
                  <a:lnTo>
                    <a:pt x="820052" y="434186"/>
                  </a:lnTo>
                  <a:lnTo>
                    <a:pt x="843503" y="478300"/>
                  </a:lnTo>
                  <a:lnTo>
                    <a:pt x="865701" y="523073"/>
                  </a:lnTo>
                  <a:lnTo>
                    <a:pt x="886634" y="568480"/>
                  </a:lnTo>
                  <a:lnTo>
                    <a:pt x="906284" y="614493"/>
                  </a:lnTo>
                  <a:lnTo>
                    <a:pt x="924638" y="661085"/>
                  </a:lnTo>
                  <a:lnTo>
                    <a:pt x="941681" y="708232"/>
                  </a:lnTo>
                  <a:lnTo>
                    <a:pt x="957398" y="755906"/>
                  </a:lnTo>
                  <a:lnTo>
                    <a:pt x="971773" y="804080"/>
                  </a:lnTo>
                  <a:lnTo>
                    <a:pt x="984793" y="852729"/>
                  </a:lnTo>
                  <a:lnTo>
                    <a:pt x="996441" y="901826"/>
                  </a:lnTo>
                  <a:lnTo>
                    <a:pt x="307594" y="1054735"/>
                  </a:lnTo>
                  <a:lnTo>
                    <a:pt x="295904" y="1007276"/>
                  </a:lnTo>
                  <a:lnTo>
                    <a:pt x="282079" y="960547"/>
                  </a:lnTo>
                  <a:lnTo>
                    <a:pt x="266157" y="914614"/>
                  </a:lnTo>
                  <a:lnTo>
                    <a:pt x="248177" y="869544"/>
                  </a:lnTo>
                  <a:lnTo>
                    <a:pt x="228175" y="825403"/>
                  </a:lnTo>
                  <a:lnTo>
                    <a:pt x="206192" y="782257"/>
                  </a:lnTo>
                  <a:lnTo>
                    <a:pt x="182264" y="740174"/>
                  </a:lnTo>
                  <a:lnTo>
                    <a:pt x="156429" y="699220"/>
                  </a:lnTo>
                  <a:lnTo>
                    <a:pt x="128727" y="659461"/>
                  </a:lnTo>
                  <a:lnTo>
                    <a:pt x="99194" y="620965"/>
                  </a:lnTo>
                  <a:lnTo>
                    <a:pt x="67870" y="583797"/>
                  </a:lnTo>
                  <a:lnTo>
                    <a:pt x="34793" y="548025"/>
                  </a:lnTo>
                  <a:lnTo>
                    <a:pt x="0" y="513714"/>
                  </a:lnTo>
                  <a:lnTo>
                    <a:pt x="483743" y="0"/>
                  </a:lnTo>
                  <a:close/>
                </a:path>
              </a:pathLst>
            </a:custGeom>
            <a:ln w="19050">
              <a:solidFill>
                <a:srgbClr val="FFFFFF"/>
              </a:solidFill>
            </a:ln>
          </p:spPr>
          <p:txBody>
            <a:bodyPr wrap="square" lIns="0" tIns="0" rIns="0" bIns="0" rtlCol="0"/>
            <a:lstStyle/>
            <a:p>
              <a:endParaRPr dirty="0"/>
            </a:p>
          </p:txBody>
        </p:sp>
        <p:sp>
          <p:nvSpPr>
            <p:cNvPr id="6" name="object 6"/>
            <p:cNvSpPr/>
            <p:nvPr/>
          </p:nvSpPr>
          <p:spPr>
            <a:xfrm>
              <a:off x="5661914" y="3005963"/>
              <a:ext cx="775970" cy="1013460"/>
            </a:xfrm>
            <a:custGeom>
              <a:avLst/>
              <a:gdLst/>
              <a:ahLst/>
              <a:cxnLst/>
              <a:rect l="l" t="t" r="r" b="b"/>
              <a:pathLst>
                <a:path w="775970" h="1013460">
                  <a:moveTo>
                    <a:pt x="733678" y="0"/>
                  </a:moveTo>
                  <a:lnTo>
                    <a:pt x="44831" y="152908"/>
                  </a:lnTo>
                  <a:lnTo>
                    <a:pt x="54812" y="203750"/>
                  </a:lnTo>
                  <a:lnTo>
                    <a:pt x="62279" y="254871"/>
                  </a:lnTo>
                  <a:lnTo>
                    <a:pt x="67240" y="306177"/>
                  </a:lnTo>
                  <a:lnTo>
                    <a:pt x="69699" y="357575"/>
                  </a:lnTo>
                  <a:lnTo>
                    <a:pt x="69662" y="408973"/>
                  </a:lnTo>
                  <a:lnTo>
                    <a:pt x="67135" y="460279"/>
                  </a:lnTo>
                  <a:lnTo>
                    <a:pt x="62123" y="511400"/>
                  </a:lnTo>
                  <a:lnTo>
                    <a:pt x="54633" y="562243"/>
                  </a:lnTo>
                  <a:lnTo>
                    <a:pt x="44670" y="612715"/>
                  </a:lnTo>
                  <a:lnTo>
                    <a:pt x="32239" y="662724"/>
                  </a:lnTo>
                  <a:lnTo>
                    <a:pt x="17347" y="712178"/>
                  </a:lnTo>
                  <a:lnTo>
                    <a:pt x="0" y="760984"/>
                  </a:lnTo>
                  <a:lnTo>
                    <a:pt x="658876" y="1013460"/>
                  </a:lnTo>
                  <a:lnTo>
                    <a:pt x="675899" y="967092"/>
                  </a:lnTo>
                  <a:lnTo>
                    <a:pt x="691590" y="920355"/>
                  </a:lnTo>
                  <a:lnTo>
                    <a:pt x="705947" y="873278"/>
                  </a:lnTo>
                  <a:lnTo>
                    <a:pt x="718966" y="825889"/>
                  </a:lnTo>
                  <a:lnTo>
                    <a:pt x="730646" y="778215"/>
                  </a:lnTo>
                  <a:lnTo>
                    <a:pt x="740986" y="730287"/>
                  </a:lnTo>
                  <a:lnTo>
                    <a:pt x="749982" y="682131"/>
                  </a:lnTo>
                  <a:lnTo>
                    <a:pt x="757632" y="633776"/>
                  </a:lnTo>
                  <a:lnTo>
                    <a:pt x="763935" y="585251"/>
                  </a:lnTo>
                  <a:lnTo>
                    <a:pt x="768888" y="536584"/>
                  </a:lnTo>
                  <a:lnTo>
                    <a:pt x="772489" y="487804"/>
                  </a:lnTo>
                  <a:lnTo>
                    <a:pt x="774737" y="438938"/>
                  </a:lnTo>
                  <a:lnTo>
                    <a:pt x="775628" y="390016"/>
                  </a:lnTo>
                  <a:lnTo>
                    <a:pt x="775160" y="341065"/>
                  </a:lnTo>
                  <a:lnTo>
                    <a:pt x="773333" y="292114"/>
                  </a:lnTo>
                  <a:lnTo>
                    <a:pt x="770143" y="243192"/>
                  </a:lnTo>
                  <a:lnTo>
                    <a:pt x="765588" y="194326"/>
                  </a:lnTo>
                  <a:lnTo>
                    <a:pt x="759666" y="145546"/>
                  </a:lnTo>
                  <a:lnTo>
                    <a:pt x="752375" y="96879"/>
                  </a:lnTo>
                  <a:lnTo>
                    <a:pt x="743714" y="48354"/>
                  </a:lnTo>
                  <a:lnTo>
                    <a:pt x="733678" y="0"/>
                  </a:lnTo>
                  <a:close/>
                </a:path>
              </a:pathLst>
            </a:custGeom>
            <a:solidFill>
              <a:srgbClr val="92C3D9"/>
            </a:solidFill>
          </p:spPr>
          <p:txBody>
            <a:bodyPr wrap="square" lIns="0" tIns="0" rIns="0" bIns="0" rtlCol="0"/>
            <a:lstStyle/>
            <a:p>
              <a:endParaRPr dirty="0"/>
            </a:p>
          </p:txBody>
        </p:sp>
        <p:sp>
          <p:nvSpPr>
            <p:cNvPr id="7" name="object 7"/>
            <p:cNvSpPr/>
            <p:nvPr/>
          </p:nvSpPr>
          <p:spPr>
            <a:xfrm>
              <a:off x="5661914" y="3005963"/>
              <a:ext cx="775970" cy="1013460"/>
            </a:xfrm>
            <a:custGeom>
              <a:avLst/>
              <a:gdLst/>
              <a:ahLst/>
              <a:cxnLst/>
              <a:rect l="l" t="t" r="r" b="b"/>
              <a:pathLst>
                <a:path w="775970" h="1013460">
                  <a:moveTo>
                    <a:pt x="733678" y="0"/>
                  </a:moveTo>
                  <a:lnTo>
                    <a:pt x="743714" y="48354"/>
                  </a:lnTo>
                  <a:lnTo>
                    <a:pt x="752375" y="96879"/>
                  </a:lnTo>
                  <a:lnTo>
                    <a:pt x="759666" y="145546"/>
                  </a:lnTo>
                  <a:lnTo>
                    <a:pt x="765588" y="194326"/>
                  </a:lnTo>
                  <a:lnTo>
                    <a:pt x="770143" y="243192"/>
                  </a:lnTo>
                  <a:lnTo>
                    <a:pt x="773333" y="292114"/>
                  </a:lnTo>
                  <a:lnTo>
                    <a:pt x="775160" y="341065"/>
                  </a:lnTo>
                  <a:lnTo>
                    <a:pt x="775628" y="390016"/>
                  </a:lnTo>
                  <a:lnTo>
                    <a:pt x="774737" y="438938"/>
                  </a:lnTo>
                  <a:lnTo>
                    <a:pt x="772489" y="487804"/>
                  </a:lnTo>
                  <a:lnTo>
                    <a:pt x="768888" y="536584"/>
                  </a:lnTo>
                  <a:lnTo>
                    <a:pt x="763935" y="585251"/>
                  </a:lnTo>
                  <a:lnTo>
                    <a:pt x="757632" y="633776"/>
                  </a:lnTo>
                  <a:lnTo>
                    <a:pt x="749982" y="682131"/>
                  </a:lnTo>
                  <a:lnTo>
                    <a:pt x="740986" y="730287"/>
                  </a:lnTo>
                  <a:lnTo>
                    <a:pt x="730646" y="778215"/>
                  </a:lnTo>
                  <a:lnTo>
                    <a:pt x="718966" y="825889"/>
                  </a:lnTo>
                  <a:lnTo>
                    <a:pt x="705947" y="873278"/>
                  </a:lnTo>
                  <a:lnTo>
                    <a:pt x="691590" y="920355"/>
                  </a:lnTo>
                  <a:lnTo>
                    <a:pt x="675899" y="967092"/>
                  </a:lnTo>
                  <a:lnTo>
                    <a:pt x="658876" y="1013460"/>
                  </a:lnTo>
                  <a:lnTo>
                    <a:pt x="0" y="760984"/>
                  </a:lnTo>
                  <a:lnTo>
                    <a:pt x="17347" y="712178"/>
                  </a:lnTo>
                  <a:lnTo>
                    <a:pt x="32239" y="662724"/>
                  </a:lnTo>
                  <a:lnTo>
                    <a:pt x="44670" y="612715"/>
                  </a:lnTo>
                  <a:lnTo>
                    <a:pt x="54633" y="562243"/>
                  </a:lnTo>
                  <a:lnTo>
                    <a:pt x="62123" y="511400"/>
                  </a:lnTo>
                  <a:lnTo>
                    <a:pt x="67135" y="460279"/>
                  </a:lnTo>
                  <a:lnTo>
                    <a:pt x="69662" y="408973"/>
                  </a:lnTo>
                  <a:lnTo>
                    <a:pt x="69699" y="357575"/>
                  </a:lnTo>
                  <a:lnTo>
                    <a:pt x="67240" y="306177"/>
                  </a:lnTo>
                  <a:lnTo>
                    <a:pt x="62279" y="254871"/>
                  </a:lnTo>
                  <a:lnTo>
                    <a:pt x="54812" y="203750"/>
                  </a:lnTo>
                  <a:lnTo>
                    <a:pt x="44831" y="152908"/>
                  </a:lnTo>
                  <a:lnTo>
                    <a:pt x="733678" y="0"/>
                  </a:lnTo>
                  <a:close/>
                </a:path>
              </a:pathLst>
            </a:custGeom>
            <a:ln w="19050">
              <a:solidFill>
                <a:srgbClr val="FFFFFF"/>
              </a:solidFill>
            </a:ln>
          </p:spPr>
          <p:txBody>
            <a:bodyPr wrap="square" lIns="0" tIns="0" rIns="0" bIns="0" rtlCol="0"/>
            <a:lstStyle/>
            <a:p>
              <a:endParaRPr dirty="0"/>
            </a:p>
          </p:txBody>
        </p:sp>
        <p:sp>
          <p:nvSpPr>
            <p:cNvPr id="8" name="object 8"/>
            <p:cNvSpPr/>
            <p:nvPr/>
          </p:nvSpPr>
          <p:spPr>
            <a:xfrm>
              <a:off x="5367273" y="3766947"/>
              <a:ext cx="953769" cy="953769"/>
            </a:xfrm>
            <a:custGeom>
              <a:avLst/>
              <a:gdLst/>
              <a:ahLst/>
              <a:cxnLst/>
              <a:rect l="l" t="t" r="r" b="b"/>
              <a:pathLst>
                <a:path w="953770" h="953770">
                  <a:moveTo>
                    <a:pt x="294639" y="0"/>
                  </a:moveTo>
                  <a:lnTo>
                    <a:pt x="274813" y="48145"/>
                  </a:lnTo>
                  <a:lnTo>
                    <a:pt x="252707" y="95147"/>
                  </a:lnTo>
                  <a:lnTo>
                    <a:pt x="228373" y="140928"/>
                  </a:lnTo>
                  <a:lnTo>
                    <a:pt x="201862" y="185411"/>
                  </a:lnTo>
                  <a:lnTo>
                    <a:pt x="173227" y="228520"/>
                  </a:lnTo>
                  <a:lnTo>
                    <a:pt x="142520" y="270177"/>
                  </a:lnTo>
                  <a:lnTo>
                    <a:pt x="109792" y="310306"/>
                  </a:lnTo>
                  <a:lnTo>
                    <a:pt x="75094" y="348829"/>
                  </a:lnTo>
                  <a:lnTo>
                    <a:pt x="38479" y="385669"/>
                  </a:lnTo>
                  <a:lnTo>
                    <a:pt x="0" y="420750"/>
                  </a:lnTo>
                  <a:lnTo>
                    <a:pt x="462534" y="953515"/>
                  </a:lnTo>
                  <a:lnTo>
                    <a:pt x="500624" y="919486"/>
                  </a:lnTo>
                  <a:lnTo>
                    <a:pt x="537652" y="884424"/>
                  </a:lnTo>
                  <a:lnTo>
                    <a:pt x="573601" y="848358"/>
                  </a:lnTo>
                  <a:lnTo>
                    <a:pt x="608452" y="811313"/>
                  </a:lnTo>
                  <a:lnTo>
                    <a:pt x="642188" y="773314"/>
                  </a:lnTo>
                  <a:lnTo>
                    <a:pt x="674790" y="734388"/>
                  </a:lnTo>
                  <a:lnTo>
                    <a:pt x="706241" y="694562"/>
                  </a:lnTo>
                  <a:lnTo>
                    <a:pt x="736523" y="653860"/>
                  </a:lnTo>
                  <a:lnTo>
                    <a:pt x="765619" y="612310"/>
                  </a:lnTo>
                  <a:lnTo>
                    <a:pt x="793509" y="569937"/>
                  </a:lnTo>
                  <a:lnTo>
                    <a:pt x="820177" y="526767"/>
                  </a:lnTo>
                  <a:lnTo>
                    <a:pt x="845605" y="482827"/>
                  </a:lnTo>
                  <a:lnTo>
                    <a:pt x="869775" y="438141"/>
                  </a:lnTo>
                  <a:lnTo>
                    <a:pt x="892669" y="392738"/>
                  </a:lnTo>
                  <a:lnTo>
                    <a:pt x="914269" y="346641"/>
                  </a:lnTo>
                  <a:lnTo>
                    <a:pt x="934557" y="299879"/>
                  </a:lnTo>
                  <a:lnTo>
                    <a:pt x="953515" y="252475"/>
                  </a:lnTo>
                  <a:lnTo>
                    <a:pt x="294639" y="0"/>
                  </a:lnTo>
                  <a:close/>
                </a:path>
              </a:pathLst>
            </a:custGeom>
            <a:solidFill>
              <a:srgbClr val="8496AF"/>
            </a:solidFill>
          </p:spPr>
          <p:txBody>
            <a:bodyPr wrap="square" lIns="0" tIns="0" rIns="0" bIns="0" rtlCol="0"/>
            <a:lstStyle/>
            <a:p>
              <a:endParaRPr dirty="0"/>
            </a:p>
          </p:txBody>
        </p:sp>
        <p:sp>
          <p:nvSpPr>
            <p:cNvPr id="9" name="object 9"/>
            <p:cNvSpPr/>
            <p:nvPr/>
          </p:nvSpPr>
          <p:spPr>
            <a:xfrm>
              <a:off x="5367273" y="3766947"/>
              <a:ext cx="953769" cy="953769"/>
            </a:xfrm>
            <a:custGeom>
              <a:avLst/>
              <a:gdLst/>
              <a:ahLst/>
              <a:cxnLst/>
              <a:rect l="l" t="t" r="r" b="b"/>
              <a:pathLst>
                <a:path w="953770" h="953770">
                  <a:moveTo>
                    <a:pt x="953515" y="252475"/>
                  </a:moveTo>
                  <a:lnTo>
                    <a:pt x="934557" y="299879"/>
                  </a:lnTo>
                  <a:lnTo>
                    <a:pt x="914269" y="346641"/>
                  </a:lnTo>
                  <a:lnTo>
                    <a:pt x="892669" y="392738"/>
                  </a:lnTo>
                  <a:lnTo>
                    <a:pt x="869775" y="438141"/>
                  </a:lnTo>
                  <a:lnTo>
                    <a:pt x="845605" y="482827"/>
                  </a:lnTo>
                  <a:lnTo>
                    <a:pt x="820177" y="526767"/>
                  </a:lnTo>
                  <a:lnTo>
                    <a:pt x="793509" y="569937"/>
                  </a:lnTo>
                  <a:lnTo>
                    <a:pt x="765619" y="612310"/>
                  </a:lnTo>
                  <a:lnTo>
                    <a:pt x="736523" y="653860"/>
                  </a:lnTo>
                  <a:lnTo>
                    <a:pt x="706241" y="694562"/>
                  </a:lnTo>
                  <a:lnTo>
                    <a:pt x="674790" y="734388"/>
                  </a:lnTo>
                  <a:lnTo>
                    <a:pt x="642188" y="773314"/>
                  </a:lnTo>
                  <a:lnTo>
                    <a:pt x="608452" y="811313"/>
                  </a:lnTo>
                  <a:lnTo>
                    <a:pt x="573601" y="848358"/>
                  </a:lnTo>
                  <a:lnTo>
                    <a:pt x="537652" y="884424"/>
                  </a:lnTo>
                  <a:lnTo>
                    <a:pt x="500624" y="919486"/>
                  </a:lnTo>
                  <a:lnTo>
                    <a:pt x="462534" y="953515"/>
                  </a:lnTo>
                  <a:lnTo>
                    <a:pt x="0" y="420750"/>
                  </a:lnTo>
                  <a:lnTo>
                    <a:pt x="38479" y="385669"/>
                  </a:lnTo>
                  <a:lnTo>
                    <a:pt x="75094" y="348829"/>
                  </a:lnTo>
                  <a:lnTo>
                    <a:pt x="109792" y="310306"/>
                  </a:lnTo>
                  <a:lnTo>
                    <a:pt x="142520" y="270177"/>
                  </a:lnTo>
                  <a:lnTo>
                    <a:pt x="173227" y="228520"/>
                  </a:lnTo>
                  <a:lnTo>
                    <a:pt x="201862" y="185411"/>
                  </a:lnTo>
                  <a:lnTo>
                    <a:pt x="228373" y="140928"/>
                  </a:lnTo>
                  <a:lnTo>
                    <a:pt x="252707" y="95147"/>
                  </a:lnTo>
                  <a:lnTo>
                    <a:pt x="274813" y="48145"/>
                  </a:lnTo>
                  <a:lnTo>
                    <a:pt x="294639" y="0"/>
                  </a:lnTo>
                  <a:lnTo>
                    <a:pt x="953515" y="252475"/>
                  </a:lnTo>
                  <a:close/>
                </a:path>
              </a:pathLst>
            </a:custGeom>
            <a:ln w="19050">
              <a:solidFill>
                <a:srgbClr val="FFFFFF"/>
              </a:solidFill>
            </a:ln>
          </p:spPr>
          <p:txBody>
            <a:bodyPr wrap="square" lIns="0" tIns="0" rIns="0" bIns="0" rtlCol="0"/>
            <a:lstStyle/>
            <a:p>
              <a:endParaRPr dirty="0"/>
            </a:p>
          </p:txBody>
        </p:sp>
        <p:sp>
          <p:nvSpPr>
            <p:cNvPr id="10" name="object 10"/>
            <p:cNvSpPr/>
            <p:nvPr/>
          </p:nvSpPr>
          <p:spPr>
            <a:xfrm>
              <a:off x="5170423" y="4187698"/>
              <a:ext cx="659765" cy="758190"/>
            </a:xfrm>
            <a:custGeom>
              <a:avLst/>
              <a:gdLst/>
              <a:ahLst/>
              <a:cxnLst/>
              <a:rect l="l" t="t" r="r" b="b"/>
              <a:pathLst>
                <a:path w="659764" h="758189">
                  <a:moveTo>
                    <a:pt x="196850" y="0"/>
                  </a:moveTo>
                  <a:lnTo>
                    <a:pt x="159979" y="30550"/>
                  </a:lnTo>
                  <a:lnTo>
                    <a:pt x="121798" y="59387"/>
                  </a:lnTo>
                  <a:lnTo>
                    <a:pt x="82367" y="86474"/>
                  </a:lnTo>
                  <a:lnTo>
                    <a:pt x="41747" y="111776"/>
                  </a:lnTo>
                  <a:lnTo>
                    <a:pt x="0" y="135254"/>
                  </a:lnTo>
                  <a:lnTo>
                    <a:pt x="331215" y="758189"/>
                  </a:lnTo>
                  <a:lnTo>
                    <a:pt x="374961" y="734147"/>
                  </a:lnTo>
                  <a:lnTo>
                    <a:pt x="417978" y="708894"/>
                  </a:lnTo>
                  <a:lnTo>
                    <a:pt x="460243" y="682443"/>
                  </a:lnTo>
                  <a:lnTo>
                    <a:pt x="501729" y="654812"/>
                  </a:lnTo>
                  <a:lnTo>
                    <a:pt x="542411" y="626013"/>
                  </a:lnTo>
                  <a:lnTo>
                    <a:pt x="582265" y="596062"/>
                  </a:lnTo>
                  <a:lnTo>
                    <a:pt x="621264" y="564974"/>
                  </a:lnTo>
                  <a:lnTo>
                    <a:pt x="659384" y="532764"/>
                  </a:lnTo>
                  <a:lnTo>
                    <a:pt x="196850" y="0"/>
                  </a:lnTo>
                  <a:close/>
                </a:path>
              </a:pathLst>
            </a:custGeom>
            <a:solidFill>
              <a:srgbClr val="8B9CCE"/>
            </a:solidFill>
          </p:spPr>
          <p:txBody>
            <a:bodyPr wrap="square" lIns="0" tIns="0" rIns="0" bIns="0" rtlCol="0"/>
            <a:lstStyle/>
            <a:p>
              <a:endParaRPr dirty="0"/>
            </a:p>
          </p:txBody>
        </p:sp>
        <p:sp>
          <p:nvSpPr>
            <p:cNvPr id="11" name="object 11"/>
            <p:cNvSpPr/>
            <p:nvPr/>
          </p:nvSpPr>
          <p:spPr>
            <a:xfrm>
              <a:off x="5170423" y="4187698"/>
              <a:ext cx="659765" cy="758190"/>
            </a:xfrm>
            <a:custGeom>
              <a:avLst/>
              <a:gdLst/>
              <a:ahLst/>
              <a:cxnLst/>
              <a:rect l="l" t="t" r="r" b="b"/>
              <a:pathLst>
                <a:path w="659764" h="758189">
                  <a:moveTo>
                    <a:pt x="659384" y="532764"/>
                  </a:moveTo>
                  <a:lnTo>
                    <a:pt x="621264" y="564974"/>
                  </a:lnTo>
                  <a:lnTo>
                    <a:pt x="582265" y="596062"/>
                  </a:lnTo>
                  <a:lnTo>
                    <a:pt x="542411" y="626013"/>
                  </a:lnTo>
                  <a:lnTo>
                    <a:pt x="501729" y="654812"/>
                  </a:lnTo>
                  <a:lnTo>
                    <a:pt x="460243" y="682443"/>
                  </a:lnTo>
                  <a:lnTo>
                    <a:pt x="417978" y="708894"/>
                  </a:lnTo>
                  <a:lnTo>
                    <a:pt x="374961" y="734147"/>
                  </a:lnTo>
                  <a:lnTo>
                    <a:pt x="331215" y="758189"/>
                  </a:lnTo>
                  <a:lnTo>
                    <a:pt x="0" y="135254"/>
                  </a:lnTo>
                  <a:lnTo>
                    <a:pt x="41747" y="111776"/>
                  </a:lnTo>
                  <a:lnTo>
                    <a:pt x="82367" y="86474"/>
                  </a:lnTo>
                  <a:lnTo>
                    <a:pt x="121798" y="59387"/>
                  </a:lnTo>
                  <a:lnTo>
                    <a:pt x="159979" y="30550"/>
                  </a:lnTo>
                  <a:lnTo>
                    <a:pt x="196850" y="0"/>
                  </a:lnTo>
                  <a:lnTo>
                    <a:pt x="659384" y="532764"/>
                  </a:lnTo>
                  <a:close/>
                </a:path>
              </a:pathLst>
            </a:custGeom>
            <a:ln w="19050">
              <a:solidFill>
                <a:srgbClr val="FFFFFF"/>
              </a:solidFill>
            </a:ln>
          </p:spPr>
          <p:txBody>
            <a:bodyPr wrap="square" lIns="0" tIns="0" rIns="0" bIns="0" rtlCol="0"/>
            <a:lstStyle/>
            <a:p>
              <a:endParaRPr dirty="0"/>
            </a:p>
          </p:txBody>
        </p:sp>
      </p:grpSp>
      <p:sp>
        <p:nvSpPr>
          <p:cNvPr id="12" name="object 12"/>
          <p:cNvSpPr txBox="1"/>
          <p:nvPr/>
        </p:nvSpPr>
        <p:spPr>
          <a:xfrm>
            <a:off x="3309926" y="2378709"/>
            <a:ext cx="642942" cy="320601"/>
          </a:xfrm>
          <a:prstGeom prst="rect">
            <a:avLst/>
          </a:prstGeom>
        </p:spPr>
        <p:txBody>
          <a:bodyPr vert="horz" wrap="square" lIns="0" tIns="12700" rIns="0" bIns="0" rtlCol="0">
            <a:spAutoFit/>
          </a:bodyPr>
          <a:lstStyle/>
          <a:p>
            <a:pPr marL="12700">
              <a:lnSpc>
                <a:spcPct val="100000"/>
              </a:lnSpc>
              <a:spcBef>
                <a:spcPts val="100"/>
              </a:spcBef>
            </a:pPr>
            <a:r>
              <a:rPr lang="ru-RU" sz="2000" spc="-10" dirty="0">
                <a:solidFill>
                  <a:srgbClr val="FFFFFF"/>
                </a:solidFill>
                <a:latin typeface="Microsoft Sans Serif"/>
                <a:cs typeface="Microsoft Sans Serif"/>
              </a:rPr>
              <a:t> 66</a:t>
            </a:r>
            <a:r>
              <a:rPr sz="2000" spc="-10" dirty="0">
                <a:solidFill>
                  <a:srgbClr val="FFFFFF"/>
                </a:solidFill>
                <a:latin typeface="Microsoft Sans Serif"/>
                <a:cs typeface="Microsoft Sans Serif"/>
              </a:rPr>
              <a:t>%</a:t>
            </a:r>
            <a:endParaRPr sz="2000" dirty="0">
              <a:latin typeface="Microsoft Sans Serif"/>
              <a:cs typeface="Microsoft Sans Serif"/>
            </a:endParaRPr>
          </a:p>
        </p:txBody>
      </p:sp>
      <p:sp>
        <p:nvSpPr>
          <p:cNvPr id="13" name="object 13"/>
          <p:cNvSpPr txBox="1"/>
          <p:nvPr/>
        </p:nvSpPr>
        <p:spPr>
          <a:xfrm>
            <a:off x="5759322" y="2564383"/>
            <a:ext cx="408124"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10</a:t>
            </a:r>
            <a:r>
              <a:rPr sz="1400" spc="-5" dirty="0">
                <a:solidFill>
                  <a:srgbClr val="FFFFFF"/>
                </a:solidFill>
                <a:latin typeface="Microsoft Sans Serif"/>
                <a:cs typeface="Microsoft Sans Serif"/>
              </a:rPr>
              <a:t>%</a:t>
            </a:r>
            <a:endParaRPr sz="1400" dirty="0">
              <a:latin typeface="Microsoft Sans Serif"/>
              <a:cs typeface="Microsoft Sans Serif"/>
            </a:endParaRPr>
          </a:p>
        </p:txBody>
      </p:sp>
      <p:sp>
        <p:nvSpPr>
          <p:cNvPr id="14" name="object 14"/>
          <p:cNvSpPr txBox="1"/>
          <p:nvPr/>
        </p:nvSpPr>
        <p:spPr>
          <a:xfrm>
            <a:off x="5855637" y="3366007"/>
            <a:ext cx="466729"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6,3</a:t>
            </a:r>
            <a:r>
              <a:rPr sz="1400" spc="-5" dirty="0">
                <a:solidFill>
                  <a:srgbClr val="FFFFFF"/>
                </a:solidFill>
                <a:latin typeface="Microsoft Sans Serif"/>
                <a:cs typeface="Microsoft Sans Serif"/>
              </a:rPr>
              <a:t>%</a:t>
            </a:r>
            <a:endParaRPr sz="1400" dirty="0">
              <a:latin typeface="Microsoft Sans Serif"/>
              <a:cs typeface="Microsoft Sans Serif"/>
            </a:endParaRPr>
          </a:p>
        </p:txBody>
      </p:sp>
      <p:sp>
        <p:nvSpPr>
          <p:cNvPr id="15" name="object 15"/>
          <p:cNvSpPr txBox="1"/>
          <p:nvPr/>
        </p:nvSpPr>
        <p:spPr>
          <a:xfrm>
            <a:off x="5310190" y="4000504"/>
            <a:ext cx="1071570" cy="599523"/>
          </a:xfrm>
          <a:prstGeom prst="rect">
            <a:avLst/>
          </a:prstGeom>
        </p:spPr>
        <p:txBody>
          <a:bodyPr vert="horz" wrap="square" lIns="0" tIns="90805" rIns="0" bIns="0" rtlCol="0">
            <a:spAutoFit/>
          </a:bodyPr>
          <a:lstStyle/>
          <a:p>
            <a:pPr marL="260985">
              <a:lnSpc>
                <a:spcPct val="100000"/>
              </a:lnSpc>
              <a:spcBef>
                <a:spcPts val="715"/>
              </a:spcBef>
            </a:pPr>
            <a:r>
              <a:rPr lang="ru-RU" sz="1400" spc="-5" dirty="0">
                <a:solidFill>
                  <a:srgbClr val="FFFFFF"/>
                </a:solidFill>
                <a:latin typeface="Microsoft Sans Serif"/>
                <a:cs typeface="Microsoft Sans Serif"/>
              </a:rPr>
              <a:t>   5,3</a:t>
            </a:r>
            <a:r>
              <a:rPr sz="1400" spc="-5" dirty="0">
                <a:solidFill>
                  <a:srgbClr val="FFFFFF"/>
                </a:solidFill>
                <a:latin typeface="Microsoft Sans Serif"/>
                <a:cs typeface="Microsoft Sans Serif"/>
              </a:rPr>
              <a:t>%</a:t>
            </a:r>
            <a:endParaRPr sz="1400" dirty="0">
              <a:latin typeface="Microsoft Sans Serif"/>
              <a:cs typeface="Microsoft Sans Serif"/>
            </a:endParaRPr>
          </a:p>
          <a:p>
            <a:pPr marL="12700">
              <a:lnSpc>
                <a:spcPct val="100000"/>
              </a:lnSpc>
              <a:spcBef>
                <a:spcPts val="620"/>
              </a:spcBef>
            </a:pPr>
            <a:r>
              <a:rPr lang="ru-RU" sz="1400" spc="-5" dirty="0">
                <a:solidFill>
                  <a:srgbClr val="FFFFFF"/>
                </a:solidFill>
                <a:latin typeface="Microsoft Sans Serif"/>
                <a:cs typeface="Microsoft Sans Serif"/>
              </a:rPr>
              <a:t>3</a:t>
            </a:r>
            <a:r>
              <a:rPr sz="1400" spc="-5" dirty="0">
                <a:solidFill>
                  <a:srgbClr val="FFFFFF"/>
                </a:solidFill>
                <a:latin typeface="Microsoft Sans Serif"/>
                <a:cs typeface="Microsoft Sans Serif"/>
              </a:rPr>
              <a:t>%</a:t>
            </a:r>
            <a:endParaRPr sz="1400" dirty="0">
              <a:latin typeface="Microsoft Sans Serif"/>
              <a:cs typeface="Microsoft Sans Serif"/>
            </a:endParaRPr>
          </a:p>
        </p:txBody>
      </p:sp>
      <p:grpSp>
        <p:nvGrpSpPr>
          <p:cNvPr id="16" name="object 16"/>
          <p:cNvGrpSpPr/>
          <p:nvPr/>
        </p:nvGrpSpPr>
        <p:grpSpPr>
          <a:xfrm>
            <a:off x="6167446" y="2285992"/>
            <a:ext cx="3462654" cy="1323340"/>
            <a:chOff x="6076188" y="2049792"/>
            <a:chExt cx="3462654" cy="1323340"/>
          </a:xfrm>
        </p:grpSpPr>
        <p:pic>
          <p:nvPicPr>
            <p:cNvPr id="17" name="object 17"/>
            <p:cNvPicPr/>
            <p:nvPr/>
          </p:nvPicPr>
          <p:blipFill>
            <a:blip r:embed="rId3" cstate="print"/>
            <a:stretch>
              <a:fillRect/>
            </a:stretch>
          </p:blipFill>
          <p:spPr>
            <a:xfrm>
              <a:off x="6076188" y="2049792"/>
              <a:ext cx="3462527" cy="380987"/>
            </a:xfrm>
            <a:prstGeom prst="rect">
              <a:avLst/>
            </a:prstGeom>
          </p:spPr>
        </p:pic>
        <p:sp>
          <p:nvSpPr>
            <p:cNvPr id="18" name="object 18"/>
            <p:cNvSpPr/>
            <p:nvPr/>
          </p:nvSpPr>
          <p:spPr>
            <a:xfrm>
              <a:off x="6129528" y="2065020"/>
              <a:ext cx="3360420" cy="279400"/>
            </a:xfrm>
            <a:custGeom>
              <a:avLst/>
              <a:gdLst/>
              <a:ahLst/>
              <a:cxnLst/>
              <a:rect l="l" t="t" r="r" b="b"/>
              <a:pathLst>
                <a:path w="3360420" h="279400">
                  <a:moveTo>
                    <a:pt x="3360420" y="0"/>
                  </a:moveTo>
                  <a:lnTo>
                    <a:pt x="3342894" y="1396"/>
                  </a:lnTo>
                  <a:lnTo>
                    <a:pt x="3342894" y="255524"/>
                  </a:lnTo>
                  <a:lnTo>
                    <a:pt x="281813" y="255524"/>
                  </a:lnTo>
                  <a:lnTo>
                    <a:pt x="0" y="278891"/>
                  </a:lnTo>
                  <a:lnTo>
                    <a:pt x="3360420" y="278891"/>
                  </a:lnTo>
                  <a:lnTo>
                    <a:pt x="3360420" y="0"/>
                  </a:lnTo>
                  <a:close/>
                </a:path>
              </a:pathLst>
            </a:custGeom>
            <a:solidFill>
              <a:srgbClr val="ACB8C9"/>
            </a:solidFill>
          </p:spPr>
          <p:txBody>
            <a:bodyPr wrap="square" lIns="0" tIns="0" rIns="0" bIns="0" rtlCol="0"/>
            <a:lstStyle/>
            <a:p>
              <a:endParaRPr dirty="0"/>
            </a:p>
          </p:txBody>
        </p:sp>
        <p:pic>
          <p:nvPicPr>
            <p:cNvPr id="19" name="object 19"/>
            <p:cNvPicPr/>
            <p:nvPr/>
          </p:nvPicPr>
          <p:blipFill>
            <a:blip r:embed="rId4" cstate="print"/>
            <a:stretch>
              <a:fillRect/>
            </a:stretch>
          </p:blipFill>
          <p:spPr>
            <a:xfrm>
              <a:off x="6213348" y="2889529"/>
              <a:ext cx="3325367" cy="483082"/>
            </a:xfrm>
            <a:prstGeom prst="rect">
              <a:avLst/>
            </a:prstGeom>
          </p:spPr>
        </p:pic>
        <p:sp>
          <p:nvSpPr>
            <p:cNvPr id="20" name="object 20"/>
            <p:cNvSpPr/>
            <p:nvPr/>
          </p:nvSpPr>
          <p:spPr>
            <a:xfrm>
              <a:off x="6266688" y="2904744"/>
              <a:ext cx="3223260" cy="381000"/>
            </a:xfrm>
            <a:custGeom>
              <a:avLst/>
              <a:gdLst/>
              <a:ahLst/>
              <a:cxnLst/>
              <a:rect l="l" t="t" r="r" b="b"/>
              <a:pathLst>
                <a:path w="3223259" h="381000">
                  <a:moveTo>
                    <a:pt x="3223260" y="0"/>
                  </a:moveTo>
                  <a:lnTo>
                    <a:pt x="3199257" y="2793"/>
                  </a:lnTo>
                  <a:lnTo>
                    <a:pt x="3199257" y="348995"/>
                  </a:lnTo>
                  <a:lnTo>
                    <a:pt x="270383" y="348995"/>
                  </a:lnTo>
                  <a:lnTo>
                    <a:pt x="0" y="381000"/>
                  </a:lnTo>
                  <a:lnTo>
                    <a:pt x="3223260" y="381000"/>
                  </a:lnTo>
                  <a:lnTo>
                    <a:pt x="3223260" y="0"/>
                  </a:lnTo>
                  <a:close/>
                </a:path>
              </a:pathLst>
            </a:custGeom>
            <a:solidFill>
              <a:srgbClr val="ACB8C9"/>
            </a:solidFill>
          </p:spPr>
          <p:txBody>
            <a:bodyPr wrap="square" lIns="0" tIns="0" rIns="0" bIns="0" rtlCol="0"/>
            <a:lstStyle/>
            <a:p>
              <a:endParaRPr dirty="0"/>
            </a:p>
          </p:txBody>
        </p:sp>
      </p:grpSp>
      <p:sp>
        <p:nvSpPr>
          <p:cNvPr id="21" name="object 21"/>
          <p:cNvSpPr txBox="1"/>
          <p:nvPr/>
        </p:nvSpPr>
        <p:spPr>
          <a:xfrm>
            <a:off x="4167182" y="3000372"/>
            <a:ext cx="1143008" cy="629018"/>
          </a:xfrm>
          <a:prstGeom prst="rect">
            <a:avLst/>
          </a:prstGeom>
        </p:spPr>
        <p:txBody>
          <a:bodyPr vert="horz" wrap="square" lIns="0" tIns="13335" rIns="0" bIns="0" rtlCol="0">
            <a:spAutoFit/>
          </a:bodyPr>
          <a:lstStyle/>
          <a:p>
            <a:pPr marL="12700">
              <a:lnSpc>
                <a:spcPct val="100000"/>
              </a:lnSpc>
              <a:spcBef>
                <a:spcPts val="105"/>
              </a:spcBef>
            </a:pPr>
            <a:r>
              <a:rPr lang="ru-RU" sz="4000" dirty="0">
                <a:latin typeface="Microsoft Sans Serif"/>
                <a:cs typeface="Microsoft Sans Serif"/>
              </a:rPr>
              <a:t>298</a:t>
            </a:r>
            <a:endParaRPr sz="4000" dirty="0">
              <a:latin typeface="Microsoft Sans Serif"/>
              <a:cs typeface="Microsoft Sans Serif"/>
            </a:endParaRPr>
          </a:p>
        </p:txBody>
      </p:sp>
      <p:sp>
        <p:nvSpPr>
          <p:cNvPr id="22" name="object 22"/>
          <p:cNvSpPr txBox="1"/>
          <p:nvPr/>
        </p:nvSpPr>
        <p:spPr>
          <a:xfrm>
            <a:off x="6596074" y="3071810"/>
            <a:ext cx="2928958" cy="412292"/>
          </a:xfrm>
          <a:prstGeom prst="rect">
            <a:avLst/>
          </a:prstGeom>
        </p:spPr>
        <p:txBody>
          <a:bodyPr vert="horz" wrap="square" lIns="0" tIns="12065" rIns="0" bIns="0" rtlCol="0">
            <a:spAutoFit/>
          </a:bodyPr>
          <a:lstStyle/>
          <a:p>
            <a:pPr marR="6350" algn="r">
              <a:lnSpc>
                <a:spcPct val="100000"/>
              </a:lnSpc>
              <a:spcBef>
                <a:spcPts val="95"/>
              </a:spcBef>
            </a:pPr>
            <a:r>
              <a:rPr lang="ru-RU" sz="1300" dirty="0">
                <a:latin typeface="Microsoft Sans Serif"/>
                <a:cs typeface="Microsoft Sans Serif"/>
              </a:rPr>
              <a:t>Доходы от оказания платных услуг</a:t>
            </a:r>
            <a:endParaRPr sz="1300" dirty="0">
              <a:latin typeface="Microsoft Sans Serif"/>
              <a:cs typeface="Microsoft Sans Serif"/>
            </a:endParaRPr>
          </a:p>
          <a:p>
            <a:pPr marR="5080" algn="r">
              <a:lnSpc>
                <a:spcPct val="100000"/>
              </a:lnSpc>
            </a:pPr>
            <a:r>
              <a:rPr lang="ru-RU" sz="1300" spc="-25" dirty="0">
                <a:latin typeface="Microsoft Sans Serif"/>
                <a:cs typeface="Microsoft Sans Serif"/>
              </a:rPr>
              <a:t>19</a:t>
            </a:r>
            <a:r>
              <a:rPr sz="1300" spc="-25" dirty="0">
                <a:latin typeface="Microsoft Sans Serif"/>
                <a:cs typeface="Microsoft Sans Serif"/>
              </a:rPr>
              <a:t> </a:t>
            </a:r>
            <a:r>
              <a:rPr sz="1300" spc="-15" dirty="0">
                <a:latin typeface="Microsoft Sans Serif"/>
                <a:cs typeface="Microsoft Sans Serif"/>
              </a:rPr>
              <a:t>млн рублей</a:t>
            </a:r>
            <a:endParaRPr sz="1300" dirty="0">
              <a:latin typeface="Microsoft Sans Serif"/>
              <a:cs typeface="Microsoft Sans Serif"/>
            </a:endParaRPr>
          </a:p>
        </p:txBody>
      </p:sp>
      <p:sp>
        <p:nvSpPr>
          <p:cNvPr id="23" name="object 23"/>
          <p:cNvSpPr txBox="1"/>
          <p:nvPr/>
        </p:nvSpPr>
        <p:spPr>
          <a:xfrm>
            <a:off x="6524636" y="3857628"/>
            <a:ext cx="2890063" cy="412292"/>
          </a:xfrm>
          <a:prstGeom prst="rect">
            <a:avLst/>
          </a:prstGeom>
        </p:spPr>
        <p:txBody>
          <a:bodyPr vert="horz" wrap="square" lIns="0" tIns="12065" rIns="0" bIns="0" rtlCol="0">
            <a:spAutoFit/>
          </a:bodyPr>
          <a:lstStyle/>
          <a:p>
            <a:pPr marR="5715" algn="r">
              <a:lnSpc>
                <a:spcPct val="100000"/>
              </a:lnSpc>
              <a:spcBef>
                <a:spcPts val="95"/>
              </a:spcBef>
            </a:pPr>
            <a:r>
              <a:rPr lang="ru-RU" sz="1300" dirty="0">
                <a:latin typeface="Microsoft Sans Serif"/>
                <a:cs typeface="Microsoft Sans Serif"/>
              </a:rPr>
              <a:t>Налоги на совокупный доход</a:t>
            </a:r>
            <a:endParaRPr sz="1300" dirty="0">
              <a:latin typeface="Microsoft Sans Serif"/>
              <a:cs typeface="Microsoft Sans Serif"/>
            </a:endParaRPr>
          </a:p>
          <a:p>
            <a:pPr marR="5080" algn="r">
              <a:lnSpc>
                <a:spcPct val="100000"/>
              </a:lnSpc>
              <a:spcBef>
                <a:spcPts val="5"/>
              </a:spcBef>
            </a:pPr>
            <a:r>
              <a:rPr lang="ru-RU" sz="1300" spc="-25" dirty="0">
                <a:latin typeface="Microsoft Sans Serif"/>
                <a:cs typeface="Microsoft Sans Serif"/>
              </a:rPr>
              <a:t>16</a:t>
            </a:r>
            <a:r>
              <a:rPr sz="1300" spc="-25" dirty="0">
                <a:latin typeface="Microsoft Sans Serif"/>
                <a:cs typeface="Microsoft Sans Serif"/>
              </a:rPr>
              <a:t> </a:t>
            </a:r>
            <a:r>
              <a:rPr sz="1300" spc="-15" dirty="0">
                <a:latin typeface="Microsoft Sans Serif"/>
                <a:cs typeface="Microsoft Sans Serif"/>
              </a:rPr>
              <a:t>млн рублей</a:t>
            </a:r>
            <a:endParaRPr sz="1300" dirty="0">
              <a:latin typeface="Microsoft Sans Serif"/>
              <a:cs typeface="Microsoft Sans Serif"/>
            </a:endParaRPr>
          </a:p>
        </p:txBody>
      </p:sp>
      <p:grpSp>
        <p:nvGrpSpPr>
          <p:cNvPr id="24" name="object 24"/>
          <p:cNvGrpSpPr/>
          <p:nvPr/>
        </p:nvGrpSpPr>
        <p:grpSpPr>
          <a:xfrm>
            <a:off x="426687" y="1476755"/>
            <a:ext cx="2169160" cy="4122420"/>
            <a:chOff x="426687" y="1476755"/>
            <a:chExt cx="2169160" cy="4122420"/>
          </a:xfrm>
        </p:grpSpPr>
        <p:pic>
          <p:nvPicPr>
            <p:cNvPr id="25" name="object 25"/>
            <p:cNvPicPr/>
            <p:nvPr/>
          </p:nvPicPr>
          <p:blipFill>
            <a:blip r:embed="rId5" cstate="print"/>
            <a:stretch>
              <a:fillRect/>
            </a:stretch>
          </p:blipFill>
          <p:spPr>
            <a:xfrm>
              <a:off x="426687" y="1495037"/>
              <a:ext cx="2132140" cy="4104142"/>
            </a:xfrm>
            <a:prstGeom prst="rect">
              <a:avLst/>
            </a:prstGeom>
          </p:spPr>
        </p:pic>
        <p:pic>
          <p:nvPicPr>
            <p:cNvPr id="26" name="object 26"/>
            <p:cNvPicPr/>
            <p:nvPr/>
          </p:nvPicPr>
          <p:blipFill>
            <a:blip r:embed="rId6" cstate="print"/>
            <a:stretch>
              <a:fillRect/>
            </a:stretch>
          </p:blipFill>
          <p:spPr>
            <a:xfrm>
              <a:off x="472440" y="1476755"/>
              <a:ext cx="2122932" cy="3759708"/>
            </a:xfrm>
            <a:prstGeom prst="rect">
              <a:avLst/>
            </a:prstGeom>
          </p:spPr>
        </p:pic>
      </p:grpSp>
      <p:sp>
        <p:nvSpPr>
          <p:cNvPr id="27" name="object 27"/>
          <p:cNvSpPr txBox="1"/>
          <p:nvPr/>
        </p:nvSpPr>
        <p:spPr>
          <a:xfrm>
            <a:off x="309530" y="1530096"/>
            <a:ext cx="2171796" cy="3585597"/>
          </a:xfrm>
          <a:prstGeom prst="rect">
            <a:avLst/>
          </a:prstGeom>
          <a:solidFill>
            <a:srgbClr val="FFFFFF"/>
          </a:solidFill>
        </p:spPr>
        <p:txBody>
          <a:bodyPr vert="horz" wrap="square" lIns="0" tIns="40640" rIns="0" bIns="0" rtlCol="0">
            <a:spAutoFit/>
          </a:bodyPr>
          <a:lstStyle/>
          <a:p>
            <a:pPr marL="318770" marR="311150" algn="ctr">
              <a:lnSpc>
                <a:spcPct val="100000"/>
              </a:lnSpc>
              <a:spcBef>
                <a:spcPts val="320"/>
              </a:spcBef>
            </a:pPr>
            <a:r>
              <a:rPr sz="1400" spc="-5" dirty="0">
                <a:latin typeface="Microsoft Sans Serif"/>
                <a:cs typeface="Microsoft Sans Serif"/>
              </a:rPr>
              <a:t>Налог на </a:t>
            </a:r>
            <a:r>
              <a:rPr sz="1400" spc="-10" dirty="0">
                <a:latin typeface="Microsoft Sans Serif"/>
                <a:cs typeface="Microsoft Sans Serif"/>
              </a:rPr>
              <a:t>доходы </a:t>
            </a:r>
            <a:r>
              <a:rPr sz="1400" spc="-360" dirty="0">
                <a:latin typeface="Microsoft Sans Serif"/>
                <a:cs typeface="Microsoft Sans Serif"/>
              </a:rPr>
              <a:t> </a:t>
            </a:r>
            <a:r>
              <a:rPr sz="1400" spc="-20" dirty="0">
                <a:latin typeface="Microsoft Sans Serif"/>
                <a:cs typeface="Microsoft Sans Serif"/>
              </a:rPr>
              <a:t>физических</a:t>
            </a:r>
            <a:r>
              <a:rPr sz="1400" spc="-25" dirty="0">
                <a:latin typeface="Microsoft Sans Serif"/>
                <a:cs typeface="Microsoft Sans Serif"/>
              </a:rPr>
              <a:t> </a:t>
            </a:r>
            <a:r>
              <a:rPr sz="1400" dirty="0">
                <a:latin typeface="Microsoft Sans Serif"/>
                <a:cs typeface="Microsoft Sans Serif"/>
              </a:rPr>
              <a:t>лиц</a:t>
            </a:r>
          </a:p>
          <a:p>
            <a:pPr algn="ctr">
              <a:lnSpc>
                <a:spcPts val="2865"/>
              </a:lnSpc>
            </a:pPr>
            <a:r>
              <a:rPr lang="ru-RU" sz="2400" spc="-10" dirty="0">
                <a:solidFill>
                  <a:srgbClr val="1F5E87"/>
                </a:solidFill>
                <a:latin typeface="Microsoft Sans Serif"/>
                <a:cs typeface="Microsoft Sans Serif"/>
              </a:rPr>
              <a:t>197</a:t>
            </a:r>
            <a:endParaRPr sz="2400" dirty="0">
              <a:latin typeface="Microsoft Sans Serif"/>
              <a:cs typeface="Microsoft Sans Serif"/>
            </a:endParaRPr>
          </a:p>
          <a:p>
            <a:pPr marL="82550" algn="ctr">
              <a:lnSpc>
                <a:spcPct val="100000"/>
              </a:lnSpc>
            </a:pPr>
            <a:r>
              <a:rPr sz="2400" spc="-15" dirty="0">
                <a:solidFill>
                  <a:srgbClr val="1F5E87"/>
                </a:solidFill>
                <a:latin typeface="Microsoft Sans Serif"/>
                <a:cs typeface="Microsoft Sans Serif"/>
              </a:rPr>
              <a:t>млн</a:t>
            </a:r>
            <a:r>
              <a:rPr sz="2400" spc="-25" dirty="0">
                <a:solidFill>
                  <a:srgbClr val="1F5E87"/>
                </a:solidFill>
                <a:latin typeface="Microsoft Sans Serif"/>
                <a:cs typeface="Microsoft Sans Serif"/>
              </a:rPr>
              <a:t> </a:t>
            </a:r>
            <a:r>
              <a:rPr sz="2400" dirty="0">
                <a:solidFill>
                  <a:srgbClr val="1F5E87"/>
                </a:solidFill>
                <a:latin typeface="Microsoft Sans Serif"/>
                <a:cs typeface="Microsoft Sans Serif"/>
              </a:rPr>
              <a:t>рублей</a:t>
            </a:r>
            <a:endParaRPr sz="2400" dirty="0">
              <a:latin typeface="Microsoft Sans Serif"/>
              <a:cs typeface="Microsoft Sans Serif"/>
            </a:endParaRPr>
          </a:p>
          <a:p>
            <a:pPr marL="48895" algn="ctr">
              <a:lnSpc>
                <a:spcPct val="100000"/>
              </a:lnSpc>
              <a:spcBef>
                <a:spcPts val="1695"/>
              </a:spcBef>
            </a:pPr>
            <a:r>
              <a:rPr sz="1400" spc="-10" dirty="0">
                <a:latin typeface="Microsoft Sans Serif"/>
                <a:cs typeface="Microsoft Sans Serif"/>
              </a:rPr>
              <a:t>зачисляется</a:t>
            </a:r>
            <a:endParaRPr sz="1400" dirty="0">
              <a:latin typeface="Microsoft Sans Serif"/>
              <a:cs typeface="Microsoft Sans Serif"/>
            </a:endParaRPr>
          </a:p>
          <a:p>
            <a:pPr marL="342900" marR="334645" indent="48260" algn="ctr">
              <a:lnSpc>
                <a:spcPct val="100000"/>
              </a:lnSpc>
              <a:spcBef>
                <a:spcPts val="5"/>
              </a:spcBef>
            </a:pPr>
            <a:r>
              <a:rPr sz="1400" dirty="0">
                <a:latin typeface="Microsoft Sans Serif"/>
                <a:cs typeface="Microsoft Sans Serif"/>
              </a:rPr>
              <a:t>в</a:t>
            </a:r>
            <a:r>
              <a:rPr sz="1400" spc="10" dirty="0">
                <a:latin typeface="Microsoft Sans Serif"/>
                <a:cs typeface="Microsoft Sans Serif"/>
              </a:rPr>
              <a:t> </a:t>
            </a:r>
            <a:r>
              <a:rPr sz="1400" spc="-5" dirty="0">
                <a:latin typeface="Microsoft Sans Serif"/>
                <a:cs typeface="Microsoft Sans Serif"/>
              </a:rPr>
              <a:t>бюджет </a:t>
            </a:r>
            <a:r>
              <a:rPr sz="1400" dirty="0">
                <a:latin typeface="Microsoft Sans Serif"/>
                <a:cs typeface="Microsoft Sans Serif"/>
              </a:rPr>
              <a:t> </a:t>
            </a:r>
            <a:r>
              <a:rPr sz="1400" spc="-40" dirty="0">
                <a:latin typeface="Microsoft Sans Serif"/>
                <a:cs typeface="Microsoft Sans Serif"/>
              </a:rPr>
              <a:t>м</a:t>
            </a:r>
            <a:r>
              <a:rPr sz="1400" spc="-20" dirty="0">
                <a:latin typeface="Microsoft Sans Serif"/>
                <a:cs typeface="Microsoft Sans Serif"/>
              </a:rPr>
              <a:t>у</a:t>
            </a:r>
            <a:r>
              <a:rPr sz="1400" spc="-5" dirty="0">
                <a:latin typeface="Microsoft Sans Serif"/>
                <a:cs typeface="Microsoft Sans Serif"/>
              </a:rPr>
              <a:t>ни</a:t>
            </a:r>
            <a:r>
              <a:rPr sz="1400" dirty="0">
                <a:latin typeface="Microsoft Sans Serif"/>
                <a:cs typeface="Microsoft Sans Serif"/>
              </a:rPr>
              <a:t>ц</a:t>
            </a:r>
            <a:r>
              <a:rPr sz="1400" spc="-10" dirty="0">
                <a:latin typeface="Microsoft Sans Serif"/>
                <a:cs typeface="Microsoft Sans Serif"/>
              </a:rPr>
              <a:t>и</a:t>
            </a:r>
            <a:r>
              <a:rPr sz="1400" spc="-25" dirty="0">
                <a:latin typeface="Microsoft Sans Serif"/>
                <a:cs typeface="Microsoft Sans Serif"/>
              </a:rPr>
              <a:t>п</a:t>
            </a:r>
            <a:r>
              <a:rPr sz="1400" spc="-10" dirty="0">
                <a:latin typeface="Microsoft Sans Serif"/>
                <a:cs typeface="Microsoft Sans Serif"/>
              </a:rPr>
              <a:t>ально</a:t>
            </a:r>
            <a:r>
              <a:rPr sz="1400" spc="-5" dirty="0">
                <a:latin typeface="Microsoft Sans Serif"/>
                <a:cs typeface="Microsoft Sans Serif"/>
              </a:rPr>
              <a:t>г</a:t>
            </a:r>
            <a:r>
              <a:rPr sz="1400" dirty="0">
                <a:latin typeface="Microsoft Sans Serif"/>
                <a:cs typeface="Microsoft Sans Serif"/>
              </a:rPr>
              <a:t>о  </a:t>
            </a:r>
            <a:r>
              <a:rPr sz="1400" spc="-10" dirty="0">
                <a:latin typeface="Microsoft Sans Serif"/>
                <a:cs typeface="Microsoft Sans Serif"/>
              </a:rPr>
              <a:t>образования</a:t>
            </a:r>
            <a:endParaRPr sz="1400" dirty="0">
              <a:latin typeface="Microsoft Sans Serif"/>
              <a:cs typeface="Microsoft Sans Serif"/>
            </a:endParaRPr>
          </a:p>
          <a:p>
            <a:pPr marL="365760" marR="308610" indent="-1270" algn="ctr">
              <a:lnSpc>
                <a:spcPct val="100000"/>
              </a:lnSpc>
            </a:pPr>
            <a:r>
              <a:rPr sz="1400" spc="-15" dirty="0">
                <a:latin typeface="Microsoft Sans Serif"/>
                <a:cs typeface="Microsoft Sans Serif"/>
              </a:rPr>
              <a:t>по</a:t>
            </a:r>
            <a:r>
              <a:rPr sz="1400" spc="5" dirty="0">
                <a:latin typeface="Microsoft Sans Serif"/>
                <a:cs typeface="Microsoft Sans Serif"/>
              </a:rPr>
              <a:t> </a:t>
            </a:r>
            <a:r>
              <a:rPr sz="1400" spc="-15" dirty="0">
                <a:latin typeface="Microsoft Sans Serif"/>
                <a:cs typeface="Microsoft Sans Serif"/>
              </a:rPr>
              <a:t>норматив</a:t>
            </a:r>
            <a:r>
              <a:rPr lang="ru-RU" sz="1400" spc="-15" dirty="0">
                <a:latin typeface="Microsoft Sans Serif"/>
                <a:cs typeface="Microsoft Sans Serif"/>
              </a:rPr>
              <a:t>у</a:t>
            </a:r>
            <a:r>
              <a:rPr sz="1400" spc="-15" dirty="0">
                <a:latin typeface="Microsoft Sans Serif"/>
                <a:cs typeface="Microsoft Sans Serif"/>
              </a:rPr>
              <a:t> </a:t>
            </a:r>
            <a:r>
              <a:rPr sz="1400" spc="-10" dirty="0">
                <a:latin typeface="Microsoft Sans Serif"/>
                <a:cs typeface="Microsoft Sans Serif"/>
              </a:rPr>
              <a:t> </a:t>
            </a:r>
            <a:r>
              <a:rPr sz="1400" spc="-5" dirty="0">
                <a:latin typeface="Microsoft Sans Serif"/>
                <a:cs typeface="Microsoft Sans Serif"/>
              </a:rPr>
              <a:t>3</a:t>
            </a:r>
            <a:r>
              <a:rPr lang="ru-RU" sz="1400" spc="-5" dirty="0">
                <a:latin typeface="Microsoft Sans Serif"/>
                <a:cs typeface="Microsoft Sans Serif"/>
              </a:rPr>
              <a:t>9,25</a:t>
            </a:r>
            <a:r>
              <a:rPr sz="1400" spc="-5" dirty="0">
                <a:latin typeface="Microsoft Sans Serif"/>
                <a:cs typeface="Microsoft Sans Serif"/>
              </a:rPr>
              <a:t>%</a:t>
            </a:r>
            <a:endParaRPr sz="1400" dirty="0">
              <a:latin typeface="Microsoft Sans Serif"/>
              <a:cs typeface="Microsoft Sans Serif"/>
            </a:endParaRPr>
          </a:p>
          <a:p>
            <a:pPr marL="226060" marR="218440" indent="48260" algn="ctr">
              <a:lnSpc>
                <a:spcPct val="100000"/>
              </a:lnSpc>
            </a:pPr>
            <a:r>
              <a:rPr sz="1400" spc="-5" dirty="0">
                <a:latin typeface="Microsoft Sans Serif"/>
                <a:cs typeface="Microsoft Sans Serif"/>
              </a:rPr>
              <a:t>от общей </a:t>
            </a:r>
            <a:r>
              <a:rPr sz="1400" spc="-20" dirty="0">
                <a:latin typeface="Microsoft Sans Serif"/>
                <a:cs typeface="Microsoft Sans Serif"/>
              </a:rPr>
              <a:t>суммы </a:t>
            </a:r>
            <a:r>
              <a:rPr sz="1400" spc="-15" dirty="0">
                <a:latin typeface="Microsoft Sans Serif"/>
                <a:cs typeface="Microsoft Sans Serif"/>
              </a:rPr>
              <a:t> </a:t>
            </a:r>
            <a:r>
              <a:rPr sz="1400" spc="-5" dirty="0">
                <a:latin typeface="Microsoft Sans Serif"/>
                <a:cs typeface="Microsoft Sans Serif"/>
              </a:rPr>
              <a:t>налога, </a:t>
            </a:r>
            <a:r>
              <a:rPr sz="1400" dirty="0">
                <a:latin typeface="Microsoft Sans Serif"/>
                <a:cs typeface="Microsoft Sans Serif"/>
              </a:rPr>
              <a:t> </a:t>
            </a:r>
            <a:r>
              <a:rPr sz="1400" spc="-20" dirty="0">
                <a:latin typeface="Microsoft Sans Serif"/>
                <a:cs typeface="Microsoft Sans Serif"/>
              </a:rPr>
              <a:t>взимаемо</a:t>
            </a:r>
            <a:r>
              <a:rPr lang="ru-RU" sz="1400" spc="-20" dirty="0">
                <a:latin typeface="Microsoft Sans Serif"/>
                <a:cs typeface="Microsoft Sans Serif"/>
              </a:rPr>
              <a:t>го</a:t>
            </a:r>
            <a:r>
              <a:rPr sz="1400" spc="-10" dirty="0">
                <a:latin typeface="Microsoft Sans Serif"/>
                <a:cs typeface="Microsoft Sans Serif"/>
              </a:rPr>
              <a:t> </a:t>
            </a:r>
            <a:r>
              <a:rPr sz="1400" spc="-5" dirty="0">
                <a:latin typeface="Microsoft Sans Serif"/>
                <a:cs typeface="Microsoft Sans Serif"/>
              </a:rPr>
              <a:t>на </a:t>
            </a:r>
            <a:r>
              <a:rPr sz="1400" dirty="0">
                <a:latin typeface="Microsoft Sans Serif"/>
                <a:cs typeface="Microsoft Sans Serif"/>
              </a:rPr>
              <a:t> </a:t>
            </a:r>
            <a:r>
              <a:rPr sz="1400" spc="-5" dirty="0">
                <a:latin typeface="Microsoft Sans Serif"/>
                <a:cs typeface="Microsoft Sans Serif"/>
              </a:rPr>
              <a:t>территории</a:t>
            </a:r>
            <a:r>
              <a:rPr sz="1400" spc="-75" dirty="0">
                <a:latin typeface="Microsoft Sans Serif"/>
                <a:cs typeface="Microsoft Sans Serif"/>
              </a:rPr>
              <a:t> </a:t>
            </a:r>
            <a:r>
              <a:rPr sz="1400" spc="-5" dirty="0">
                <a:latin typeface="Microsoft Sans Serif"/>
                <a:cs typeface="Microsoft Sans Serif"/>
              </a:rPr>
              <a:t>района</a:t>
            </a:r>
            <a:endParaRPr sz="1400" dirty="0">
              <a:latin typeface="Microsoft Sans Serif"/>
              <a:cs typeface="Microsoft Sans Serif"/>
            </a:endParaRPr>
          </a:p>
        </p:txBody>
      </p:sp>
      <p:grpSp>
        <p:nvGrpSpPr>
          <p:cNvPr id="28" name="object 28"/>
          <p:cNvGrpSpPr/>
          <p:nvPr/>
        </p:nvGrpSpPr>
        <p:grpSpPr>
          <a:xfrm>
            <a:off x="2488692" y="2394204"/>
            <a:ext cx="570230" cy="361315"/>
            <a:chOff x="2488692" y="2394204"/>
            <a:chExt cx="570230" cy="361315"/>
          </a:xfrm>
        </p:grpSpPr>
        <p:pic>
          <p:nvPicPr>
            <p:cNvPr id="29" name="object 29"/>
            <p:cNvPicPr/>
            <p:nvPr/>
          </p:nvPicPr>
          <p:blipFill>
            <a:blip r:embed="rId7" cstate="print"/>
            <a:stretch>
              <a:fillRect/>
            </a:stretch>
          </p:blipFill>
          <p:spPr>
            <a:xfrm>
              <a:off x="2488692" y="2394204"/>
              <a:ext cx="569988" cy="361188"/>
            </a:xfrm>
            <a:prstGeom prst="rect">
              <a:avLst/>
            </a:prstGeom>
          </p:spPr>
        </p:pic>
        <p:sp>
          <p:nvSpPr>
            <p:cNvPr id="30" name="object 30"/>
            <p:cNvSpPr/>
            <p:nvPr/>
          </p:nvSpPr>
          <p:spPr>
            <a:xfrm>
              <a:off x="2580132" y="2447544"/>
              <a:ext cx="467995" cy="259079"/>
            </a:xfrm>
            <a:custGeom>
              <a:avLst/>
              <a:gdLst/>
              <a:ahLst/>
              <a:cxnLst/>
              <a:rect l="l" t="t" r="r" b="b"/>
              <a:pathLst>
                <a:path w="467994" h="259080">
                  <a:moveTo>
                    <a:pt x="338328" y="0"/>
                  </a:moveTo>
                  <a:lnTo>
                    <a:pt x="0" y="0"/>
                  </a:lnTo>
                  <a:lnTo>
                    <a:pt x="129540" y="129539"/>
                  </a:lnTo>
                  <a:lnTo>
                    <a:pt x="0" y="259079"/>
                  </a:lnTo>
                  <a:lnTo>
                    <a:pt x="338328" y="259079"/>
                  </a:lnTo>
                  <a:lnTo>
                    <a:pt x="467868" y="129539"/>
                  </a:lnTo>
                  <a:lnTo>
                    <a:pt x="338328" y="0"/>
                  </a:lnTo>
                  <a:close/>
                </a:path>
              </a:pathLst>
            </a:custGeom>
            <a:solidFill>
              <a:srgbClr val="256F9F"/>
            </a:solidFill>
          </p:spPr>
          <p:txBody>
            <a:bodyPr wrap="square" lIns="0" tIns="0" rIns="0" bIns="0" rtlCol="0"/>
            <a:lstStyle/>
            <a:p>
              <a:endParaRPr dirty="0"/>
            </a:p>
          </p:txBody>
        </p:sp>
      </p:grpSp>
      <p:sp>
        <p:nvSpPr>
          <p:cNvPr id="31" name="object 31"/>
          <p:cNvSpPr txBox="1"/>
          <p:nvPr/>
        </p:nvSpPr>
        <p:spPr>
          <a:xfrm>
            <a:off x="6453198" y="1857364"/>
            <a:ext cx="2946400" cy="619760"/>
          </a:xfrm>
          <a:prstGeom prst="rect">
            <a:avLst/>
          </a:prstGeom>
        </p:spPr>
        <p:txBody>
          <a:bodyPr vert="horz" wrap="square" lIns="0" tIns="12065" rIns="0" bIns="0" rtlCol="0">
            <a:spAutoFit/>
          </a:bodyPr>
          <a:lstStyle/>
          <a:p>
            <a:pPr marR="5715" algn="r">
              <a:lnSpc>
                <a:spcPct val="100000"/>
              </a:lnSpc>
              <a:spcBef>
                <a:spcPts val="95"/>
              </a:spcBef>
            </a:pPr>
            <a:r>
              <a:rPr sz="1300" spc="-20" dirty="0">
                <a:latin typeface="Microsoft Sans Serif"/>
                <a:cs typeface="Microsoft Sans Serif"/>
              </a:rPr>
              <a:t>Платежи</a:t>
            </a:r>
            <a:r>
              <a:rPr sz="1300" spc="25" dirty="0">
                <a:latin typeface="Microsoft Sans Serif"/>
                <a:cs typeface="Microsoft Sans Serif"/>
              </a:rPr>
              <a:t> </a:t>
            </a:r>
            <a:r>
              <a:rPr sz="1300" spc="-15" dirty="0">
                <a:latin typeface="Microsoft Sans Serif"/>
                <a:cs typeface="Microsoft Sans Serif"/>
              </a:rPr>
              <a:t>от</a:t>
            </a:r>
            <a:r>
              <a:rPr sz="1300" spc="10" dirty="0">
                <a:latin typeface="Microsoft Sans Serif"/>
                <a:cs typeface="Microsoft Sans Serif"/>
              </a:rPr>
              <a:t> </a:t>
            </a:r>
            <a:r>
              <a:rPr sz="1300" spc="-15" dirty="0">
                <a:latin typeface="Microsoft Sans Serif"/>
                <a:cs typeface="Microsoft Sans Serif"/>
              </a:rPr>
              <a:t>использования</a:t>
            </a:r>
            <a:r>
              <a:rPr sz="1300" spc="25" dirty="0">
                <a:latin typeface="Microsoft Sans Serif"/>
                <a:cs typeface="Microsoft Sans Serif"/>
              </a:rPr>
              <a:t> </a:t>
            </a:r>
            <a:r>
              <a:rPr sz="1300" spc="-5" dirty="0">
                <a:latin typeface="Microsoft Sans Serif"/>
                <a:cs typeface="Microsoft Sans Serif"/>
              </a:rPr>
              <a:t>и</a:t>
            </a:r>
            <a:r>
              <a:rPr sz="1300" spc="10" dirty="0">
                <a:latin typeface="Microsoft Sans Serif"/>
                <a:cs typeface="Microsoft Sans Serif"/>
              </a:rPr>
              <a:t> </a:t>
            </a:r>
            <a:r>
              <a:rPr sz="1300" spc="-25" dirty="0">
                <a:latin typeface="Microsoft Sans Serif"/>
                <a:cs typeface="Microsoft Sans Serif"/>
              </a:rPr>
              <a:t>продажи</a:t>
            </a:r>
            <a:endParaRPr sz="1300" dirty="0">
              <a:latin typeface="Microsoft Sans Serif"/>
              <a:cs typeface="Microsoft Sans Serif"/>
            </a:endParaRPr>
          </a:p>
          <a:p>
            <a:pPr marR="6350" algn="r">
              <a:lnSpc>
                <a:spcPct val="100000"/>
              </a:lnSpc>
            </a:pPr>
            <a:r>
              <a:rPr sz="1300" spc="-15" dirty="0">
                <a:latin typeface="Microsoft Sans Serif"/>
                <a:cs typeface="Microsoft Sans Serif"/>
              </a:rPr>
              <a:t>муниципального</a:t>
            </a:r>
            <a:r>
              <a:rPr sz="1300" spc="15" dirty="0">
                <a:latin typeface="Microsoft Sans Serif"/>
                <a:cs typeface="Microsoft Sans Serif"/>
              </a:rPr>
              <a:t> </a:t>
            </a:r>
            <a:r>
              <a:rPr sz="1300" spc="-15" dirty="0">
                <a:latin typeface="Microsoft Sans Serif"/>
                <a:cs typeface="Microsoft Sans Serif"/>
              </a:rPr>
              <a:t>имущества</a:t>
            </a:r>
            <a:endParaRPr sz="1300" dirty="0">
              <a:latin typeface="Microsoft Sans Serif"/>
              <a:cs typeface="Microsoft Sans Serif"/>
            </a:endParaRPr>
          </a:p>
          <a:p>
            <a:pPr marR="5080" algn="r">
              <a:lnSpc>
                <a:spcPct val="100000"/>
              </a:lnSpc>
            </a:pPr>
            <a:r>
              <a:rPr lang="ru-RU" sz="1300" spc="-5" dirty="0">
                <a:latin typeface="Microsoft Sans Serif"/>
                <a:cs typeface="Microsoft Sans Serif"/>
              </a:rPr>
              <a:t>30</a:t>
            </a:r>
            <a:r>
              <a:rPr sz="1300" spc="-25" dirty="0">
                <a:latin typeface="Microsoft Sans Serif"/>
                <a:cs typeface="Microsoft Sans Serif"/>
              </a:rPr>
              <a:t> </a:t>
            </a:r>
            <a:r>
              <a:rPr sz="1300" spc="-15" dirty="0">
                <a:latin typeface="Microsoft Sans Serif"/>
                <a:cs typeface="Microsoft Sans Serif"/>
              </a:rPr>
              <a:t>млн рублей</a:t>
            </a:r>
            <a:endParaRPr sz="1300" dirty="0">
              <a:latin typeface="Microsoft Sans Serif"/>
              <a:cs typeface="Microsoft Sans Serif"/>
            </a:endParaRPr>
          </a:p>
        </p:txBody>
      </p:sp>
      <p:sp>
        <p:nvSpPr>
          <p:cNvPr id="35" name="object 35"/>
          <p:cNvSpPr txBox="1"/>
          <p:nvPr/>
        </p:nvSpPr>
        <p:spPr>
          <a:xfrm>
            <a:off x="7167578" y="4643446"/>
            <a:ext cx="2286016" cy="212238"/>
          </a:xfrm>
          <a:prstGeom prst="rect">
            <a:avLst/>
          </a:prstGeom>
        </p:spPr>
        <p:txBody>
          <a:bodyPr vert="horz" wrap="square" lIns="0" tIns="12065" rIns="0" bIns="0" rtlCol="0">
            <a:spAutoFit/>
          </a:bodyPr>
          <a:lstStyle/>
          <a:p>
            <a:pPr marL="80645" marR="5080" indent="-68580">
              <a:lnSpc>
                <a:spcPct val="100000"/>
              </a:lnSpc>
              <a:spcBef>
                <a:spcPts val="95"/>
              </a:spcBef>
            </a:pPr>
            <a:r>
              <a:rPr sz="1300" spc="-15" dirty="0">
                <a:latin typeface="Microsoft Sans Serif"/>
                <a:cs typeface="Microsoft Sans Serif"/>
              </a:rPr>
              <a:t>Прочие </a:t>
            </a:r>
            <a:r>
              <a:rPr sz="1300" spc="-15" dirty="0" err="1">
                <a:latin typeface="Microsoft Sans Serif"/>
                <a:cs typeface="Microsoft Sans Serif"/>
              </a:rPr>
              <a:t>доходы</a:t>
            </a:r>
            <a:r>
              <a:rPr sz="1300" spc="-15" dirty="0">
                <a:latin typeface="Microsoft Sans Serif"/>
                <a:cs typeface="Microsoft Sans Serif"/>
              </a:rPr>
              <a:t> </a:t>
            </a:r>
            <a:r>
              <a:rPr lang="ru-RU" sz="1300" spc="-15" dirty="0">
                <a:latin typeface="Microsoft Sans Serif"/>
                <a:cs typeface="Microsoft Sans Serif"/>
              </a:rPr>
              <a:t>9</a:t>
            </a:r>
            <a:r>
              <a:rPr lang="ru-RU" sz="1300" spc="-335" dirty="0">
                <a:latin typeface="Microsoft Sans Serif"/>
                <a:cs typeface="Microsoft Sans Serif"/>
              </a:rPr>
              <a:t> </a:t>
            </a:r>
            <a:r>
              <a:rPr sz="1300" spc="-20" dirty="0">
                <a:latin typeface="Microsoft Sans Serif"/>
                <a:cs typeface="Microsoft Sans Serif"/>
              </a:rPr>
              <a:t> </a:t>
            </a:r>
            <a:r>
              <a:rPr sz="1300" spc="-15" dirty="0">
                <a:latin typeface="Microsoft Sans Serif"/>
                <a:cs typeface="Microsoft Sans Serif"/>
              </a:rPr>
              <a:t>млн рублей</a:t>
            </a:r>
            <a:endParaRPr sz="1300" dirty="0">
              <a:latin typeface="Microsoft Sans Serif"/>
              <a:cs typeface="Microsoft Sans Serif"/>
            </a:endParaRPr>
          </a:p>
        </p:txBody>
      </p:sp>
      <p:sp>
        <p:nvSpPr>
          <p:cNvPr id="38" name="object 38"/>
          <p:cNvSpPr/>
          <p:nvPr/>
        </p:nvSpPr>
        <p:spPr>
          <a:xfrm>
            <a:off x="5524504" y="4572008"/>
            <a:ext cx="4089400" cy="386080"/>
          </a:xfrm>
          <a:custGeom>
            <a:avLst/>
            <a:gdLst/>
            <a:ahLst/>
            <a:cxnLst/>
            <a:rect l="l" t="t" r="r" b="b"/>
            <a:pathLst>
              <a:path w="4089400" h="386079">
                <a:moveTo>
                  <a:pt x="4088891" y="0"/>
                </a:moveTo>
                <a:lnTo>
                  <a:pt x="4064634" y="2286"/>
                </a:lnTo>
                <a:lnTo>
                  <a:pt x="4064634" y="353187"/>
                </a:lnTo>
                <a:lnTo>
                  <a:pt x="342900" y="353187"/>
                </a:lnTo>
                <a:lnTo>
                  <a:pt x="0" y="385572"/>
                </a:lnTo>
                <a:lnTo>
                  <a:pt x="4088891" y="385572"/>
                </a:lnTo>
                <a:lnTo>
                  <a:pt x="4088891" y="0"/>
                </a:lnTo>
                <a:close/>
              </a:path>
            </a:pathLst>
          </a:custGeom>
          <a:solidFill>
            <a:srgbClr val="ACB8C9"/>
          </a:solidFill>
        </p:spPr>
        <p:txBody>
          <a:bodyPr wrap="square" lIns="0" tIns="0" rIns="0" bIns="0" rtlCol="0"/>
          <a:lstStyle/>
          <a:p>
            <a:endParaRPr dirty="0"/>
          </a:p>
        </p:txBody>
      </p:sp>
      <p:sp>
        <p:nvSpPr>
          <p:cNvPr id="39" name="object 39"/>
          <p:cNvSpPr txBox="1"/>
          <p:nvPr/>
        </p:nvSpPr>
        <p:spPr>
          <a:xfrm>
            <a:off x="518870" y="397002"/>
            <a:ext cx="6378345" cy="566181"/>
          </a:xfrm>
          <a:prstGeom prst="rect">
            <a:avLst/>
          </a:prstGeom>
        </p:spPr>
        <p:txBody>
          <a:bodyPr vert="horz" wrap="square" lIns="0" tIns="12065" rIns="0" bIns="0" rtlCol="0">
            <a:spAutoFit/>
          </a:bodyPr>
          <a:lstStyle/>
          <a:p>
            <a:pPr marL="12700" marR="5080">
              <a:lnSpc>
                <a:spcPct val="100000"/>
              </a:lnSpc>
              <a:spcBef>
                <a:spcPts val="95"/>
              </a:spcBef>
            </a:pPr>
            <a:r>
              <a:rPr b="1" spc="-10" dirty="0">
                <a:latin typeface="Arial"/>
                <a:cs typeface="Arial"/>
              </a:rPr>
              <a:t>Структура</a:t>
            </a:r>
            <a:r>
              <a:rPr b="1" spc="50" dirty="0">
                <a:latin typeface="Arial"/>
                <a:cs typeface="Arial"/>
              </a:rPr>
              <a:t> </a:t>
            </a:r>
            <a:r>
              <a:rPr b="1" spc="-5" dirty="0">
                <a:latin typeface="Arial"/>
                <a:cs typeface="Arial"/>
              </a:rPr>
              <a:t>и</a:t>
            </a:r>
            <a:r>
              <a:rPr b="1" spc="10" dirty="0">
                <a:latin typeface="Arial"/>
                <a:cs typeface="Arial"/>
              </a:rPr>
              <a:t> </a:t>
            </a:r>
            <a:r>
              <a:rPr b="1" spc="-15" dirty="0">
                <a:latin typeface="Arial"/>
                <a:cs typeface="Arial"/>
              </a:rPr>
              <a:t>источники</a:t>
            </a:r>
            <a:r>
              <a:rPr b="1" spc="35" dirty="0">
                <a:latin typeface="Arial"/>
                <a:cs typeface="Arial"/>
              </a:rPr>
              <a:t> </a:t>
            </a:r>
            <a:r>
              <a:rPr b="1" spc="-15" dirty="0">
                <a:latin typeface="Arial"/>
                <a:cs typeface="Arial"/>
              </a:rPr>
              <a:t>налоговых</a:t>
            </a:r>
            <a:r>
              <a:rPr b="1" spc="20" dirty="0">
                <a:latin typeface="Arial"/>
                <a:cs typeface="Arial"/>
              </a:rPr>
              <a:t> </a:t>
            </a:r>
            <a:r>
              <a:rPr b="1" spc="-5" dirty="0">
                <a:latin typeface="Arial"/>
                <a:cs typeface="Arial"/>
              </a:rPr>
              <a:t>и</a:t>
            </a:r>
            <a:r>
              <a:rPr b="1" spc="10" dirty="0">
                <a:latin typeface="Arial"/>
                <a:cs typeface="Arial"/>
              </a:rPr>
              <a:t> </a:t>
            </a:r>
            <a:r>
              <a:rPr b="1" spc="-10" dirty="0">
                <a:latin typeface="Arial"/>
                <a:cs typeface="Arial"/>
              </a:rPr>
              <a:t>неналоговых </a:t>
            </a:r>
            <a:r>
              <a:rPr b="1" spc="-5" dirty="0">
                <a:latin typeface="Arial"/>
                <a:cs typeface="Arial"/>
              </a:rPr>
              <a:t> </a:t>
            </a:r>
            <a:r>
              <a:rPr b="1" spc="-20" dirty="0">
                <a:latin typeface="Arial"/>
                <a:cs typeface="Arial"/>
              </a:rPr>
              <a:t>доходов</a:t>
            </a:r>
            <a:r>
              <a:rPr b="1" spc="15" dirty="0">
                <a:latin typeface="Arial"/>
                <a:cs typeface="Arial"/>
              </a:rPr>
              <a:t> </a:t>
            </a:r>
            <a:r>
              <a:rPr b="1" spc="-15" dirty="0">
                <a:latin typeface="Arial"/>
                <a:cs typeface="Arial"/>
              </a:rPr>
              <a:t>местного</a:t>
            </a:r>
            <a:r>
              <a:rPr b="1" spc="40" dirty="0">
                <a:latin typeface="Arial"/>
                <a:cs typeface="Arial"/>
              </a:rPr>
              <a:t> </a:t>
            </a:r>
            <a:r>
              <a:rPr b="1" spc="-20" dirty="0">
                <a:latin typeface="Arial"/>
                <a:cs typeface="Arial"/>
              </a:rPr>
              <a:t>бюджета</a:t>
            </a:r>
            <a:r>
              <a:rPr b="1" spc="45" dirty="0">
                <a:latin typeface="Arial"/>
                <a:cs typeface="Arial"/>
              </a:rPr>
              <a:t> </a:t>
            </a:r>
            <a:r>
              <a:rPr b="1" spc="-5" dirty="0">
                <a:latin typeface="Arial"/>
                <a:cs typeface="Arial"/>
              </a:rPr>
              <a:t>в</a:t>
            </a:r>
            <a:r>
              <a:rPr b="1" spc="5" dirty="0">
                <a:latin typeface="Arial"/>
                <a:cs typeface="Arial"/>
              </a:rPr>
              <a:t> </a:t>
            </a:r>
            <a:r>
              <a:rPr b="1" spc="-10" dirty="0">
                <a:latin typeface="Arial"/>
                <a:cs typeface="Arial"/>
              </a:rPr>
              <a:t>202</a:t>
            </a:r>
            <a:r>
              <a:rPr lang="ru-RU" b="1" spc="-10" dirty="0">
                <a:latin typeface="Arial"/>
                <a:cs typeface="Arial"/>
              </a:rPr>
              <a:t>5</a:t>
            </a:r>
            <a:r>
              <a:rPr b="1" spc="-5" dirty="0">
                <a:latin typeface="Arial"/>
                <a:cs typeface="Arial"/>
              </a:rPr>
              <a:t> </a:t>
            </a:r>
            <a:r>
              <a:rPr b="1" spc="-15" dirty="0">
                <a:latin typeface="Arial"/>
                <a:cs typeface="Arial"/>
              </a:rPr>
              <a:t>году</a:t>
            </a:r>
            <a:r>
              <a:rPr b="1" spc="20" dirty="0">
                <a:latin typeface="Arial"/>
                <a:cs typeface="Arial"/>
              </a:rPr>
              <a:t> </a:t>
            </a:r>
            <a:r>
              <a:rPr b="1" spc="-10" dirty="0">
                <a:latin typeface="Arial"/>
                <a:cs typeface="Arial"/>
              </a:rPr>
              <a:t>(млн</a:t>
            </a:r>
            <a:r>
              <a:rPr b="1" spc="10" dirty="0">
                <a:latin typeface="Arial"/>
                <a:cs typeface="Arial"/>
              </a:rPr>
              <a:t> </a:t>
            </a:r>
            <a:r>
              <a:rPr b="1" spc="-25" dirty="0">
                <a:latin typeface="Arial"/>
                <a:cs typeface="Arial"/>
              </a:rPr>
              <a:t>рублей,</a:t>
            </a:r>
            <a:r>
              <a:rPr b="1" spc="70" dirty="0">
                <a:latin typeface="Arial"/>
                <a:cs typeface="Arial"/>
              </a:rPr>
              <a:t> </a:t>
            </a:r>
            <a:r>
              <a:rPr b="1" spc="-25" dirty="0">
                <a:latin typeface="Arial"/>
                <a:cs typeface="Arial"/>
              </a:rPr>
              <a:t>%)</a:t>
            </a:r>
            <a:endParaRPr dirty="0">
              <a:latin typeface="Arial"/>
              <a:cs typeface="Arial"/>
            </a:endParaRPr>
          </a:p>
        </p:txBody>
      </p:sp>
      <p:sp>
        <p:nvSpPr>
          <p:cNvPr id="40" name="object 40"/>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13</a:t>
            </a:fld>
            <a:endParaRPr sz="1200" dirty="0">
              <a:latin typeface="Microsoft Sans Serif"/>
              <a:cs typeface="Microsoft Sans Serif"/>
            </a:endParaRPr>
          </a:p>
        </p:txBody>
      </p:sp>
      <p:sp>
        <p:nvSpPr>
          <p:cNvPr id="34" name="object 34"/>
          <p:cNvSpPr/>
          <p:nvPr/>
        </p:nvSpPr>
        <p:spPr>
          <a:xfrm>
            <a:off x="6149348" y="3872894"/>
            <a:ext cx="3461385" cy="448309"/>
          </a:xfrm>
          <a:custGeom>
            <a:avLst/>
            <a:gdLst/>
            <a:ahLst/>
            <a:cxnLst/>
            <a:rect l="l" t="t" r="r" b="b"/>
            <a:pathLst>
              <a:path w="3461384" h="448310">
                <a:moveTo>
                  <a:pt x="3461004" y="0"/>
                </a:moveTo>
                <a:lnTo>
                  <a:pt x="3432809" y="3682"/>
                </a:lnTo>
                <a:lnTo>
                  <a:pt x="3432809" y="410463"/>
                </a:lnTo>
                <a:lnTo>
                  <a:pt x="290321" y="410463"/>
                </a:lnTo>
                <a:lnTo>
                  <a:pt x="0" y="448056"/>
                </a:lnTo>
                <a:lnTo>
                  <a:pt x="3461004" y="448056"/>
                </a:lnTo>
                <a:lnTo>
                  <a:pt x="3461004" y="0"/>
                </a:lnTo>
                <a:close/>
              </a:path>
            </a:pathLst>
          </a:custGeom>
          <a:solidFill>
            <a:srgbClr val="ACB8C9"/>
          </a:solidFill>
        </p:spPr>
        <p:txBody>
          <a:bodyPr wrap="square" lIns="0" tIns="0" rIns="0" bIns="0" rtlCol="0"/>
          <a:lstStyle/>
          <a:p>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object 22"/>
          <p:cNvSpPr/>
          <p:nvPr/>
        </p:nvSpPr>
        <p:spPr>
          <a:xfrm>
            <a:off x="7543800" y="2689860"/>
            <a:ext cx="1946275" cy="373380"/>
          </a:xfrm>
          <a:custGeom>
            <a:avLst/>
            <a:gdLst/>
            <a:ahLst/>
            <a:cxnLst/>
            <a:rect l="l" t="t" r="r" b="b"/>
            <a:pathLst>
              <a:path w="1946275" h="373380">
                <a:moveTo>
                  <a:pt x="1832991" y="0"/>
                </a:moveTo>
                <a:lnTo>
                  <a:pt x="113156" y="0"/>
                </a:lnTo>
                <a:lnTo>
                  <a:pt x="69115" y="8893"/>
                </a:lnTo>
                <a:lnTo>
                  <a:pt x="33147" y="33147"/>
                </a:lnTo>
                <a:lnTo>
                  <a:pt x="8893" y="69115"/>
                </a:lnTo>
                <a:lnTo>
                  <a:pt x="0" y="113156"/>
                </a:lnTo>
                <a:lnTo>
                  <a:pt x="0" y="260223"/>
                </a:lnTo>
                <a:lnTo>
                  <a:pt x="8893" y="304264"/>
                </a:lnTo>
                <a:lnTo>
                  <a:pt x="33147" y="340232"/>
                </a:lnTo>
                <a:lnTo>
                  <a:pt x="69115" y="364486"/>
                </a:lnTo>
                <a:lnTo>
                  <a:pt x="113156" y="373379"/>
                </a:lnTo>
                <a:lnTo>
                  <a:pt x="1832991" y="373379"/>
                </a:lnTo>
                <a:lnTo>
                  <a:pt x="1877032" y="364486"/>
                </a:lnTo>
                <a:lnTo>
                  <a:pt x="1913001" y="340232"/>
                </a:lnTo>
                <a:lnTo>
                  <a:pt x="1937254" y="304264"/>
                </a:lnTo>
                <a:lnTo>
                  <a:pt x="1946148" y="260223"/>
                </a:lnTo>
                <a:lnTo>
                  <a:pt x="1946148" y="113156"/>
                </a:lnTo>
                <a:lnTo>
                  <a:pt x="1937254" y="69115"/>
                </a:lnTo>
                <a:lnTo>
                  <a:pt x="1913001" y="33147"/>
                </a:lnTo>
                <a:lnTo>
                  <a:pt x="1877032" y="8893"/>
                </a:lnTo>
                <a:lnTo>
                  <a:pt x="1832991" y="0"/>
                </a:lnTo>
                <a:close/>
              </a:path>
            </a:pathLst>
          </a:custGeom>
          <a:solidFill>
            <a:srgbClr val="D5DCE4"/>
          </a:solidFill>
        </p:spPr>
        <p:txBody>
          <a:bodyPr wrap="square" lIns="0" tIns="0" rIns="0" bIns="0" rtlCol="0"/>
          <a:lstStyle/>
          <a:p>
            <a:r>
              <a:rPr lang="ru-RU" dirty="0"/>
              <a:t>                   26,5</a:t>
            </a:r>
            <a:endParaRPr dirty="0"/>
          </a:p>
        </p:txBody>
      </p:sp>
      <p:sp>
        <p:nvSpPr>
          <p:cNvPr id="23" name="object 23"/>
          <p:cNvSpPr/>
          <p:nvPr/>
        </p:nvSpPr>
        <p:spPr>
          <a:xfrm>
            <a:off x="448055" y="2689860"/>
            <a:ext cx="1938655" cy="373380"/>
          </a:xfrm>
          <a:custGeom>
            <a:avLst/>
            <a:gdLst/>
            <a:ahLst/>
            <a:cxnLst/>
            <a:rect l="l" t="t" r="r" b="b"/>
            <a:pathLst>
              <a:path w="1938655" h="373380">
                <a:moveTo>
                  <a:pt x="1825370" y="0"/>
                </a:moveTo>
                <a:lnTo>
                  <a:pt x="113169" y="0"/>
                </a:lnTo>
                <a:lnTo>
                  <a:pt x="69115" y="8893"/>
                </a:lnTo>
                <a:lnTo>
                  <a:pt x="33143" y="33147"/>
                </a:lnTo>
                <a:lnTo>
                  <a:pt x="8892" y="69115"/>
                </a:lnTo>
                <a:lnTo>
                  <a:pt x="0" y="113156"/>
                </a:lnTo>
                <a:lnTo>
                  <a:pt x="0" y="260223"/>
                </a:lnTo>
                <a:lnTo>
                  <a:pt x="8892" y="304264"/>
                </a:lnTo>
                <a:lnTo>
                  <a:pt x="33143" y="340232"/>
                </a:lnTo>
                <a:lnTo>
                  <a:pt x="69115" y="364486"/>
                </a:lnTo>
                <a:lnTo>
                  <a:pt x="113169" y="373379"/>
                </a:lnTo>
                <a:lnTo>
                  <a:pt x="1825370" y="373379"/>
                </a:lnTo>
                <a:lnTo>
                  <a:pt x="1869412" y="364486"/>
                </a:lnTo>
                <a:lnTo>
                  <a:pt x="1905381" y="340232"/>
                </a:lnTo>
                <a:lnTo>
                  <a:pt x="1929634" y="304264"/>
                </a:lnTo>
                <a:lnTo>
                  <a:pt x="1938527" y="260223"/>
                </a:lnTo>
                <a:lnTo>
                  <a:pt x="1938527" y="113156"/>
                </a:lnTo>
                <a:lnTo>
                  <a:pt x="1929634" y="69115"/>
                </a:lnTo>
                <a:lnTo>
                  <a:pt x="1905381" y="33147"/>
                </a:lnTo>
                <a:lnTo>
                  <a:pt x="1869412" y="8893"/>
                </a:lnTo>
                <a:lnTo>
                  <a:pt x="1825370" y="0"/>
                </a:lnTo>
                <a:close/>
              </a:path>
            </a:pathLst>
          </a:custGeom>
          <a:solidFill>
            <a:srgbClr val="D5DCE4"/>
          </a:solidFill>
        </p:spPr>
        <p:txBody>
          <a:bodyPr wrap="square" lIns="0" tIns="0" rIns="0" bIns="0" rtlCol="0"/>
          <a:lstStyle/>
          <a:p>
            <a:r>
              <a:rPr lang="ru-RU" dirty="0">
                <a:solidFill>
                  <a:schemeClr val="bg1"/>
                </a:solidFill>
              </a:rPr>
              <a:t>                 </a:t>
            </a:r>
            <a:r>
              <a:rPr lang="ru-RU" dirty="0"/>
              <a:t>0,5</a:t>
            </a:r>
            <a:endParaRPr dirty="0"/>
          </a:p>
        </p:txBody>
      </p:sp>
      <p:sp>
        <p:nvSpPr>
          <p:cNvPr id="25" name="object 25"/>
          <p:cNvSpPr/>
          <p:nvPr/>
        </p:nvSpPr>
        <p:spPr>
          <a:xfrm>
            <a:off x="7549895" y="3329940"/>
            <a:ext cx="1940560" cy="456250"/>
          </a:xfrm>
          <a:custGeom>
            <a:avLst/>
            <a:gdLst/>
            <a:ahLst/>
            <a:cxnLst/>
            <a:rect l="l" t="t" r="r" b="b"/>
            <a:pathLst>
              <a:path w="1940559" h="373379">
                <a:moveTo>
                  <a:pt x="1826895" y="0"/>
                </a:moveTo>
                <a:lnTo>
                  <a:pt x="113156" y="0"/>
                </a:lnTo>
                <a:lnTo>
                  <a:pt x="69115" y="8893"/>
                </a:lnTo>
                <a:lnTo>
                  <a:pt x="33147" y="33146"/>
                </a:lnTo>
                <a:lnTo>
                  <a:pt x="8893" y="69115"/>
                </a:lnTo>
                <a:lnTo>
                  <a:pt x="0" y="113157"/>
                </a:lnTo>
                <a:lnTo>
                  <a:pt x="0" y="260223"/>
                </a:lnTo>
                <a:lnTo>
                  <a:pt x="8893" y="304264"/>
                </a:lnTo>
                <a:lnTo>
                  <a:pt x="33147" y="340233"/>
                </a:lnTo>
                <a:lnTo>
                  <a:pt x="69115" y="364486"/>
                </a:lnTo>
                <a:lnTo>
                  <a:pt x="113156" y="373380"/>
                </a:lnTo>
                <a:lnTo>
                  <a:pt x="1826895" y="373380"/>
                </a:lnTo>
                <a:lnTo>
                  <a:pt x="1870936" y="364486"/>
                </a:lnTo>
                <a:lnTo>
                  <a:pt x="1906904" y="340233"/>
                </a:lnTo>
                <a:lnTo>
                  <a:pt x="1931158" y="304264"/>
                </a:lnTo>
                <a:lnTo>
                  <a:pt x="1940052" y="260223"/>
                </a:lnTo>
                <a:lnTo>
                  <a:pt x="1940052" y="113157"/>
                </a:lnTo>
                <a:lnTo>
                  <a:pt x="1931158" y="69115"/>
                </a:lnTo>
                <a:lnTo>
                  <a:pt x="1906904" y="33147"/>
                </a:lnTo>
                <a:lnTo>
                  <a:pt x="1870936" y="8893"/>
                </a:lnTo>
                <a:lnTo>
                  <a:pt x="1826895" y="0"/>
                </a:lnTo>
                <a:close/>
              </a:path>
            </a:pathLst>
          </a:custGeom>
          <a:solidFill>
            <a:srgbClr val="D5DCE4"/>
          </a:solidFill>
        </p:spPr>
        <p:txBody>
          <a:bodyPr wrap="square" lIns="0" tIns="0" rIns="0" bIns="0" rtlCol="0"/>
          <a:lstStyle/>
          <a:p>
            <a:r>
              <a:rPr lang="ru-RU" dirty="0">
                <a:solidFill>
                  <a:schemeClr val="bg1"/>
                </a:solidFill>
              </a:rPr>
              <a:t>                     </a:t>
            </a:r>
            <a:r>
              <a:rPr lang="ru-RU" dirty="0"/>
              <a:t>8,7</a:t>
            </a:r>
            <a:endParaRPr dirty="0"/>
          </a:p>
        </p:txBody>
      </p:sp>
      <p:sp>
        <p:nvSpPr>
          <p:cNvPr id="26" name="object 26"/>
          <p:cNvSpPr/>
          <p:nvPr/>
        </p:nvSpPr>
        <p:spPr>
          <a:xfrm>
            <a:off x="448055" y="3366515"/>
            <a:ext cx="1926589" cy="373380"/>
          </a:xfrm>
          <a:custGeom>
            <a:avLst/>
            <a:gdLst/>
            <a:ahLst/>
            <a:cxnLst/>
            <a:rect l="l" t="t" r="r" b="b"/>
            <a:pathLst>
              <a:path w="1926589" h="373379">
                <a:moveTo>
                  <a:pt x="1813179" y="0"/>
                </a:moveTo>
                <a:lnTo>
                  <a:pt x="113169" y="0"/>
                </a:lnTo>
                <a:lnTo>
                  <a:pt x="69115" y="8893"/>
                </a:lnTo>
                <a:lnTo>
                  <a:pt x="33143" y="33146"/>
                </a:lnTo>
                <a:lnTo>
                  <a:pt x="8892" y="69115"/>
                </a:lnTo>
                <a:lnTo>
                  <a:pt x="0" y="113157"/>
                </a:lnTo>
                <a:lnTo>
                  <a:pt x="0" y="260223"/>
                </a:lnTo>
                <a:lnTo>
                  <a:pt x="8892" y="304264"/>
                </a:lnTo>
                <a:lnTo>
                  <a:pt x="33143" y="340233"/>
                </a:lnTo>
                <a:lnTo>
                  <a:pt x="69115" y="364486"/>
                </a:lnTo>
                <a:lnTo>
                  <a:pt x="113169" y="373380"/>
                </a:lnTo>
                <a:lnTo>
                  <a:pt x="1813179" y="373380"/>
                </a:lnTo>
                <a:lnTo>
                  <a:pt x="1857220" y="364486"/>
                </a:lnTo>
                <a:lnTo>
                  <a:pt x="1893189" y="340233"/>
                </a:lnTo>
                <a:lnTo>
                  <a:pt x="1917442" y="304264"/>
                </a:lnTo>
                <a:lnTo>
                  <a:pt x="1926336" y="260223"/>
                </a:lnTo>
                <a:lnTo>
                  <a:pt x="1926336" y="113157"/>
                </a:lnTo>
                <a:lnTo>
                  <a:pt x="1917442" y="69115"/>
                </a:lnTo>
                <a:lnTo>
                  <a:pt x="1893189" y="33147"/>
                </a:lnTo>
                <a:lnTo>
                  <a:pt x="1857220" y="8893"/>
                </a:lnTo>
                <a:lnTo>
                  <a:pt x="1813179" y="0"/>
                </a:lnTo>
                <a:close/>
              </a:path>
            </a:pathLst>
          </a:custGeom>
          <a:solidFill>
            <a:srgbClr val="D5DCE4"/>
          </a:solidFill>
        </p:spPr>
        <p:txBody>
          <a:bodyPr wrap="square" lIns="0" tIns="0" rIns="0" bIns="0" rtlCol="0"/>
          <a:lstStyle/>
          <a:p>
            <a:r>
              <a:rPr lang="ru-RU" dirty="0">
                <a:solidFill>
                  <a:schemeClr val="bg1"/>
                </a:solidFill>
              </a:rPr>
              <a:t>                 </a:t>
            </a:r>
            <a:r>
              <a:rPr lang="ru-RU" dirty="0"/>
              <a:t>9,3</a:t>
            </a:r>
            <a:endParaRPr dirty="0"/>
          </a:p>
        </p:txBody>
      </p:sp>
      <p:sp>
        <p:nvSpPr>
          <p:cNvPr id="37" name="object 37"/>
          <p:cNvSpPr/>
          <p:nvPr/>
        </p:nvSpPr>
        <p:spPr>
          <a:xfrm>
            <a:off x="7542276" y="3957828"/>
            <a:ext cx="1948180" cy="373380"/>
          </a:xfrm>
          <a:custGeom>
            <a:avLst/>
            <a:gdLst/>
            <a:ahLst/>
            <a:cxnLst/>
            <a:rect l="l" t="t" r="r" b="b"/>
            <a:pathLst>
              <a:path w="1948179" h="373379">
                <a:moveTo>
                  <a:pt x="1834515" y="0"/>
                </a:moveTo>
                <a:lnTo>
                  <a:pt x="113156" y="0"/>
                </a:lnTo>
                <a:lnTo>
                  <a:pt x="69115" y="8893"/>
                </a:lnTo>
                <a:lnTo>
                  <a:pt x="33147" y="33147"/>
                </a:lnTo>
                <a:lnTo>
                  <a:pt x="8893" y="69115"/>
                </a:lnTo>
                <a:lnTo>
                  <a:pt x="0" y="113157"/>
                </a:lnTo>
                <a:lnTo>
                  <a:pt x="0" y="260223"/>
                </a:lnTo>
                <a:lnTo>
                  <a:pt x="8893" y="304264"/>
                </a:lnTo>
                <a:lnTo>
                  <a:pt x="33147" y="340233"/>
                </a:lnTo>
                <a:lnTo>
                  <a:pt x="69115" y="364486"/>
                </a:lnTo>
                <a:lnTo>
                  <a:pt x="113156" y="373380"/>
                </a:lnTo>
                <a:lnTo>
                  <a:pt x="1834515" y="373380"/>
                </a:lnTo>
                <a:lnTo>
                  <a:pt x="1878556" y="364486"/>
                </a:lnTo>
                <a:lnTo>
                  <a:pt x="1914525" y="340233"/>
                </a:lnTo>
                <a:lnTo>
                  <a:pt x="1938778" y="304264"/>
                </a:lnTo>
                <a:lnTo>
                  <a:pt x="1947672" y="260223"/>
                </a:lnTo>
                <a:lnTo>
                  <a:pt x="1947672" y="113157"/>
                </a:lnTo>
                <a:lnTo>
                  <a:pt x="1938778" y="69115"/>
                </a:lnTo>
                <a:lnTo>
                  <a:pt x="1914525" y="33147"/>
                </a:lnTo>
                <a:lnTo>
                  <a:pt x="1878556" y="8893"/>
                </a:lnTo>
                <a:lnTo>
                  <a:pt x="1834515" y="0"/>
                </a:lnTo>
                <a:close/>
              </a:path>
            </a:pathLst>
          </a:custGeom>
          <a:solidFill>
            <a:srgbClr val="D5DCE4"/>
          </a:solidFill>
        </p:spPr>
        <p:txBody>
          <a:bodyPr wrap="square" lIns="0" tIns="0" rIns="0" bIns="0" rtlCol="0"/>
          <a:lstStyle/>
          <a:p>
            <a:r>
              <a:rPr lang="ru-RU" dirty="0"/>
              <a:t>                     1,2</a:t>
            </a:r>
            <a:endParaRPr dirty="0"/>
          </a:p>
        </p:txBody>
      </p:sp>
      <p:sp>
        <p:nvSpPr>
          <p:cNvPr id="38" name="object 38"/>
          <p:cNvSpPr/>
          <p:nvPr/>
        </p:nvSpPr>
        <p:spPr>
          <a:xfrm>
            <a:off x="448055" y="3957828"/>
            <a:ext cx="1971039" cy="373380"/>
          </a:xfrm>
          <a:custGeom>
            <a:avLst/>
            <a:gdLst/>
            <a:ahLst/>
            <a:cxnLst/>
            <a:rect l="l" t="t" r="r" b="b"/>
            <a:pathLst>
              <a:path w="1971039" h="373379">
                <a:moveTo>
                  <a:pt x="1857375" y="0"/>
                </a:moveTo>
                <a:lnTo>
                  <a:pt x="113156" y="0"/>
                </a:lnTo>
                <a:lnTo>
                  <a:pt x="69110" y="8893"/>
                </a:lnTo>
                <a:lnTo>
                  <a:pt x="33142" y="33147"/>
                </a:lnTo>
                <a:lnTo>
                  <a:pt x="8892" y="69115"/>
                </a:lnTo>
                <a:lnTo>
                  <a:pt x="0" y="113157"/>
                </a:lnTo>
                <a:lnTo>
                  <a:pt x="0" y="260223"/>
                </a:lnTo>
                <a:lnTo>
                  <a:pt x="8892" y="304264"/>
                </a:lnTo>
                <a:lnTo>
                  <a:pt x="33142" y="340233"/>
                </a:lnTo>
                <a:lnTo>
                  <a:pt x="69110" y="364486"/>
                </a:lnTo>
                <a:lnTo>
                  <a:pt x="113156" y="373380"/>
                </a:lnTo>
                <a:lnTo>
                  <a:pt x="1857375" y="373380"/>
                </a:lnTo>
                <a:lnTo>
                  <a:pt x="1901416" y="364486"/>
                </a:lnTo>
                <a:lnTo>
                  <a:pt x="1937385" y="340233"/>
                </a:lnTo>
                <a:lnTo>
                  <a:pt x="1961638" y="304264"/>
                </a:lnTo>
                <a:lnTo>
                  <a:pt x="1970532" y="260223"/>
                </a:lnTo>
                <a:lnTo>
                  <a:pt x="1970532" y="113157"/>
                </a:lnTo>
                <a:lnTo>
                  <a:pt x="1961638" y="69115"/>
                </a:lnTo>
                <a:lnTo>
                  <a:pt x="1937385" y="33147"/>
                </a:lnTo>
                <a:lnTo>
                  <a:pt x="1901416" y="8893"/>
                </a:lnTo>
                <a:lnTo>
                  <a:pt x="1857375" y="0"/>
                </a:lnTo>
                <a:close/>
              </a:path>
            </a:pathLst>
          </a:custGeom>
          <a:solidFill>
            <a:srgbClr val="D5DCE4"/>
          </a:solidFill>
        </p:spPr>
        <p:txBody>
          <a:bodyPr wrap="square" lIns="0" tIns="0" rIns="0" bIns="0" rtlCol="0"/>
          <a:lstStyle/>
          <a:p>
            <a:r>
              <a:rPr lang="ru-RU" dirty="0"/>
              <a:t>                0,9</a:t>
            </a:r>
            <a:endParaRPr dirty="0"/>
          </a:p>
        </p:txBody>
      </p:sp>
      <p:sp>
        <p:nvSpPr>
          <p:cNvPr id="34" name="object 34"/>
          <p:cNvSpPr/>
          <p:nvPr/>
        </p:nvSpPr>
        <p:spPr>
          <a:xfrm>
            <a:off x="7517892" y="4425696"/>
            <a:ext cx="1972310" cy="373380"/>
          </a:xfrm>
          <a:custGeom>
            <a:avLst/>
            <a:gdLst/>
            <a:ahLst/>
            <a:cxnLst/>
            <a:rect l="l" t="t" r="r" b="b"/>
            <a:pathLst>
              <a:path w="1972309" h="373379">
                <a:moveTo>
                  <a:pt x="1858899" y="0"/>
                </a:moveTo>
                <a:lnTo>
                  <a:pt x="113156" y="0"/>
                </a:lnTo>
                <a:lnTo>
                  <a:pt x="69115" y="8893"/>
                </a:lnTo>
                <a:lnTo>
                  <a:pt x="33147" y="33146"/>
                </a:lnTo>
                <a:lnTo>
                  <a:pt x="8893" y="69115"/>
                </a:lnTo>
                <a:lnTo>
                  <a:pt x="0" y="113156"/>
                </a:lnTo>
                <a:lnTo>
                  <a:pt x="0" y="260222"/>
                </a:lnTo>
                <a:lnTo>
                  <a:pt x="8893" y="304264"/>
                </a:lnTo>
                <a:lnTo>
                  <a:pt x="33147" y="340232"/>
                </a:lnTo>
                <a:lnTo>
                  <a:pt x="69115" y="364486"/>
                </a:lnTo>
                <a:lnTo>
                  <a:pt x="113156" y="373379"/>
                </a:lnTo>
                <a:lnTo>
                  <a:pt x="1858899" y="373379"/>
                </a:lnTo>
                <a:lnTo>
                  <a:pt x="1902940" y="364486"/>
                </a:lnTo>
                <a:lnTo>
                  <a:pt x="1938908" y="340232"/>
                </a:lnTo>
                <a:lnTo>
                  <a:pt x="1963162" y="304264"/>
                </a:lnTo>
                <a:lnTo>
                  <a:pt x="1972055" y="260222"/>
                </a:lnTo>
                <a:lnTo>
                  <a:pt x="1972055" y="113156"/>
                </a:lnTo>
                <a:lnTo>
                  <a:pt x="1963162" y="69115"/>
                </a:lnTo>
                <a:lnTo>
                  <a:pt x="1938908" y="33146"/>
                </a:lnTo>
                <a:lnTo>
                  <a:pt x="1902940" y="8893"/>
                </a:lnTo>
                <a:lnTo>
                  <a:pt x="1858899" y="0"/>
                </a:lnTo>
                <a:close/>
              </a:path>
            </a:pathLst>
          </a:custGeom>
          <a:solidFill>
            <a:srgbClr val="D5DCE4"/>
          </a:solidFill>
        </p:spPr>
        <p:txBody>
          <a:bodyPr wrap="square" lIns="0" tIns="0" rIns="0" bIns="0" rtlCol="0"/>
          <a:lstStyle/>
          <a:p>
            <a:r>
              <a:rPr lang="ru-RU" dirty="0"/>
              <a:t>                     6,2</a:t>
            </a:r>
            <a:endParaRPr dirty="0"/>
          </a:p>
        </p:txBody>
      </p:sp>
      <p:sp>
        <p:nvSpPr>
          <p:cNvPr id="35" name="object 35"/>
          <p:cNvSpPr/>
          <p:nvPr/>
        </p:nvSpPr>
        <p:spPr>
          <a:xfrm>
            <a:off x="448055" y="4425696"/>
            <a:ext cx="1950720" cy="373380"/>
          </a:xfrm>
          <a:custGeom>
            <a:avLst/>
            <a:gdLst/>
            <a:ahLst/>
            <a:cxnLst/>
            <a:rect l="l" t="t" r="r" b="b"/>
            <a:pathLst>
              <a:path w="1950720" h="373379">
                <a:moveTo>
                  <a:pt x="1837563" y="0"/>
                </a:moveTo>
                <a:lnTo>
                  <a:pt x="113156" y="0"/>
                </a:lnTo>
                <a:lnTo>
                  <a:pt x="69110" y="8893"/>
                </a:lnTo>
                <a:lnTo>
                  <a:pt x="33142" y="33146"/>
                </a:lnTo>
                <a:lnTo>
                  <a:pt x="8892" y="69115"/>
                </a:lnTo>
                <a:lnTo>
                  <a:pt x="0" y="113156"/>
                </a:lnTo>
                <a:lnTo>
                  <a:pt x="0" y="260222"/>
                </a:lnTo>
                <a:lnTo>
                  <a:pt x="8892" y="304264"/>
                </a:lnTo>
                <a:lnTo>
                  <a:pt x="33142" y="340232"/>
                </a:lnTo>
                <a:lnTo>
                  <a:pt x="69110" y="364486"/>
                </a:lnTo>
                <a:lnTo>
                  <a:pt x="113156" y="373379"/>
                </a:lnTo>
                <a:lnTo>
                  <a:pt x="1837563" y="373379"/>
                </a:lnTo>
                <a:lnTo>
                  <a:pt x="1881604" y="364486"/>
                </a:lnTo>
                <a:lnTo>
                  <a:pt x="1917573" y="340232"/>
                </a:lnTo>
                <a:lnTo>
                  <a:pt x="1941826" y="304264"/>
                </a:lnTo>
                <a:lnTo>
                  <a:pt x="1950720" y="260222"/>
                </a:lnTo>
                <a:lnTo>
                  <a:pt x="1950720" y="113156"/>
                </a:lnTo>
                <a:lnTo>
                  <a:pt x="1941826" y="69115"/>
                </a:lnTo>
                <a:lnTo>
                  <a:pt x="1917573" y="33146"/>
                </a:lnTo>
                <a:lnTo>
                  <a:pt x="1881604" y="8893"/>
                </a:lnTo>
                <a:lnTo>
                  <a:pt x="1837563" y="0"/>
                </a:lnTo>
                <a:close/>
              </a:path>
            </a:pathLst>
          </a:custGeom>
          <a:solidFill>
            <a:srgbClr val="D5DCE4"/>
          </a:solidFill>
        </p:spPr>
        <p:txBody>
          <a:bodyPr wrap="square" lIns="0" tIns="0" rIns="0" bIns="0" rtlCol="0"/>
          <a:lstStyle/>
          <a:p>
            <a:r>
              <a:rPr lang="ru-RU" dirty="0"/>
              <a:t> </a:t>
            </a:r>
            <a:r>
              <a:rPr lang="ru-RU" dirty="0">
                <a:solidFill>
                  <a:schemeClr val="bg1"/>
                </a:solidFill>
              </a:rPr>
              <a:t>               </a:t>
            </a:r>
            <a:r>
              <a:rPr lang="ru-RU" dirty="0"/>
              <a:t>3,5</a:t>
            </a:r>
            <a:endParaRPr dirty="0"/>
          </a:p>
        </p:txBody>
      </p:sp>
      <p:sp>
        <p:nvSpPr>
          <p:cNvPr id="28" name="object 28"/>
          <p:cNvSpPr/>
          <p:nvPr/>
        </p:nvSpPr>
        <p:spPr>
          <a:xfrm>
            <a:off x="7549895" y="4957571"/>
            <a:ext cx="1940560" cy="373380"/>
          </a:xfrm>
          <a:custGeom>
            <a:avLst/>
            <a:gdLst/>
            <a:ahLst/>
            <a:cxnLst/>
            <a:rect l="l" t="t" r="r" b="b"/>
            <a:pathLst>
              <a:path w="1940559" h="373379">
                <a:moveTo>
                  <a:pt x="1826895" y="0"/>
                </a:moveTo>
                <a:lnTo>
                  <a:pt x="113156" y="0"/>
                </a:lnTo>
                <a:lnTo>
                  <a:pt x="69115" y="8893"/>
                </a:lnTo>
                <a:lnTo>
                  <a:pt x="33147" y="33146"/>
                </a:lnTo>
                <a:lnTo>
                  <a:pt x="8893" y="69115"/>
                </a:lnTo>
                <a:lnTo>
                  <a:pt x="0" y="113156"/>
                </a:lnTo>
                <a:lnTo>
                  <a:pt x="0" y="260222"/>
                </a:lnTo>
                <a:lnTo>
                  <a:pt x="8893" y="304264"/>
                </a:lnTo>
                <a:lnTo>
                  <a:pt x="33147" y="340232"/>
                </a:lnTo>
                <a:lnTo>
                  <a:pt x="69115" y="364486"/>
                </a:lnTo>
                <a:lnTo>
                  <a:pt x="113156" y="373379"/>
                </a:lnTo>
                <a:lnTo>
                  <a:pt x="1826895" y="373379"/>
                </a:lnTo>
                <a:lnTo>
                  <a:pt x="1870936" y="364486"/>
                </a:lnTo>
                <a:lnTo>
                  <a:pt x="1906904" y="340232"/>
                </a:lnTo>
                <a:lnTo>
                  <a:pt x="1931158" y="304264"/>
                </a:lnTo>
                <a:lnTo>
                  <a:pt x="1940052" y="260222"/>
                </a:lnTo>
                <a:lnTo>
                  <a:pt x="1940052" y="113156"/>
                </a:lnTo>
                <a:lnTo>
                  <a:pt x="1931158" y="69115"/>
                </a:lnTo>
                <a:lnTo>
                  <a:pt x="1906904" y="33146"/>
                </a:lnTo>
                <a:lnTo>
                  <a:pt x="1870936" y="8893"/>
                </a:lnTo>
                <a:lnTo>
                  <a:pt x="1826895" y="0"/>
                </a:lnTo>
                <a:close/>
              </a:path>
            </a:pathLst>
          </a:custGeom>
          <a:solidFill>
            <a:srgbClr val="D5DCE4"/>
          </a:solidFill>
        </p:spPr>
        <p:txBody>
          <a:bodyPr wrap="square" lIns="0" tIns="0" rIns="0" bIns="0" rtlCol="0"/>
          <a:lstStyle/>
          <a:p>
            <a:r>
              <a:rPr lang="ru-RU" dirty="0"/>
              <a:t>                    0,5</a:t>
            </a:r>
            <a:endParaRPr dirty="0"/>
          </a:p>
        </p:txBody>
      </p:sp>
      <p:sp>
        <p:nvSpPr>
          <p:cNvPr id="29" name="object 29"/>
          <p:cNvSpPr/>
          <p:nvPr/>
        </p:nvSpPr>
        <p:spPr>
          <a:xfrm>
            <a:off x="448055" y="4957571"/>
            <a:ext cx="1946275" cy="373380"/>
          </a:xfrm>
          <a:custGeom>
            <a:avLst/>
            <a:gdLst/>
            <a:ahLst/>
            <a:cxnLst/>
            <a:rect l="l" t="t" r="r" b="b"/>
            <a:pathLst>
              <a:path w="1946275" h="373379">
                <a:moveTo>
                  <a:pt x="1832991" y="0"/>
                </a:moveTo>
                <a:lnTo>
                  <a:pt x="113169" y="0"/>
                </a:lnTo>
                <a:lnTo>
                  <a:pt x="69115" y="8893"/>
                </a:lnTo>
                <a:lnTo>
                  <a:pt x="33143" y="33146"/>
                </a:lnTo>
                <a:lnTo>
                  <a:pt x="8892" y="69115"/>
                </a:lnTo>
                <a:lnTo>
                  <a:pt x="0" y="113156"/>
                </a:lnTo>
                <a:lnTo>
                  <a:pt x="0" y="260222"/>
                </a:lnTo>
                <a:lnTo>
                  <a:pt x="8892" y="304264"/>
                </a:lnTo>
                <a:lnTo>
                  <a:pt x="33143" y="340232"/>
                </a:lnTo>
                <a:lnTo>
                  <a:pt x="69115" y="364486"/>
                </a:lnTo>
                <a:lnTo>
                  <a:pt x="113169" y="373379"/>
                </a:lnTo>
                <a:lnTo>
                  <a:pt x="1832991" y="373379"/>
                </a:lnTo>
                <a:lnTo>
                  <a:pt x="1877032" y="364486"/>
                </a:lnTo>
                <a:lnTo>
                  <a:pt x="1913001" y="340232"/>
                </a:lnTo>
                <a:lnTo>
                  <a:pt x="1937254" y="304264"/>
                </a:lnTo>
                <a:lnTo>
                  <a:pt x="1946148" y="260222"/>
                </a:lnTo>
                <a:lnTo>
                  <a:pt x="1946148" y="113156"/>
                </a:lnTo>
                <a:lnTo>
                  <a:pt x="1937254" y="69115"/>
                </a:lnTo>
                <a:lnTo>
                  <a:pt x="1913001" y="33146"/>
                </a:lnTo>
                <a:lnTo>
                  <a:pt x="1877032" y="8893"/>
                </a:lnTo>
                <a:lnTo>
                  <a:pt x="1832991" y="0"/>
                </a:lnTo>
                <a:close/>
              </a:path>
            </a:pathLst>
          </a:custGeom>
          <a:solidFill>
            <a:srgbClr val="D5DCE4"/>
          </a:solidFill>
        </p:spPr>
        <p:txBody>
          <a:bodyPr wrap="square" lIns="0" tIns="0" rIns="0" bIns="0" rtlCol="0"/>
          <a:lstStyle/>
          <a:p>
            <a:r>
              <a:rPr lang="ru-RU" dirty="0"/>
              <a:t>    </a:t>
            </a:r>
            <a:r>
              <a:rPr lang="ru-RU" dirty="0">
                <a:solidFill>
                  <a:schemeClr val="bg1"/>
                </a:solidFill>
              </a:rPr>
              <a:t>            </a:t>
            </a:r>
            <a:r>
              <a:rPr lang="ru-RU" dirty="0"/>
              <a:t>0,4</a:t>
            </a:r>
            <a:endParaRPr dirty="0"/>
          </a:p>
        </p:txBody>
      </p:sp>
      <p:sp>
        <p:nvSpPr>
          <p:cNvPr id="30" name="object 30"/>
          <p:cNvSpPr/>
          <p:nvPr/>
        </p:nvSpPr>
        <p:spPr>
          <a:xfrm>
            <a:off x="2199132" y="4957571"/>
            <a:ext cx="5565775" cy="373380"/>
          </a:xfrm>
          <a:custGeom>
            <a:avLst/>
            <a:gdLst/>
            <a:ahLst/>
            <a:cxnLst/>
            <a:rect l="l" t="t" r="r" b="b"/>
            <a:pathLst>
              <a:path w="5565775" h="373379">
                <a:moveTo>
                  <a:pt x="5452491" y="0"/>
                </a:moveTo>
                <a:lnTo>
                  <a:pt x="113156" y="0"/>
                </a:lnTo>
                <a:lnTo>
                  <a:pt x="69115" y="8893"/>
                </a:lnTo>
                <a:lnTo>
                  <a:pt x="33146" y="33146"/>
                </a:lnTo>
                <a:lnTo>
                  <a:pt x="8893" y="69115"/>
                </a:lnTo>
                <a:lnTo>
                  <a:pt x="0" y="113156"/>
                </a:lnTo>
                <a:lnTo>
                  <a:pt x="0" y="260222"/>
                </a:lnTo>
                <a:lnTo>
                  <a:pt x="8893" y="304264"/>
                </a:lnTo>
                <a:lnTo>
                  <a:pt x="33146" y="340232"/>
                </a:lnTo>
                <a:lnTo>
                  <a:pt x="69115" y="364486"/>
                </a:lnTo>
                <a:lnTo>
                  <a:pt x="113156" y="373379"/>
                </a:lnTo>
                <a:lnTo>
                  <a:pt x="5452491" y="373379"/>
                </a:lnTo>
                <a:lnTo>
                  <a:pt x="5496532" y="364486"/>
                </a:lnTo>
                <a:lnTo>
                  <a:pt x="5532501" y="340232"/>
                </a:lnTo>
                <a:lnTo>
                  <a:pt x="5556754" y="304264"/>
                </a:lnTo>
                <a:lnTo>
                  <a:pt x="5565648" y="260222"/>
                </a:lnTo>
                <a:lnTo>
                  <a:pt x="5565648" y="113156"/>
                </a:lnTo>
                <a:lnTo>
                  <a:pt x="5556754" y="69115"/>
                </a:lnTo>
                <a:lnTo>
                  <a:pt x="5532501" y="33146"/>
                </a:lnTo>
                <a:lnTo>
                  <a:pt x="5496532" y="8893"/>
                </a:lnTo>
                <a:lnTo>
                  <a:pt x="5452491" y="0"/>
                </a:lnTo>
                <a:close/>
              </a:path>
            </a:pathLst>
          </a:custGeom>
          <a:solidFill>
            <a:schemeClr val="tx2">
              <a:lumMod val="60000"/>
              <a:lumOff val="40000"/>
            </a:schemeClr>
          </a:solidFill>
        </p:spPr>
        <p:txBody>
          <a:bodyPr wrap="square" lIns="0" tIns="0" rIns="0" bIns="0" rtlCol="0"/>
          <a:lstStyle/>
          <a:p>
            <a:pPr algn="ctr"/>
            <a:r>
              <a:rPr lang="ru-RU" dirty="0"/>
              <a:t> </a:t>
            </a:r>
            <a:r>
              <a:rPr lang="ru-RU" dirty="0">
                <a:solidFill>
                  <a:schemeClr val="bg1"/>
                </a:solidFill>
              </a:rPr>
              <a:t>Государственная пошлина</a:t>
            </a:r>
            <a:endParaRPr dirty="0"/>
          </a:p>
        </p:txBody>
      </p:sp>
      <p:sp>
        <p:nvSpPr>
          <p:cNvPr id="36" name="object 36"/>
          <p:cNvSpPr/>
          <p:nvPr/>
        </p:nvSpPr>
        <p:spPr>
          <a:xfrm>
            <a:off x="2167127" y="4425696"/>
            <a:ext cx="5573395" cy="373380"/>
          </a:xfrm>
          <a:custGeom>
            <a:avLst/>
            <a:gdLst/>
            <a:ahLst/>
            <a:cxnLst/>
            <a:rect l="l" t="t" r="r" b="b"/>
            <a:pathLst>
              <a:path w="5573395" h="373379">
                <a:moveTo>
                  <a:pt x="5460111" y="0"/>
                </a:moveTo>
                <a:lnTo>
                  <a:pt x="113157" y="0"/>
                </a:lnTo>
                <a:lnTo>
                  <a:pt x="69115" y="8893"/>
                </a:lnTo>
                <a:lnTo>
                  <a:pt x="33147" y="33146"/>
                </a:lnTo>
                <a:lnTo>
                  <a:pt x="8893" y="69115"/>
                </a:lnTo>
                <a:lnTo>
                  <a:pt x="0" y="113156"/>
                </a:lnTo>
                <a:lnTo>
                  <a:pt x="0" y="260222"/>
                </a:lnTo>
                <a:lnTo>
                  <a:pt x="8893" y="304264"/>
                </a:lnTo>
                <a:lnTo>
                  <a:pt x="33147" y="340232"/>
                </a:lnTo>
                <a:lnTo>
                  <a:pt x="69115" y="364486"/>
                </a:lnTo>
                <a:lnTo>
                  <a:pt x="113157" y="373379"/>
                </a:lnTo>
                <a:lnTo>
                  <a:pt x="5460111" y="373379"/>
                </a:lnTo>
                <a:lnTo>
                  <a:pt x="5504152" y="364486"/>
                </a:lnTo>
                <a:lnTo>
                  <a:pt x="5540121" y="340232"/>
                </a:lnTo>
                <a:lnTo>
                  <a:pt x="5564374" y="304264"/>
                </a:lnTo>
                <a:lnTo>
                  <a:pt x="5573268" y="260222"/>
                </a:lnTo>
                <a:lnTo>
                  <a:pt x="5573268" y="113156"/>
                </a:lnTo>
                <a:lnTo>
                  <a:pt x="5564374" y="69115"/>
                </a:lnTo>
                <a:lnTo>
                  <a:pt x="5540121" y="33146"/>
                </a:lnTo>
                <a:lnTo>
                  <a:pt x="5504152" y="8893"/>
                </a:lnTo>
                <a:lnTo>
                  <a:pt x="5460111" y="0"/>
                </a:lnTo>
                <a:close/>
              </a:path>
            </a:pathLst>
          </a:custGeom>
          <a:solidFill>
            <a:schemeClr val="tx2">
              <a:lumMod val="60000"/>
              <a:lumOff val="40000"/>
            </a:schemeClr>
          </a:solidFill>
        </p:spPr>
        <p:txBody>
          <a:bodyPr wrap="square" lIns="0" tIns="0" rIns="0" bIns="0" rtlCol="0"/>
          <a:lstStyle/>
          <a:p>
            <a:pPr algn="ctr"/>
            <a:r>
              <a:rPr lang="ru-RU" dirty="0">
                <a:solidFill>
                  <a:schemeClr val="bg1"/>
                </a:solidFill>
              </a:rPr>
              <a:t>   Патентная система налогообложения</a:t>
            </a:r>
            <a:endParaRPr dirty="0">
              <a:solidFill>
                <a:schemeClr val="bg1"/>
              </a:solidFill>
            </a:endParaRPr>
          </a:p>
        </p:txBody>
      </p:sp>
      <p:sp>
        <p:nvSpPr>
          <p:cNvPr id="39" name="object 39"/>
          <p:cNvSpPr/>
          <p:nvPr/>
        </p:nvSpPr>
        <p:spPr>
          <a:xfrm>
            <a:off x="2203704" y="3957828"/>
            <a:ext cx="5547360" cy="373380"/>
          </a:xfrm>
          <a:custGeom>
            <a:avLst/>
            <a:gdLst/>
            <a:ahLst/>
            <a:cxnLst/>
            <a:rect l="l" t="t" r="r" b="b"/>
            <a:pathLst>
              <a:path w="5547359" h="373379">
                <a:moveTo>
                  <a:pt x="5434203" y="0"/>
                </a:moveTo>
                <a:lnTo>
                  <a:pt x="113156" y="0"/>
                </a:lnTo>
                <a:lnTo>
                  <a:pt x="69115" y="8893"/>
                </a:lnTo>
                <a:lnTo>
                  <a:pt x="33146" y="33147"/>
                </a:lnTo>
                <a:lnTo>
                  <a:pt x="8893" y="69115"/>
                </a:lnTo>
                <a:lnTo>
                  <a:pt x="0" y="113157"/>
                </a:lnTo>
                <a:lnTo>
                  <a:pt x="0" y="260223"/>
                </a:lnTo>
                <a:lnTo>
                  <a:pt x="8893" y="304264"/>
                </a:lnTo>
                <a:lnTo>
                  <a:pt x="33146" y="340233"/>
                </a:lnTo>
                <a:lnTo>
                  <a:pt x="69115" y="364486"/>
                </a:lnTo>
                <a:lnTo>
                  <a:pt x="113156" y="373380"/>
                </a:lnTo>
                <a:lnTo>
                  <a:pt x="5434203" y="373380"/>
                </a:lnTo>
                <a:lnTo>
                  <a:pt x="5478244" y="364486"/>
                </a:lnTo>
                <a:lnTo>
                  <a:pt x="5514213" y="340233"/>
                </a:lnTo>
                <a:lnTo>
                  <a:pt x="5538466" y="304264"/>
                </a:lnTo>
                <a:lnTo>
                  <a:pt x="5547360" y="260223"/>
                </a:lnTo>
                <a:lnTo>
                  <a:pt x="5547360" y="113157"/>
                </a:lnTo>
                <a:lnTo>
                  <a:pt x="5538466" y="69115"/>
                </a:lnTo>
                <a:lnTo>
                  <a:pt x="5514213" y="33147"/>
                </a:lnTo>
                <a:lnTo>
                  <a:pt x="5478244" y="8893"/>
                </a:lnTo>
                <a:lnTo>
                  <a:pt x="5434203" y="0"/>
                </a:lnTo>
                <a:close/>
              </a:path>
            </a:pathLst>
          </a:custGeom>
          <a:solidFill>
            <a:schemeClr val="tx2">
              <a:lumMod val="60000"/>
              <a:lumOff val="40000"/>
            </a:schemeClr>
          </a:solidFill>
        </p:spPr>
        <p:txBody>
          <a:bodyPr wrap="square" lIns="0" tIns="0" rIns="0" bIns="0" rtlCol="0"/>
          <a:lstStyle/>
          <a:p>
            <a:pPr algn="ctr"/>
            <a:r>
              <a:rPr lang="ru-RU" dirty="0"/>
              <a:t> </a:t>
            </a:r>
            <a:r>
              <a:rPr lang="ru-RU" dirty="0">
                <a:solidFill>
                  <a:schemeClr val="bg1"/>
                </a:solidFill>
              </a:rPr>
              <a:t>Единый сельскохозяйственный налог</a:t>
            </a:r>
            <a:endParaRPr dirty="0"/>
          </a:p>
        </p:txBody>
      </p:sp>
      <p:sp>
        <p:nvSpPr>
          <p:cNvPr id="27" name="object 27"/>
          <p:cNvSpPr/>
          <p:nvPr/>
        </p:nvSpPr>
        <p:spPr>
          <a:xfrm>
            <a:off x="2180844" y="3357563"/>
            <a:ext cx="5549265" cy="428628"/>
          </a:xfrm>
          <a:custGeom>
            <a:avLst/>
            <a:gdLst/>
            <a:ahLst/>
            <a:cxnLst/>
            <a:rect l="l" t="t" r="r" b="b"/>
            <a:pathLst>
              <a:path w="5549265" h="634364">
                <a:moveTo>
                  <a:pt x="5356733" y="0"/>
                </a:moveTo>
                <a:lnTo>
                  <a:pt x="192150" y="0"/>
                </a:lnTo>
                <a:lnTo>
                  <a:pt x="148076" y="5072"/>
                </a:lnTo>
                <a:lnTo>
                  <a:pt x="107626" y="19521"/>
                </a:lnTo>
                <a:lnTo>
                  <a:pt x="71949" y="42197"/>
                </a:lnTo>
                <a:lnTo>
                  <a:pt x="42197" y="71949"/>
                </a:lnTo>
                <a:lnTo>
                  <a:pt x="19521" y="107626"/>
                </a:lnTo>
                <a:lnTo>
                  <a:pt x="5072" y="148076"/>
                </a:lnTo>
                <a:lnTo>
                  <a:pt x="0" y="192150"/>
                </a:lnTo>
                <a:lnTo>
                  <a:pt x="0" y="441832"/>
                </a:lnTo>
                <a:lnTo>
                  <a:pt x="5072" y="485907"/>
                </a:lnTo>
                <a:lnTo>
                  <a:pt x="19521" y="526357"/>
                </a:lnTo>
                <a:lnTo>
                  <a:pt x="42197" y="562034"/>
                </a:lnTo>
                <a:lnTo>
                  <a:pt x="71949" y="591786"/>
                </a:lnTo>
                <a:lnTo>
                  <a:pt x="107626" y="614462"/>
                </a:lnTo>
                <a:lnTo>
                  <a:pt x="148076" y="628911"/>
                </a:lnTo>
                <a:lnTo>
                  <a:pt x="192150" y="633984"/>
                </a:lnTo>
                <a:lnTo>
                  <a:pt x="5356733" y="633984"/>
                </a:lnTo>
                <a:lnTo>
                  <a:pt x="5400807" y="628911"/>
                </a:lnTo>
                <a:lnTo>
                  <a:pt x="5441257" y="614462"/>
                </a:lnTo>
                <a:lnTo>
                  <a:pt x="5476934" y="591786"/>
                </a:lnTo>
                <a:lnTo>
                  <a:pt x="5506686" y="562034"/>
                </a:lnTo>
                <a:lnTo>
                  <a:pt x="5529362" y="526357"/>
                </a:lnTo>
                <a:lnTo>
                  <a:pt x="5543811" y="485907"/>
                </a:lnTo>
                <a:lnTo>
                  <a:pt x="5548883" y="441832"/>
                </a:lnTo>
                <a:lnTo>
                  <a:pt x="5548883" y="192150"/>
                </a:lnTo>
                <a:lnTo>
                  <a:pt x="5543811" y="148076"/>
                </a:lnTo>
                <a:lnTo>
                  <a:pt x="5529362" y="107626"/>
                </a:lnTo>
                <a:lnTo>
                  <a:pt x="5506686" y="71949"/>
                </a:lnTo>
                <a:lnTo>
                  <a:pt x="5476934" y="42197"/>
                </a:lnTo>
                <a:lnTo>
                  <a:pt x="5441257" y="19521"/>
                </a:lnTo>
                <a:lnTo>
                  <a:pt x="5400807" y="5072"/>
                </a:lnTo>
                <a:lnTo>
                  <a:pt x="5356733" y="0"/>
                </a:lnTo>
                <a:close/>
              </a:path>
            </a:pathLst>
          </a:custGeom>
          <a:solidFill>
            <a:schemeClr val="tx2">
              <a:lumMod val="60000"/>
              <a:lumOff val="40000"/>
            </a:schemeClr>
          </a:solidFill>
        </p:spPr>
        <p:txBody>
          <a:bodyPr wrap="square" lIns="0" tIns="0" rIns="0" bIns="0" rtlCol="0"/>
          <a:lstStyle/>
          <a:p>
            <a:pPr algn="ctr"/>
            <a:r>
              <a:rPr lang="ru-RU" dirty="0">
                <a:solidFill>
                  <a:schemeClr val="bg1"/>
                </a:solidFill>
              </a:rPr>
              <a:t>Упрощенная система налогообложения</a:t>
            </a:r>
            <a:endParaRPr dirty="0">
              <a:solidFill>
                <a:schemeClr val="bg1"/>
              </a:solidFill>
            </a:endParaRPr>
          </a:p>
        </p:txBody>
      </p:sp>
      <p:sp>
        <p:nvSpPr>
          <p:cNvPr id="24" name="object 24"/>
          <p:cNvSpPr/>
          <p:nvPr/>
        </p:nvSpPr>
        <p:spPr>
          <a:xfrm>
            <a:off x="2167127" y="2689860"/>
            <a:ext cx="5554980" cy="373380"/>
          </a:xfrm>
          <a:custGeom>
            <a:avLst/>
            <a:gdLst/>
            <a:ahLst/>
            <a:cxnLst/>
            <a:rect l="l" t="t" r="r" b="b"/>
            <a:pathLst>
              <a:path w="5554980" h="373380">
                <a:moveTo>
                  <a:pt x="5441823" y="0"/>
                </a:moveTo>
                <a:lnTo>
                  <a:pt x="113157" y="0"/>
                </a:lnTo>
                <a:lnTo>
                  <a:pt x="69115" y="8893"/>
                </a:lnTo>
                <a:lnTo>
                  <a:pt x="33147" y="33147"/>
                </a:lnTo>
                <a:lnTo>
                  <a:pt x="8893" y="69115"/>
                </a:lnTo>
                <a:lnTo>
                  <a:pt x="0" y="113156"/>
                </a:lnTo>
                <a:lnTo>
                  <a:pt x="0" y="260223"/>
                </a:lnTo>
                <a:lnTo>
                  <a:pt x="8893" y="304264"/>
                </a:lnTo>
                <a:lnTo>
                  <a:pt x="33147" y="340232"/>
                </a:lnTo>
                <a:lnTo>
                  <a:pt x="69115" y="364486"/>
                </a:lnTo>
                <a:lnTo>
                  <a:pt x="113157" y="373379"/>
                </a:lnTo>
                <a:lnTo>
                  <a:pt x="5441823" y="373379"/>
                </a:lnTo>
                <a:lnTo>
                  <a:pt x="5485864" y="364486"/>
                </a:lnTo>
                <a:lnTo>
                  <a:pt x="5521833" y="340232"/>
                </a:lnTo>
                <a:lnTo>
                  <a:pt x="5546086" y="304264"/>
                </a:lnTo>
                <a:lnTo>
                  <a:pt x="5554980" y="260223"/>
                </a:lnTo>
                <a:lnTo>
                  <a:pt x="5554980" y="113156"/>
                </a:lnTo>
                <a:lnTo>
                  <a:pt x="5546086" y="69115"/>
                </a:lnTo>
                <a:lnTo>
                  <a:pt x="5521833" y="33147"/>
                </a:lnTo>
                <a:lnTo>
                  <a:pt x="5485864" y="8893"/>
                </a:lnTo>
                <a:lnTo>
                  <a:pt x="5441823" y="0"/>
                </a:lnTo>
                <a:close/>
              </a:path>
            </a:pathLst>
          </a:custGeom>
          <a:solidFill>
            <a:schemeClr val="tx2">
              <a:lumMod val="60000"/>
              <a:lumOff val="40000"/>
            </a:schemeClr>
          </a:solidFill>
        </p:spPr>
        <p:txBody>
          <a:bodyPr wrap="square" lIns="0" tIns="0" rIns="0" bIns="0" rtlCol="0"/>
          <a:lstStyle/>
          <a:p>
            <a:pPr algn="ctr"/>
            <a:r>
              <a:rPr lang="ru-RU" dirty="0"/>
              <a:t>   </a:t>
            </a:r>
            <a:r>
              <a:rPr lang="ru-RU" dirty="0">
                <a:solidFill>
                  <a:schemeClr val="bg1"/>
                </a:solidFill>
              </a:rPr>
              <a:t>Акцизы на дизельное топливо, масла и бензин</a:t>
            </a:r>
            <a:endParaRPr dirty="0">
              <a:solidFill>
                <a:schemeClr val="bg1"/>
              </a:solidFill>
            </a:endParaRPr>
          </a:p>
        </p:txBody>
      </p:sp>
      <p:sp>
        <p:nvSpPr>
          <p:cNvPr id="2" name="object 2"/>
          <p:cNvSpPr txBox="1">
            <a:spLocks noGrp="1"/>
          </p:cNvSpPr>
          <p:nvPr>
            <p:ph type="title"/>
          </p:nvPr>
        </p:nvSpPr>
        <p:spPr>
          <a:xfrm>
            <a:off x="459740" y="376809"/>
            <a:ext cx="3670300" cy="574040"/>
          </a:xfrm>
          <a:prstGeom prst="rect">
            <a:avLst/>
          </a:prstGeom>
        </p:spPr>
        <p:txBody>
          <a:bodyPr vert="horz" wrap="square" lIns="0" tIns="12700" rIns="0" bIns="0" rtlCol="0">
            <a:spAutoFit/>
          </a:bodyPr>
          <a:lstStyle/>
          <a:p>
            <a:pPr marL="12700" marR="5080">
              <a:lnSpc>
                <a:spcPct val="100000"/>
              </a:lnSpc>
              <a:spcBef>
                <a:spcPts val="100"/>
              </a:spcBef>
            </a:pPr>
            <a:r>
              <a:rPr spc="-10" dirty="0">
                <a:solidFill>
                  <a:srgbClr val="000000"/>
                </a:solidFill>
              </a:rPr>
              <a:t>Структура</a:t>
            </a:r>
            <a:r>
              <a:rPr spc="45" dirty="0">
                <a:solidFill>
                  <a:srgbClr val="000000"/>
                </a:solidFill>
              </a:rPr>
              <a:t> </a:t>
            </a:r>
            <a:r>
              <a:rPr spc="-10" dirty="0">
                <a:solidFill>
                  <a:srgbClr val="000000"/>
                </a:solidFill>
              </a:rPr>
              <a:t>налоговых</a:t>
            </a:r>
            <a:r>
              <a:rPr spc="-5" dirty="0">
                <a:solidFill>
                  <a:srgbClr val="000000"/>
                </a:solidFill>
              </a:rPr>
              <a:t> </a:t>
            </a:r>
            <a:r>
              <a:rPr spc="-20" dirty="0">
                <a:solidFill>
                  <a:srgbClr val="000000"/>
                </a:solidFill>
              </a:rPr>
              <a:t>доходов </a:t>
            </a:r>
            <a:r>
              <a:rPr spc="-15" dirty="0">
                <a:solidFill>
                  <a:srgbClr val="000000"/>
                </a:solidFill>
              </a:rPr>
              <a:t> местного</a:t>
            </a:r>
            <a:r>
              <a:rPr spc="20" dirty="0">
                <a:solidFill>
                  <a:srgbClr val="000000"/>
                </a:solidFill>
              </a:rPr>
              <a:t> </a:t>
            </a:r>
            <a:r>
              <a:rPr spc="-20" dirty="0">
                <a:solidFill>
                  <a:srgbClr val="000000"/>
                </a:solidFill>
              </a:rPr>
              <a:t>бюджета</a:t>
            </a:r>
            <a:r>
              <a:rPr spc="25" dirty="0">
                <a:solidFill>
                  <a:srgbClr val="000000"/>
                </a:solidFill>
              </a:rPr>
              <a:t> </a:t>
            </a:r>
            <a:r>
              <a:rPr dirty="0">
                <a:solidFill>
                  <a:srgbClr val="000000"/>
                </a:solidFill>
              </a:rPr>
              <a:t>(млн</a:t>
            </a:r>
            <a:r>
              <a:rPr spc="-25" dirty="0">
                <a:solidFill>
                  <a:srgbClr val="000000"/>
                </a:solidFill>
              </a:rPr>
              <a:t> </a:t>
            </a:r>
            <a:r>
              <a:rPr spc="-20" dirty="0">
                <a:solidFill>
                  <a:srgbClr val="000000"/>
                </a:solidFill>
              </a:rPr>
              <a:t>рублей)</a:t>
            </a:r>
          </a:p>
        </p:txBody>
      </p:sp>
      <p:grpSp>
        <p:nvGrpSpPr>
          <p:cNvPr id="3" name="object 3"/>
          <p:cNvGrpSpPr/>
          <p:nvPr/>
        </p:nvGrpSpPr>
        <p:grpSpPr>
          <a:xfrm>
            <a:off x="403851" y="1249680"/>
            <a:ext cx="7388859" cy="809625"/>
            <a:chOff x="403851" y="1249680"/>
            <a:chExt cx="7388859" cy="809625"/>
          </a:xfrm>
        </p:grpSpPr>
        <p:pic>
          <p:nvPicPr>
            <p:cNvPr id="4" name="object 4"/>
            <p:cNvPicPr/>
            <p:nvPr/>
          </p:nvPicPr>
          <p:blipFill>
            <a:blip r:embed="rId2" cstate="print"/>
            <a:stretch>
              <a:fillRect/>
            </a:stretch>
          </p:blipFill>
          <p:spPr>
            <a:xfrm>
              <a:off x="2141205" y="1360751"/>
              <a:ext cx="5651021" cy="558106"/>
            </a:xfrm>
            <a:prstGeom prst="rect">
              <a:avLst/>
            </a:prstGeom>
          </p:spPr>
        </p:pic>
        <p:pic>
          <p:nvPicPr>
            <p:cNvPr id="5" name="object 5"/>
            <p:cNvPicPr/>
            <p:nvPr/>
          </p:nvPicPr>
          <p:blipFill>
            <a:blip r:embed="rId3" cstate="print"/>
            <a:stretch>
              <a:fillRect/>
            </a:stretch>
          </p:blipFill>
          <p:spPr>
            <a:xfrm>
              <a:off x="3416807" y="1383804"/>
              <a:ext cx="3099816" cy="582155"/>
            </a:xfrm>
            <a:prstGeom prst="rect">
              <a:avLst/>
            </a:prstGeom>
          </p:spPr>
        </p:pic>
        <p:sp>
          <p:nvSpPr>
            <p:cNvPr id="6" name="object 6"/>
            <p:cNvSpPr/>
            <p:nvPr/>
          </p:nvSpPr>
          <p:spPr>
            <a:xfrm>
              <a:off x="2185416" y="1367028"/>
              <a:ext cx="5567680" cy="474345"/>
            </a:xfrm>
            <a:custGeom>
              <a:avLst/>
              <a:gdLst/>
              <a:ahLst/>
              <a:cxnLst/>
              <a:rect l="l" t="t" r="r" b="b"/>
              <a:pathLst>
                <a:path w="5567680" h="474344">
                  <a:moveTo>
                    <a:pt x="5423534" y="0"/>
                  </a:moveTo>
                  <a:lnTo>
                    <a:pt x="143636" y="0"/>
                  </a:lnTo>
                  <a:lnTo>
                    <a:pt x="98218" y="7318"/>
                  </a:lnTo>
                  <a:lnTo>
                    <a:pt x="58786" y="27700"/>
                  </a:lnTo>
                  <a:lnTo>
                    <a:pt x="27700" y="58786"/>
                  </a:lnTo>
                  <a:lnTo>
                    <a:pt x="7318" y="98218"/>
                  </a:lnTo>
                  <a:lnTo>
                    <a:pt x="0" y="143637"/>
                  </a:lnTo>
                  <a:lnTo>
                    <a:pt x="0" y="330326"/>
                  </a:lnTo>
                  <a:lnTo>
                    <a:pt x="7318" y="375745"/>
                  </a:lnTo>
                  <a:lnTo>
                    <a:pt x="27700" y="415177"/>
                  </a:lnTo>
                  <a:lnTo>
                    <a:pt x="58786" y="446263"/>
                  </a:lnTo>
                  <a:lnTo>
                    <a:pt x="98218" y="466645"/>
                  </a:lnTo>
                  <a:lnTo>
                    <a:pt x="143636" y="473963"/>
                  </a:lnTo>
                  <a:lnTo>
                    <a:pt x="5423534" y="473963"/>
                  </a:lnTo>
                  <a:lnTo>
                    <a:pt x="5468953" y="466645"/>
                  </a:lnTo>
                  <a:lnTo>
                    <a:pt x="5508385" y="446263"/>
                  </a:lnTo>
                  <a:lnTo>
                    <a:pt x="5539471" y="415177"/>
                  </a:lnTo>
                  <a:lnTo>
                    <a:pt x="5559853" y="375745"/>
                  </a:lnTo>
                  <a:lnTo>
                    <a:pt x="5567172" y="330326"/>
                  </a:lnTo>
                  <a:lnTo>
                    <a:pt x="5567172" y="143637"/>
                  </a:lnTo>
                  <a:lnTo>
                    <a:pt x="5559853" y="98218"/>
                  </a:lnTo>
                  <a:lnTo>
                    <a:pt x="5539471" y="58786"/>
                  </a:lnTo>
                  <a:lnTo>
                    <a:pt x="5508385" y="27700"/>
                  </a:lnTo>
                  <a:lnTo>
                    <a:pt x="5468953" y="7318"/>
                  </a:lnTo>
                  <a:lnTo>
                    <a:pt x="5423534" y="0"/>
                  </a:lnTo>
                  <a:close/>
                </a:path>
              </a:pathLst>
            </a:custGeom>
            <a:solidFill>
              <a:schemeClr val="tx2">
                <a:lumMod val="60000"/>
                <a:lumOff val="40000"/>
              </a:schemeClr>
            </a:solidFill>
          </p:spPr>
          <p:txBody>
            <a:bodyPr wrap="square" lIns="0" tIns="0" rIns="0" bIns="0" rtlCol="0"/>
            <a:lstStyle/>
            <a:p>
              <a:pPr algn="ctr">
                <a:lnSpc>
                  <a:spcPct val="150000"/>
                </a:lnSpc>
              </a:pPr>
              <a:r>
                <a:rPr lang="ru-RU" dirty="0"/>
                <a:t>       </a:t>
              </a:r>
              <a:r>
                <a:rPr lang="ru-RU" dirty="0">
                  <a:solidFill>
                    <a:schemeClr val="bg1"/>
                  </a:solidFill>
                </a:rPr>
                <a:t>Всего налоговых доходов</a:t>
              </a:r>
              <a:endParaRPr dirty="0">
                <a:solidFill>
                  <a:schemeClr val="bg1"/>
                </a:solidFill>
              </a:endParaRPr>
            </a:p>
          </p:txBody>
        </p:sp>
        <p:pic>
          <p:nvPicPr>
            <p:cNvPr id="7" name="object 7"/>
            <p:cNvPicPr/>
            <p:nvPr/>
          </p:nvPicPr>
          <p:blipFill>
            <a:blip r:embed="rId4" cstate="print"/>
            <a:stretch>
              <a:fillRect/>
            </a:stretch>
          </p:blipFill>
          <p:spPr>
            <a:xfrm>
              <a:off x="403851" y="1252671"/>
              <a:ext cx="1671844" cy="783426"/>
            </a:xfrm>
            <a:prstGeom prst="rect">
              <a:avLst/>
            </a:prstGeom>
          </p:spPr>
        </p:pic>
        <p:pic>
          <p:nvPicPr>
            <p:cNvPr id="8" name="object 8"/>
            <p:cNvPicPr/>
            <p:nvPr/>
          </p:nvPicPr>
          <p:blipFill>
            <a:blip r:embed="rId5" cstate="print"/>
            <a:stretch>
              <a:fillRect/>
            </a:stretch>
          </p:blipFill>
          <p:spPr>
            <a:xfrm>
              <a:off x="839723" y="1286256"/>
              <a:ext cx="797064" cy="772668"/>
            </a:xfrm>
            <a:prstGeom prst="rect">
              <a:avLst/>
            </a:prstGeom>
          </p:spPr>
        </p:pic>
        <p:sp>
          <p:nvSpPr>
            <p:cNvPr id="9" name="object 9"/>
            <p:cNvSpPr/>
            <p:nvPr/>
          </p:nvSpPr>
          <p:spPr>
            <a:xfrm>
              <a:off x="448055" y="1249680"/>
              <a:ext cx="1588135" cy="708660"/>
            </a:xfrm>
            <a:custGeom>
              <a:avLst/>
              <a:gdLst/>
              <a:ahLst/>
              <a:cxnLst/>
              <a:rect l="l" t="t" r="r" b="b"/>
              <a:pathLst>
                <a:path w="1588135" h="708660">
                  <a:moveTo>
                    <a:pt x="1373251" y="0"/>
                  </a:moveTo>
                  <a:lnTo>
                    <a:pt x="214782" y="0"/>
                  </a:lnTo>
                  <a:lnTo>
                    <a:pt x="165535" y="5671"/>
                  </a:lnTo>
                  <a:lnTo>
                    <a:pt x="120327" y="21826"/>
                  </a:lnTo>
                  <a:lnTo>
                    <a:pt x="80448" y="47176"/>
                  </a:lnTo>
                  <a:lnTo>
                    <a:pt x="47186" y="80432"/>
                  </a:lnTo>
                  <a:lnTo>
                    <a:pt x="21831" y="120307"/>
                  </a:lnTo>
                  <a:lnTo>
                    <a:pt x="5672" y="165511"/>
                  </a:lnTo>
                  <a:lnTo>
                    <a:pt x="0" y="214757"/>
                  </a:lnTo>
                  <a:lnTo>
                    <a:pt x="0" y="493903"/>
                  </a:lnTo>
                  <a:lnTo>
                    <a:pt x="5672" y="543148"/>
                  </a:lnTo>
                  <a:lnTo>
                    <a:pt x="21831" y="588352"/>
                  </a:lnTo>
                  <a:lnTo>
                    <a:pt x="47186" y="628227"/>
                  </a:lnTo>
                  <a:lnTo>
                    <a:pt x="80448" y="661483"/>
                  </a:lnTo>
                  <a:lnTo>
                    <a:pt x="120327" y="686833"/>
                  </a:lnTo>
                  <a:lnTo>
                    <a:pt x="165535" y="702988"/>
                  </a:lnTo>
                  <a:lnTo>
                    <a:pt x="214782" y="708660"/>
                  </a:lnTo>
                  <a:lnTo>
                    <a:pt x="1373251" y="708660"/>
                  </a:lnTo>
                  <a:lnTo>
                    <a:pt x="1422496" y="702988"/>
                  </a:lnTo>
                  <a:lnTo>
                    <a:pt x="1467700" y="686833"/>
                  </a:lnTo>
                  <a:lnTo>
                    <a:pt x="1507575" y="661483"/>
                  </a:lnTo>
                  <a:lnTo>
                    <a:pt x="1540831" y="628227"/>
                  </a:lnTo>
                  <a:lnTo>
                    <a:pt x="1566181" y="588352"/>
                  </a:lnTo>
                  <a:lnTo>
                    <a:pt x="1582336" y="543148"/>
                  </a:lnTo>
                  <a:lnTo>
                    <a:pt x="1588008" y="493903"/>
                  </a:lnTo>
                  <a:lnTo>
                    <a:pt x="1588008" y="214757"/>
                  </a:lnTo>
                  <a:lnTo>
                    <a:pt x="1582336" y="165511"/>
                  </a:lnTo>
                  <a:lnTo>
                    <a:pt x="1566181" y="120307"/>
                  </a:lnTo>
                  <a:lnTo>
                    <a:pt x="1540831" y="80432"/>
                  </a:lnTo>
                  <a:lnTo>
                    <a:pt x="1507575" y="47176"/>
                  </a:lnTo>
                  <a:lnTo>
                    <a:pt x="1467700" y="21826"/>
                  </a:lnTo>
                  <a:lnTo>
                    <a:pt x="1422496" y="5671"/>
                  </a:lnTo>
                  <a:lnTo>
                    <a:pt x="1373251" y="0"/>
                  </a:lnTo>
                  <a:close/>
                </a:path>
              </a:pathLst>
            </a:custGeom>
            <a:solidFill>
              <a:schemeClr val="tx2">
                <a:lumMod val="60000"/>
                <a:lumOff val="40000"/>
              </a:schemeClr>
            </a:solidFill>
          </p:spPr>
          <p:txBody>
            <a:bodyPr wrap="square" lIns="0" tIns="0" rIns="0" bIns="0" rtlCol="0"/>
            <a:lstStyle/>
            <a:p>
              <a:endParaRPr dirty="0"/>
            </a:p>
          </p:txBody>
        </p:sp>
      </p:grpSp>
      <p:sp>
        <p:nvSpPr>
          <p:cNvPr id="10" name="object 10"/>
          <p:cNvSpPr txBox="1"/>
          <p:nvPr/>
        </p:nvSpPr>
        <p:spPr>
          <a:xfrm>
            <a:off x="1003198" y="1343405"/>
            <a:ext cx="476884" cy="517449"/>
          </a:xfrm>
          <a:prstGeom prst="rect">
            <a:avLst/>
          </a:prstGeom>
        </p:spPr>
        <p:txBody>
          <a:bodyPr vert="horz" wrap="square" lIns="0" tIns="12065" rIns="0" bIns="0" rtlCol="0">
            <a:spAutoFit/>
          </a:bodyPr>
          <a:lstStyle/>
          <a:p>
            <a:pPr marL="12700" algn="ctr">
              <a:lnSpc>
                <a:spcPct val="100000"/>
              </a:lnSpc>
              <a:spcBef>
                <a:spcPts val="95"/>
              </a:spcBef>
            </a:pPr>
            <a:r>
              <a:rPr lang="ru-RU" sz="1600" spc="-5" dirty="0">
                <a:solidFill>
                  <a:srgbClr val="FFFFFF"/>
                </a:solidFill>
                <a:latin typeface="Microsoft Sans Serif"/>
                <a:cs typeface="Microsoft Sans Serif"/>
              </a:rPr>
              <a:t>2024</a:t>
            </a:r>
          </a:p>
          <a:p>
            <a:pPr marL="12700">
              <a:lnSpc>
                <a:spcPct val="100000"/>
              </a:lnSpc>
              <a:spcBef>
                <a:spcPts val="95"/>
              </a:spcBef>
            </a:pPr>
            <a:r>
              <a:rPr lang="ru-RU" sz="1600" spc="-5" dirty="0">
                <a:solidFill>
                  <a:srgbClr val="FFFFFF"/>
                </a:solidFill>
                <a:latin typeface="Microsoft Sans Serif"/>
                <a:cs typeface="Microsoft Sans Serif"/>
              </a:rPr>
              <a:t> 173</a:t>
            </a:r>
            <a:endParaRPr sz="1600" dirty="0">
              <a:latin typeface="Microsoft Sans Serif"/>
              <a:cs typeface="Microsoft Sans Serif"/>
            </a:endParaRPr>
          </a:p>
        </p:txBody>
      </p:sp>
      <p:grpSp>
        <p:nvGrpSpPr>
          <p:cNvPr id="11" name="object 11"/>
          <p:cNvGrpSpPr/>
          <p:nvPr/>
        </p:nvGrpSpPr>
        <p:grpSpPr>
          <a:xfrm>
            <a:off x="7857735" y="1249680"/>
            <a:ext cx="1671955" cy="809625"/>
            <a:chOff x="7857735" y="1249680"/>
            <a:chExt cx="1671955" cy="809625"/>
          </a:xfrm>
          <a:solidFill>
            <a:schemeClr val="tx2">
              <a:lumMod val="60000"/>
              <a:lumOff val="40000"/>
            </a:schemeClr>
          </a:solidFill>
        </p:grpSpPr>
        <p:pic>
          <p:nvPicPr>
            <p:cNvPr id="12" name="object 12"/>
            <p:cNvPicPr/>
            <p:nvPr/>
          </p:nvPicPr>
          <p:blipFill>
            <a:blip r:embed="rId4" cstate="print"/>
            <a:stretch>
              <a:fillRect/>
            </a:stretch>
          </p:blipFill>
          <p:spPr>
            <a:xfrm>
              <a:off x="7857735" y="1252671"/>
              <a:ext cx="1671844" cy="783426"/>
            </a:xfrm>
            <a:prstGeom prst="rect">
              <a:avLst/>
            </a:prstGeom>
            <a:grpFill/>
          </p:spPr>
        </p:pic>
        <p:pic>
          <p:nvPicPr>
            <p:cNvPr id="13" name="object 13"/>
            <p:cNvPicPr/>
            <p:nvPr/>
          </p:nvPicPr>
          <p:blipFill>
            <a:blip r:embed="rId6" cstate="print"/>
            <a:stretch>
              <a:fillRect/>
            </a:stretch>
          </p:blipFill>
          <p:spPr>
            <a:xfrm>
              <a:off x="8295132" y="1286256"/>
              <a:ext cx="797064" cy="772668"/>
            </a:xfrm>
            <a:prstGeom prst="rect">
              <a:avLst/>
            </a:prstGeom>
            <a:grpFill/>
          </p:spPr>
        </p:pic>
        <p:sp>
          <p:nvSpPr>
            <p:cNvPr id="14" name="object 14"/>
            <p:cNvSpPr/>
            <p:nvPr/>
          </p:nvSpPr>
          <p:spPr>
            <a:xfrm>
              <a:off x="7901940" y="1249680"/>
              <a:ext cx="1588135" cy="708660"/>
            </a:xfrm>
            <a:custGeom>
              <a:avLst/>
              <a:gdLst/>
              <a:ahLst/>
              <a:cxnLst/>
              <a:rect l="l" t="t" r="r" b="b"/>
              <a:pathLst>
                <a:path w="1588134" h="708660">
                  <a:moveTo>
                    <a:pt x="1373251" y="0"/>
                  </a:moveTo>
                  <a:lnTo>
                    <a:pt x="214756" y="0"/>
                  </a:lnTo>
                  <a:lnTo>
                    <a:pt x="165511" y="5671"/>
                  </a:lnTo>
                  <a:lnTo>
                    <a:pt x="120307" y="21826"/>
                  </a:lnTo>
                  <a:lnTo>
                    <a:pt x="80432" y="47176"/>
                  </a:lnTo>
                  <a:lnTo>
                    <a:pt x="47176" y="80432"/>
                  </a:lnTo>
                  <a:lnTo>
                    <a:pt x="21826" y="120307"/>
                  </a:lnTo>
                  <a:lnTo>
                    <a:pt x="5671" y="165511"/>
                  </a:lnTo>
                  <a:lnTo>
                    <a:pt x="0" y="214757"/>
                  </a:lnTo>
                  <a:lnTo>
                    <a:pt x="0" y="493903"/>
                  </a:lnTo>
                  <a:lnTo>
                    <a:pt x="5671" y="543148"/>
                  </a:lnTo>
                  <a:lnTo>
                    <a:pt x="21826" y="588352"/>
                  </a:lnTo>
                  <a:lnTo>
                    <a:pt x="47176" y="628227"/>
                  </a:lnTo>
                  <a:lnTo>
                    <a:pt x="80432" y="661483"/>
                  </a:lnTo>
                  <a:lnTo>
                    <a:pt x="120307" y="686833"/>
                  </a:lnTo>
                  <a:lnTo>
                    <a:pt x="165511" y="702988"/>
                  </a:lnTo>
                  <a:lnTo>
                    <a:pt x="214756" y="708660"/>
                  </a:lnTo>
                  <a:lnTo>
                    <a:pt x="1373251" y="708660"/>
                  </a:lnTo>
                  <a:lnTo>
                    <a:pt x="1422496" y="702988"/>
                  </a:lnTo>
                  <a:lnTo>
                    <a:pt x="1467700" y="686833"/>
                  </a:lnTo>
                  <a:lnTo>
                    <a:pt x="1507575" y="661483"/>
                  </a:lnTo>
                  <a:lnTo>
                    <a:pt x="1540831" y="628227"/>
                  </a:lnTo>
                  <a:lnTo>
                    <a:pt x="1566181" y="588352"/>
                  </a:lnTo>
                  <a:lnTo>
                    <a:pt x="1582336" y="543148"/>
                  </a:lnTo>
                  <a:lnTo>
                    <a:pt x="1588007" y="493903"/>
                  </a:lnTo>
                  <a:lnTo>
                    <a:pt x="1588007" y="214757"/>
                  </a:lnTo>
                  <a:lnTo>
                    <a:pt x="1582336" y="165511"/>
                  </a:lnTo>
                  <a:lnTo>
                    <a:pt x="1566181" y="120307"/>
                  </a:lnTo>
                  <a:lnTo>
                    <a:pt x="1540831" y="80432"/>
                  </a:lnTo>
                  <a:lnTo>
                    <a:pt x="1507575" y="47176"/>
                  </a:lnTo>
                  <a:lnTo>
                    <a:pt x="1467700" y="21826"/>
                  </a:lnTo>
                  <a:lnTo>
                    <a:pt x="1422496" y="5671"/>
                  </a:lnTo>
                  <a:lnTo>
                    <a:pt x="1373251" y="0"/>
                  </a:lnTo>
                  <a:close/>
                </a:path>
              </a:pathLst>
            </a:custGeom>
            <a:grpFill/>
          </p:spPr>
          <p:txBody>
            <a:bodyPr wrap="square" lIns="0" tIns="0" rIns="0" bIns="0" rtlCol="0"/>
            <a:lstStyle/>
            <a:p>
              <a:endParaRPr dirty="0"/>
            </a:p>
          </p:txBody>
        </p:sp>
      </p:grpSp>
      <p:sp>
        <p:nvSpPr>
          <p:cNvPr id="15" name="object 15"/>
          <p:cNvSpPr txBox="1"/>
          <p:nvPr/>
        </p:nvSpPr>
        <p:spPr>
          <a:xfrm>
            <a:off x="8382024" y="1343405"/>
            <a:ext cx="642942" cy="504625"/>
          </a:xfrm>
          <a:prstGeom prst="rect">
            <a:avLst/>
          </a:prstGeom>
        </p:spPr>
        <p:txBody>
          <a:bodyPr vert="horz" wrap="square" lIns="0" tIns="12065" rIns="0" bIns="0" rtlCol="0">
            <a:spAutoFit/>
          </a:bodyPr>
          <a:lstStyle/>
          <a:p>
            <a:pPr marL="12700" algn="ctr">
              <a:lnSpc>
                <a:spcPct val="100000"/>
              </a:lnSpc>
              <a:spcBef>
                <a:spcPts val="95"/>
              </a:spcBef>
            </a:pPr>
            <a:r>
              <a:rPr sz="1600" spc="-5" dirty="0">
                <a:solidFill>
                  <a:srgbClr val="FFFFFF"/>
                </a:solidFill>
                <a:latin typeface="Microsoft Sans Serif"/>
                <a:cs typeface="Microsoft Sans Serif"/>
              </a:rPr>
              <a:t>202</a:t>
            </a:r>
            <a:r>
              <a:rPr lang="ru-RU" sz="1600" spc="-5" dirty="0">
                <a:solidFill>
                  <a:srgbClr val="FFFFFF"/>
                </a:solidFill>
                <a:latin typeface="Microsoft Sans Serif"/>
                <a:cs typeface="Microsoft Sans Serif"/>
              </a:rPr>
              <a:t>5                    240</a:t>
            </a:r>
            <a:endParaRPr sz="1600" dirty="0">
              <a:latin typeface="Microsoft Sans Serif"/>
              <a:cs typeface="Microsoft Sans Serif"/>
            </a:endParaRPr>
          </a:p>
        </p:txBody>
      </p:sp>
      <p:grpSp>
        <p:nvGrpSpPr>
          <p:cNvPr id="16" name="object 17"/>
          <p:cNvGrpSpPr/>
          <p:nvPr/>
        </p:nvGrpSpPr>
        <p:grpSpPr>
          <a:xfrm>
            <a:off x="1918525" y="1415605"/>
            <a:ext cx="6107430" cy="418465"/>
            <a:chOff x="1918525" y="1415605"/>
            <a:chExt cx="6107430" cy="418465"/>
          </a:xfrm>
        </p:grpSpPr>
        <p:sp>
          <p:nvSpPr>
            <p:cNvPr id="18" name="object 18"/>
            <p:cNvSpPr/>
            <p:nvPr/>
          </p:nvSpPr>
          <p:spPr>
            <a:xfrm>
              <a:off x="1923288" y="1420367"/>
              <a:ext cx="472440" cy="367665"/>
            </a:xfrm>
            <a:custGeom>
              <a:avLst/>
              <a:gdLst/>
              <a:ahLst/>
              <a:cxnLst/>
              <a:rect l="l" t="t" r="r" b="b"/>
              <a:pathLst>
                <a:path w="472439" h="367664">
                  <a:moveTo>
                    <a:pt x="472439" y="91821"/>
                  </a:moveTo>
                  <a:lnTo>
                    <a:pt x="461010" y="91821"/>
                  </a:lnTo>
                  <a:lnTo>
                    <a:pt x="461010" y="275463"/>
                  </a:lnTo>
                  <a:lnTo>
                    <a:pt x="472439" y="275463"/>
                  </a:lnTo>
                  <a:lnTo>
                    <a:pt x="472439" y="91821"/>
                  </a:lnTo>
                  <a:close/>
                </a:path>
                <a:path w="472439" h="367664">
                  <a:moveTo>
                    <a:pt x="449453" y="91821"/>
                  </a:moveTo>
                  <a:lnTo>
                    <a:pt x="426466" y="91821"/>
                  </a:lnTo>
                  <a:lnTo>
                    <a:pt x="426466" y="275463"/>
                  </a:lnTo>
                  <a:lnTo>
                    <a:pt x="449453" y="275463"/>
                  </a:lnTo>
                  <a:lnTo>
                    <a:pt x="449453" y="91821"/>
                  </a:lnTo>
                  <a:close/>
                </a:path>
                <a:path w="472439" h="367664">
                  <a:moveTo>
                    <a:pt x="183642" y="0"/>
                  </a:moveTo>
                  <a:lnTo>
                    <a:pt x="0" y="183642"/>
                  </a:lnTo>
                  <a:lnTo>
                    <a:pt x="183642" y="367284"/>
                  </a:lnTo>
                  <a:lnTo>
                    <a:pt x="183642" y="275463"/>
                  </a:lnTo>
                  <a:lnTo>
                    <a:pt x="415036" y="275463"/>
                  </a:lnTo>
                  <a:lnTo>
                    <a:pt x="415036" y="91821"/>
                  </a:lnTo>
                  <a:lnTo>
                    <a:pt x="183642" y="91821"/>
                  </a:lnTo>
                  <a:lnTo>
                    <a:pt x="183642" y="0"/>
                  </a:lnTo>
                  <a:close/>
                </a:path>
              </a:pathLst>
            </a:custGeom>
            <a:solidFill>
              <a:srgbClr val="D5DCE4"/>
            </a:solidFill>
          </p:spPr>
          <p:txBody>
            <a:bodyPr wrap="square" lIns="0" tIns="0" rIns="0" bIns="0" rtlCol="0"/>
            <a:lstStyle/>
            <a:p>
              <a:endParaRPr dirty="0"/>
            </a:p>
          </p:txBody>
        </p:sp>
        <p:sp>
          <p:nvSpPr>
            <p:cNvPr id="19" name="object 19"/>
            <p:cNvSpPr/>
            <p:nvPr/>
          </p:nvSpPr>
          <p:spPr>
            <a:xfrm>
              <a:off x="1923288" y="1420367"/>
              <a:ext cx="415290" cy="367665"/>
            </a:xfrm>
            <a:custGeom>
              <a:avLst/>
              <a:gdLst/>
              <a:ahLst/>
              <a:cxnLst/>
              <a:rect l="l" t="t" r="r" b="b"/>
              <a:pathLst>
                <a:path w="415289" h="367664">
                  <a:moveTo>
                    <a:pt x="415036" y="91821"/>
                  </a:moveTo>
                  <a:lnTo>
                    <a:pt x="183642" y="91821"/>
                  </a:lnTo>
                  <a:lnTo>
                    <a:pt x="183642" y="0"/>
                  </a:lnTo>
                  <a:lnTo>
                    <a:pt x="0" y="183642"/>
                  </a:lnTo>
                  <a:lnTo>
                    <a:pt x="183642" y="367284"/>
                  </a:lnTo>
                  <a:lnTo>
                    <a:pt x="183642" y="275463"/>
                  </a:lnTo>
                  <a:lnTo>
                    <a:pt x="415036" y="275463"/>
                  </a:lnTo>
                  <a:lnTo>
                    <a:pt x="415036" y="91821"/>
                  </a:lnTo>
                  <a:close/>
                </a:path>
              </a:pathLst>
            </a:custGeom>
            <a:ln w="9525">
              <a:solidFill>
                <a:srgbClr val="608899"/>
              </a:solidFill>
            </a:ln>
          </p:spPr>
          <p:txBody>
            <a:bodyPr wrap="square" lIns="0" tIns="0" rIns="0" bIns="0" rtlCol="0"/>
            <a:lstStyle/>
            <a:p>
              <a:endParaRPr dirty="0"/>
            </a:p>
          </p:txBody>
        </p:sp>
        <p:sp>
          <p:nvSpPr>
            <p:cNvPr id="20" name="object 20"/>
            <p:cNvSpPr/>
            <p:nvPr/>
          </p:nvSpPr>
          <p:spPr>
            <a:xfrm>
              <a:off x="7548372" y="1461515"/>
              <a:ext cx="472440" cy="367665"/>
            </a:xfrm>
            <a:custGeom>
              <a:avLst/>
              <a:gdLst/>
              <a:ahLst/>
              <a:cxnLst/>
              <a:rect l="l" t="t" r="r" b="b"/>
              <a:pathLst>
                <a:path w="472440" h="367664">
                  <a:moveTo>
                    <a:pt x="11429" y="91821"/>
                  </a:moveTo>
                  <a:lnTo>
                    <a:pt x="0" y="91821"/>
                  </a:lnTo>
                  <a:lnTo>
                    <a:pt x="0" y="275463"/>
                  </a:lnTo>
                  <a:lnTo>
                    <a:pt x="11429" y="275463"/>
                  </a:lnTo>
                  <a:lnTo>
                    <a:pt x="11429" y="91821"/>
                  </a:lnTo>
                  <a:close/>
                </a:path>
                <a:path w="472440" h="367664">
                  <a:moveTo>
                    <a:pt x="45847" y="91821"/>
                  </a:moveTo>
                  <a:lnTo>
                    <a:pt x="22986" y="91821"/>
                  </a:lnTo>
                  <a:lnTo>
                    <a:pt x="22986" y="275463"/>
                  </a:lnTo>
                  <a:lnTo>
                    <a:pt x="45847" y="275463"/>
                  </a:lnTo>
                  <a:lnTo>
                    <a:pt x="45847" y="91821"/>
                  </a:lnTo>
                  <a:close/>
                </a:path>
                <a:path w="472440" h="367664">
                  <a:moveTo>
                    <a:pt x="288798" y="0"/>
                  </a:moveTo>
                  <a:lnTo>
                    <a:pt x="288798" y="91821"/>
                  </a:lnTo>
                  <a:lnTo>
                    <a:pt x="57403" y="91821"/>
                  </a:lnTo>
                  <a:lnTo>
                    <a:pt x="57403" y="275463"/>
                  </a:lnTo>
                  <a:lnTo>
                    <a:pt x="288798" y="275463"/>
                  </a:lnTo>
                  <a:lnTo>
                    <a:pt x="288798" y="367284"/>
                  </a:lnTo>
                  <a:lnTo>
                    <a:pt x="472439" y="183642"/>
                  </a:lnTo>
                  <a:lnTo>
                    <a:pt x="288798" y="0"/>
                  </a:lnTo>
                  <a:close/>
                </a:path>
              </a:pathLst>
            </a:custGeom>
            <a:solidFill>
              <a:srgbClr val="D5DCE4"/>
            </a:solidFill>
          </p:spPr>
          <p:txBody>
            <a:bodyPr wrap="square" lIns="0" tIns="0" rIns="0" bIns="0" rtlCol="0"/>
            <a:lstStyle/>
            <a:p>
              <a:endParaRPr dirty="0"/>
            </a:p>
          </p:txBody>
        </p:sp>
        <p:sp>
          <p:nvSpPr>
            <p:cNvPr id="21" name="object 21"/>
            <p:cNvSpPr/>
            <p:nvPr/>
          </p:nvSpPr>
          <p:spPr>
            <a:xfrm>
              <a:off x="7548372" y="1461515"/>
              <a:ext cx="472440" cy="367665"/>
            </a:xfrm>
            <a:custGeom>
              <a:avLst/>
              <a:gdLst/>
              <a:ahLst/>
              <a:cxnLst/>
              <a:rect l="l" t="t" r="r" b="b"/>
              <a:pathLst>
                <a:path w="472440" h="367664">
                  <a:moveTo>
                    <a:pt x="0" y="91821"/>
                  </a:moveTo>
                  <a:lnTo>
                    <a:pt x="11429" y="91821"/>
                  </a:lnTo>
                  <a:lnTo>
                    <a:pt x="11429" y="275463"/>
                  </a:lnTo>
                  <a:lnTo>
                    <a:pt x="0" y="275463"/>
                  </a:lnTo>
                  <a:lnTo>
                    <a:pt x="0" y="91821"/>
                  </a:lnTo>
                  <a:close/>
                </a:path>
                <a:path w="472440" h="367664">
                  <a:moveTo>
                    <a:pt x="22986" y="91821"/>
                  </a:moveTo>
                  <a:lnTo>
                    <a:pt x="45847" y="91821"/>
                  </a:lnTo>
                  <a:lnTo>
                    <a:pt x="45847" y="275463"/>
                  </a:lnTo>
                  <a:lnTo>
                    <a:pt x="22986" y="275463"/>
                  </a:lnTo>
                  <a:lnTo>
                    <a:pt x="22986" y="91821"/>
                  </a:lnTo>
                  <a:close/>
                </a:path>
                <a:path w="472440" h="367664">
                  <a:moveTo>
                    <a:pt x="57403" y="91821"/>
                  </a:moveTo>
                  <a:lnTo>
                    <a:pt x="288798" y="91821"/>
                  </a:lnTo>
                  <a:lnTo>
                    <a:pt x="288798" y="0"/>
                  </a:lnTo>
                  <a:lnTo>
                    <a:pt x="472439" y="183642"/>
                  </a:lnTo>
                  <a:lnTo>
                    <a:pt x="288798" y="367284"/>
                  </a:lnTo>
                  <a:lnTo>
                    <a:pt x="288798" y="275463"/>
                  </a:lnTo>
                  <a:lnTo>
                    <a:pt x="57403" y="275463"/>
                  </a:lnTo>
                  <a:lnTo>
                    <a:pt x="57403" y="91821"/>
                  </a:lnTo>
                  <a:close/>
                </a:path>
              </a:pathLst>
            </a:custGeom>
            <a:ln w="9525">
              <a:solidFill>
                <a:srgbClr val="608899"/>
              </a:solidFill>
            </a:ln>
          </p:spPr>
          <p:txBody>
            <a:bodyPr wrap="square" lIns="0" tIns="0" rIns="0" bIns="0" rtlCol="0"/>
            <a:lstStyle/>
            <a:p>
              <a:endParaRPr dirty="0"/>
            </a:p>
          </p:txBody>
        </p:sp>
      </p:grpSp>
      <p:sp>
        <p:nvSpPr>
          <p:cNvPr id="42" name="object 42"/>
          <p:cNvSpPr/>
          <p:nvPr/>
        </p:nvSpPr>
        <p:spPr>
          <a:xfrm>
            <a:off x="452406" y="2143116"/>
            <a:ext cx="1785950" cy="388248"/>
          </a:xfrm>
          <a:custGeom>
            <a:avLst/>
            <a:gdLst/>
            <a:ahLst/>
            <a:cxnLst/>
            <a:rect l="l" t="t" r="r" b="b"/>
            <a:pathLst>
              <a:path w="1938655" h="373380">
                <a:moveTo>
                  <a:pt x="1825370" y="0"/>
                </a:moveTo>
                <a:lnTo>
                  <a:pt x="113169" y="0"/>
                </a:lnTo>
                <a:lnTo>
                  <a:pt x="69115" y="8893"/>
                </a:lnTo>
                <a:lnTo>
                  <a:pt x="33143" y="33147"/>
                </a:lnTo>
                <a:lnTo>
                  <a:pt x="8892" y="69115"/>
                </a:lnTo>
                <a:lnTo>
                  <a:pt x="0" y="113156"/>
                </a:lnTo>
                <a:lnTo>
                  <a:pt x="0" y="260223"/>
                </a:lnTo>
                <a:lnTo>
                  <a:pt x="8892" y="304264"/>
                </a:lnTo>
                <a:lnTo>
                  <a:pt x="33143" y="340232"/>
                </a:lnTo>
                <a:lnTo>
                  <a:pt x="69115" y="364486"/>
                </a:lnTo>
                <a:lnTo>
                  <a:pt x="113169" y="373379"/>
                </a:lnTo>
                <a:lnTo>
                  <a:pt x="1825370" y="373379"/>
                </a:lnTo>
                <a:lnTo>
                  <a:pt x="1869412" y="364486"/>
                </a:lnTo>
                <a:lnTo>
                  <a:pt x="1905381" y="340232"/>
                </a:lnTo>
                <a:lnTo>
                  <a:pt x="1929634" y="304264"/>
                </a:lnTo>
                <a:lnTo>
                  <a:pt x="1938527" y="260223"/>
                </a:lnTo>
                <a:lnTo>
                  <a:pt x="1938527" y="113156"/>
                </a:lnTo>
                <a:lnTo>
                  <a:pt x="1929634" y="69115"/>
                </a:lnTo>
                <a:lnTo>
                  <a:pt x="1905381" y="33147"/>
                </a:lnTo>
                <a:lnTo>
                  <a:pt x="1869412" y="8893"/>
                </a:lnTo>
                <a:lnTo>
                  <a:pt x="1825370" y="0"/>
                </a:lnTo>
                <a:close/>
              </a:path>
            </a:pathLst>
          </a:custGeom>
          <a:solidFill>
            <a:srgbClr val="D5DCE4"/>
          </a:solidFill>
        </p:spPr>
        <p:txBody>
          <a:bodyPr wrap="square" lIns="0" tIns="0" rIns="0" bIns="0" rtlCol="0"/>
          <a:lstStyle/>
          <a:p>
            <a:pPr algn="ctr"/>
            <a:r>
              <a:rPr lang="ru-RU" dirty="0"/>
              <a:t>158,1 </a:t>
            </a:r>
            <a:endParaRPr dirty="0">
              <a:solidFill>
                <a:schemeClr val="bg1"/>
              </a:solidFill>
            </a:endParaRPr>
          </a:p>
        </p:txBody>
      </p:sp>
      <p:sp>
        <p:nvSpPr>
          <p:cNvPr id="45" name="object 45"/>
          <p:cNvSpPr/>
          <p:nvPr/>
        </p:nvSpPr>
        <p:spPr>
          <a:xfrm>
            <a:off x="7549895" y="2157983"/>
            <a:ext cx="1940560" cy="373380"/>
          </a:xfrm>
          <a:custGeom>
            <a:avLst/>
            <a:gdLst/>
            <a:ahLst/>
            <a:cxnLst/>
            <a:rect l="l" t="t" r="r" b="b"/>
            <a:pathLst>
              <a:path w="1940559" h="373380">
                <a:moveTo>
                  <a:pt x="1826895" y="0"/>
                </a:moveTo>
                <a:lnTo>
                  <a:pt x="113156" y="0"/>
                </a:lnTo>
                <a:lnTo>
                  <a:pt x="69115" y="8893"/>
                </a:lnTo>
                <a:lnTo>
                  <a:pt x="33147" y="33147"/>
                </a:lnTo>
                <a:lnTo>
                  <a:pt x="8893" y="69115"/>
                </a:lnTo>
                <a:lnTo>
                  <a:pt x="0" y="113156"/>
                </a:lnTo>
                <a:lnTo>
                  <a:pt x="0" y="260223"/>
                </a:lnTo>
                <a:lnTo>
                  <a:pt x="8893" y="304264"/>
                </a:lnTo>
                <a:lnTo>
                  <a:pt x="33147" y="340232"/>
                </a:lnTo>
                <a:lnTo>
                  <a:pt x="69115" y="364486"/>
                </a:lnTo>
                <a:lnTo>
                  <a:pt x="113156" y="373379"/>
                </a:lnTo>
                <a:lnTo>
                  <a:pt x="1826895" y="373379"/>
                </a:lnTo>
                <a:lnTo>
                  <a:pt x="1870936" y="364486"/>
                </a:lnTo>
                <a:lnTo>
                  <a:pt x="1906904" y="340232"/>
                </a:lnTo>
                <a:lnTo>
                  <a:pt x="1931158" y="304264"/>
                </a:lnTo>
                <a:lnTo>
                  <a:pt x="1940052" y="260223"/>
                </a:lnTo>
                <a:lnTo>
                  <a:pt x="1940052" y="113156"/>
                </a:lnTo>
                <a:lnTo>
                  <a:pt x="1931158" y="69115"/>
                </a:lnTo>
                <a:lnTo>
                  <a:pt x="1906904" y="33147"/>
                </a:lnTo>
                <a:lnTo>
                  <a:pt x="1870936" y="8893"/>
                </a:lnTo>
                <a:lnTo>
                  <a:pt x="1826895" y="0"/>
                </a:lnTo>
                <a:close/>
              </a:path>
            </a:pathLst>
          </a:custGeom>
          <a:solidFill>
            <a:srgbClr val="D5DCE4"/>
          </a:solidFill>
        </p:spPr>
        <p:txBody>
          <a:bodyPr wrap="square" lIns="0" tIns="0" rIns="0" bIns="0" rtlCol="0"/>
          <a:lstStyle/>
          <a:p>
            <a:r>
              <a:rPr lang="ru-RU" dirty="0"/>
              <a:t>                 197,3</a:t>
            </a:r>
            <a:endParaRPr dirty="0"/>
          </a:p>
        </p:txBody>
      </p:sp>
      <p:sp>
        <p:nvSpPr>
          <p:cNvPr id="40" name="object 40"/>
          <p:cNvSpPr/>
          <p:nvPr/>
        </p:nvSpPr>
        <p:spPr>
          <a:xfrm>
            <a:off x="2166918" y="2143116"/>
            <a:ext cx="5562809" cy="388247"/>
          </a:xfrm>
          <a:custGeom>
            <a:avLst/>
            <a:gdLst/>
            <a:ahLst/>
            <a:cxnLst/>
            <a:rect l="l" t="t" r="r" b="b"/>
            <a:pathLst>
              <a:path w="5562600" h="373380">
                <a:moveTo>
                  <a:pt x="5449443" y="0"/>
                </a:moveTo>
                <a:lnTo>
                  <a:pt x="113157" y="0"/>
                </a:lnTo>
                <a:lnTo>
                  <a:pt x="69115" y="8893"/>
                </a:lnTo>
                <a:lnTo>
                  <a:pt x="33147" y="33147"/>
                </a:lnTo>
                <a:lnTo>
                  <a:pt x="8893" y="69115"/>
                </a:lnTo>
                <a:lnTo>
                  <a:pt x="0" y="113156"/>
                </a:lnTo>
                <a:lnTo>
                  <a:pt x="0" y="260223"/>
                </a:lnTo>
                <a:lnTo>
                  <a:pt x="8893" y="304264"/>
                </a:lnTo>
                <a:lnTo>
                  <a:pt x="33147" y="340232"/>
                </a:lnTo>
                <a:lnTo>
                  <a:pt x="69115" y="364486"/>
                </a:lnTo>
                <a:lnTo>
                  <a:pt x="113157" y="373379"/>
                </a:lnTo>
                <a:lnTo>
                  <a:pt x="5449443" y="373379"/>
                </a:lnTo>
                <a:lnTo>
                  <a:pt x="5493484" y="364486"/>
                </a:lnTo>
                <a:lnTo>
                  <a:pt x="5529453" y="340232"/>
                </a:lnTo>
                <a:lnTo>
                  <a:pt x="5553706" y="304264"/>
                </a:lnTo>
                <a:lnTo>
                  <a:pt x="5562600" y="260223"/>
                </a:lnTo>
                <a:lnTo>
                  <a:pt x="5562600" y="113156"/>
                </a:lnTo>
                <a:lnTo>
                  <a:pt x="5553706" y="69115"/>
                </a:lnTo>
                <a:lnTo>
                  <a:pt x="5529453" y="33147"/>
                </a:lnTo>
                <a:lnTo>
                  <a:pt x="5493484" y="8893"/>
                </a:lnTo>
                <a:lnTo>
                  <a:pt x="5449443" y="0"/>
                </a:lnTo>
                <a:close/>
              </a:path>
            </a:pathLst>
          </a:custGeom>
          <a:solidFill>
            <a:schemeClr val="tx2">
              <a:lumMod val="60000"/>
              <a:lumOff val="40000"/>
            </a:schemeClr>
          </a:solidFill>
        </p:spPr>
        <p:txBody>
          <a:bodyPr wrap="square" lIns="0" tIns="0" rIns="0" bIns="0" rtlCol="0"/>
          <a:lstStyle/>
          <a:p>
            <a:pPr algn="ctr"/>
            <a:r>
              <a:rPr lang="ru-RU" dirty="0">
                <a:solidFill>
                  <a:schemeClr val="bg1"/>
                </a:solidFill>
              </a:rPr>
              <a:t>        Налог на доходы физических лиц</a:t>
            </a:r>
            <a:endParaRPr dirty="0">
              <a:solidFill>
                <a:schemeClr val="bg1"/>
              </a:solidFill>
            </a:endParaRPr>
          </a:p>
        </p:txBody>
      </p:sp>
      <p:sp>
        <p:nvSpPr>
          <p:cNvPr id="41" name="object 40">
            <a:extLst>
              <a:ext uri="{FF2B5EF4-FFF2-40B4-BE49-F238E27FC236}">
                <a16:creationId xmlns:a16="http://schemas.microsoft.com/office/drawing/2014/main" id="{8A3C61C5-ABAF-4372-A317-BD1332CA727F}"/>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14</a:t>
            </a:fld>
            <a:endParaRPr sz="1200" dirty="0">
              <a:latin typeface="Microsoft Sans Serif"/>
              <a:cs typeface="Microsoft Sans Serif"/>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1" name="Диаграмма 50"/>
          <p:cNvGraphicFramePr/>
          <p:nvPr/>
        </p:nvGraphicFramePr>
        <p:xfrm>
          <a:off x="2809860" y="714356"/>
          <a:ext cx="6929486" cy="5643602"/>
        </p:xfrm>
        <a:graphic>
          <a:graphicData uri="http://schemas.openxmlformats.org/drawingml/2006/chart">
            <c:chart xmlns:c="http://schemas.openxmlformats.org/drawingml/2006/chart" xmlns:r="http://schemas.openxmlformats.org/officeDocument/2006/relationships" r:id="rId2"/>
          </a:graphicData>
        </a:graphic>
      </p:graphicFrame>
      <p:sp>
        <p:nvSpPr>
          <p:cNvPr id="36" name="object 36"/>
          <p:cNvSpPr txBox="1">
            <a:spLocks noGrp="1"/>
          </p:cNvSpPr>
          <p:nvPr>
            <p:ph type="title"/>
          </p:nvPr>
        </p:nvSpPr>
        <p:spPr>
          <a:xfrm>
            <a:off x="612003" y="221579"/>
            <a:ext cx="8781451" cy="531556"/>
          </a:xfrm>
          <a:prstGeom prst="rect">
            <a:avLst/>
          </a:prstGeom>
        </p:spPr>
        <p:txBody>
          <a:bodyPr vert="horz" wrap="square" lIns="0" tIns="43815" rIns="0" bIns="0" rtlCol="0">
            <a:spAutoFit/>
          </a:bodyPr>
          <a:lstStyle/>
          <a:p>
            <a:pPr marL="12700" marR="5080">
              <a:lnSpc>
                <a:spcPts val="1939"/>
              </a:lnSpc>
              <a:spcBef>
                <a:spcPts val="345"/>
              </a:spcBef>
            </a:pPr>
            <a:r>
              <a:rPr spc="-5" dirty="0">
                <a:solidFill>
                  <a:srgbClr val="000000"/>
                </a:solidFill>
              </a:rPr>
              <a:t>Крупные</a:t>
            </a:r>
            <a:r>
              <a:rPr dirty="0">
                <a:solidFill>
                  <a:srgbClr val="000000"/>
                </a:solidFill>
              </a:rPr>
              <a:t> </a:t>
            </a:r>
            <a:r>
              <a:rPr spc="-10" dirty="0">
                <a:solidFill>
                  <a:srgbClr val="000000"/>
                </a:solidFill>
              </a:rPr>
              <a:t>плательщики,</a:t>
            </a:r>
            <a:r>
              <a:rPr spc="65" dirty="0">
                <a:solidFill>
                  <a:srgbClr val="000000"/>
                </a:solidFill>
              </a:rPr>
              <a:t> </a:t>
            </a:r>
            <a:r>
              <a:rPr spc="-15" dirty="0">
                <a:solidFill>
                  <a:srgbClr val="000000"/>
                </a:solidFill>
              </a:rPr>
              <a:t>обеспечивающие</a:t>
            </a:r>
            <a:r>
              <a:rPr spc="65" dirty="0">
                <a:solidFill>
                  <a:srgbClr val="000000"/>
                </a:solidFill>
              </a:rPr>
              <a:t> </a:t>
            </a:r>
            <a:r>
              <a:rPr spc="-10" dirty="0" err="1">
                <a:solidFill>
                  <a:srgbClr val="000000"/>
                </a:solidFill>
              </a:rPr>
              <a:t>поступление</a:t>
            </a:r>
            <a:r>
              <a:rPr spc="-10" dirty="0">
                <a:solidFill>
                  <a:srgbClr val="000000"/>
                </a:solidFill>
              </a:rPr>
              <a:t> </a:t>
            </a:r>
            <a:r>
              <a:rPr spc="-484" dirty="0">
                <a:solidFill>
                  <a:srgbClr val="000000"/>
                </a:solidFill>
              </a:rPr>
              <a:t> </a:t>
            </a:r>
            <a:r>
              <a:rPr spc="-10" dirty="0">
                <a:solidFill>
                  <a:srgbClr val="000000"/>
                </a:solidFill>
              </a:rPr>
              <a:t>н</a:t>
            </a:r>
            <a:r>
              <a:rPr lang="ru-RU" spc="-10" dirty="0">
                <a:solidFill>
                  <a:srgbClr val="000000"/>
                </a:solidFill>
              </a:rPr>
              <a:t>алога на доходы физических лиц в </a:t>
            </a:r>
            <a:r>
              <a:rPr spc="-15" dirty="0" err="1">
                <a:solidFill>
                  <a:srgbClr val="000000"/>
                </a:solidFill>
              </a:rPr>
              <a:t>бюджет</a:t>
            </a:r>
            <a:r>
              <a:rPr lang="ru-RU" spc="-15" dirty="0">
                <a:solidFill>
                  <a:srgbClr val="000000"/>
                </a:solidFill>
              </a:rPr>
              <a:t>ы бюджетной системы РФ (млн. рублей)</a:t>
            </a:r>
            <a:endParaRPr spc="-15" dirty="0">
              <a:solidFill>
                <a:srgbClr val="000000"/>
              </a:solidFill>
            </a:endParaRPr>
          </a:p>
        </p:txBody>
      </p:sp>
      <p:sp>
        <p:nvSpPr>
          <p:cNvPr id="38" name="object 38"/>
          <p:cNvSpPr txBox="1"/>
          <p:nvPr/>
        </p:nvSpPr>
        <p:spPr>
          <a:xfrm>
            <a:off x="5697120" y="929194"/>
            <a:ext cx="3696335" cy="453390"/>
          </a:xfrm>
          <a:prstGeom prst="rect">
            <a:avLst/>
          </a:prstGeom>
        </p:spPr>
        <p:txBody>
          <a:bodyPr vert="horz" wrap="square" lIns="0" tIns="13335" rIns="0" bIns="0" rtlCol="0">
            <a:spAutoFit/>
          </a:bodyPr>
          <a:lstStyle/>
          <a:p>
            <a:pPr marR="41910" algn="ctr">
              <a:lnSpc>
                <a:spcPct val="100000"/>
              </a:lnSpc>
              <a:spcBef>
                <a:spcPts val="105"/>
              </a:spcBef>
            </a:pPr>
            <a:r>
              <a:rPr sz="1400" dirty="0">
                <a:solidFill>
                  <a:schemeClr val="accent1">
                    <a:lumMod val="75000"/>
                  </a:schemeClr>
                </a:solidFill>
                <a:latin typeface="Microsoft Sans Serif"/>
                <a:cs typeface="Microsoft Sans Serif"/>
              </a:rPr>
              <a:t>Общий </a:t>
            </a:r>
            <a:r>
              <a:rPr sz="1400" spc="-15" dirty="0">
                <a:solidFill>
                  <a:schemeClr val="accent1">
                    <a:lumMod val="75000"/>
                  </a:schemeClr>
                </a:solidFill>
                <a:latin typeface="Microsoft Sans Serif"/>
                <a:cs typeface="Microsoft Sans Serif"/>
              </a:rPr>
              <a:t>объем</a:t>
            </a:r>
            <a:r>
              <a:rPr sz="1400" spc="-20" dirty="0">
                <a:solidFill>
                  <a:schemeClr val="accent1">
                    <a:lumMod val="75000"/>
                  </a:schemeClr>
                </a:solidFill>
                <a:latin typeface="Microsoft Sans Serif"/>
                <a:cs typeface="Microsoft Sans Serif"/>
              </a:rPr>
              <a:t> </a:t>
            </a:r>
            <a:r>
              <a:rPr sz="1400" spc="-5" dirty="0">
                <a:solidFill>
                  <a:schemeClr val="accent1">
                    <a:lumMod val="75000"/>
                  </a:schemeClr>
                </a:solidFill>
                <a:latin typeface="Microsoft Sans Serif"/>
                <a:cs typeface="Microsoft Sans Serif"/>
              </a:rPr>
              <a:t>поступлений</a:t>
            </a:r>
            <a:r>
              <a:rPr sz="1400" spc="25" dirty="0">
                <a:solidFill>
                  <a:schemeClr val="accent1">
                    <a:lumMod val="75000"/>
                  </a:schemeClr>
                </a:solidFill>
                <a:latin typeface="Microsoft Sans Serif"/>
                <a:cs typeface="Microsoft Sans Serif"/>
              </a:rPr>
              <a:t> </a:t>
            </a:r>
            <a:r>
              <a:rPr sz="1400" dirty="0">
                <a:solidFill>
                  <a:schemeClr val="accent1">
                    <a:lumMod val="75000"/>
                  </a:schemeClr>
                </a:solidFill>
                <a:latin typeface="Microsoft Sans Serif"/>
                <a:cs typeface="Microsoft Sans Serif"/>
              </a:rPr>
              <a:t>в</a:t>
            </a:r>
            <a:r>
              <a:rPr sz="1400" spc="-5" dirty="0">
                <a:solidFill>
                  <a:schemeClr val="accent1">
                    <a:lumMod val="75000"/>
                  </a:schemeClr>
                </a:solidFill>
                <a:latin typeface="Microsoft Sans Serif"/>
                <a:cs typeface="Microsoft Sans Serif"/>
              </a:rPr>
              <a:t> </a:t>
            </a:r>
            <a:r>
              <a:rPr sz="1400" spc="-25" dirty="0">
                <a:solidFill>
                  <a:schemeClr val="accent1">
                    <a:lumMod val="75000"/>
                  </a:schemeClr>
                </a:solidFill>
                <a:latin typeface="Microsoft Sans Serif"/>
                <a:cs typeface="Microsoft Sans Serif"/>
              </a:rPr>
              <a:t>бюджет</a:t>
            </a:r>
            <a:endParaRPr sz="1400" dirty="0">
              <a:solidFill>
                <a:schemeClr val="accent1">
                  <a:lumMod val="75000"/>
                </a:schemeClr>
              </a:solidFill>
              <a:latin typeface="Microsoft Sans Serif"/>
              <a:cs typeface="Microsoft Sans Serif"/>
            </a:endParaRPr>
          </a:p>
          <a:p>
            <a:pPr algn="ctr">
              <a:lnSpc>
                <a:spcPct val="100000"/>
              </a:lnSpc>
            </a:pPr>
            <a:r>
              <a:rPr sz="1400" spc="-20" dirty="0">
                <a:solidFill>
                  <a:schemeClr val="accent1">
                    <a:lumMod val="75000"/>
                  </a:schemeClr>
                </a:solidFill>
                <a:latin typeface="Microsoft Sans Serif"/>
                <a:cs typeface="Microsoft Sans Serif"/>
              </a:rPr>
              <a:t>от</a:t>
            </a:r>
            <a:r>
              <a:rPr sz="1400" spc="10" dirty="0">
                <a:solidFill>
                  <a:schemeClr val="accent1">
                    <a:lumMod val="75000"/>
                  </a:schemeClr>
                </a:solidFill>
                <a:latin typeface="Microsoft Sans Serif"/>
                <a:cs typeface="Microsoft Sans Serif"/>
              </a:rPr>
              <a:t> </a:t>
            </a:r>
            <a:r>
              <a:rPr sz="1400" spc="-20" dirty="0">
                <a:solidFill>
                  <a:schemeClr val="accent1">
                    <a:lumMod val="75000"/>
                  </a:schemeClr>
                </a:solidFill>
                <a:latin typeface="Microsoft Sans Serif"/>
                <a:cs typeface="Microsoft Sans Serif"/>
              </a:rPr>
              <a:t>крупных</a:t>
            </a:r>
            <a:r>
              <a:rPr sz="1400" spc="10" dirty="0">
                <a:solidFill>
                  <a:schemeClr val="accent1">
                    <a:lumMod val="75000"/>
                  </a:schemeClr>
                </a:solidFill>
                <a:latin typeface="Microsoft Sans Serif"/>
                <a:cs typeface="Microsoft Sans Serif"/>
              </a:rPr>
              <a:t> </a:t>
            </a:r>
            <a:r>
              <a:rPr sz="1400" spc="-15" dirty="0">
                <a:solidFill>
                  <a:schemeClr val="accent1">
                    <a:lumMod val="75000"/>
                  </a:schemeClr>
                </a:solidFill>
                <a:latin typeface="Microsoft Sans Serif"/>
                <a:cs typeface="Microsoft Sans Serif"/>
              </a:rPr>
              <a:t>налогоплательщиков</a:t>
            </a:r>
            <a:r>
              <a:rPr sz="1400" spc="-20" dirty="0">
                <a:solidFill>
                  <a:schemeClr val="accent1">
                    <a:lumMod val="75000"/>
                  </a:schemeClr>
                </a:solidFill>
                <a:latin typeface="Microsoft Sans Serif"/>
                <a:cs typeface="Microsoft Sans Serif"/>
              </a:rPr>
              <a:t> </a:t>
            </a:r>
            <a:r>
              <a:rPr sz="1400" spc="-30" dirty="0" err="1">
                <a:solidFill>
                  <a:schemeClr val="accent1">
                    <a:lumMod val="75000"/>
                  </a:schemeClr>
                </a:solidFill>
                <a:latin typeface="Microsoft Sans Serif"/>
                <a:cs typeface="Microsoft Sans Serif"/>
              </a:rPr>
              <a:t>за</a:t>
            </a:r>
            <a:r>
              <a:rPr sz="1400" spc="-5" dirty="0">
                <a:solidFill>
                  <a:schemeClr val="accent1">
                    <a:lumMod val="75000"/>
                  </a:schemeClr>
                </a:solidFill>
                <a:latin typeface="Microsoft Sans Serif"/>
                <a:cs typeface="Microsoft Sans Serif"/>
              </a:rPr>
              <a:t> 202</a:t>
            </a:r>
            <a:r>
              <a:rPr lang="ru-RU" sz="1400" spc="-5" dirty="0">
                <a:solidFill>
                  <a:schemeClr val="accent1">
                    <a:lumMod val="75000"/>
                  </a:schemeClr>
                </a:solidFill>
                <a:latin typeface="Microsoft Sans Serif"/>
                <a:cs typeface="Microsoft Sans Serif"/>
              </a:rPr>
              <a:t>5</a:t>
            </a:r>
            <a:r>
              <a:rPr sz="1400" spc="-10" dirty="0">
                <a:solidFill>
                  <a:schemeClr val="accent1">
                    <a:lumMod val="75000"/>
                  </a:schemeClr>
                </a:solidFill>
                <a:latin typeface="Microsoft Sans Serif"/>
                <a:cs typeface="Microsoft Sans Serif"/>
              </a:rPr>
              <a:t> </a:t>
            </a:r>
            <a:r>
              <a:rPr sz="1400" spc="-35" dirty="0">
                <a:solidFill>
                  <a:schemeClr val="accent1">
                    <a:lumMod val="75000"/>
                  </a:schemeClr>
                </a:solidFill>
                <a:latin typeface="Microsoft Sans Serif"/>
                <a:cs typeface="Microsoft Sans Serif"/>
              </a:rPr>
              <a:t>год</a:t>
            </a:r>
            <a:endParaRPr sz="1400" dirty="0">
              <a:solidFill>
                <a:schemeClr val="accent1">
                  <a:lumMod val="75000"/>
                </a:schemeClr>
              </a:solidFill>
              <a:latin typeface="Microsoft Sans Serif"/>
              <a:cs typeface="Microsoft Sans Serif"/>
            </a:endParaRPr>
          </a:p>
        </p:txBody>
      </p:sp>
      <p:pic>
        <p:nvPicPr>
          <p:cNvPr id="49" name="Picture 30" descr="https://www.chehovcbs.ru/images/2021/03/03/9AFB23FE-D755-43D9-8726-217DCBEBB524.jpeg"/>
          <p:cNvPicPr>
            <a:picLocks noChangeAspect="1" noChangeArrowheads="1"/>
          </p:cNvPicPr>
          <p:nvPr/>
        </p:nvPicPr>
        <p:blipFill>
          <a:blip r:embed="rId3" cstate="print"/>
          <a:srcRect/>
          <a:stretch>
            <a:fillRect/>
          </a:stretch>
        </p:blipFill>
        <p:spPr bwMode="auto">
          <a:xfrm>
            <a:off x="612004" y="5338522"/>
            <a:ext cx="2063983" cy="1217343"/>
          </a:xfrm>
          <a:prstGeom prst="rect">
            <a:avLst/>
          </a:prstGeom>
          <a:ln>
            <a:noFill/>
          </a:ln>
          <a:effectLst>
            <a:outerShdw blurRad="292100" dist="139700" dir="2700000" algn="tl" rotWithShape="0">
              <a:srgbClr val="333333">
                <a:alpha val="65000"/>
              </a:srgbClr>
            </a:outerShdw>
          </a:effectLst>
        </p:spPr>
      </p:pic>
      <p:pic>
        <p:nvPicPr>
          <p:cNvPr id="50" name="Picture 2" descr="https://static.tildacdn.com/tild6532-6338-4362-a530-376235396662/noroot.png"/>
          <p:cNvPicPr>
            <a:picLocks noChangeAspect="1" noChangeArrowheads="1"/>
          </p:cNvPicPr>
          <p:nvPr/>
        </p:nvPicPr>
        <p:blipFill>
          <a:blip r:embed="rId4" cstate="print"/>
          <a:srcRect/>
          <a:stretch>
            <a:fillRect/>
          </a:stretch>
        </p:blipFill>
        <p:spPr bwMode="auto">
          <a:xfrm>
            <a:off x="3024174" y="5572140"/>
            <a:ext cx="1114539" cy="726873"/>
          </a:xfrm>
          <a:prstGeom prst="rect">
            <a:avLst/>
          </a:prstGeom>
          <a:noFill/>
        </p:spPr>
      </p:pic>
      <p:pic>
        <p:nvPicPr>
          <p:cNvPr id="52" name="Picture 26" descr="http://baik-info.ru/sites/default/files/doroga_26.jpg"/>
          <p:cNvPicPr>
            <a:picLocks noChangeAspect="1" noChangeArrowheads="1"/>
          </p:cNvPicPr>
          <p:nvPr/>
        </p:nvPicPr>
        <p:blipFill>
          <a:blip r:embed="rId5"/>
          <a:srcRect/>
          <a:stretch>
            <a:fillRect/>
          </a:stretch>
        </p:blipFill>
        <p:spPr bwMode="auto">
          <a:xfrm>
            <a:off x="643863" y="905258"/>
            <a:ext cx="2000264" cy="821537"/>
          </a:xfrm>
          <a:prstGeom prst="rect">
            <a:avLst/>
          </a:prstGeom>
          <a:noFill/>
        </p:spPr>
      </p:pic>
      <p:pic>
        <p:nvPicPr>
          <p:cNvPr id="54" name="Picture 16" descr="https://sun9-47.userapi.com/impg/bSbbVtMZclgAM57Zp-_UZFIF1XKngT4ab68HuQ/sIZsoF1z_6k.jpg?size=1280x883&amp;quality=95&amp;sign=2c82d3800c003b3e3c5e9aa56ca6b756&amp;c_uniq_tag=wgsnEEySt8VjoOIrh8kkdOKEpvaYRAxnQ5rRbPiYfXI&amp;type=album"/>
          <p:cNvPicPr>
            <a:picLocks noChangeAspect="1" noChangeArrowheads="1"/>
          </p:cNvPicPr>
          <p:nvPr/>
        </p:nvPicPr>
        <p:blipFill>
          <a:blip r:embed="rId6" cstate="print"/>
          <a:srcRect/>
          <a:stretch>
            <a:fillRect/>
          </a:stretch>
        </p:blipFill>
        <p:spPr bwMode="auto">
          <a:xfrm>
            <a:off x="3381364" y="3143248"/>
            <a:ext cx="663373" cy="536144"/>
          </a:xfrm>
          <a:prstGeom prst="rect">
            <a:avLst/>
          </a:prstGeom>
          <a:noFill/>
        </p:spPr>
      </p:pic>
      <p:pic>
        <p:nvPicPr>
          <p:cNvPr id="55" name="Picture 18" descr="https://i.ytimg.com/vi/iedfNi7EyeM/maxresdefault.jpg"/>
          <p:cNvPicPr>
            <a:picLocks noChangeAspect="1" noChangeArrowheads="1"/>
          </p:cNvPicPr>
          <p:nvPr/>
        </p:nvPicPr>
        <p:blipFill>
          <a:blip r:embed="rId7" cstate="print"/>
          <a:srcRect/>
          <a:stretch>
            <a:fillRect/>
          </a:stretch>
        </p:blipFill>
        <p:spPr bwMode="auto">
          <a:xfrm>
            <a:off x="617171" y="2766058"/>
            <a:ext cx="2021861" cy="1152128"/>
          </a:xfrm>
          <a:prstGeom prst="rect">
            <a:avLst/>
          </a:prstGeom>
          <a:ln>
            <a:noFill/>
          </a:ln>
          <a:effectLst>
            <a:outerShdw blurRad="292100" dist="139700" dir="2700000" algn="tl" rotWithShape="0">
              <a:srgbClr val="333333">
                <a:alpha val="65000"/>
              </a:srgbClr>
            </a:outerShdw>
          </a:effectLst>
        </p:spPr>
      </p:pic>
      <p:pic>
        <p:nvPicPr>
          <p:cNvPr id="56" name="Picture 20" descr="https://theperformer.ru/web/upload/images_company/42%20%D0%91%D0%B0%D0%B9%D0%BA%D0%B0%D0%BB%D1%8C%D1%81%D0%BA%D0%B8%D0%B5%20%D0%BC%D0%B8%D0%BD%D0%B5%D1%80%D0%B0%D0%BB%D1%8B.jpg"/>
          <p:cNvPicPr>
            <a:picLocks noChangeAspect="1" noChangeArrowheads="1"/>
          </p:cNvPicPr>
          <p:nvPr/>
        </p:nvPicPr>
        <p:blipFill>
          <a:blip r:embed="rId8" cstate="print"/>
          <a:srcRect/>
          <a:stretch>
            <a:fillRect/>
          </a:stretch>
        </p:blipFill>
        <p:spPr bwMode="auto">
          <a:xfrm>
            <a:off x="612003" y="1799066"/>
            <a:ext cx="2021861" cy="821538"/>
          </a:xfrm>
          <a:prstGeom prst="rect">
            <a:avLst/>
          </a:prstGeom>
          <a:noFill/>
        </p:spPr>
      </p:pic>
      <p:pic>
        <p:nvPicPr>
          <p:cNvPr id="57" name="Picture 4" descr="https://static.irk.ru/media/img/site/news/photo/0/f2fe4cb6-9a7f-4767-a63e-e1babf0e0d60_jpg_1200x1000_q85.jpg"/>
          <p:cNvPicPr>
            <a:picLocks noChangeAspect="1" noChangeArrowheads="1"/>
          </p:cNvPicPr>
          <p:nvPr/>
        </p:nvPicPr>
        <p:blipFill>
          <a:blip r:embed="rId9" cstate="print"/>
          <a:srcRect/>
          <a:stretch>
            <a:fillRect/>
          </a:stretch>
        </p:blipFill>
        <p:spPr bwMode="auto">
          <a:xfrm>
            <a:off x="617171" y="4019490"/>
            <a:ext cx="2016694" cy="1152128"/>
          </a:xfrm>
          <a:prstGeom prst="rect">
            <a:avLst/>
          </a:prstGeom>
          <a:ln>
            <a:noFill/>
          </a:ln>
          <a:effectLst>
            <a:outerShdw blurRad="292100" dist="139700" dir="2700000" algn="tl" rotWithShape="0">
              <a:srgbClr val="333333">
                <a:alpha val="65000"/>
              </a:srgbClr>
            </a:outerShdw>
          </a:effectLst>
        </p:spPr>
      </p:pic>
      <p:sp>
        <p:nvSpPr>
          <p:cNvPr id="13" name="object 40">
            <a:extLst>
              <a:ext uri="{FF2B5EF4-FFF2-40B4-BE49-F238E27FC236}">
                <a16:creationId xmlns:a16="http://schemas.microsoft.com/office/drawing/2014/main" id="{CF137E01-945C-455A-8B26-BCE0EFF9E14D}"/>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15</a:t>
            </a:fld>
            <a:endParaRPr sz="1200" dirty="0">
              <a:latin typeface="Microsoft Sans Serif"/>
              <a:cs typeface="Microsoft Sans Serif"/>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1017" y="404240"/>
            <a:ext cx="3794125" cy="574675"/>
          </a:xfrm>
          <a:prstGeom prst="rect">
            <a:avLst/>
          </a:prstGeom>
        </p:spPr>
        <p:txBody>
          <a:bodyPr vert="horz" wrap="square" lIns="0" tIns="12700" rIns="0" bIns="0" rtlCol="0">
            <a:spAutoFit/>
          </a:bodyPr>
          <a:lstStyle/>
          <a:p>
            <a:pPr marL="12700" marR="5080">
              <a:lnSpc>
                <a:spcPct val="100000"/>
              </a:lnSpc>
              <a:spcBef>
                <a:spcPts val="100"/>
              </a:spcBef>
            </a:pPr>
            <a:r>
              <a:rPr spc="-10" dirty="0">
                <a:solidFill>
                  <a:srgbClr val="000000"/>
                </a:solidFill>
              </a:rPr>
              <a:t>Структура</a:t>
            </a:r>
            <a:r>
              <a:rPr spc="35" dirty="0">
                <a:solidFill>
                  <a:srgbClr val="000000"/>
                </a:solidFill>
              </a:rPr>
              <a:t> </a:t>
            </a:r>
            <a:r>
              <a:rPr spc="-5" dirty="0">
                <a:solidFill>
                  <a:srgbClr val="000000"/>
                </a:solidFill>
              </a:rPr>
              <a:t>неналоговых </a:t>
            </a:r>
            <a:r>
              <a:rPr spc="-20" dirty="0">
                <a:solidFill>
                  <a:srgbClr val="000000"/>
                </a:solidFill>
              </a:rPr>
              <a:t>доходов </a:t>
            </a:r>
            <a:r>
              <a:rPr spc="-484" dirty="0">
                <a:solidFill>
                  <a:srgbClr val="000000"/>
                </a:solidFill>
              </a:rPr>
              <a:t> </a:t>
            </a:r>
            <a:r>
              <a:rPr spc="-15" dirty="0">
                <a:solidFill>
                  <a:srgbClr val="000000"/>
                </a:solidFill>
              </a:rPr>
              <a:t>местного</a:t>
            </a:r>
            <a:r>
              <a:rPr spc="40" dirty="0">
                <a:solidFill>
                  <a:srgbClr val="000000"/>
                </a:solidFill>
              </a:rPr>
              <a:t> </a:t>
            </a:r>
            <a:r>
              <a:rPr spc="-20" dirty="0">
                <a:solidFill>
                  <a:srgbClr val="000000"/>
                </a:solidFill>
              </a:rPr>
              <a:t>бюджета</a:t>
            </a:r>
            <a:r>
              <a:rPr spc="50" dirty="0">
                <a:solidFill>
                  <a:srgbClr val="000000"/>
                </a:solidFill>
              </a:rPr>
              <a:t> </a:t>
            </a:r>
            <a:r>
              <a:rPr spc="-5" dirty="0">
                <a:solidFill>
                  <a:srgbClr val="000000"/>
                </a:solidFill>
              </a:rPr>
              <a:t>(млн</a:t>
            </a:r>
            <a:r>
              <a:rPr spc="-10" dirty="0">
                <a:solidFill>
                  <a:srgbClr val="000000"/>
                </a:solidFill>
              </a:rPr>
              <a:t> </a:t>
            </a:r>
            <a:r>
              <a:rPr spc="-20" dirty="0">
                <a:solidFill>
                  <a:srgbClr val="000000"/>
                </a:solidFill>
              </a:rPr>
              <a:t>рублей)</a:t>
            </a:r>
          </a:p>
        </p:txBody>
      </p:sp>
      <p:grpSp>
        <p:nvGrpSpPr>
          <p:cNvPr id="3" name="object 3"/>
          <p:cNvGrpSpPr/>
          <p:nvPr/>
        </p:nvGrpSpPr>
        <p:grpSpPr>
          <a:xfrm>
            <a:off x="2104631" y="1357883"/>
            <a:ext cx="5634355" cy="586740"/>
            <a:chOff x="2104631" y="1357883"/>
            <a:chExt cx="5634355" cy="586740"/>
          </a:xfrm>
        </p:grpSpPr>
        <p:pic>
          <p:nvPicPr>
            <p:cNvPr id="4" name="object 4"/>
            <p:cNvPicPr/>
            <p:nvPr/>
          </p:nvPicPr>
          <p:blipFill>
            <a:blip r:embed="rId2" cstate="print"/>
            <a:stretch>
              <a:fillRect/>
            </a:stretch>
          </p:blipFill>
          <p:spPr>
            <a:xfrm>
              <a:off x="2104631" y="1360657"/>
              <a:ext cx="5634252" cy="523130"/>
            </a:xfrm>
            <a:prstGeom prst="rect">
              <a:avLst/>
            </a:prstGeom>
          </p:spPr>
        </p:pic>
        <p:pic>
          <p:nvPicPr>
            <p:cNvPr id="5" name="object 5"/>
            <p:cNvPicPr/>
            <p:nvPr/>
          </p:nvPicPr>
          <p:blipFill>
            <a:blip r:embed="rId3" cstate="print"/>
            <a:stretch>
              <a:fillRect/>
            </a:stretch>
          </p:blipFill>
          <p:spPr>
            <a:xfrm>
              <a:off x="3244595" y="1362468"/>
              <a:ext cx="3354324" cy="582155"/>
            </a:xfrm>
            <a:prstGeom prst="rect">
              <a:avLst/>
            </a:prstGeom>
          </p:spPr>
        </p:pic>
        <p:sp>
          <p:nvSpPr>
            <p:cNvPr id="6" name="object 6"/>
            <p:cNvSpPr/>
            <p:nvPr/>
          </p:nvSpPr>
          <p:spPr>
            <a:xfrm>
              <a:off x="2148839" y="1357883"/>
              <a:ext cx="5550535" cy="448309"/>
            </a:xfrm>
            <a:custGeom>
              <a:avLst/>
              <a:gdLst/>
              <a:ahLst/>
              <a:cxnLst/>
              <a:rect l="l" t="t" r="r" b="b"/>
              <a:pathLst>
                <a:path w="5550534" h="448310">
                  <a:moveTo>
                    <a:pt x="5414645" y="0"/>
                  </a:moveTo>
                  <a:lnTo>
                    <a:pt x="135762" y="0"/>
                  </a:lnTo>
                  <a:lnTo>
                    <a:pt x="92870" y="6926"/>
                  </a:lnTo>
                  <a:lnTo>
                    <a:pt x="55604" y="26208"/>
                  </a:lnTo>
                  <a:lnTo>
                    <a:pt x="26208" y="55604"/>
                  </a:lnTo>
                  <a:lnTo>
                    <a:pt x="6926" y="92870"/>
                  </a:lnTo>
                  <a:lnTo>
                    <a:pt x="0" y="135762"/>
                  </a:lnTo>
                  <a:lnTo>
                    <a:pt x="0" y="312292"/>
                  </a:lnTo>
                  <a:lnTo>
                    <a:pt x="6926" y="355185"/>
                  </a:lnTo>
                  <a:lnTo>
                    <a:pt x="26208" y="392451"/>
                  </a:lnTo>
                  <a:lnTo>
                    <a:pt x="55604" y="421847"/>
                  </a:lnTo>
                  <a:lnTo>
                    <a:pt x="92870" y="441129"/>
                  </a:lnTo>
                  <a:lnTo>
                    <a:pt x="135762" y="448055"/>
                  </a:lnTo>
                  <a:lnTo>
                    <a:pt x="5414645" y="448055"/>
                  </a:lnTo>
                  <a:lnTo>
                    <a:pt x="5457537" y="441129"/>
                  </a:lnTo>
                  <a:lnTo>
                    <a:pt x="5494803" y="421847"/>
                  </a:lnTo>
                  <a:lnTo>
                    <a:pt x="5524199" y="392451"/>
                  </a:lnTo>
                  <a:lnTo>
                    <a:pt x="5543481" y="355185"/>
                  </a:lnTo>
                  <a:lnTo>
                    <a:pt x="5550408" y="312292"/>
                  </a:lnTo>
                  <a:lnTo>
                    <a:pt x="5550408" y="135762"/>
                  </a:lnTo>
                  <a:lnTo>
                    <a:pt x="5543481" y="92870"/>
                  </a:lnTo>
                  <a:lnTo>
                    <a:pt x="5524199" y="55604"/>
                  </a:lnTo>
                  <a:lnTo>
                    <a:pt x="5494803" y="26208"/>
                  </a:lnTo>
                  <a:lnTo>
                    <a:pt x="5457537" y="6926"/>
                  </a:lnTo>
                  <a:lnTo>
                    <a:pt x="5414645" y="0"/>
                  </a:lnTo>
                  <a:close/>
                </a:path>
              </a:pathLst>
            </a:custGeom>
            <a:solidFill>
              <a:srgbClr val="336699"/>
            </a:solidFill>
          </p:spPr>
          <p:txBody>
            <a:bodyPr wrap="square" lIns="0" tIns="0" rIns="0" bIns="0" rtlCol="0"/>
            <a:lstStyle/>
            <a:p>
              <a:endParaRPr dirty="0"/>
            </a:p>
          </p:txBody>
        </p:sp>
      </p:grpSp>
      <p:sp>
        <p:nvSpPr>
          <p:cNvPr id="7" name="object 7"/>
          <p:cNvSpPr txBox="1"/>
          <p:nvPr/>
        </p:nvSpPr>
        <p:spPr>
          <a:xfrm>
            <a:off x="3423030" y="1426845"/>
            <a:ext cx="300291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Microsoft Sans Serif"/>
                <a:cs typeface="Microsoft Sans Serif"/>
              </a:rPr>
              <a:t>Всего</a:t>
            </a:r>
            <a:r>
              <a:rPr sz="1800" spc="5" dirty="0">
                <a:solidFill>
                  <a:srgbClr val="FFFFFF"/>
                </a:solidFill>
                <a:latin typeface="Microsoft Sans Serif"/>
                <a:cs typeface="Microsoft Sans Serif"/>
              </a:rPr>
              <a:t> </a:t>
            </a:r>
            <a:r>
              <a:rPr sz="1800" spc="-10" dirty="0">
                <a:solidFill>
                  <a:srgbClr val="FFFFFF"/>
                </a:solidFill>
                <a:latin typeface="Microsoft Sans Serif"/>
                <a:cs typeface="Microsoft Sans Serif"/>
              </a:rPr>
              <a:t>неналоговых</a:t>
            </a:r>
            <a:r>
              <a:rPr sz="1800" spc="35" dirty="0">
                <a:solidFill>
                  <a:srgbClr val="FFFFFF"/>
                </a:solidFill>
                <a:latin typeface="Microsoft Sans Serif"/>
                <a:cs typeface="Microsoft Sans Serif"/>
              </a:rPr>
              <a:t> </a:t>
            </a:r>
            <a:r>
              <a:rPr sz="1800" spc="-20" dirty="0">
                <a:solidFill>
                  <a:srgbClr val="FFFFFF"/>
                </a:solidFill>
                <a:latin typeface="Microsoft Sans Serif"/>
                <a:cs typeface="Microsoft Sans Serif"/>
              </a:rPr>
              <a:t>доходов</a:t>
            </a:r>
            <a:endParaRPr sz="1800" dirty="0">
              <a:latin typeface="Microsoft Sans Serif"/>
              <a:cs typeface="Microsoft Sans Serif"/>
            </a:endParaRPr>
          </a:p>
        </p:txBody>
      </p:sp>
      <p:grpSp>
        <p:nvGrpSpPr>
          <p:cNvPr id="8" name="object 8"/>
          <p:cNvGrpSpPr/>
          <p:nvPr/>
        </p:nvGrpSpPr>
        <p:grpSpPr>
          <a:xfrm>
            <a:off x="350520" y="1213116"/>
            <a:ext cx="1793875" cy="824865"/>
            <a:chOff x="350520" y="1213116"/>
            <a:chExt cx="1793875" cy="824865"/>
          </a:xfrm>
        </p:grpSpPr>
        <p:pic>
          <p:nvPicPr>
            <p:cNvPr id="9" name="object 9"/>
            <p:cNvPicPr/>
            <p:nvPr/>
          </p:nvPicPr>
          <p:blipFill>
            <a:blip r:embed="rId4" cstate="print"/>
            <a:stretch>
              <a:fillRect/>
            </a:stretch>
          </p:blipFill>
          <p:spPr>
            <a:xfrm>
              <a:off x="350520" y="1213116"/>
              <a:ext cx="1793748" cy="810755"/>
            </a:xfrm>
            <a:prstGeom prst="rect">
              <a:avLst/>
            </a:prstGeom>
          </p:spPr>
        </p:pic>
        <p:pic>
          <p:nvPicPr>
            <p:cNvPr id="10" name="object 10"/>
            <p:cNvPicPr/>
            <p:nvPr/>
          </p:nvPicPr>
          <p:blipFill>
            <a:blip r:embed="rId5" cstate="print"/>
            <a:stretch>
              <a:fillRect/>
            </a:stretch>
          </p:blipFill>
          <p:spPr>
            <a:xfrm>
              <a:off x="827532" y="1264920"/>
              <a:ext cx="838187" cy="772667"/>
            </a:xfrm>
            <a:prstGeom prst="rect">
              <a:avLst/>
            </a:prstGeom>
          </p:spPr>
        </p:pic>
        <p:sp>
          <p:nvSpPr>
            <p:cNvPr id="11" name="object 11"/>
            <p:cNvSpPr/>
            <p:nvPr/>
          </p:nvSpPr>
          <p:spPr>
            <a:xfrm>
              <a:off x="403860" y="1228344"/>
              <a:ext cx="1691639" cy="708660"/>
            </a:xfrm>
            <a:custGeom>
              <a:avLst/>
              <a:gdLst/>
              <a:ahLst/>
              <a:cxnLst/>
              <a:rect l="l" t="t" r="r" b="b"/>
              <a:pathLst>
                <a:path w="1691639" h="708660">
                  <a:moveTo>
                    <a:pt x="1476883" y="0"/>
                  </a:moveTo>
                  <a:lnTo>
                    <a:pt x="214782" y="0"/>
                  </a:lnTo>
                  <a:lnTo>
                    <a:pt x="165535" y="5671"/>
                  </a:lnTo>
                  <a:lnTo>
                    <a:pt x="120327" y="21826"/>
                  </a:lnTo>
                  <a:lnTo>
                    <a:pt x="80448" y="47176"/>
                  </a:lnTo>
                  <a:lnTo>
                    <a:pt x="47186" y="80432"/>
                  </a:lnTo>
                  <a:lnTo>
                    <a:pt x="21831" y="120307"/>
                  </a:lnTo>
                  <a:lnTo>
                    <a:pt x="5672" y="165511"/>
                  </a:lnTo>
                  <a:lnTo>
                    <a:pt x="0" y="214756"/>
                  </a:lnTo>
                  <a:lnTo>
                    <a:pt x="0" y="493902"/>
                  </a:lnTo>
                  <a:lnTo>
                    <a:pt x="5672" y="543148"/>
                  </a:lnTo>
                  <a:lnTo>
                    <a:pt x="21831" y="588352"/>
                  </a:lnTo>
                  <a:lnTo>
                    <a:pt x="47186" y="628227"/>
                  </a:lnTo>
                  <a:lnTo>
                    <a:pt x="80448" y="661483"/>
                  </a:lnTo>
                  <a:lnTo>
                    <a:pt x="120327" y="686833"/>
                  </a:lnTo>
                  <a:lnTo>
                    <a:pt x="165535" y="702988"/>
                  </a:lnTo>
                  <a:lnTo>
                    <a:pt x="214782" y="708659"/>
                  </a:lnTo>
                  <a:lnTo>
                    <a:pt x="1476883" y="708659"/>
                  </a:lnTo>
                  <a:lnTo>
                    <a:pt x="1526128" y="702988"/>
                  </a:lnTo>
                  <a:lnTo>
                    <a:pt x="1571332" y="686833"/>
                  </a:lnTo>
                  <a:lnTo>
                    <a:pt x="1611207" y="661483"/>
                  </a:lnTo>
                  <a:lnTo>
                    <a:pt x="1644463" y="628227"/>
                  </a:lnTo>
                  <a:lnTo>
                    <a:pt x="1669813" y="588352"/>
                  </a:lnTo>
                  <a:lnTo>
                    <a:pt x="1685968" y="543148"/>
                  </a:lnTo>
                  <a:lnTo>
                    <a:pt x="1691639" y="493902"/>
                  </a:lnTo>
                  <a:lnTo>
                    <a:pt x="1691639" y="214756"/>
                  </a:lnTo>
                  <a:lnTo>
                    <a:pt x="1685968" y="165511"/>
                  </a:lnTo>
                  <a:lnTo>
                    <a:pt x="1669813" y="120307"/>
                  </a:lnTo>
                  <a:lnTo>
                    <a:pt x="1644463" y="80432"/>
                  </a:lnTo>
                  <a:lnTo>
                    <a:pt x="1611207" y="47176"/>
                  </a:lnTo>
                  <a:lnTo>
                    <a:pt x="1571332" y="21826"/>
                  </a:lnTo>
                  <a:lnTo>
                    <a:pt x="1526128" y="5671"/>
                  </a:lnTo>
                  <a:lnTo>
                    <a:pt x="1476883" y="0"/>
                  </a:lnTo>
                  <a:close/>
                </a:path>
              </a:pathLst>
            </a:custGeom>
            <a:solidFill>
              <a:srgbClr val="336699"/>
            </a:solidFill>
          </p:spPr>
          <p:txBody>
            <a:bodyPr wrap="square" lIns="0" tIns="0" rIns="0" bIns="0" rtlCol="0"/>
            <a:lstStyle/>
            <a:p>
              <a:endParaRPr dirty="0"/>
            </a:p>
          </p:txBody>
        </p:sp>
      </p:grpSp>
      <p:sp>
        <p:nvSpPr>
          <p:cNvPr id="12" name="object 12"/>
          <p:cNvSpPr txBox="1"/>
          <p:nvPr/>
        </p:nvSpPr>
        <p:spPr>
          <a:xfrm>
            <a:off x="990396" y="1321130"/>
            <a:ext cx="517525" cy="504625"/>
          </a:xfrm>
          <a:prstGeom prst="rect">
            <a:avLst/>
          </a:prstGeom>
        </p:spPr>
        <p:txBody>
          <a:bodyPr vert="horz" wrap="square" lIns="0" tIns="12065" rIns="0" bIns="0" rtlCol="0">
            <a:spAutoFit/>
          </a:bodyPr>
          <a:lstStyle/>
          <a:p>
            <a:pPr marL="33655">
              <a:lnSpc>
                <a:spcPct val="100000"/>
              </a:lnSpc>
              <a:spcBef>
                <a:spcPts val="95"/>
              </a:spcBef>
            </a:pPr>
            <a:r>
              <a:rPr sz="1600" spc="-10" dirty="0">
                <a:solidFill>
                  <a:srgbClr val="FFFFFF"/>
                </a:solidFill>
                <a:latin typeface="Microsoft Sans Serif"/>
                <a:cs typeface="Microsoft Sans Serif"/>
              </a:rPr>
              <a:t>20</a:t>
            </a:r>
            <a:r>
              <a:rPr lang="ru-RU" sz="1600" spc="-10" dirty="0">
                <a:solidFill>
                  <a:srgbClr val="FFFFFF"/>
                </a:solidFill>
                <a:latin typeface="Microsoft Sans Serif"/>
                <a:cs typeface="Microsoft Sans Serif"/>
              </a:rPr>
              <a:t>24</a:t>
            </a:r>
            <a:endParaRPr sz="1600" dirty="0">
              <a:latin typeface="Microsoft Sans Serif"/>
              <a:cs typeface="Microsoft Sans Serif"/>
            </a:endParaRPr>
          </a:p>
          <a:p>
            <a:pPr marL="12700" algn="ctr">
              <a:lnSpc>
                <a:spcPct val="100000"/>
              </a:lnSpc>
              <a:spcBef>
                <a:spcPts val="5"/>
              </a:spcBef>
            </a:pPr>
            <a:r>
              <a:rPr sz="1600" spc="-5" dirty="0">
                <a:solidFill>
                  <a:srgbClr val="FFFFFF"/>
                </a:solidFill>
                <a:latin typeface="Microsoft Sans Serif"/>
                <a:cs typeface="Microsoft Sans Serif"/>
              </a:rPr>
              <a:t>4</a:t>
            </a:r>
            <a:r>
              <a:rPr lang="ru-RU" sz="1600" spc="-5" dirty="0">
                <a:solidFill>
                  <a:srgbClr val="FFFFFF"/>
                </a:solidFill>
                <a:latin typeface="Microsoft Sans Serif"/>
                <a:cs typeface="Microsoft Sans Serif"/>
              </a:rPr>
              <a:t>2</a:t>
            </a:r>
            <a:endParaRPr sz="1600" dirty="0">
              <a:latin typeface="Microsoft Sans Serif"/>
              <a:cs typeface="Microsoft Sans Serif"/>
            </a:endParaRPr>
          </a:p>
        </p:txBody>
      </p:sp>
      <p:grpSp>
        <p:nvGrpSpPr>
          <p:cNvPr id="13" name="object 13"/>
          <p:cNvGrpSpPr/>
          <p:nvPr/>
        </p:nvGrpSpPr>
        <p:grpSpPr>
          <a:xfrm>
            <a:off x="7795212" y="1228344"/>
            <a:ext cx="1728470" cy="809625"/>
            <a:chOff x="7795212" y="1228344"/>
            <a:chExt cx="1728470" cy="809625"/>
          </a:xfrm>
        </p:grpSpPr>
        <p:pic>
          <p:nvPicPr>
            <p:cNvPr id="14" name="object 14"/>
            <p:cNvPicPr/>
            <p:nvPr/>
          </p:nvPicPr>
          <p:blipFill>
            <a:blip r:embed="rId6" cstate="print"/>
            <a:stretch>
              <a:fillRect/>
            </a:stretch>
          </p:blipFill>
          <p:spPr>
            <a:xfrm>
              <a:off x="7795212" y="1231335"/>
              <a:ext cx="1728311" cy="783426"/>
            </a:xfrm>
            <a:prstGeom prst="rect">
              <a:avLst/>
            </a:prstGeom>
          </p:spPr>
        </p:pic>
        <p:pic>
          <p:nvPicPr>
            <p:cNvPr id="15" name="object 15"/>
            <p:cNvPicPr/>
            <p:nvPr/>
          </p:nvPicPr>
          <p:blipFill>
            <a:blip r:embed="rId7" cstate="print"/>
            <a:stretch>
              <a:fillRect/>
            </a:stretch>
          </p:blipFill>
          <p:spPr>
            <a:xfrm>
              <a:off x="8260080" y="1264920"/>
              <a:ext cx="853452" cy="772667"/>
            </a:xfrm>
            <a:prstGeom prst="rect">
              <a:avLst/>
            </a:prstGeom>
          </p:spPr>
        </p:pic>
        <p:sp>
          <p:nvSpPr>
            <p:cNvPr id="16" name="object 16"/>
            <p:cNvSpPr/>
            <p:nvPr/>
          </p:nvSpPr>
          <p:spPr>
            <a:xfrm>
              <a:off x="7839456" y="1228344"/>
              <a:ext cx="1644650" cy="708660"/>
            </a:xfrm>
            <a:custGeom>
              <a:avLst/>
              <a:gdLst/>
              <a:ahLst/>
              <a:cxnLst/>
              <a:rect l="l" t="t" r="r" b="b"/>
              <a:pathLst>
                <a:path w="1644650" h="708660">
                  <a:moveTo>
                    <a:pt x="1429639" y="0"/>
                  </a:moveTo>
                  <a:lnTo>
                    <a:pt x="214757" y="0"/>
                  </a:lnTo>
                  <a:lnTo>
                    <a:pt x="165511" y="5671"/>
                  </a:lnTo>
                  <a:lnTo>
                    <a:pt x="120307" y="21826"/>
                  </a:lnTo>
                  <a:lnTo>
                    <a:pt x="80432" y="47176"/>
                  </a:lnTo>
                  <a:lnTo>
                    <a:pt x="47176" y="80432"/>
                  </a:lnTo>
                  <a:lnTo>
                    <a:pt x="21826" y="120307"/>
                  </a:lnTo>
                  <a:lnTo>
                    <a:pt x="5671" y="165511"/>
                  </a:lnTo>
                  <a:lnTo>
                    <a:pt x="0" y="214756"/>
                  </a:lnTo>
                  <a:lnTo>
                    <a:pt x="0" y="493902"/>
                  </a:lnTo>
                  <a:lnTo>
                    <a:pt x="5671" y="543148"/>
                  </a:lnTo>
                  <a:lnTo>
                    <a:pt x="21826" y="588352"/>
                  </a:lnTo>
                  <a:lnTo>
                    <a:pt x="47176" y="628227"/>
                  </a:lnTo>
                  <a:lnTo>
                    <a:pt x="80432" y="661483"/>
                  </a:lnTo>
                  <a:lnTo>
                    <a:pt x="120307" y="686833"/>
                  </a:lnTo>
                  <a:lnTo>
                    <a:pt x="165511" y="702988"/>
                  </a:lnTo>
                  <a:lnTo>
                    <a:pt x="214757" y="708659"/>
                  </a:lnTo>
                  <a:lnTo>
                    <a:pt x="1429639" y="708659"/>
                  </a:lnTo>
                  <a:lnTo>
                    <a:pt x="1478884" y="702988"/>
                  </a:lnTo>
                  <a:lnTo>
                    <a:pt x="1524088" y="686833"/>
                  </a:lnTo>
                  <a:lnTo>
                    <a:pt x="1563963" y="661483"/>
                  </a:lnTo>
                  <a:lnTo>
                    <a:pt x="1597219" y="628227"/>
                  </a:lnTo>
                  <a:lnTo>
                    <a:pt x="1622569" y="588352"/>
                  </a:lnTo>
                  <a:lnTo>
                    <a:pt x="1638724" y="543148"/>
                  </a:lnTo>
                  <a:lnTo>
                    <a:pt x="1644396" y="493902"/>
                  </a:lnTo>
                  <a:lnTo>
                    <a:pt x="1644396" y="214756"/>
                  </a:lnTo>
                  <a:lnTo>
                    <a:pt x="1638724" y="165511"/>
                  </a:lnTo>
                  <a:lnTo>
                    <a:pt x="1622569" y="120307"/>
                  </a:lnTo>
                  <a:lnTo>
                    <a:pt x="1597219" y="80432"/>
                  </a:lnTo>
                  <a:lnTo>
                    <a:pt x="1563963" y="47176"/>
                  </a:lnTo>
                  <a:lnTo>
                    <a:pt x="1524088" y="21826"/>
                  </a:lnTo>
                  <a:lnTo>
                    <a:pt x="1478884" y="5671"/>
                  </a:lnTo>
                  <a:lnTo>
                    <a:pt x="1429639" y="0"/>
                  </a:lnTo>
                  <a:close/>
                </a:path>
              </a:pathLst>
            </a:custGeom>
            <a:solidFill>
              <a:srgbClr val="336699"/>
            </a:solidFill>
          </p:spPr>
          <p:txBody>
            <a:bodyPr wrap="square" lIns="0" tIns="0" rIns="0" bIns="0" rtlCol="0"/>
            <a:lstStyle/>
            <a:p>
              <a:endParaRPr dirty="0"/>
            </a:p>
          </p:txBody>
        </p:sp>
      </p:grpSp>
      <p:sp>
        <p:nvSpPr>
          <p:cNvPr id="17" name="object 17"/>
          <p:cNvSpPr txBox="1"/>
          <p:nvPr/>
        </p:nvSpPr>
        <p:spPr>
          <a:xfrm>
            <a:off x="8424418" y="1321130"/>
            <a:ext cx="476884" cy="513080"/>
          </a:xfrm>
          <a:prstGeom prst="rect">
            <a:avLst/>
          </a:prstGeom>
        </p:spPr>
        <p:txBody>
          <a:bodyPr vert="horz" wrap="square" lIns="0" tIns="12065" rIns="0" bIns="0" rtlCol="0">
            <a:spAutoFit/>
          </a:bodyPr>
          <a:lstStyle/>
          <a:p>
            <a:pPr marL="12700">
              <a:lnSpc>
                <a:spcPct val="100000"/>
              </a:lnSpc>
              <a:spcBef>
                <a:spcPts val="95"/>
              </a:spcBef>
            </a:pP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5</a:t>
            </a:r>
            <a:endParaRPr sz="1600" dirty="0">
              <a:latin typeface="Microsoft Sans Serif"/>
              <a:cs typeface="Microsoft Sans Serif"/>
            </a:endParaRPr>
          </a:p>
          <a:p>
            <a:pPr marL="68580" algn="ctr">
              <a:lnSpc>
                <a:spcPct val="100000"/>
              </a:lnSpc>
              <a:spcBef>
                <a:spcPts val="5"/>
              </a:spcBef>
            </a:pPr>
            <a:r>
              <a:rPr lang="ru-RU" sz="1600" dirty="0">
                <a:solidFill>
                  <a:schemeClr val="bg1"/>
                </a:solidFill>
                <a:latin typeface="Microsoft Sans Serif"/>
                <a:cs typeface="Microsoft Sans Serif"/>
              </a:rPr>
              <a:t>58</a:t>
            </a:r>
            <a:endParaRPr sz="1600" dirty="0">
              <a:solidFill>
                <a:schemeClr val="bg1"/>
              </a:solidFill>
              <a:latin typeface="Microsoft Sans Serif"/>
              <a:cs typeface="Microsoft Sans Serif"/>
            </a:endParaRPr>
          </a:p>
        </p:txBody>
      </p:sp>
      <p:grpSp>
        <p:nvGrpSpPr>
          <p:cNvPr id="18" name="object 18"/>
          <p:cNvGrpSpPr/>
          <p:nvPr/>
        </p:nvGrpSpPr>
        <p:grpSpPr>
          <a:xfrm>
            <a:off x="1865185" y="1404937"/>
            <a:ext cx="6169660" cy="393700"/>
            <a:chOff x="1865185" y="1404937"/>
            <a:chExt cx="6169660" cy="393700"/>
          </a:xfrm>
        </p:grpSpPr>
        <p:sp>
          <p:nvSpPr>
            <p:cNvPr id="19" name="object 19"/>
            <p:cNvSpPr/>
            <p:nvPr/>
          </p:nvSpPr>
          <p:spPr>
            <a:xfrm>
              <a:off x="1869948" y="1409700"/>
              <a:ext cx="416559" cy="346075"/>
            </a:xfrm>
            <a:custGeom>
              <a:avLst/>
              <a:gdLst/>
              <a:ahLst/>
              <a:cxnLst/>
              <a:rect l="l" t="t" r="r" b="b"/>
              <a:pathLst>
                <a:path w="416560" h="346075">
                  <a:moveTo>
                    <a:pt x="416051" y="86487"/>
                  </a:moveTo>
                  <a:lnTo>
                    <a:pt x="405256" y="86487"/>
                  </a:lnTo>
                  <a:lnTo>
                    <a:pt x="405256" y="259461"/>
                  </a:lnTo>
                  <a:lnTo>
                    <a:pt x="416051" y="259461"/>
                  </a:lnTo>
                  <a:lnTo>
                    <a:pt x="416051" y="86487"/>
                  </a:lnTo>
                  <a:close/>
                </a:path>
                <a:path w="416560" h="346075">
                  <a:moveTo>
                    <a:pt x="394462" y="86487"/>
                  </a:moveTo>
                  <a:lnTo>
                    <a:pt x="372744" y="86487"/>
                  </a:lnTo>
                  <a:lnTo>
                    <a:pt x="372744" y="259461"/>
                  </a:lnTo>
                  <a:lnTo>
                    <a:pt x="394462" y="259461"/>
                  </a:lnTo>
                  <a:lnTo>
                    <a:pt x="394462" y="86487"/>
                  </a:lnTo>
                  <a:close/>
                </a:path>
                <a:path w="416560" h="346075">
                  <a:moveTo>
                    <a:pt x="172974" y="0"/>
                  </a:moveTo>
                  <a:lnTo>
                    <a:pt x="0" y="172974"/>
                  </a:lnTo>
                  <a:lnTo>
                    <a:pt x="172974" y="345948"/>
                  </a:lnTo>
                  <a:lnTo>
                    <a:pt x="172974" y="259461"/>
                  </a:lnTo>
                  <a:lnTo>
                    <a:pt x="361950" y="259461"/>
                  </a:lnTo>
                  <a:lnTo>
                    <a:pt x="361950" y="86487"/>
                  </a:lnTo>
                  <a:lnTo>
                    <a:pt x="172974" y="86487"/>
                  </a:lnTo>
                  <a:lnTo>
                    <a:pt x="172974" y="0"/>
                  </a:lnTo>
                  <a:close/>
                </a:path>
              </a:pathLst>
            </a:custGeom>
            <a:solidFill>
              <a:srgbClr val="D5DCE4"/>
            </a:solidFill>
          </p:spPr>
          <p:txBody>
            <a:bodyPr wrap="square" lIns="0" tIns="0" rIns="0" bIns="0" rtlCol="0"/>
            <a:lstStyle/>
            <a:p>
              <a:endParaRPr dirty="0"/>
            </a:p>
          </p:txBody>
        </p:sp>
        <p:sp>
          <p:nvSpPr>
            <p:cNvPr id="20" name="object 20"/>
            <p:cNvSpPr/>
            <p:nvPr/>
          </p:nvSpPr>
          <p:spPr>
            <a:xfrm>
              <a:off x="1869948" y="1409700"/>
              <a:ext cx="416559" cy="346075"/>
            </a:xfrm>
            <a:custGeom>
              <a:avLst/>
              <a:gdLst/>
              <a:ahLst/>
              <a:cxnLst/>
              <a:rect l="l" t="t" r="r" b="b"/>
              <a:pathLst>
                <a:path w="416560" h="346075">
                  <a:moveTo>
                    <a:pt x="416051" y="86487"/>
                  </a:moveTo>
                  <a:lnTo>
                    <a:pt x="405256" y="86487"/>
                  </a:lnTo>
                  <a:lnTo>
                    <a:pt x="405256" y="259461"/>
                  </a:lnTo>
                  <a:lnTo>
                    <a:pt x="416051" y="259461"/>
                  </a:lnTo>
                  <a:lnTo>
                    <a:pt x="416051" y="86487"/>
                  </a:lnTo>
                  <a:close/>
                </a:path>
                <a:path w="416560" h="346075">
                  <a:moveTo>
                    <a:pt x="394462" y="86487"/>
                  </a:moveTo>
                  <a:lnTo>
                    <a:pt x="372744" y="86487"/>
                  </a:lnTo>
                  <a:lnTo>
                    <a:pt x="372744" y="259461"/>
                  </a:lnTo>
                  <a:lnTo>
                    <a:pt x="394462" y="259461"/>
                  </a:lnTo>
                  <a:lnTo>
                    <a:pt x="394462" y="86487"/>
                  </a:lnTo>
                  <a:close/>
                </a:path>
                <a:path w="416560" h="346075">
                  <a:moveTo>
                    <a:pt x="361950" y="86487"/>
                  </a:moveTo>
                  <a:lnTo>
                    <a:pt x="172974" y="86487"/>
                  </a:lnTo>
                  <a:lnTo>
                    <a:pt x="172974" y="0"/>
                  </a:lnTo>
                  <a:lnTo>
                    <a:pt x="0" y="172974"/>
                  </a:lnTo>
                  <a:lnTo>
                    <a:pt x="172974" y="345948"/>
                  </a:lnTo>
                  <a:lnTo>
                    <a:pt x="172974" y="259461"/>
                  </a:lnTo>
                  <a:lnTo>
                    <a:pt x="361950" y="259461"/>
                  </a:lnTo>
                  <a:lnTo>
                    <a:pt x="361950" y="86487"/>
                  </a:lnTo>
                  <a:close/>
                </a:path>
              </a:pathLst>
            </a:custGeom>
            <a:ln w="9525">
              <a:solidFill>
                <a:srgbClr val="336699"/>
              </a:solidFill>
            </a:ln>
          </p:spPr>
          <p:txBody>
            <a:bodyPr wrap="square" lIns="0" tIns="0" rIns="0" bIns="0" rtlCol="0"/>
            <a:lstStyle/>
            <a:p>
              <a:endParaRPr dirty="0"/>
            </a:p>
          </p:txBody>
        </p:sp>
        <p:sp>
          <p:nvSpPr>
            <p:cNvPr id="21" name="object 21"/>
            <p:cNvSpPr/>
            <p:nvPr/>
          </p:nvSpPr>
          <p:spPr>
            <a:xfrm>
              <a:off x="7613904" y="1447800"/>
              <a:ext cx="416559" cy="346075"/>
            </a:xfrm>
            <a:custGeom>
              <a:avLst/>
              <a:gdLst/>
              <a:ahLst/>
              <a:cxnLst/>
              <a:rect l="l" t="t" r="r" b="b"/>
              <a:pathLst>
                <a:path w="416559" h="346075">
                  <a:moveTo>
                    <a:pt x="10795" y="86487"/>
                  </a:moveTo>
                  <a:lnTo>
                    <a:pt x="0" y="86487"/>
                  </a:lnTo>
                  <a:lnTo>
                    <a:pt x="0" y="259461"/>
                  </a:lnTo>
                  <a:lnTo>
                    <a:pt x="10795" y="259461"/>
                  </a:lnTo>
                  <a:lnTo>
                    <a:pt x="10795" y="86487"/>
                  </a:lnTo>
                  <a:close/>
                </a:path>
                <a:path w="416559" h="346075">
                  <a:moveTo>
                    <a:pt x="43179" y="86487"/>
                  </a:moveTo>
                  <a:lnTo>
                    <a:pt x="21590" y="86487"/>
                  </a:lnTo>
                  <a:lnTo>
                    <a:pt x="21590" y="259461"/>
                  </a:lnTo>
                  <a:lnTo>
                    <a:pt x="43179" y="259461"/>
                  </a:lnTo>
                  <a:lnTo>
                    <a:pt x="43179" y="86487"/>
                  </a:lnTo>
                  <a:close/>
                </a:path>
                <a:path w="416559" h="346075">
                  <a:moveTo>
                    <a:pt x="243077" y="0"/>
                  </a:moveTo>
                  <a:lnTo>
                    <a:pt x="243077" y="86487"/>
                  </a:lnTo>
                  <a:lnTo>
                    <a:pt x="54101" y="86487"/>
                  </a:lnTo>
                  <a:lnTo>
                    <a:pt x="54101" y="259461"/>
                  </a:lnTo>
                  <a:lnTo>
                    <a:pt x="243077" y="259461"/>
                  </a:lnTo>
                  <a:lnTo>
                    <a:pt x="243077" y="345948"/>
                  </a:lnTo>
                  <a:lnTo>
                    <a:pt x="416051" y="172974"/>
                  </a:lnTo>
                  <a:lnTo>
                    <a:pt x="243077" y="0"/>
                  </a:lnTo>
                  <a:close/>
                </a:path>
              </a:pathLst>
            </a:custGeom>
            <a:solidFill>
              <a:srgbClr val="D5DCE4"/>
            </a:solidFill>
          </p:spPr>
          <p:txBody>
            <a:bodyPr wrap="square" lIns="0" tIns="0" rIns="0" bIns="0" rtlCol="0"/>
            <a:lstStyle/>
            <a:p>
              <a:endParaRPr dirty="0"/>
            </a:p>
          </p:txBody>
        </p:sp>
        <p:sp>
          <p:nvSpPr>
            <p:cNvPr id="22" name="object 22"/>
            <p:cNvSpPr/>
            <p:nvPr/>
          </p:nvSpPr>
          <p:spPr>
            <a:xfrm>
              <a:off x="7613904" y="1447800"/>
              <a:ext cx="416559" cy="346075"/>
            </a:xfrm>
            <a:custGeom>
              <a:avLst/>
              <a:gdLst/>
              <a:ahLst/>
              <a:cxnLst/>
              <a:rect l="l" t="t" r="r" b="b"/>
              <a:pathLst>
                <a:path w="416559" h="346075">
                  <a:moveTo>
                    <a:pt x="0" y="86487"/>
                  </a:moveTo>
                  <a:lnTo>
                    <a:pt x="10795" y="86487"/>
                  </a:lnTo>
                  <a:lnTo>
                    <a:pt x="10795" y="259461"/>
                  </a:lnTo>
                  <a:lnTo>
                    <a:pt x="0" y="259461"/>
                  </a:lnTo>
                  <a:lnTo>
                    <a:pt x="0" y="86487"/>
                  </a:lnTo>
                  <a:close/>
                </a:path>
                <a:path w="416559" h="346075">
                  <a:moveTo>
                    <a:pt x="21590" y="86487"/>
                  </a:moveTo>
                  <a:lnTo>
                    <a:pt x="43179" y="86487"/>
                  </a:lnTo>
                  <a:lnTo>
                    <a:pt x="43179" y="259461"/>
                  </a:lnTo>
                  <a:lnTo>
                    <a:pt x="21590" y="259461"/>
                  </a:lnTo>
                  <a:lnTo>
                    <a:pt x="21590" y="86487"/>
                  </a:lnTo>
                  <a:close/>
                </a:path>
                <a:path w="416559" h="346075">
                  <a:moveTo>
                    <a:pt x="54101" y="86487"/>
                  </a:moveTo>
                  <a:lnTo>
                    <a:pt x="243077" y="86487"/>
                  </a:lnTo>
                  <a:lnTo>
                    <a:pt x="243077" y="0"/>
                  </a:lnTo>
                  <a:lnTo>
                    <a:pt x="416051" y="172974"/>
                  </a:lnTo>
                  <a:lnTo>
                    <a:pt x="243077" y="345948"/>
                  </a:lnTo>
                  <a:lnTo>
                    <a:pt x="243077" y="259461"/>
                  </a:lnTo>
                  <a:lnTo>
                    <a:pt x="54101" y="259461"/>
                  </a:lnTo>
                  <a:lnTo>
                    <a:pt x="54101" y="86487"/>
                  </a:lnTo>
                  <a:close/>
                </a:path>
              </a:pathLst>
            </a:custGeom>
            <a:ln w="9525">
              <a:solidFill>
                <a:srgbClr val="336699"/>
              </a:solidFill>
            </a:ln>
          </p:spPr>
          <p:txBody>
            <a:bodyPr wrap="square" lIns="0" tIns="0" rIns="0" bIns="0" rtlCol="0"/>
            <a:lstStyle/>
            <a:p>
              <a:endParaRPr dirty="0"/>
            </a:p>
          </p:txBody>
        </p:sp>
      </p:grpSp>
      <p:grpSp>
        <p:nvGrpSpPr>
          <p:cNvPr id="23" name="object 23"/>
          <p:cNvGrpSpPr/>
          <p:nvPr/>
        </p:nvGrpSpPr>
        <p:grpSpPr>
          <a:xfrm>
            <a:off x="428243" y="2191511"/>
            <a:ext cx="9109075" cy="370840"/>
            <a:chOff x="428243" y="2191511"/>
            <a:chExt cx="9109075" cy="370840"/>
          </a:xfrm>
        </p:grpSpPr>
        <p:sp>
          <p:nvSpPr>
            <p:cNvPr id="24" name="object 24"/>
            <p:cNvSpPr/>
            <p:nvPr/>
          </p:nvSpPr>
          <p:spPr>
            <a:xfrm>
              <a:off x="428243" y="2191511"/>
              <a:ext cx="9109075" cy="370840"/>
            </a:xfrm>
            <a:custGeom>
              <a:avLst/>
              <a:gdLst/>
              <a:ahLst/>
              <a:cxnLst/>
              <a:rect l="l" t="t" r="r" b="b"/>
              <a:pathLst>
                <a:path w="9109075" h="370839">
                  <a:moveTo>
                    <a:pt x="1943100" y="112268"/>
                  </a:moveTo>
                  <a:lnTo>
                    <a:pt x="1934273" y="68580"/>
                  </a:lnTo>
                  <a:lnTo>
                    <a:pt x="1910207" y="32893"/>
                  </a:lnTo>
                  <a:lnTo>
                    <a:pt x="1874520" y="8826"/>
                  </a:lnTo>
                  <a:lnTo>
                    <a:pt x="1830832" y="0"/>
                  </a:lnTo>
                  <a:lnTo>
                    <a:pt x="112242" y="0"/>
                  </a:lnTo>
                  <a:lnTo>
                    <a:pt x="68541" y="8826"/>
                  </a:lnTo>
                  <a:lnTo>
                    <a:pt x="32867" y="32893"/>
                  </a:lnTo>
                  <a:lnTo>
                    <a:pt x="8813" y="68580"/>
                  </a:lnTo>
                  <a:lnTo>
                    <a:pt x="0" y="112268"/>
                  </a:lnTo>
                  <a:lnTo>
                    <a:pt x="0" y="258064"/>
                  </a:lnTo>
                  <a:lnTo>
                    <a:pt x="8813" y="301752"/>
                  </a:lnTo>
                  <a:lnTo>
                    <a:pt x="32867" y="337439"/>
                  </a:lnTo>
                  <a:lnTo>
                    <a:pt x="68541" y="361518"/>
                  </a:lnTo>
                  <a:lnTo>
                    <a:pt x="112242" y="370332"/>
                  </a:lnTo>
                  <a:lnTo>
                    <a:pt x="1830832" y="370332"/>
                  </a:lnTo>
                  <a:lnTo>
                    <a:pt x="1874520" y="361518"/>
                  </a:lnTo>
                  <a:lnTo>
                    <a:pt x="1910207" y="337439"/>
                  </a:lnTo>
                  <a:lnTo>
                    <a:pt x="1934273" y="301752"/>
                  </a:lnTo>
                  <a:lnTo>
                    <a:pt x="1943100" y="258064"/>
                  </a:lnTo>
                  <a:lnTo>
                    <a:pt x="1943100" y="112268"/>
                  </a:lnTo>
                  <a:close/>
                </a:path>
                <a:path w="9109075" h="370839">
                  <a:moveTo>
                    <a:pt x="9108948" y="112268"/>
                  </a:moveTo>
                  <a:lnTo>
                    <a:pt x="9100121" y="68580"/>
                  </a:lnTo>
                  <a:lnTo>
                    <a:pt x="9076055" y="32893"/>
                  </a:lnTo>
                  <a:lnTo>
                    <a:pt x="9040368" y="8826"/>
                  </a:lnTo>
                  <a:lnTo>
                    <a:pt x="8996680" y="0"/>
                  </a:lnTo>
                  <a:lnTo>
                    <a:pt x="7278116" y="0"/>
                  </a:lnTo>
                  <a:lnTo>
                    <a:pt x="7234415" y="8826"/>
                  </a:lnTo>
                  <a:lnTo>
                    <a:pt x="7198741" y="32893"/>
                  </a:lnTo>
                  <a:lnTo>
                    <a:pt x="7174674" y="68580"/>
                  </a:lnTo>
                  <a:lnTo>
                    <a:pt x="7165848" y="112268"/>
                  </a:lnTo>
                  <a:lnTo>
                    <a:pt x="7165848" y="258064"/>
                  </a:lnTo>
                  <a:lnTo>
                    <a:pt x="7174674" y="301752"/>
                  </a:lnTo>
                  <a:lnTo>
                    <a:pt x="7198741" y="337439"/>
                  </a:lnTo>
                  <a:lnTo>
                    <a:pt x="7234428" y="361518"/>
                  </a:lnTo>
                  <a:lnTo>
                    <a:pt x="7278116" y="370332"/>
                  </a:lnTo>
                  <a:lnTo>
                    <a:pt x="8996680" y="370332"/>
                  </a:lnTo>
                  <a:lnTo>
                    <a:pt x="9040368" y="361518"/>
                  </a:lnTo>
                  <a:lnTo>
                    <a:pt x="9076055" y="337439"/>
                  </a:lnTo>
                  <a:lnTo>
                    <a:pt x="9100121" y="301752"/>
                  </a:lnTo>
                  <a:lnTo>
                    <a:pt x="9108948" y="258064"/>
                  </a:lnTo>
                  <a:lnTo>
                    <a:pt x="9108948" y="112268"/>
                  </a:lnTo>
                  <a:close/>
                </a:path>
              </a:pathLst>
            </a:custGeom>
            <a:solidFill>
              <a:srgbClr val="D5DCE4"/>
            </a:solidFill>
          </p:spPr>
          <p:txBody>
            <a:bodyPr wrap="square" lIns="0" tIns="0" rIns="0" bIns="0" rtlCol="0"/>
            <a:lstStyle/>
            <a:p>
              <a:r>
                <a:rPr lang="ru-RU" dirty="0"/>
                <a:t>            20,3                                                                                                                                      29,6</a:t>
              </a:r>
              <a:endParaRPr dirty="0"/>
            </a:p>
          </p:txBody>
        </p:sp>
        <p:sp>
          <p:nvSpPr>
            <p:cNvPr id="25" name="object 25"/>
            <p:cNvSpPr/>
            <p:nvPr/>
          </p:nvSpPr>
          <p:spPr>
            <a:xfrm>
              <a:off x="2231135" y="2191511"/>
              <a:ext cx="5483860" cy="370840"/>
            </a:xfrm>
            <a:custGeom>
              <a:avLst/>
              <a:gdLst/>
              <a:ahLst/>
              <a:cxnLst/>
              <a:rect l="l" t="t" r="r" b="b"/>
              <a:pathLst>
                <a:path w="5483859" h="370839">
                  <a:moveTo>
                    <a:pt x="5371084" y="0"/>
                  </a:moveTo>
                  <a:lnTo>
                    <a:pt x="112268" y="0"/>
                  </a:lnTo>
                  <a:lnTo>
                    <a:pt x="68579" y="8826"/>
                  </a:lnTo>
                  <a:lnTo>
                    <a:pt x="32892" y="32892"/>
                  </a:lnTo>
                  <a:lnTo>
                    <a:pt x="8826" y="68579"/>
                  </a:lnTo>
                  <a:lnTo>
                    <a:pt x="0" y="112267"/>
                  </a:lnTo>
                  <a:lnTo>
                    <a:pt x="0" y="258063"/>
                  </a:lnTo>
                  <a:lnTo>
                    <a:pt x="8826" y="301751"/>
                  </a:lnTo>
                  <a:lnTo>
                    <a:pt x="32893" y="337438"/>
                  </a:lnTo>
                  <a:lnTo>
                    <a:pt x="68580" y="361505"/>
                  </a:lnTo>
                  <a:lnTo>
                    <a:pt x="112268" y="370332"/>
                  </a:lnTo>
                  <a:lnTo>
                    <a:pt x="5371084" y="370332"/>
                  </a:lnTo>
                  <a:lnTo>
                    <a:pt x="5414771" y="361505"/>
                  </a:lnTo>
                  <a:lnTo>
                    <a:pt x="5450459" y="337438"/>
                  </a:lnTo>
                  <a:lnTo>
                    <a:pt x="5474525" y="301751"/>
                  </a:lnTo>
                  <a:lnTo>
                    <a:pt x="5483352" y="258063"/>
                  </a:lnTo>
                  <a:lnTo>
                    <a:pt x="5483352" y="112267"/>
                  </a:lnTo>
                  <a:lnTo>
                    <a:pt x="5474525" y="68579"/>
                  </a:lnTo>
                  <a:lnTo>
                    <a:pt x="5450459" y="32892"/>
                  </a:lnTo>
                  <a:lnTo>
                    <a:pt x="5414772" y="8826"/>
                  </a:lnTo>
                  <a:lnTo>
                    <a:pt x="5371084" y="0"/>
                  </a:lnTo>
                  <a:close/>
                </a:path>
              </a:pathLst>
            </a:custGeom>
            <a:solidFill>
              <a:schemeClr val="accent1">
                <a:lumMod val="75000"/>
              </a:schemeClr>
            </a:solidFill>
          </p:spPr>
          <p:txBody>
            <a:bodyPr wrap="square" lIns="0" tIns="0" rIns="0" bIns="0" rtlCol="0"/>
            <a:lstStyle/>
            <a:p>
              <a:pPr algn="ctr"/>
              <a:r>
                <a:rPr lang="ru-RU" dirty="0"/>
                <a:t>  </a:t>
              </a:r>
              <a:r>
                <a:rPr lang="ru-RU" dirty="0">
                  <a:solidFill>
                    <a:schemeClr val="bg1"/>
                  </a:solidFill>
                </a:rPr>
                <a:t>Доходы от использования имущества</a:t>
              </a:r>
              <a:endParaRPr dirty="0"/>
            </a:p>
          </p:txBody>
        </p:sp>
      </p:grpSp>
      <p:sp>
        <p:nvSpPr>
          <p:cNvPr id="27" name="object 27"/>
          <p:cNvSpPr/>
          <p:nvPr/>
        </p:nvSpPr>
        <p:spPr>
          <a:xfrm>
            <a:off x="7452359" y="2729483"/>
            <a:ext cx="2085339" cy="368935"/>
          </a:xfrm>
          <a:custGeom>
            <a:avLst/>
            <a:gdLst/>
            <a:ahLst/>
            <a:cxnLst/>
            <a:rect l="l" t="t" r="r" b="b"/>
            <a:pathLst>
              <a:path w="2085340" h="368935">
                <a:moveTo>
                  <a:pt x="1973072"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7"/>
                </a:lnTo>
                <a:lnTo>
                  <a:pt x="1973072" y="368807"/>
                </a:lnTo>
                <a:lnTo>
                  <a:pt x="2016573" y="360025"/>
                </a:lnTo>
                <a:lnTo>
                  <a:pt x="2052097" y="336073"/>
                </a:lnTo>
                <a:lnTo>
                  <a:pt x="2076049" y="300549"/>
                </a:lnTo>
                <a:lnTo>
                  <a:pt x="2084832" y="257048"/>
                </a:lnTo>
                <a:lnTo>
                  <a:pt x="2084832" y="111760"/>
                </a:lnTo>
                <a:lnTo>
                  <a:pt x="2076049" y="68258"/>
                </a:lnTo>
                <a:lnTo>
                  <a:pt x="2052097" y="32734"/>
                </a:lnTo>
                <a:lnTo>
                  <a:pt x="2016573" y="8782"/>
                </a:lnTo>
                <a:lnTo>
                  <a:pt x="1973072" y="0"/>
                </a:lnTo>
                <a:close/>
              </a:path>
            </a:pathLst>
          </a:custGeom>
          <a:solidFill>
            <a:srgbClr val="D5DCE4"/>
          </a:solidFill>
        </p:spPr>
        <p:txBody>
          <a:bodyPr wrap="square" lIns="0" tIns="0" rIns="0" bIns="0" rtlCol="0"/>
          <a:lstStyle/>
          <a:p>
            <a:r>
              <a:rPr lang="ru-RU" dirty="0"/>
              <a:t>                     1,7</a:t>
            </a:r>
            <a:endParaRPr dirty="0"/>
          </a:p>
        </p:txBody>
      </p:sp>
      <p:sp>
        <p:nvSpPr>
          <p:cNvPr id="28" name="object 28"/>
          <p:cNvSpPr/>
          <p:nvPr/>
        </p:nvSpPr>
        <p:spPr>
          <a:xfrm>
            <a:off x="428244" y="2729483"/>
            <a:ext cx="1925320" cy="368935"/>
          </a:xfrm>
          <a:custGeom>
            <a:avLst/>
            <a:gdLst/>
            <a:ahLst/>
            <a:cxnLst/>
            <a:rect l="l" t="t" r="r" b="b"/>
            <a:pathLst>
              <a:path w="1925320" h="368935">
                <a:moveTo>
                  <a:pt x="1813052" y="0"/>
                </a:moveTo>
                <a:lnTo>
                  <a:pt x="111772" y="0"/>
                </a:lnTo>
                <a:lnTo>
                  <a:pt x="68269" y="8782"/>
                </a:lnTo>
                <a:lnTo>
                  <a:pt x="32740" y="32734"/>
                </a:lnTo>
                <a:lnTo>
                  <a:pt x="8784" y="68258"/>
                </a:lnTo>
                <a:lnTo>
                  <a:pt x="0" y="111760"/>
                </a:lnTo>
                <a:lnTo>
                  <a:pt x="0" y="257048"/>
                </a:lnTo>
                <a:lnTo>
                  <a:pt x="8784" y="300549"/>
                </a:lnTo>
                <a:lnTo>
                  <a:pt x="32740" y="336073"/>
                </a:lnTo>
                <a:lnTo>
                  <a:pt x="68269" y="360025"/>
                </a:lnTo>
                <a:lnTo>
                  <a:pt x="111772" y="368807"/>
                </a:lnTo>
                <a:lnTo>
                  <a:pt x="1813052" y="368807"/>
                </a:lnTo>
                <a:lnTo>
                  <a:pt x="1856553" y="360025"/>
                </a:lnTo>
                <a:lnTo>
                  <a:pt x="1892077" y="336073"/>
                </a:lnTo>
                <a:lnTo>
                  <a:pt x="1916029" y="300549"/>
                </a:lnTo>
                <a:lnTo>
                  <a:pt x="1924812" y="257048"/>
                </a:lnTo>
                <a:lnTo>
                  <a:pt x="1924812" y="111760"/>
                </a:lnTo>
                <a:lnTo>
                  <a:pt x="1916029" y="68258"/>
                </a:lnTo>
                <a:lnTo>
                  <a:pt x="1892077" y="32734"/>
                </a:lnTo>
                <a:lnTo>
                  <a:pt x="1856553" y="8782"/>
                </a:lnTo>
                <a:lnTo>
                  <a:pt x="1813052" y="0"/>
                </a:lnTo>
                <a:close/>
              </a:path>
            </a:pathLst>
          </a:custGeom>
          <a:solidFill>
            <a:srgbClr val="D5DCE4"/>
          </a:solidFill>
        </p:spPr>
        <p:txBody>
          <a:bodyPr wrap="square" lIns="0" tIns="0" rIns="0" bIns="0" rtlCol="0"/>
          <a:lstStyle/>
          <a:p>
            <a:r>
              <a:rPr lang="ru-RU" dirty="0"/>
              <a:t>              1,0</a:t>
            </a:r>
            <a:endParaRPr dirty="0"/>
          </a:p>
        </p:txBody>
      </p:sp>
      <p:grpSp>
        <p:nvGrpSpPr>
          <p:cNvPr id="26" name="object 29"/>
          <p:cNvGrpSpPr/>
          <p:nvPr/>
        </p:nvGrpSpPr>
        <p:grpSpPr>
          <a:xfrm>
            <a:off x="2217420" y="2717292"/>
            <a:ext cx="5497195" cy="381000"/>
            <a:chOff x="2217420" y="2717292"/>
            <a:chExt cx="5497195" cy="381000"/>
          </a:xfrm>
        </p:grpSpPr>
        <p:sp>
          <p:nvSpPr>
            <p:cNvPr id="30" name="object 30"/>
            <p:cNvSpPr/>
            <p:nvPr/>
          </p:nvSpPr>
          <p:spPr>
            <a:xfrm>
              <a:off x="2231136" y="2729484"/>
              <a:ext cx="5483860" cy="368935"/>
            </a:xfrm>
            <a:custGeom>
              <a:avLst/>
              <a:gdLst/>
              <a:ahLst/>
              <a:cxnLst/>
              <a:rect l="l" t="t" r="r" b="b"/>
              <a:pathLst>
                <a:path w="5483859" h="368935">
                  <a:moveTo>
                    <a:pt x="5371592" y="0"/>
                  </a:moveTo>
                  <a:lnTo>
                    <a:pt x="111759" y="0"/>
                  </a:lnTo>
                  <a:lnTo>
                    <a:pt x="68258" y="8782"/>
                  </a:lnTo>
                  <a:lnTo>
                    <a:pt x="32734" y="32734"/>
                  </a:lnTo>
                  <a:lnTo>
                    <a:pt x="8782" y="68258"/>
                  </a:lnTo>
                  <a:lnTo>
                    <a:pt x="0" y="111760"/>
                  </a:lnTo>
                  <a:lnTo>
                    <a:pt x="0" y="257048"/>
                  </a:lnTo>
                  <a:lnTo>
                    <a:pt x="8782" y="300549"/>
                  </a:lnTo>
                  <a:lnTo>
                    <a:pt x="32734" y="336073"/>
                  </a:lnTo>
                  <a:lnTo>
                    <a:pt x="68258" y="360025"/>
                  </a:lnTo>
                  <a:lnTo>
                    <a:pt x="111759" y="368807"/>
                  </a:lnTo>
                  <a:lnTo>
                    <a:pt x="5371592" y="368807"/>
                  </a:lnTo>
                  <a:lnTo>
                    <a:pt x="5415093" y="360025"/>
                  </a:lnTo>
                  <a:lnTo>
                    <a:pt x="5450617" y="336073"/>
                  </a:lnTo>
                  <a:lnTo>
                    <a:pt x="5474569" y="300549"/>
                  </a:lnTo>
                  <a:lnTo>
                    <a:pt x="5483352" y="257048"/>
                  </a:lnTo>
                  <a:lnTo>
                    <a:pt x="5483352" y="111760"/>
                  </a:lnTo>
                  <a:lnTo>
                    <a:pt x="5474569" y="68258"/>
                  </a:lnTo>
                  <a:lnTo>
                    <a:pt x="5450617" y="32734"/>
                  </a:lnTo>
                  <a:lnTo>
                    <a:pt x="5415093" y="8782"/>
                  </a:lnTo>
                  <a:lnTo>
                    <a:pt x="5371592" y="0"/>
                  </a:lnTo>
                  <a:close/>
                </a:path>
              </a:pathLst>
            </a:custGeom>
            <a:solidFill>
              <a:srgbClr val="627A9B"/>
            </a:solidFill>
          </p:spPr>
          <p:txBody>
            <a:bodyPr wrap="square" lIns="0" tIns="0" rIns="0" bIns="0" rtlCol="0"/>
            <a:lstStyle/>
            <a:p>
              <a:endParaRPr dirty="0"/>
            </a:p>
          </p:txBody>
        </p:sp>
        <p:sp>
          <p:nvSpPr>
            <p:cNvPr id="31" name="object 31"/>
            <p:cNvSpPr/>
            <p:nvPr/>
          </p:nvSpPr>
          <p:spPr>
            <a:xfrm>
              <a:off x="2217420" y="2717292"/>
              <a:ext cx="5483860" cy="368935"/>
            </a:xfrm>
            <a:custGeom>
              <a:avLst/>
              <a:gdLst/>
              <a:ahLst/>
              <a:cxnLst/>
              <a:rect l="l" t="t" r="r" b="b"/>
              <a:pathLst>
                <a:path w="5483859" h="368935">
                  <a:moveTo>
                    <a:pt x="5371591"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5371591" y="368808"/>
                  </a:lnTo>
                  <a:lnTo>
                    <a:pt x="5415093" y="360025"/>
                  </a:lnTo>
                  <a:lnTo>
                    <a:pt x="5450617" y="336073"/>
                  </a:lnTo>
                  <a:lnTo>
                    <a:pt x="5474569" y="300549"/>
                  </a:lnTo>
                  <a:lnTo>
                    <a:pt x="5483352" y="257048"/>
                  </a:lnTo>
                  <a:lnTo>
                    <a:pt x="5483352" y="111760"/>
                  </a:lnTo>
                  <a:lnTo>
                    <a:pt x="5474569" y="68258"/>
                  </a:lnTo>
                  <a:lnTo>
                    <a:pt x="5450617" y="32734"/>
                  </a:lnTo>
                  <a:lnTo>
                    <a:pt x="5415093" y="8782"/>
                  </a:lnTo>
                  <a:lnTo>
                    <a:pt x="5371591" y="0"/>
                  </a:lnTo>
                  <a:close/>
                </a:path>
              </a:pathLst>
            </a:custGeom>
            <a:solidFill>
              <a:srgbClr val="336699"/>
            </a:solidFill>
          </p:spPr>
          <p:txBody>
            <a:bodyPr wrap="square" lIns="0" tIns="0" rIns="0" bIns="0" rtlCol="0"/>
            <a:lstStyle/>
            <a:p>
              <a:pPr algn="ctr"/>
              <a:r>
                <a:rPr lang="ru-RU" dirty="0">
                  <a:solidFill>
                    <a:schemeClr val="bg1"/>
                  </a:solidFill>
                </a:rPr>
                <a:t>    Платежи при пользовании природными ресурсами</a:t>
              </a:r>
              <a:endParaRPr dirty="0">
                <a:solidFill>
                  <a:schemeClr val="bg1"/>
                </a:solidFill>
              </a:endParaRPr>
            </a:p>
          </p:txBody>
        </p:sp>
      </p:grpSp>
      <p:sp>
        <p:nvSpPr>
          <p:cNvPr id="32" name="object 32"/>
          <p:cNvSpPr/>
          <p:nvPr/>
        </p:nvSpPr>
        <p:spPr>
          <a:xfrm>
            <a:off x="7525511" y="3357562"/>
            <a:ext cx="2011680" cy="571503"/>
          </a:xfrm>
          <a:custGeom>
            <a:avLst/>
            <a:gdLst/>
            <a:ahLst/>
            <a:cxnLst/>
            <a:rect l="l" t="t" r="r" b="b"/>
            <a:pathLst>
              <a:path w="2011679" h="368935">
                <a:moveTo>
                  <a:pt x="1899920"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1899920" y="368808"/>
                </a:lnTo>
                <a:lnTo>
                  <a:pt x="1943421" y="360025"/>
                </a:lnTo>
                <a:lnTo>
                  <a:pt x="1978945" y="336073"/>
                </a:lnTo>
                <a:lnTo>
                  <a:pt x="2002897" y="300549"/>
                </a:lnTo>
                <a:lnTo>
                  <a:pt x="2011680" y="257048"/>
                </a:lnTo>
                <a:lnTo>
                  <a:pt x="2011680" y="111760"/>
                </a:lnTo>
                <a:lnTo>
                  <a:pt x="2002897" y="68258"/>
                </a:lnTo>
                <a:lnTo>
                  <a:pt x="1978945" y="32734"/>
                </a:lnTo>
                <a:lnTo>
                  <a:pt x="1943421" y="8782"/>
                </a:lnTo>
                <a:lnTo>
                  <a:pt x="1899920" y="0"/>
                </a:lnTo>
                <a:close/>
              </a:path>
            </a:pathLst>
          </a:custGeom>
          <a:solidFill>
            <a:srgbClr val="D5DCE4"/>
          </a:solidFill>
        </p:spPr>
        <p:txBody>
          <a:bodyPr wrap="square" lIns="0" tIns="0" rIns="0" bIns="0" rtlCol="0"/>
          <a:lstStyle/>
          <a:p>
            <a:pPr>
              <a:lnSpc>
                <a:spcPct val="150000"/>
              </a:lnSpc>
            </a:pPr>
            <a:r>
              <a:rPr lang="ru-RU" dirty="0"/>
              <a:t>                 18,9</a:t>
            </a:r>
            <a:endParaRPr dirty="0"/>
          </a:p>
        </p:txBody>
      </p:sp>
      <p:sp>
        <p:nvSpPr>
          <p:cNvPr id="33" name="object 33"/>
          <p:cNvSpPr/>
          <p:nvPr/>
        </p:nvSpPr>
        <p:spPr>
          <a:xfrm>
            <a:off x="428244" y="3357562"/>
            <a:ext cx="1932939" cy="571504"/>
          </a:xfrm>
          <a:custGeom>
            <a:avLst/>
            <a:gdLst/>
            <a:ahLst/>
            <a:cxnLst/>
            <a:rect l="l" t="t" r="r" b="b"/>
            <a:pathLst>
              <a:path w="1932939" h="370839">
                <a:moveTo>
                  <a:pt x="1820164" y="0"/>
                </a:moveTo>
                <a:lnTo>
                  <a:pt x="112242" y="0"/>
                </a:lnTo>
                <a:lnTo>
                  <a:pt x="68553" y="8826"/>
                </a:lnTo>
                <a:lnTo>
                  <a:pt x="32875" y="32892"/>
                </a:lnTo>
                <a:lnTo>
                  <a:pt x="8820" y="68579"/>
                </a:lnTo>
                <a:lnTo>
                  <a:pt x="0" y="112267"/>
                </a:lnTo>
                <a:lnTo>
                  <a:pt x="0" y="258063"/>
                </a:lnTo>
                <a:lnTo>
                  <a:pt x="8820" y="301751"/>
                </a:lnTo>
                <a:lnTo>
                  <a:pt x="32875" y="337438"/>
                </a:lnTo>
                <a:lnTo>
                  <a:pt x="68553" y="361505"/>
                </a:lnTo>
                <a:lnTo>
                  <a:pt x="112242" y="370331"/>
                </a:lnTo>
                <a:lnTo>
                  <a:pt x="1820164" y="370331"/>
                </a:lnTo>
                <a:lnTo>
                  <a:pt x="1863852" y="361505"/>
                </a:lnTo>
                <a:lnTo>
                  <a:pt x="1899539" y="337438"/>
                </a:lnTo>
                <a:lnTo>
                  <a:pt x="1923605" y="301751"/>
                </a:lnTo>
                <a:lnTo>
                  <a:pt x="1932432" y="258063"/>
                </a:lnTo>
                <a:lnTo>
                  <a:pt x="1932432" y="112267"/>
                </a:lnTo>
                <a:lnTo>
                  <a:pt x="1923605" y="68579"/>
                </a:lnTo>
                <a:lnTo>
                  <a:pt x="1899539" y="32892"/>
                </a:lnTo>
                <a:lnTo>
                  <a:pt x="1863852" y="8826"/>
                </a:lnTo>
                <a:lnTo>
                  <a:pt x="1820164" y="0"/>
                </a:lnTo>
                <a:close/>
              </a:path>
            </a:pathLst>
          </a:custGeom>
          <a:solidFill>
            <a:srgbClr val="D5DCE4"/>
          </a:solidFill>
        </p:spPr>
        <p:txBody>
          <a:bodyPr wrap="square" lIns="0" tIns="0" rIns="0" bIns="0" rtlCol="0"/>
          <a:lstStyle/>
          <a:p>
            <a:pPr>
              <a:lnSpc>
                <a:spcPct val="150000"/>
              </a:lnSpc>
            </a:pPr>
            <a:r>
              <a:rPr lang="ru-RU" dirty="0"/>
              <a:t>            16,2</a:t>
            </a:r>
            <a:endParaRPr dirty="0"/>
          </a:p>
        </p:txBody>
      </p:sp>
      <p:grpSp>
        <p:nvGrpSpPr>
          <p:cNvPr id="29" name="object 34"/>
          <p:cNvGrpSpPr/>
          <p:nvPr/>
        </p:nvGrpSpPr>
        <p:grpSpPr>
          <a:xfrm>
            <a:off x="2166918" y="3357562"/>
            <a:ext cx="5556967" cy="571504"/>
            <a:chOff x="2231135" y="3290315"/>
            <a:chExt cx="5492750" cy="730067"/>
          </a:xfrm>
        </p:grpSpPr>
        <p:sp>
          <p:nvSpPr>
            <p:cNvPr id="35" name="object 35"/>
            <p:cNvSpPr/>
            <p:nvPr/>
          </p:nvSpPr>
          <p:spPr>
            <a:xfrm>
              <a:off x="2231135" y="3290315"/>
              <a:ext cx="5492750" cy="628015"/>
            </a:xfrm>
            <a:custGeom>
              <a:avLst/>
              <a:gdLst/>
              <a:ahLst/>
              <a:cxnLst/>
              <a:rect l="l" t="t" r="r" b="b"/>
              <a:pathLst>
                <a:path w="5492750" h="628014">
                  <a:moveTo>
                    <a:pt x="5302249" y="0"/>
                  </a:moveTo>
                  <a:lnTo>
                    <a:pt x="190245" y="0"/>
                  </a:lnTo>
                  <a:lnTo>
                    <a:pt x="146637" y="5026"/>
                  </a:lnTo>
                  <a:lnTo>
                    <a:pt x="106598" y="19343"/>
                  </a:lnTo>
                  <a:lnTo>
                    <a:pt x="71274" y="41807"/>
                  </a:lnTo>
                  <a:lnTo>
                    <a:pt x="41807" y="71274"/>
                  </a:lnTo>
                  <a:lnTo>
                    <a:pt x="19343" y="106598"/>
                  </a:lnTo>
                  <a:lnTo>
                    <a:pt x="5026" y="146637"/>
                  </a:lnTo>
                  <a:lnTo>
                    <a:pt x="0" y="190246"/>
                  </a:lnTo>
                  <a:lnTo>
                    <a:pt x="0" y="437642"/>
                  </a:lnTo>
                  <a:lnTo>
                    <a:pt x="5026" y="481250"/>
                  </a:lnTo>
                  <a:lnTo>
                    <a:pt x="19343" y="521289"/>
                  </a:lnTo>
                  <a:lnTo>
                    <a:pt x="41807" y="556613"/>
                  </a:lnTo>
                  <a:lnTo>
                    <a:pt x="71274" y="586080"/>
                  </a:lnTo>
                  <a:lnTo>
                    <a:pt x="106598" y="608544"/>
                  </a:lnTo>
                  <a:lnTo>
                    <a:pt x="146637" y="622861"/>
                  </a:lnTo>
                  <a:lnTo>
                    <a:pt x="190245" y="627888"/>
                  </a:lnTo>
                  <a:lnTo>
                    <a:pt x="5302249" y="627888"/>
                  </a:lnTo>
                  <a:lnTo>
                    <a:pt x="5345858" y="622861"/>
                  </a:lnTo>
                  <a:lnTo>
                    <a:pt x="5385897" y="608544"/>
                  </a:lnTo>
                  <a:lnTo>
                    <a:pt x="5421221" y="586080"/>
                  </a:lnTo>
                  <a:lnTo>
                    <a:pt x="5450688" y="556613"/>
                  </a:lnTo>
                  <a:lnTo>
                    <a:pt x="5473152" y="521289"/>
                  </a:lnTo>
                  <a:lnTo>
                    <a:pt x="5487469" y="481250"/>
                  </a:lnTo>
                  <a:lnTo>
                    <a:pt x="5492495" y="437642"/>
                  </a:lnTo>
                  <a:lnTo>
                    <a:pt x="5492495" y="190246"/>
                  </a:lnTo>
                  <a:lnTo>
                    <a:pt x="5487469" y="146637"/>
                  </a:lnTo>
                  <a:lnTo>
                    <a:pt x="5473152" y="106598"/>
                  </a:lnTo>
                  <a:lnTo>
                    <a:pt x="5450688" y="71274"/>
                  </a:lnTo>
                  <a:lnTo>
                    <a:pt x="5421221" y="41807"/>
                  </a:lnTo>
                  <a:lnTo>
                    <a:pt x="5385897" y="19343"/>
                  </a:lnTo>
                  <a:lnTo>
                    <a:pt x="5345858" y="5026"/>
                  </a:lnTo>
                  <a:lnTo>
                    <a:pt x="5302249" y="0"/>
                  </a:lnTo>
                  <a:close/>
                </a:path>
              </a:pathLst>
            </a:custGeom>
            <a:solidFill>
              <a:srgbClr val="627A9B"/>
            </a:solidFill>
          </p:spPr>
          <p:txBody>
            <a:bodyPr wrap="square" lIns="0" tIns="0" rIns="0" bIns="0" rtlCol="0"/>
            <a:lstStyle/>
            <a:p>
              <a:endParaRPr dirty="0"/>
            </a:p>
          </p:txBody>
        </p:sp>
        <p:sp>
          <p:nvSpPr>
            <p:cNvPr id="36" name="object 36"/>
            <p:cNvSpPr/>
            <p:nvPr/>
          </p:nvSpPr>
          <p:spPr>
            <a:xfrm>
              <a:off x="2231135" y="3300983"/>
              <a:ext cx="5492750" cy="719399"/>
            </a:xfrm>
            <a:custGeom>
              <a:avLst/>
              <a:gdLst/>
              <a:ahLst/>
              <a:cxnLst/>
              <a:rect l="l" t="t" r="r" b="b"/>
              <a:pathLst>
                <a:path w="5492750" h="628014">
                  <a:moveTo>
                    <a:pt x="5302249" y="0"/>
                  </a:moveTo>
                  <a:lnTo>
                    <a:pt x="190245" y="0"/>
                  </a:lnTo>
                  <a:lnTo>
                    <a:pt x="146637" y="5026"/>
                  </a:lnTo>
                  <a:lnTo>
                    <a:pt x="106598" y="19343"/>
                  </a:lnTo>
                  <a:lnTo>
                    <a:pt x="71274" y="41807"/>
                  </a:lnTo>
                  <a:lnTo>
                    <a:pt x="41807" y="71274"/>
                  </a:lnTo>
                  <a:lnTo>
                    <a:pt x="19343" y="106598"/>
                  </a:lnTo>
                  <a:lnTo>
                    <a:pt x="5026" y="146637"/>
                  </a:lnTo>
                  <a:lnTo>
                    <a:pt x="0" y="190245"/>
                  </a:lnTo>
                  <a:lnTo>
                    <a:pt x="0" y="437641"/>
                  </a:lnTo>
                  <a:lnTo>
                    <a:pt x="5026" y="481250"/>
                  </a:lnTo>
                  <a:lnTo>
                    <a:pt x="19343" y="521289"/>
                  </a:lnTo>
                  <a:lnTo>
                    <a:pt x="41807" y="556613"/>
                  </a:lnTo>
                  <a:lnTo>
                    <a:pt x="71274" y="586080"/>
                  </a:lnTo>
                  <a:lnTo>
                    <a:pt x="106598" y="608544"/>
                  </a:lnTo>
                  <a:lnTo>
                    <a:pt x="146637" y="622861"/>
                  </a:lnTo>
                  <a:lnTo>
                    <a:pt x="190245" y="627888"/>
                  </a:lnTo>
                  <a:lnTo>
                    <a:pt x="5302249" y="627888"/>
                  </a:lnTo>
                  <a:lnTo>
                    <a:pt x="5345858" y="622861"/>
                  </a:lnTo>
                  <a:lnTo>
                    <a:pt x="5385897" y="608544"/>
                  </a:lnTo>
                  <a:lnTo>
                    <a:pt x="5421221" y="586080"/>
                  </a:lnTo>
                  <a:lnTo>
                    <a:pt x="5450688" y="556613"/>
                  </a:lnTo>
                  <a:lnTo>
                    <a:pt x="5473152" y="521289"/>
                  </a:lnTo>
                  <a:lnTo>
                    <a:pt x="5487469" y="481250"/>
                  </a:lnTo>
                  <a:lnTo>
                    <a:pt x="5492495" y="437641"/>
                  </a:lnTo>
                  <a:lnTo>
                    <a:pt x="5492495" y="190245"/>
                  </a:lnTo>
                  <a:lnTo>
                    <a:pt x="5487469" y="146637"/>
                  </a:lnTo>
                  <a:lnTo>
                    <a:pt x="5473152" y="106598"/>
                  </a:lnTo>
                  <a:lnTo>
                    <a:pt x="5450688" y="71274"/>
                  </a:lnTo>
                  <a:lnTo>
                    <a:pt x="5421221" y="41807"/>
                  </a:lnTo>
                  <a:lnTo>
                    <a:pt x="5385897" y="19343"/>
                  </a:lnTo>
                  <a:lnTo>
                    <a:pt x="5345858" y="5026"/>
                  </a:lnTo>
                  <a:lnTo>
                    <a:pt x="5302249" y="0"/>
                  </a:lnTo>
                  <a:close/>
                </a:path>
              </a:pathLst>
            </a:custGeom>
            <a:solidFill>
              <a:srgbClr val="336699"/>
            </a:solidFill>
          </p:spPr>
          <p:txBody>
            <a:bodyPr wrap="square" lIns="0" tIns="0" rIns="0" bIns="0" rtlCol="0"/>
            <a:lstStyle/>
            <a:p>
              <a:pPr algn="ctr"/>
              <a:r>
                <a:rPr lang="ru-RU" dirty="0"/>
                <a:t>  </a:t>
              </a:r>
              <a:r>
                <a:rPr lang="ru-RU" dirty="0">
                  <a:solidFill>
                    <a:schemeClr val="bg1"/>
                  </a:solidFill>
                </a:rPr>
                <a:t>Доходы от оказания платных услуг  и компенсации затрат государства</a:t>
              </a:r>
              <a:endParaRPr dirty="0"/>
            </a:p>
          </p:txBody>
        </p:sp>
      </p:grpSp>
      <p:sp>
        <p:nvSpPr>
          <p:cNvPr id="37" name="object 37"/>
          <p:cNvSpPr/>
          <p:nvPr/>
        </p:nvSpPr>
        <p:spPr>
          <a:xfrm>
            <a:off x="7596206" y="4786322"/>
            <a:ext cx="1986280" cy="440373"/>
          </a:xfrm>
          <a:custGeom>
            <a:avLst/>
            <a:gdLst/>
            <a:ahLst/>
            <a:cxnLst/>
            <a:rect l="l" t="t" r="r" b="b"/>
            <a:pathLst>
              <a:path w="1986279" h="368935">
                <a:moveTo>
                  <a:pt x="1874011" y="0"/>
                </a:moveTo>
                <a:lnTo>
                  <a:pt x="111759" y="0"/>
                </a:lnTo>
                <a:lnTo>
                  <a:pt x="68258" y="8782"/>
                </a:lnTo>
                <a:lnTo>
                  <a:pt x="32734" y="32734"/>
                </a:lnTo>
                <a:lnTo>
                  <a:pt x="8782" y="68258"/>
                </a:lnTo>
                <a:lnTo>
                  <a:pt x="0" y="111760"/>
                </a:lnTo>
                <a:lnTo>
                  <a:pt x="0" y="257048"/>
                </a:lnTo>
                <a:lnTo>
                  <a:pt x="8782" y="300549"/>
                </a:lnTo>
                <a:lnTo>
                  <a:pt x="32734" y="336073"/>
                </a:lnTo>
                <a:lnTo>
                  <a:pt x="68258" y="360025"/>
                </a:lnTo>
                <a:lnTo>
                  <a:pt x="111759" y="368808"/>
                </a:lnTo>
                <a:lnTo>
                  <a:pt x="1874011" y="368808"/>
                </a:lnTo>
                <a:lnTo>
                  <a:pt x="1917513" y="360025"/>
                </a:lnTo>
                <a:lnTo>
                  <a:pt x="1953037" y="336073"/>
                </a:lnTo>
                <a:lnTo>
                  <a:pt x="1976989" y="300549"/>
                </a:lnTo>
                <a:lnTo>
                  <a:pt x="1985772" y="257048"/>
                </a:lnTo>
                <a:lnTo>
                  <a:pt x="1985772" y="111760"/>
                </a:lnTo>
                <a:lnTo>
                  <a:pt x="1976989" y="68258"/>
                </a:lnTo>
                <a:lnTo>
                  <a:pt x="1953037" y="32734"/>
                </a:lnTo>
                <a:lnTo>
                  <a:pt x="1917513" y="8782"/>
                </a:lnTo>
                <a:lnTo>
                  <a:pt x="1874011" y="0"/>
                </a:lnTo>
                <a:close/>
              </a:path>
            </a:pathLst>
          </a:custGeom>
          <a:solidFill>
            <a:srgbClr val="D5DCE4"/>
          </a:solidFill>
        </p:spPr>
        <p:txBody>
          <a:bodyPr wrap="square" lIns="0" tIns="0" rIns="0" bIns="0" rtlCol="0"/>
          <a:lstStyle/>
          <a:p>
            <a:r>
              <a:rPr lang="ru-RU" dirty="0"/>
              <a:t>                 4,6</a:t>
            </a:r>
            <a:endParaRPr dirty="0"/>
          </a:p>
        </p:txBody>
      </p:sp>
      <p:sp>
        <p:nvSpPr>
          <p:cNvPr id="38" name="object 38"/>
          <p:cNvSpPr/>
          <p:nvPr/>
        </p:nvSpPr>
        <p:spPr>
          <a:xfrm>
            <a:off x="428244" y="4786322"/>
            <a:ext cx="1952625" cy="428628"/>
          </a:xfrm>
          <a:custGeom>
            <a:avLst/>
            <a:gdLst/>
            <a:ahLst/>
            <a:cxnLst/>
            <a:rect l="l" t="t" r="r" b="b"/>
            <a:pathLst>
              <a:path w="1952625" h="368935">
                <a:moveTo>
                  <a:pt x="1840483" y="0"/>
                </a:moveTo>
                <a:lnTo>
                  <a:pt x="111772" y="0"/>
                </a:lnTo>
                <a:lnTo>
                  <a:pt x="68269" y="8782"/>
                </a:lnTo>
                <a:lnTo>
                  <a:pt x="32740" y="32734"/>
                </a:lnTo>
                <a:lnTo>
                  <a:pt x="8784" y="68258"/>
                </a:lnTo>
                <a:lnTo>
                  <a:pt x="0" y="111760"/>
                </a:lnTo>
                <a:lnTo>
                  <a:pt x="0" y="257048"/>
                </a:lnTo>
                <a:lnTo>
                  <a:pt x="8784" y="300549"/>
                </a:lnTo>
                <a:lnTo>
                  <a:pt x="32740" y="336073"/>
                </a:lnTo>
                <a:lnTo>
                  <a:pt x="68269" y="360025"/>
                </a:lnTo>
                <a:lnTo>
                  <a:pt x="111772" y="368808"/>
                </a:lnTo>
                <a:lnTo>
                  <a:pt x="1840483" y="368808"/>
                </a:lnTo>
                <a:lnTo>
                  <a:pt x="1883985" y="360025"/>
                </a:lnTo>
                <a:lnTo>
                  <a:pt x="1919509" y="336073"/>
                </a:lnTo>
                <a:lnTo>
                  <a:pt x="1943461" y="300549"/>
                </a:lnTo>
                <a:lnTo>
                  <a:pt x="1952244" y="257048"/>
                </a:lnTo>
                <a:lnTo>
                  <a:pt x="1952244" y="111760"/>
                </a:lnTo>
                <a:lnTo>
                  <a:pt x="1943461" y="68258"/>
                </a:lnTo>
                <a:lnTo>
                  <a:pt x="1919509" y="32734"/>
                </a:lnTo>
                <a:lnTo>
                  <a:pt x="1883985" y="8782"/>
                </a:lnTo>
                <a:lnTo>
                  <a:pt x="1840483" y="0"/>
                </a:lnTo>
                <a:close/>
              </a:path>
            </a:pathLst>
          </a:custGeom>
          <a:solidFill>
            <a:srgbClr val="D5DCE4"/>
          </a:solidFill>
        </p:spPr>
        <p:txBody>
          <a:bodyPr wrap="square" lIns="0" tIns="0" rIns="0" bIns="0" rtlCol="0"/>
          <a:lstStyle/>
          <a:p>
            <a:r>
              <a:rPr lang="ru-RU" dirty="0"/>
              <a:t>              1,8</a:t>
            </a:r>
            <a:endParaRPr dirty="0"/>
          </a:p>
        </p:txBody>
      </p:sp>
      <p:grpSp>
        <p:nvGrpSpPr>
          <p:cNvPr id="34" name="object 39"/>
          <p:cNvGrpSpPr/>
          <p:nvPr/>
        </p:nvGrpSpPr>
        <p:grpSpPr>
          <a:xfrm>
            <a:off x="2257044" y="4786322"/>
            <a:ext cx="5492750" cy="428627"/>
            <a:chOff x="2257044" y="4632959"/>
            <a:chExt cx="5492750" cy="372110"/>
          </a:xfrm>
        </p:grpSpPr>
        <p:sp>
          <p:nvSpPr>
            <p:cNvPr id="40" name="object 40"/>
            <p:cNvSpPr/>
            <p:nvPr/>
          </p:nvSpPr>
          <p:spPr>
            <a:xfrm>
              <a:off x="2257044" y="4636007"/>
              <a:ext cx="5492750" cy="368935"/>
            </a:xfrm>
            <a:custGeom>
              <a:avLst/>
              <a:gdLst/>
              <a:ahLst/>
              <a:cxnLst/>
              <a:rect l="l" t="t" r="r" b="b"/>
              <a:pathLst>
                <a:path w="5492750" h="368935">
                  <a:moveTo>
                    <a:pt x="5380735"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5380735" y="368808"/>
                  </a:lnTo>
                  <a:lnTo>
                    <a:pt x="5424237" y="360025"/>
                  </a:lnTo>
                  <a:lnTo>
                    <a:pt x="5459761" y="336073"/>
                  </a:lnTo>
                  <a:lnTo>
                    <a:pt x="5483713" y="300549"/>
                  </a:lnTo>
                  <a:lnTo>
                    <a:pt x="5492496" y="257048"/>
                  </a:lnTo>
                  <a:lnTo>
                    <a:pt x="5492496" y="111760"/>
                  </a:lnTo>
                  <a:lnTo>
                    <a:pt x="5483713" y="68258"/>
                  </a:lnTo>
                  <a:lnTo>
                    <a:pt x="5459761" y="32734"/>
                  </a:lnTo>
                  <a:lnTo>
                    <a:pt x="5424237" y="8782"/>
                  </a:lnTo>
                  <a:lnTo>
                    <a:pt x="5380735" y="0"/>
                  </a:lnTo>
                  <a:close/>
                </a:path>
              </a:pathLst>
            </a:custGeom>
            <a:solidFill>
              <a:srgbClr val="627A9B"/>
            </a:solidFill>
          </p:spPr>
          <p:txBody>
            <a:bodyPr wrap="square" lIns="0" tIns="0" rIns="0" bIns="0" rtlCol="0"/>
            <a:lstStyle/>
            <a:p>
              <a:endParaRPr dirty="0"/>
            </a:p>
          </p:txBody>
        </p:sp>
        <p:sp>
          <p:nvSpPr>
            <p:cNvPr id="41" name="object 41"/>
            <p:cNvSpPr/>
            <p:nvPr/>
          </p:nvSpPr>
          <p:spPr>
            <a:xfrm>
              <a:off x="2257044" y="4632959"/>
              <a:ext cx="5492750" cy="368935"/>
            </a:xfrm>
            <a:custGeom>
              <a:avLst/>
              <a:gdLst/>
              <a:ahLst/>
              <a:cxnLst/>
              <a:rect l="l" t="t" r="r" b="b"/>
              <a:pathLst>
                <a:path w="5492750" h="368935">
                  <a:moveTo>
                    <a:pt x="5380735" y="0"/>
                  </a:moveTo>
                  <a:lnTo>
                    <a:pt x="111760" y="0"/>
                  </a:lnTo>
                  <a:lnTo>
                    <a:pt x="68258" y="8782"/>
                  </a:lnTo>
                  <a:lnTo>
                    <a:pt x="32734" y="32734"/>
                  </a:lnTo>
                  <a:lnTo>
                    <a:pt x="8782" y="68258"/>
                  </a:lnTo>
                  <a:lnTo>
                    <a:pt x="0" y="111759"/>
                  </a:lnTo>
                  <a:lnTo>
                    <a:pt x="0" y="257047"/>
                  </a:lnTo>
                  <a:lnTo>
                    <a:pt x="8782" y="300549"/>
                  </a:lnTo>
                  <a:lnTo>
                    <a:pt x="32734" y="336073"/>
                  </a:lnTo>
                  <a:lnTo>
                    <a:pt x="68258" y="360025"/>
                  </a:lnTo>
                  <a:lnTo>
                    <a:pt x="111760" y="368807"/>
                  </a:lnTo>
                  <a:lnTo>
                    <a:pt x="5380735" y="368807"/>
                  </a:lnTo>
                  <a:lnTo>
                    <a:pt x="5424237" y="360025"/>
                  </a:lnTo>
                  <a:lnTo>
                    <a:pt x="5459761" y="336073"/>
                  </a:lnTo>
                  <a:lnTo>
                    <a:pt x="5483713" y="300549"/>
                  </a:lnTo>
                  <a:lnTo>
                    <a:pt x="5492496" y="257047"/>
                  </a:lnTo>
                  <a:lnTo>
                    <a:pt x="5492496" y="111759"/>
                  </a:lnTo>
                  <a:lnTo>
                    <a:pt x="5483713" y="68258"/>
                  </a:lnTo>
                  <a:lnTo>
                    <a:pt x="5459761" y="32734"/>
                  </a:lnTo>
                  <a:lnTo>
                    <a:pt x="5424237" y="8782"/>
                  </a:lnTo>
                  <a:lnTo>
                    <a:pt x="5380735" y="0"/>
                  </a:lnTo>
                  <a:close/>
                </a:path>
              </a:pathLst>
            </a:custGeom>
            <a:solidFill>
              <a:srgbClr val="336699"/>
            </a:solidFill>
          </p:spPr>
          <p:txBody>
            <a:bodyPr wrap="square" lIns="0" tIns="0" rIns="0" bIns="0" rtlCol="0"/>
            <a:lstStyle/>
            <a:p>
              <a:pPr algn="ctr"/>
              <a:r>
                <a:rPr lang="ru-RU" dirty="0">
                  <a:solidFill>
                    <a:schemeClr val="bg1"/>
                  </a:solidFill>
                </a:rPr>
                <a:t> Штрафы, санкции, возмещение ущерба</a:t>
              </a:r>
              <a:endParaRPr dirty="0">
                <a:solidFill>
                  <a:schemeClr val="bg1"/>
                </a:solidFill>
              </a:endParaRPr>
            </a:p>
          </p:txBody>
        </p:sp>
      </p:grpSp>
      <p:sp>
        <p:nvSpPr>
          <p:cNvPr id="45" name="object 45"/>
          <p:cNvSpPr/>
          <p:nvPr/>
        </p:nvSpPr>
        <p:spPr>
          <a:xfrm>
            <a:off x="7531607" y="4073652"/>
            <a:ext cx="2005964" cy="498356"/>
          </a:xfrm>
          <a:custGeom>
            <a:avLst/>
            <a:gdLst/>
            <a:ahLst/>
            <a:cxnLst/>
            <a:rect l="l" t="t" r="r" b="b"/>
            <a:pathLst>
              <a:path w="2005965" h="370839">
                <a:moveTo>
                  <a:pt x="1893316" y="0"/>
                </a:moveTo>
                <a:lnTo>
                  <a:pt x="112268" y="0"/>
                </a:lnTo>
                <a:lnTo>
                  <a:pt x="68580" y="8826"/>
                </a:lnTo>
                <a:lnTo>
                  <a:pt x="32893" y="32893"/>
                </a:lnTo>
                <a:lnTo>
                  <a:pt x="8826" y="68580"/>
                </a:lnTo>
                <a:lnTo>
                  <a:pt x="0" y="112268"/>
                </a:lnTo>
                <a:lnTo>
                  <a:pt x="0" y="258064"/>
                </a:lnTo>
                <a:lnTo>
                  <a:pt x="8826" y="301752"/>
                </a:lnTo>
                <a:lnTo>
                  <a:pt x="32892" y="337439"/>
                </a:lnTo>
                <a:lnTo>
                  <a:pt x="68579" y="361505"/>
                </a:lnTo>
                <a:lnTo>
                  <a:pt x="112268" y="370331"/>
                </a:lnTo>
                <a:lnTo>
                  <a:pt x="1893316" y="370331"/>
                </a:lnTo>
                <a:lnTo>
                  <a:pt x="1937003" y="361505"/>
                </a:lnTo>
                <a:lnTo>
                  <a:pt x="1972691" y="337439"/>
                </a:lnTo>
                <a:lnTo>
                  <a:pt x="1996757" y="301752"/>
                </a:lnTo>
                <a:lnTo>
                  <a:pt x="2005584" y="258064"/>
                </a:lnTo>
                <a:lnTo>
                  <a:pt x="2005584" y="112268"/>
                </a:lnTo>
                <a:lnTo>
                  <a:pt x="1996757" y="68580"/>
                </a:lnTo>
                <a:lnTo>
                  <a:pt x="1972691" y="32893"/>
                </a:lnTo>
                <a:lnTo>
                  <a:pt x="1937004" y="8826"/>
                </a:lnTo>
                <a:lnTo>
                  <a:pt x="1893316" y="0"/>
                </a:lnTo>
                <a:close/>
              </a:path>
            </a:pathLst>
          </a:custGeom>
          <a:solidFill>
            <a:srgbClr val="D5DCE4"/>
          </a:solidFill>
        </p:spPr>
        <p:txBody>
          <a:bodyPr wrap="square" lIns="0" tIns="0" rIns="0" bIns="0" rtlCol="0"/>
          <a:lstStyle/>
          <a:p>
            <a:pPr>
              <a:lnSpc>
                <a:spcPct val="150000"/>
              </a:lnSpc>
            </a:pPr>
            <a:r>
              <a:rPr lang="ru-RU" dirty="0"/>
              <a:t>                  1,3</a:t>
            </a:r>
            <a:endParaRPr dirty="0"/>
          </a:p>
        </p:txBody>
      </p:sp>
      <p:sp>
        <p:nvSpPr>
          <p:cNvPr id="46" name="object 46"/>
          <p:cNvSpPr/>
          <p:nvPr/>
        </p:nvSpPr>
        <p:spPr>
          <a:xfrm>
            <a:off x="428244" y="4073652"/>
            <a:ext cx="1957070" cy="498356"/>
          </a:xfrm>
          <a:custGeom>
            <a:avLst/>
            <a:gdLst/>
            <a:ahLst/>
            <a:cxnLst/>
            <a:rect l="l" t="t" r="r" b="b"/>
            <a:pathLst>
              <a:path w="1957070" h="370839">
                <a:moveTo>
                  <a:pt x="1844548" y="0"/>
                </a:moveTo>
                <a:lnTo>
                  <a:pt x="112242" y="0"/>
                </a:lnTo>
                <a:lnTo>
                  <a:pt x="68553" y="8826"/>
                </a:lnTo>
                <a:lnTo>
                  <a:pt x="32875" y="32893"/>
                </a:lnTo>
                <a:lnTo>
                  <a:pt x="8820" y="68580"/>
                </a:lnTo>
                <a:lnTo>
                  <a:pt x="0" y="112268"/>
                </a:lnTo>
                <a:lnTo>
                  <a:pt x="0" y="258064"/>
                </a:lnTo>
                <a:lnTo>
                  <a:pt x="8820" y="301752"/>
                </a:lnTo>
                <a:lnTo>
                  <a:pt x="32875" y="337439"/>
                </a:lnTo>
                <a:lnTo>
                  <a:pt x="68553" y="361505"/>
                </a:lnTo>
                <a:lnTo>
                  <a:pt x="112242" y="370331"/>
                </a:lnTo>
                <a:lnTo>
                  <a:pt x="1844548" y="370331"/>
                </a:lnTo>
                <a:lnTo>
                  <a:pt x="1888236" y="361505"/>
                </a:lnTo>
                <a:lnTo>
                  <a:pt x="1923923" y="337439"/>
                </a:lnTo>
                <a:lnTo>
                  <a:pt x="1947989" y="301752"/>
                </a:lnTo>
                <a:lnTo>
                  <a:pt x="1956816" y="258064"/>
                </a:lnTo>
                <a:lnTo>
                  <a:pt x="1956816" y="112268"/>
                </a:lnTo>
                <a:lnTo>
                  <a:pt x="1947989" y="68580"/>
                </a:lnTo>
                <a:lnTo>
                  <a:pt x="1923923" y="32893"/>
                </a:lnTo>
                <a:lnTo>
                  <a:pt x="1888236" y="8826"/>
                </a:lnTo>
                <a:lnTo>
                  <a:pt x="1844548" y="0"/>
                </a:lnTo>
                <a:close/>
              </a:path>
            </a:pathLst>
          </a:custGeom>
          <a:solidFill>
            <a:srgbClr val="D5DCE4"/>
          </a:solidFill>
        </p:spPr>
        <p:txBody>
          <a:bodyPr wrap="square" lIns="0" tIns="0" rIns="0" bIns="0" rtlCol="0"/>
          <a:lstStyle/>
          <a:p>
            <a:pPr>
              <a:lnSpc>
                <a:spcPct val="150000"/>
              </a:lnSpc>
            </a:pPr>
            <a:r>
              <a:rPr lang="ru-RU" dirty="0"/>
              <a:t>              0,7</a:t>
            </a:r>
            <a:endParaRPr dirty="0"/>
          </a:p>
        </p:txBody>
      </p:sp>
      <p:grpSp>
        <p:nvGrpSpPr>
          <p:cNvPr id="39" name="object 47"/>
          <p:cNvGrpSpPr/>
          <p:nvPr/>
        </p:nvGrpSpPr>
        <p:grpSpPr>
          <a:xfrm>
            <a:off x="2228088" y="4072128"/>
            <a:ext cx="5491480" cy="571318"/>
            <a:chOff x="2228088" y="4072128"/>
            <a:chExt cx="5491480" cy="571318"/>
          </a:xfrm>
        </p:grpSpPr>
        <p:sp>
          <p:nvSpPr>
            <p:cNvPr id="48" name="object 48"/>
            <p:cNvSpPr/>
            <p:nvPr/>
          </p:nvSpPr>
          <p:spPr>
            <a:xfrm>
              <a:off x="2228088" y="4073652"/>
              <a:ext cx="5491480" cy="370840"/>
            </a:xfrm>
            <a:custGeom>
              <a:avLst/>
              <a:gdLst/>
              <a:ahLst/>
              <a:cxnLst/>
              <a:rect l="l" t="t" r="r" b="b"/>
              <a:pathLst>
                <a:path w="5491480" h="370839">
                  <a:moveTo>
                    <a:pt x="5378704" y="0"/>
                  </a:moveTo>
                  <a:lnTo>
                    <a:pt x="112268" y="0"/>
                  </a:lnTo>
                  <a:lnTo>
                    <a:pt x="68580" y="8826"/>
                  </a:lnTo>
                  <a:lnTo>
                    <a:pt x="32893" y="32893"/>
                  </a:lnTo>
                  <a:lnTo>
                    <a:pt x="8826" y="68580"/>
                  </a:lnTo>
                  <a:lnTo>
                    <a:pt x="0" y="112268"/>
                  </a:lnTo>
                  <a:lnTo>
                    <a:pt x="0" y="258064"/>
                  </a:lnTo>
                  <a:lnTo>
                    <a:pt x="8826" y="301752"/>
                  </a:lnTo>
                  <a:lnTo>
                    <a:pt x="32893" y="337439"/>
                  </a:lnTo>
                  <a:lnTo>
                    <a:pt x="68580" y="361505"/>
                  </a:lnTo>
                  <a:lnTo>
                    <a:pt x="112268" y="370331"/>
                  </a:lnTo>
                  <a:lnTo>
                    <a:pt x="5378704" y="370331"/>
                  </a:lnTo>
                  <a:lnTo>
                    <a:pt x="5422392" y="361505"/>
                  </a:lnTo>
                  <a:lnTo>
                    <a:pt x="5458079" y="337439"/>
                  </a:lnTo>
                  <a:lnTo>
                    <a:pt x="5482145" y="301752"/>
                  </a:lnTo>
                  <a:lnTo>
                    <a:pt x="5490971" y="258064"/>
                  </a:lnTo>
                  <a:lnTo>
                    <a:pt x="5490971" y="112268"/>
                  </a:lnTo>
                  <a:lnTo>
                    <a:pt x="5482145" y="68580"/>
                  </a:lnTo>
                  <a:lnTo>
                    <a:pt x="5458078" y="32893"/>
                  </a:lnTo>
                  <a:lnTo>
                    <a:pt x="5422392" y="8826"/>
                  </a:lnTo>
                  <a:lnTo>
                    <a:pt x="5378704" y="0"/>
                  </a:lnTo>
                  <a:close/>
                </a:path>
              </a:pathLst>
            </a:custGeom>
            <a:solidFill>
              <a:srgbClr val="627A9B"/>
            </a:solidFill>
          </p:spPr>
          <p:txBody>
            <a:bodyPr wrap="square" lIns="0" tIns="0" rIns="0" bIns="0" rtlCol="0"/>
            <a:lstStyle/>
            <a:p>
              <a:endParaRPr dirty="0"/>
            </a:p>
          </p:txBody>
        </p:sp>
        <p:sp>
          <p:nvSpPr>
            <p:cNvPr id="49" name="object 49"/>
            <p:cNvSpPr/>
            <p:nvPr/>
          </p:nvSpPr>
          <p:spPr>
            <a:xfrm>
              <a:off x="2228088" y="4072128"/>
              <a:ext cx="5491480" cy="571318"/>
            </a:xfrm>
            <a:custGeom>
              <a:avLst/>
              <a:gdLst/>
              <a:ahLst/>
              <a:cxnLst/>
              <a:rect l="l" t="t" r="r" b="b"/>
              <a:pathLst>
                <a:path w="5491480" h="370839">
                  <a:moveTo>
                    <a:pt x="5378704" y="0"/>
                  </a:moveTo>
                  <a:lnTo>
                    <a:pt x="112268" y="0"/>
                  </a:lnTo>
                  <a:lnTo>
                    <a:pt x="68580" y="8826"/>
                  </a:lnTo>
                  <a:lnTo>
                    <a:pt x="32893" y="32893"/>
                  </a:lnTo>
                  <a:lnTo>
                    <a:pt x="8826" y="68580"/>
                  </a:lnTo>
                  <a:lnTo>
                    <a:pt x="0" y="112268"/>
                  </a:lnTo>
                  <a:lnTo>
                    <a:pt x="0" y="258064"/>
                  </a:lnTo>
                  <a:lnTo>
                    <a:pt x="8826" y="301752"/>
                  </a:lnTo>
                  <a:lnTo>
                    <a:pt x="32893" y="337439"/>
                  </a:lnTo>
                  <a:lnTo>
                    <a:pt x="68580" y="361505"/>
                  </a:lnTo>
                  <a:lnTo>
                    <a:pt x="112268" y="370332"/>
                  </a:lnTo>
                  <a:lnTo>
                    <a:pt x="5378704" y="370332"/>
                  </a:lnTo>
                  <a:lnTo>
                    <a:pt x="5422392" y="361505"/>
                  </a:lnTo>
                  <a:lnTo>
                    <a:pt x="5458079" y="337439"/>
                  </a:lnTo>
                  <a:lnTo>
                    <a:pt x="5482145" y="301752"/>
                  </a:lnTo>
                  <a:lnTo>
                    <a:pt x="5490971" y="258064"/>
                  </a:lnTo>
                  <a:lnTo>
                    <a:pt x="5490971" y="112268"/>
                  </a:lnTo>
                  <a:lnTo>
                    <a:pt x="5482145" y="68580"/>
                  </a:lnTo>
                  <a:lnTo>
                    <a:pt x="5458078" y="32893"/>
                  </a:lnTo>
                  <a:lnTo>
                    <a:pt x="5422392" y="8826"/>
                  </a:lnTo>
                  <a:lnTo>
                    <a:pt x="5378704" y="0"/>
                  </a:lnTo>
                  <a:close/>
                </a:path>
              </a:pathLst>
            </a:custGeom>
            <a:solidFill>
              <a:srgbClr val="336699"/>
            </a:solidFill>
          </p:spPr>
          <p:txBody>
            <a:bodyPr wrap="square" lIns="0" tIns="0" rIns="0" bIns="0" rtlCol="0"/>
            <a:lstStyle/>
            <a:p>
              <a:pPr algn="ctr"/>
              <a:r>
                <a:rPr lang="ru-RU" dirty="0"/>
                <a:t>   </a:t>
              </a:r>
              <a:r>
                <a:rPr lang="ru-RU" dirty="0">
                  <a:solidFill>
                    <a:schemeClr val="bg1"/>
                  </a:solidFill>
                </a:rPr>
                <a:t>Доходы от продажи материальных и нематериальных активов</a:t>
              </a:r>
              <a:endParaRPr dirty="0"/>
            </a:p>
          </p:txBody>
        </p:sp>
      </p:grpSp>
      <p:sp>
        <p:nvSpPr>
          <p:cNvPr id="50" name="object 50"/>
          <p:cNvSpPr/>
          <p:nvPr/>
        </p:nvSpPr>
        <p:spPr>
          <a:xfrm>
            <a:off x="7524768" y="5429264"/>
            <a:ext cx="1973580" cy="428628"/>
          </a:xfrm>
          <a:custGeom>
            <a:avLst/>
            <a:gdLst/>
            <a:ahLst/>
            <a:cxnLst/>
            <a:rect l="l" t="t" r="r" b="b"/>
            <a:pathLst>
              <a:path w="1973579" h="368935">
                <a:moveTo>
                  <a:pt x="1861820"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1861820" y="368808"/>
                </a:lnTo>
                <a:lnTo>
                  <a:pt x="1905321" y="360025"/>
                </a:lnTo>
                <a:lnTo>
                  <a:pt x="1940845" y="336073"/>
                </a:lnTo>
                <a:lnTo>
                  <a:pt x="1964797" y="300549"/>
                </a:lnTo>
                <a:lnTo>
                  <a:pt x="1973580" y="257048"/>
                </a:lnTo>
                <a:lnTo>
                  <a:pt x="1973580" y="111760"/>
                </a:lnTo>
                <a:lnTo>
                  <a:pt x="1964797" y="68258"/>
                </a:lnTo>
                <a:lnTo>
                  <a:pt x="1940845" y="32734"/>
                </a:lnTo>
                <a:lnTo>
                  <a:pt x="1905321" y="8782"/>
                </a:lnTo>
                <a:lnTo>
                  <a:pt x="1861820" y="0"/>
                </a:lnTo>
                <a:close/>
              </a:path>
            </a:pathLst>
          </a:custGeom>
          <a:solidFill>
            <a:srgbClr val="D5DCE4"/>
          </a:solidFill>
        </p:spPr>
        <p:txBody>
          <a:bodyPr wrap="square" lIns="0" tIns="0" rIns="0" bIns="0" rtlCol="0"/>
          <a:lstStyle/>
          <a:p>
            <a:r>
              <a:rPr lang="ru-RU" dirty="0"/>
              <a:t>                  1,9</a:t>
            </a:r>
            <a:endParaRPr dirty="0"/>
          </a:p>
        </p:txBody>
      </p:sp>
      <p:sp>
        <p:nvSpPr>
          <p:cNvPr id="51" name="object 51"/>
          <p:cNvSpPr/>
          <p:nvPr/>
        </p:nvSpPr>
        <p:spPr>
          <a:xfrm>
            <a:off x="428244" y="5429264"/>
            <a:ext cx="1949450" cy="428628"/>
          </a:xfrm>
          <a:custGeom>
            <a:avLst/>
            <a:gdLst/>
            <a:ahLst/>
            <a:cxnLst/>
            <a:rect l="l" t="t" r="r" b="b"/>
            <a:pathLst>
              <a:path w="1949450" h="368935">
                <a:moveTo>
                  <a:pt x="1837436" y="0"/>
                </a:moveTo>
                <a:lnTo>
                  <a:pt x="111772" y="0"/>
                </a:lnTo>
                <a:lnTo>
                  <a:pt x="68269" y="8782"/>
                </a:lnTo>
                <a:lnTo>
                  <a:pt x="32740" y="32734"/>
                </a:lnTo>
                <a:lnTo>
                  <a:pt x="8784" y="68258"/>
                </a:lnTo>
                <a:lnTo>
                  <a:pt x="0" y="111760"/>
                </a:lnTo>
                <a:lnTo>
                  <a:pt x="0" y="257048"/>
                </a:lnTo>
                <a:lnTo>
                  <a:pt x="8784" y="300549"/>
                </a:lnTo>
                <a:lnTo>
                  <a:pt x="32740" y="336073"/>
                </a:lnTo>
                <a:lnTo>
                  <a:pt x="68269" y="360025"/>
                </a:lnTo>
                <a:lnTo>
                  <a:pt x="111772" y="368808"/>
                </a:lnTo>
                <a:lnTo>
                  <a:pt x="1837436" y="368808"/>
                </a:lnTo>
                <a:lnTo>
                  <a:pt x="1880937" y="360025"/>
                </a:lnTo>
                <a:lnTo>
                  <a:pt x="1916461" y="336073"/>
                </a:lnTo>
                <a:lnTo>
                  <a:pt x="1940413" y="300549"/>
                </a:lnTo>
                <a:lnTo>
                  <a:pt x="1949195" y="257048"/>
                </a:lnTo>
                <a:lnTo>
                  <a:pt x="1949195" y="111760"/>
                </a:lnTo>
                <a:lnTo>
                  <a:pt x="1940413" y="68258"/>
                </a:lnTo>
                <a:lnTo>
                  <a:pt x="1916461" y="32734"/>
                </a:lnTo>
                <a:lnTo>
                  <a:pt x="1880937" y="8782"/>
                </a:lnTo>
                <a:lnTo>
                  <a:pt x="1837436" y="0"/>
                </a:lnTo>
                <a:close/>
              </a:path>
            </a:pathLst>
          </a:custGeom>
          <a:solidFill>
            <a:srgbClr val="D5DCE4"/>
          </a:solidFill>
        </p:spPr>
        <p:txBody>
          <a:bodyPr wrap="square" lIns="0" tIns="0" rIns="0" bIns="0" rtlCol="0"/>
          <a:lstStyle/>
          <a:p>
            <a:r>
              <a:rPr lang="ru-RU" dirty="0"/>
              <a:t>              2,0</a:t>
            </a:r>
            <a:endParaRPr dirty="0"/>
          </a:p>
        </p:txBody>
      </p:sp>
      <p:sp>
        <p:nvSpPr>
          <p:cNvPr id="52" name="object 52"/>
          <p:cNvSpPr/>
          <p:nvPr/>
        </p:nvSpPr>
        <p:spPr>
          <a:xfrm>
            <a:off x="2257044" y="5429264"/>
            <a:ext cx="5480685" cy="428628"/>
          </a:xfrm>
          <a:custGeom>
            <a:avLst/>
            <a:gdLst/>
            <a:ahLst/>
            <a:cxnLst/>
            <a:rect l="l" t="t" r="r" b="b"/>
            <a:pathLst>
              <a:path w="5480684" h="368935">
                <a:moveTo>
                  <a:pt x="5368544"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5368544" y="368808"/>
                </a:lnTo>
                <a:lnTo>
                  <a:pt x="5412045" y="360025"/>
                </a:lnTo>
                <a:lnTo>
                  <a:pt x="5447569" y="336073"/>
                </a:lnTo>
                <a:lnTo>
                  <a:pt x="5471521" y="300549"/>
                </a:lnTo>
                <a:lnTo>
                  <a:pt x="5480304" y="257048"/>
                </a:lnTo>
                <a:lnTo>
                  <a:pt x="5480304" y="111760"/>
                </a:lnTo>
                <a:lnTo>
                  <a:pt x="5471521" y="68258"/>
                </a:lnTo>
                <a:lnTo>
                  <a:pt x="5447569" y="32734"/>
                </a:lnTo>
                <a:lnTo>
                  <a:pt x="5412045" y="8782"/>
                </a:lnTo>
                <a:lnTo>
                  <a:pt x="5368544" y="0"/>
                </a:lnTo>
                <a:close/>
              </a:path>
            </a:pathLst>
          </a:custGeom>
          <a:solidFill>
            <a:srgbClr val="336699"/>
          </a:solidFill>
        </p:spPr>
        <p:txBody>
          <a:bodyPr wrap="square" lIns="0" tIns="0" rIns="0" bIns="0" rtlCol="0"/>
          <a:lstStyle/>
          <a:p>
            <a:pPr algn="ctr"/>
            <a:r>
              <a:rPr lang="ru-RU" dirty="0">
                <a:solidFill>
                  <a:schemeClr val="bg1"/>
                </a:solidFill>
              </a:rPr>
              <a:t>Прочие неналоговые доходы</a:t>
            </a:r>
            <a:endParaRPr dirty="0">
              <a:solidFill>
                <a:schemeClr val="bg1"/>
              </a:solidFill>
            </a:endParaRPr>
          </a:p>
        </p:txBody>
      </p:sp>
      <p:sp>
        <p:nvSpPr>
          <p:cNvPr id="53" name="object 40">
            <a:extLst>
              <a:ext uri="{FF2B5EF4-FFF2-40B4-BE49-F238E27FC236}">
                <a16:creationId xmlns:a16="http://schemas.microsoft.com/office/drawing/2014/main" id="{D77EC603-5A20-4927-A852-CF2C576149F3}"/>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16</a:t>
            </a:fld>
            <a:endParaRPr sz="1200" dirty="0">
              <a:latin typeface="Microsoft Sans Serif"/>
              <a:cs typeface="Microsoft Sans Serif"/>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459740" y="416433"/>
            <a:ext cx="5619115" cy="574675"/>
          </a:xfrm>
          <a:prstGeom prst="rect">
            <a:avLst/>
          </a:prstGeom>
        </p:spPr>
        <p:txBody>
          <a:bodyPr vert="horz" wrap="square" lIns="0" tIns="12700" rIns="0" bIns="0" rtlCol="0">
            <a:spAutoFit/>
          </a:bodyPr>
          <a:lstStyle/>
          <a:p>
            <a:pPr marL="12700">
              <a:lnSpc>
                <a:spcPct val="100000"/>
              </a:lnSpc>
              <a:spcBef>
                <a:spcPts val="100"/>
              </a:spcBef>
            </a:pPr>
            <a:r>
              <a:rPr spc="-10" dirty="0">
                <a:solidFill>
                  <a:srgbClr val="000000"/>
                </a:solidFill>
              </a:rPr>
              <a:t>Поступление</a:t>
            </a:r>
            <a:r>
              <a:rPr spc="55" dirty="0">
                <a:solidFill>
                  <a:srgbClr val="000000"/>
                </a:solidFill>
              </a:rPr>
              <a:t> </a:t>
            </a:r>
            <a:r>
              <a:rPr spc="-10" dirty="0">
                <a:solidFill>
                  <a:srgbClr val="000000"/>
                </a:solidFill>
              </a:rPr>
              <a:t>налоговых</a:t>
            </a:r>
            <a:r>
              <a:rPr spc="10" dirty="0">
                <a:solidFill>
                  <a:srgbClr val="000000"/>
                </a:solidFill>
              </a:rPr>
              <a:t> </a:t>
            </a:r>
            <a:r>
              <a:rPr dirty="0">
                <a:solidFill>
                  <a:srgbClr val="000000"/>
                </a:solidFill>
              </a:rPr>
              <a:t>и</a:t>
            </a:r>
            <a:r>
              <a:rPr spc="5" dirty="0">
                <a:solidFill>
                  <a:srgbClr val="000000"/>
                </a:solidFill>
              </a:rPr>
              <a:t> </a:t>
            </a:r>
            <a:r>
              <a:rPr spc="-10" dirty="0">
                <a:solidFill>
                  <a:srgbClr val="000000"/>
                </a:solidFill>
              </a:rPr>
              <a:t>неналоговых</a:t>
            </a:r>
            <a:r>
              <a:rPr spc="15" dirty="0">
                <a:solidFill>
                  <a:srgbClr val="000000"/>
                </a:solidFill>
              </a:rPr>
              <a:t> </a:t>
            </a:r>
            <a:r>
              <a:rPr spc="-20" dirty="0">
                <a:solidFill>
                  <a:srgbClr val="000000"/>
                </a:solidFill>
              </a:rPr>
              <a:t>доходов</a:t>
            </a:r>
          </a:p>
          <a:p>
            <a:pPr marL="12700">
              <a:lnSpc>
                <a:spcPct val="100000"/>
              </a:lnSpc>
            </a:pPr>
            <a:r>
              <a:rPr dirty="0">
                <a:solidFill>
                  <a:srgbClr val="000000"/>
                </a:solidFill>
              </a:rPr>
              <a:t>по</a:t>
            </a:r>
            <a:r>
              <a:rPr spc="-10" dirty="0">
                <a:solidFill>
                  <a:srgbClr val="000000"/>
                </a:solidFill>
              </a:rPr>
              <a:t> главным</a:t>
            </a:r>
            <a:r>
              <a:rPr spc="5" dirty="0">
                <a:solidFill>
                  <a:srgbClr val="000000"/>
                </a:solidFill>
              </a:rPr>
              <a:t> </a:t>
            </a:r>
            <a:r>
              <a:rPr spc="-10" dirty="0">
                <a:solidFill>
                  <a:srgbClr val="000000"/>
                </a:solidFill>
              </a:rPr>
              <a:t>администраторам</a:t>
            </a:r>
            <a:r>
              <a:rPr spc="60" dirty="0">
                <a:solidFill>
                  <a:srgbClr val="000000"/>
                </a:solidFill>
              </a:rPr>
              <a:t> </a:t>
            </a:r>
            <a:r>
              <a:rPr dirty="0">
                <a:solidFill>
                  <a:srgbClr val="000000"/>
                </a:solidFill>
              </a:rPr>
              <a:t>в</a:t>
            </a:r>
            <a:r>
              <a:rPr spc="5" dirty="0">
                <a:solidFill>
                  <a:srgbClr val="000000"/>
                </a:solidFill>
              </a:rPr>
              <a:t> </a:t>
            </a:r>
            <a:r>
              <a:rPr spc="-10" dirty="0">
                <a:solidFill>
                  <a:srgbClr val="000000"/>
                </a:solidFill>
              </a:rPr>
              <a:t>202</a:t>
            </a:r>
            <a:r>
              <a:rPr lang="ru-RU" spc="-10" dirty="0">
                <a:solidFill>
                  <a:srgbClr val="000000"/>
                </a:solidFill>
              </a:rPr>
              <a:t>5</a:t>
            </a:r>
            <a:r>
              <a:rPr spc="5" dirty="0">
                <a:solidFill>
                  <a:srgbClr val="000000"/>
                </a:solidFill>
              </a:rPr>
              <a:t> </a:t>
            </a:r>
            <a:r>
              <a:rPr spc="-10" dirty="0">
                <a:solidFill>
                  <a:srgbClr val="000000"/>
                </a:solidFill>
              </a:rPr>
              <a:t>году</a:t>
            </a:r>
          </a:p>
        </p:txBody>
      </p:sp>
      <p:graphicFrame>
        <p:nvGraphicFramePr>
          <p:cNvPr id="6" name="object 6"/>
          <p:cNvGraphicFramePr>
            <a:graphicFrameLocks noGrp="1"/>
          </p:cNvGraphicFramePr>
          <p:nvPr/>
        </p:nvGraphicFramePr>
        <p:xfrm>
          <a:off x="452406" y="2415204"/>
          <a:ext cx="3357586" cy="3715217"/>
        </p:xfrm>
        <a:graphic>
          <a:graphicData uri="http://schemas.openxmlformats.org/drawingml/2006/table">
            <a:tbl>
              <a:tblPr firstRow="1" bandRow="1">
                <a:tableStyleId>{2D5ABB26-0587-4C30-8999-92F81FD0307C}</a:tableStyleId>
              </a:tblPr>
              <a:tblGrid>
                <a:gridCol w="3357586">
                  <a:extLst>
                    <a:ext uri="{9D8B030D-6E8A-4147-A177-3AD203B41FA5}">
                      <a16:colId xmlns:a16="http://schemas.microsoft.com/office/drawing/2014/main" val="20000"/>
                    </a:ext>
                  </a:extLst>
                </a:gridCol>
              </a:tblGrid>
              <a:tr h="462961">
                <a:tc>
                  <a:txBody>
                    <a:bodyPr/>
                    <a:lstStyle/>
                    <a:p>
                      <a:pPr marR="120650" algn="r">
                        <a:lnSpc>
                          <a:spcPts val="1550"/>
                        </a:lnSpc>
                      </a:pPr>
                      <a:r>
                        <a:rPr sz="1400" spc="-20" dirty="0">
                          <a:latin typeface="Microsoft Sans Serif"/>
                          <a:cs typeface="Microsoft Sans Serif"/>
                        </a:rPr>
                        <a:t>Федеральная</a:t>
                      </a:r>
                      <a:r>
                        <a:rPr sz="1400" spc="-30" dirty="0">
                          <a:latin typeface="Microsoft Sans Serif"/>
                          <a:cs typeface="Microsoft Sans Serif"/>
                        </a:rPr>
                        <a:t> </a:t>
                      </a:r>
                      <a:r>
                        <a:rPr sz="1400" spc="-10" dirty="0">
                          <a:latin typeface="Microsoft Sans Serif"/>
                          <a:cs typeface="Microsoft Sans Serif"/>
                        </a:rPr>
                        <a:t>налоговая</a:t>
                      </a:r>
                      <a:r>
                        <a:rPr sz="1400" spc="-20" dirty="0">
                          <a:latin typeface="Microsoft Sans Serif"/>
                          <a:cs typeface="Microsoft Sans Serif"/>
                        </a:rPr>
                        <a:t> </a:t>
                      </a:r>
                      <a:r>
                        <a:rPr sz="1400" spc="-15" dirty="0">
                          <a:latin typeface="Microsoft Sans Serif"/>
                          <a:cs typeface="Microsoft Sans Serif"/>
                        </a:rPr>
                        <a:t>служба</a:t>
                      </a:r>
                      <a:endParaRPr sz="1400" dirty="0">
                        <a:latin typeface="Microsoft Sans Serif"/>
                        <a:cs typeface="Microsoft Sans Serif"/>
                      </a:endParaRPr>
                    </a:p>
                    <a:p>
                      <a:pPr marR="120014" algn="r">
                        <a:lnSpc>
                          <a:spcPct val="100000"/>
                        </a:lnSpc>
                      </a:pPr>
                      <a:r>
                        <a:rPr sz="1400" spc="-15" dirty="0">
                          <a:latin typeface="Microsoft Sans Serif"/>
                          <a:cs typeface="Microsoft Sans Serif"/>
                        </a:rPr>
                        <a:t>Российской</a:t>
                      </a:r>
                      <a:r>
                        <a:rPr sz="1400" spc="-50" dirty="0">
                          <a:latin typeface="Microsoft Sans Serif"/>
                          <a:cs typeface="Microsoft Sans Serif"/>
                        </a:rPr>
                        <a:t> </a:t>
                      </a:r>
                      <a:r>
                        <a:rPr sz="1400" spc="-25" dirty="0">
                          <a:latin typeface="Microsoft Sans Serif"/>
                          <a:cs typeface="Microsoft Sans Serif"/>
                        </a:rPr>
                        <a:t>Федерации</a:t>
                      </a:r>
                      <a:endParaRPr sz="1400" dirty="0">
                        <a:latin typeface="Microsoft Sans Serif"/>
                        <a:cs typeface="Microsoft Sans Serif"/>
                      </a:endParaRPr>
                    </a:p>
                  </a:txBody>
                  <a:tcPr marL="0" marR="0" marT="0" marB="0"/>
                </a:tc>
                <a:extLst>
                  <a:ext uri="{0D108BD9-81ED-4DB2-BD59-A6C34878D82A}">
                    <a16:rowId xmlns:a16="http://schemas.microsoft.com/office/drawing/2014/main" val="10000"/>
                  </a:ext>
                </a:extLst>
              </a:tr>
              <a:tr h="936960">
                <a:tc>
                  <a:txBody>
                    <a:bodyPr/>
                    <a:lstStyle/>
                    <a:p>
                      <a:pPr marL="317500" marR="119380" indent="496570" algn="r">
                        <a:lnSpc>
                          <a:spcPct val="100000"/>
                        </a:lnSpc>
                        <a:spcBef>
                          <a:spcPts val="310"/>
                        </a:spcBef>
                      </a:pPr>
                      <a:r>
                        <a:rPr sz="1400" spc="-35" dirty="0">
                          <a:latin typeface="Microsoft Sans Serif"/>
                          <a:cs typeface="Microsoft Sans Serif"/>
                        </a:rPr>
                        <a:t>Комитет </a:t>
                      </a:r>
                      <a:r>
                        <a:rPr sz="1400" spc="-15" dirty="0">
                          <a:latin typeface="Microsoft Sans Serif"/>
                          <a:cs typeface="Microsoft Sans Serif"/>
                        </a:rPr>
                        <a:t>по </a:t>
                      </a:r>
                      <a:r>
                        <a:rPr sz="1400" spc="-10" dirty="0">
                          <a:latin typeface="Microsoft Sans Serif"/>
                          <a:cs typeface="Microsoft Sans Serif"/>
                        </a:rPr>
                        <a:t>управлению </a:t>
                      </a:r>
                      <a:r>
                        <a:rPr sz="1400" spc="-360" dirty="0">
                          <a:latin typeface="Microsoft Sans Serif"/>
                          <a:cs typeface="Microsoft Sans Serif"/>
                        </a:rPr>
                        <a:t> </a:t>
                      </a:r>
                      <a:r>
                        <a:rPr lang="ru-RU" sz="1400" spc="-360" dirty="0">
                          <a:latin typeface="Microsoft Sans Serif"/>
                          <a:cs typeface="Microsoft Sans Serif"/>
                        </a:rPr>
                        <a:t>   </a:t>
                      </a:r>
                      <a:r>
                        <a:rPr sz="1400" spc="-10" dirty="0">
                          <a:latin typeface="Microsoft Sans Serif"/>
                          <a:cs typeface="Microsoft Sans Serif"/>
                        </a:rPr>
                        <a:t>муниципальным </a:t>
                      </a:r>
                      <a:r>
                        <a:rPr sz="1400" spc="-15" dirty="0">
                          <a:latin typeface="Microsoft Sans Serif"/>
                          <a:cs typeface="Microsoft Sans Serif"/>
                        </a:rPr>
                        <a:t>имуществом </a:t>
                      </a:r>
                      <a:r>
                        <a:rPr sz="1400" spc="-360" dirty="0">
                          <a:latin typeface="Microsoft Sans Serif"/>
                          <a:cs typeface="Microsoft Sans Serif"/>
                        </a:rPr>
                        <a:t> </a:t>
                      </a:r>
                      <a:r>
                        <a:rPr lang="ru-RU" sz="1400" spc="-360" dirty="0">
                          <a:latin typeface="Microsoft Sans Serif"/>
                          <a:cs typeface="Microsoft Sans Serif"/>
                        </a:rPr>
                        <a:t>   </a:t>
                      </a:r>
                      <a:r>
                        <a:rPr lang="ru-RU" sz="1400" spc="-25" dirty="0">
                          <a:latin typeface="Microsoft Sans Serif"/>
                          <a:cs typeface="Microsoft Sans Serif"/>
                        </a:rPr>
                        <a:t>Черемховского</a:t>
                      </a:r>
                      <a:r>
                        <a:rPr lang="ru-RU" sz="1400" spc="-25" baseline="0" dirty="0">
                          <a:latin typeface="Microsoft Sans Serif"/>
                          <a:cs typeface="Microsoft Sans Serif"/>
                        </a:rPr>
                        <a:t> районного муниципального образования</a:t>
                      </a:r>
                      <a:endParaRPr sz="1400" dirty="0">
                        <a:latin typeface="Microsoft Sans Serif"/>
                        <a:cs typeface="Microsoft Sans Serif"/>
                      </a:endParaRPr>
                    </a:p>
                  </a:txBody>
                  <a:tcPr marL="0" marR="0" marT="39370" marB="0"/>
                </a:tc>
                <a:extLst>
                  <a:ext uri="{0D108BD9-81ED-4DB2-BD59-A6C34878D82A}">
                    <a16:rowId xmlns:a16="http://schemas.microsoft.com/office/drawing/2014/main" val="10001"/>
                  </a:ext>
                </a:extLst>
              </a:tr>
              <a:tr h="939907">
                <a:tc>
                  <a:txBody>
                    <a:bodyPr/>
                    <a:lstStyle/>
                    <a:p>
                      <a:pPr marL="317500" marR="119380" indent="1162685" algn="r">
                        <a:lnSpc>
                          <a:spcPct val="100000"/>
                        </a:lnSpc>
                        <a:spcBef>
                          <a:spcPts val="285"/>
                        </a:spcBef>
                      </a:pPr>
                      <a:r>
                        <a:rPr lang="ru-RU" sz="1400" dirty="0">
                          <a:latin typeface="Microsoft Sans Serif"/>
                          <a:cs typeface="Microsoft Sans Serif"/>
                        </a:rPr>
                        <a:t>Отдел образования </a:t>
                      </a:r>
                      <a:r>
                        <a:rPr sz="1400" dirty="0">
                          <a:latin typeface="Microsoft Sans Serif"/>
                          <a:cs typeface="Microsoft Sans Serif"/>
                        </a:rPr>
                        <a:t>  </a:t>
                      </a:r>
                      <a:r>
                        <a:rPr lang="ru-RU" sz="1400" dirty="0">
                          <a:latin typeface="Microsoft Sans Serif"/>
                          <a:cs typeface="Microsoft Sans Serif"/>
                        </a:rPr>
                        <a:t>администрации Черемховского</a:t>
                      </a:r>
                      <a:r>
                        <a:rPr lang="ru-RU" sz="1400" baseline="0" dirty="0">
                          <a:latin typeface="Microsoft Sans Serif"/>
                          <a:cs typeface="Microsoft Sans Serif"/>
                        </a:rPr>
                        <a:t> районного муниципального образования</a:t>
                      </a:r>
                      <a:endParaRPr sz="1400" dirty="0">
                        <a:latin typeface="Microsoft Sans Serif"/>
                        <a:cs typeface="Microsoft Sans Serif"/>
                      </a:endParaRPr>
                    </a:p>
                  </a:txBody>
                  <a:tcPr marL="0" marR="0" marT="36195" marB="0"/>
                </a:tc>
                <a:extLst>
                  <a:ext uri="{0D108BD9-81ED-4DB2-BD59-A6C34878D82A}">
                    <a16:rowId xmlns:a16="http://schemas.microsoft.com/office/drawing/2014/main" val="10002"/>
                  </a:ext>
                </a:extLst>
              </a:tr>
              <a:tr h="674232">
                <a:tc>
                  <a:txBody>
                    <a:bodyPr/>
                    <a:lstStyle/>
                    <a:p>
                      <a:pPr marL="643255" marR="119380" indent="-382905" algn="r">
                        <a:lnSpc>
                          <a:spcPct val="100000"/>
                        </a:lnSpc>
                        <a:spcBef>
                          <a:spcPts val="530"/>
                        </a:spcBef>
                      </a:pPr>
                      <a:r>
                        <a:rPr lang="ru-RU" sz="1400" spc="-15" dirty="0">
                          <a:latin typeface="Microsoft Sans Serif"/>
                          <a:cs typeface="Microsoft Sans Serif"/>
                        </a:rPr>
                        <a:t>Органы</a:t>
                      </a:r>
                      <a:r>
                        <a:rPr lang="ru-RU" sz="1400" spc="-20" dirty="0">
                          <a:latin typeface="Microsoft Sans Serif"/>
                          <a:cs typeface="Microsoft Sans Serif"/>
                        </a:rPr>
                        <a:t> </a:t>
                      </a:r>
                      <a:r>
                        <a:rPr lang="ru-RU" sz="1400" spc="-15" dirty="0">
                          <a:latin typeface="Microsoft Sans Serif"/>
                          <a:cs typeface="Microsoft Sans Serif"/>
                        </a:rPr>
                        <a:t>местного</a:t>
                      </a:r>
                      <a:endParaRPr lang="ru-RU" sz="1400" dirty="0">
                        <a:latin typeface="Microsoft Sans Serif"/>
                        <a:cs typeface="Microsoft Sans Serif"/>
                      </a:endParaRPr>
                    </a:p>
                    <a:p>
                      <a:pPr marR="119380" algn="r">
                        <a:lnSpc>
                          <a:spcPts val="1600"/>
                        </a:lnSpc>
                      </a:pPr>
                      <a:r>
                        <a:rPr lang="ru-RU" sz="1400" spc="-15" dirty="0">
                          <a:latin typeface="Microsoft Sans Serif"/>
                          <a:cs typeface="Microsoft Sans Serif"/>
                        </a:rPr>
                        <a:t>самоуправления</a:t>
                      </a:r>
                      <a:endParaRPr lang="ru-RU" sz="1400" dirty="0">
                        <a:latin typeface="Microsoft Sans Serif"/>
                        <a:cs typeface="Microsoft Sans Serif"/>
                      </a:endParaRPr>
                    </a:p>
                  </a:txBody>
                  <a:tcPr marL="0" marR="0" marT="52069" marB="0"/>
                </a:tc>
                <a:extLst>
                  <a:ext uri="{0D108BD9-81ED-4DB2-BD59-A6C34878D82A}">
                    <a16:rowId xmlns:a16="http://schemas.microsoft.com/office/drawing/2014/main" val="10003"/>
                  </a:ext>
                </a:extLst>
              </a:tr>
              <a:tr h="701157">
                <a:tc>
                  <a:txBody>
                    <a:bodyPr/>
                    <a:lstStyle/>
                    <a:p>
                      <a:pPr marL="643255" marR="119380" indent="-382905" algn="r">
                        <a:lnSpc>
                          <a:spcPct val="100000"/>
                        </a:lnSpc>
                        <a:spcBef>
                          <a:spcPts val="530"/>
                        </a:spcBef>
                      </a:pPr>
                      <a:r>
                        <a:rPr sz="1400" dirty="0">
                          <a:latin typeface="Microsoft Sans Serif"/>
                          <a:cs typeface="Microsoft Sans Serif"/>
                        </a:rPr>
                        <a:t>Иные</a:t>
                      </a:r>
                      <a:r>
                        <a:rPr sz="1400" spc="5" dirty="0">
                          <a:latin typeface="Microsoft Sans Serif"/>
                          <a:cs typeface="Microsoft Sans Serif"/>
                        </a:rPr>
                        <a:t> </a:t>
                      </a:r>
                      <a:r>
                        <a:rPr sz="1400" spc="-15" dirty="0">
                          <a:latin typeface="Microsoft Sans Serif"/>
                          <a:cs typeface="Microsoft Sans Serif"/>
                        </a:rPr>
                        <a:t>органы</a:t>
                      </a:r>
                      <a:r>
                        <a:rPr sz="1400" spc="-10" dirty="0">
                          <a:latin typeface="Microsoft Sans Serif"/>
                          <a:cs typeface="Microsoft Sans Serif"/>
                        </a:rPr>
                        <a:t> </a:t>
                      </a:r>
                      <a:r>
                        <a:rPr sz="1400" spc="-15" dirty="0">
                          <a:latin typeface="Microsoft Sans Serif"/>
                          <a:cs typeface="Microsoft Sans Serif"/>
                        </a:rPr>
                        <a:t>государственной </a:t>
                      </a:r>
                      <a:r>
                        <a:rPr sz="1400" spc="-360" dirty="0">
                          <a:latin typeface="Microsoft Sans Serif"/>
                          <a:cs typeface="Microsoft Sans Serif"/>
                        </a:rPr>
                        <a:t> </a:t>
                      </a:r>
                      <a:r>
                        <a:rPr sz="1400" spc="-5" dirty="0">
                          <a:latin typeface="Microsoft Sans Serif"/>
                          <a:cs typeface="Microsoft Sans Serif"/>
                        </a:rPr>
                        <a:t>власти</a:t>
                      </a:r>
                      <a:endParaRPr sz="1400" dirty="0">
                        <a:latin typeface="Microsoft Sans Serif"/>
                        <a:cs typeface="Microsoft Sans Serif"/>
                      </a:endParaRPr>
                    </a:p>
                  </a:txBody>
                  <a:tcPr marL="0" marR="0" marT="67310" marB="0"/>
                </a:tc>
                <a:extLst>
                  <a:ext uri="{0D108BD9-81ED-4DB2-BD59-A6C34878D82A}">
                    <a16:rowId xmlns:a16="http://schemas.microsoft.com/office/drawing/2014/main" val="10004"/>
                  </a:ext>
                </a:extLst>
              </a:tr>
            </a:tbl>
          </a:graphicData>
        </a:graphic>
      </p:graphicFrame>
      <p:grpSp>
        <p:nvGrpSpPr>
          <p:cNvPr id="2" name="object 7"/>
          <p:cNvGrpSpPr/>
          <p:nvPr/>
        </p:nvGrpSpPr>
        <p:grpSpPr>
          <a:xfrm>
            <a:off x="283463" y="1245082"/>
            <a:ext cx="3348354" cy="786765"/>
            <a:chOff x="283463" y="1245082"/>
            <a:chExt cx="3348354" cy="786765"/>
          </a:xfrm>
        </p:grpSpPr>
        <p:pic>
          <p:nvPicPr>
            <p:cNvPr id="8" name="object 8"/>
            <p:cNvPicPr/>
            <p:nvPr/>
          </p:nvPicPr>
          <p:blipFill>
            <a:blip r:embed="rId3" cstate="print"/>
            <a:stretch>
              <a:fillRect/>
            </a:stretch>
          </p:blipFill>
          <p:spPr>
            <a:xfrm>
              <a:off x="283463" y="1245082"/>
              <a:ext cx="3348228" cy="786409"/>
            </a:xfrm>
            <a:prstGeom prst="rect">
              <a:avLst/>
            </a:prstGeom>
          </p:spPr>
        </p:pic>
        <p:sp>
          <p:nvSpPr>
            <p:cNvPr id="9" name="object 9"/>
            <p:cNvSpPr/>
            <p:nvPr/>
          </p:nvSpPr>
          <p:spPr>
            <a:xfrm>
              <a:off x="380999" y="1316736"/>
              <a:ext cx="3157855" cy="647700"/>
            </a:xfrm>
            <a:custGeom>
              <a:avLst/>
              <a:gdLst/>
              <a:ahLst/>
              <a:cxnLst/>
              <a:rect l="l" t="t" r="r" b="b"/>
              <a:pathLst>
                <a:path w="3157854" h="647700">
                  <a:moveTo>
                    <a:pt x="3049778" y="0"/>
                  </a:moveTo>
                  <a:lnTo>
                    <a:pt x="107950" y="0"/>
                  </a:lnTo>
                  <a:lnTo>
                    <a:pt x="65933" y="8491"/>
                  </a:lnTo>
                  <a:lnTo>
                    <a:pt x="31619" y="31638"/>
                  </a:lnTo>
                  <a:lnTo>
                    <a:pt x="8483" y="65954"/>
                  </a:lnTo>
                  <a:lnTo>
                    <a:pt x="0" y="107950"/>
                  </a:lnTo>
                  <a:lnTo>
                    <a:pt x="0" y="539750"/>
                  </a:lnTo>
                  <a:lnTo>
                    <a:pt x="8483" y="581745"/>
                  </a:lnTo>
                  <a:lnTo>
                    <a:pt x="31619" y="616061"/>
                  </a:lnTo>
                  <a:lnTo>
                    <a:pt x="65933" y="639208"/>
                  </a:lnTo>
                  <a:lnTo>
                    <a:pt x="107950" y="647700"/>
                  </a:lnTo>
                  <a:lnTo>
                    <a:pt x="3049778" y="647700"/>
                  </a:lnTo>
                  <a:lnTo>
                    <a:pt x="3091773" y="639208"/>
                  </a:lnTo>
                  <a:lnTo>
                    <a:pt x="3126089" y="616061"/>
                  </a:lnTo>
                  <a:lnTo>
                    <a:pt x="3149236" y="581745"/>
                  </a:lnTo>
                  <a:lnTo>
                    <a:pt x="3157728" y="539750"/>
                  </a:lnTo>
                  <a:lnTo>
                    <a:pt x="3157728" y="107950"/>
                  </a:lnTo>
                  <a:lnTo>
                    <a:pt x="3149236" y="65954"/>
                  </a:lnTo>
                  <a:lnTo>
                    <a:pt x="3126089" y="31638"/>
                  </a:lnTo>
                  <a:lnTo>
                    <a:pt x="3091773" y="8491"/>
                  </a:lnTo>
                  <a:lnTo>
                    <a:pt x="3049778" y="0"/>
                  </a:lnTo>
                  <a:close/>
                </a:path>
              </a:pathLst>
            </a:custGeom>
            <a:solidFill>
              <a:srgbClr val="EDEDED"/>
            </a:solidFill>
          </p:spPr>
          <p:txBody>
            <a:bodyPr wrap="square" lIns="0" tIns="0" rIns="0" bIns="0" rtlCol="0"/>
            <a:lstStyle/>
            <a:p>
              <a:endParaRPr dirty="0"/>
            </a:p>
          </p:txBody>
        </p:sp>
      </p:grpSp>
      <p:sp>
        <p:nvSpPr>
          <p:cNvPr id="10" name="object 10"/>
          <p:cNvSpPr txBox="1"/>
          <p:nvPr/>
        </p:nvSpPr>
        <p:spPr>
          <a:xfrm>
            <a:off x="719124" y="1379981"/>
            <a:ext cx="2478405" cy="513080"/>
          </a:xfrm>
          <a:prstGeom prst="rect">
            <a:avLst/>
          </a:prstGeom>
        </p:spPr>
        <p:txBody>
          <a:bodyPr vert="horz" wrap="square" lIns="0" tIns="12065" rIns="0" bIns="0" rtlCol="0">
            <a:spAutoFit/>
          </a:bodyPr>
          <a:lstStyle/>
          <a:p>
            <a:pPr marL="436245" marR="5080" indent="-424180">
              <a:lnSpc>
                <a:spcPct val="100000"/>
              </a:lnSpc>
              <a:spcBef>
                <a:spcPts val="95"/>
              </a:spcBef>
            </a:pPr>
            <a:r>
              <a:rPr sz="1600" spc="-20" dirty="0">
                <a:latin typeface="Microsoft Sans Serif"/>
                <a:cs typeface="Microsoft Sans Serif"/>
              </a:rPr>
              <a:t>Главные </a:t>
            </a:r>
            <a:r>
              <a:rPr sz="1600" spc="-15" dirty="0">
                <a:latin typeface="Microsoft Sans Serif"/>
                <a:cs typeface="Microsoft Sans Serif"/>
              </a:rPr>
              <a:t>администраторы </a:t>
            </a:r>
            <a:r>
              <a:rPr sz="1600" spc="-409" dirty="0">
                <a:latin typeface="Microsoft Sans Serif"/>
                <a:cs typeface="Microsoft Sans Serif"/>
              </a:rPr>
              <a:t> </a:t>
            </a:r>
            <a:r>
              <a:rPr sz="1600" spc="-15" dirty="0">
                <a:latin typeface="Microsoft Sans Serif"/>
                <a:cs typeface="Microsoft Sans Serif"/>
              </a:rPr>
              <a:t>доходов</a:t>
            </a:r>
            <a:r>
              <a:rPr sz="1600" spc="15" dirty="0">
                <a:latin typeface="Microsoft Sans Serif"/>
                <a:cs typeface="Microsoft Sans Serif"/>
              </a:rPr>
              <a:t> </a:t>
            </a:r>
            <a:r>
              <a:rPr sz="1600" spc="-25" dirty="0">
                <a:latin typeface="Microsoft Sans Serif"/>
                <a:cs typeface="Microsoft Sans Serif"/>
              </a:rPr>
              <a:t>бюджета</a:t>
            </a:r>
            <a:endParaRPr sz="1600" dirty="0">
              <a:latin typeface="Microsoft Sans Serif"/>
              <a:cs typeface="Microsoft Sans Serif"/>
            </a:endParaRPr>
          </a:p>
        </p:txBody>
      </p:sp>
      <p:grpSp>
        <p:nvGrpSpPr>
          <p:cNvPr id="3" name="object 11"/>
          <p:cNvGrpSpPr/>
          <p:nvPr/>
        </p:nvGrpSpPr>
        <p:grpSpPr>
          <a:xfrm>
            <a:off x="3834384" y="1301508"/>
            <a:ext cx="4319270" cy="798830"/>
            <a:chOff x="3834384" y="1301508"/>
            <a:chExt cx="4319270" cy="798830"/>
          </a:xfrm>
        </p:grpSpPr>
        <p:pic>
          <p:nvPicPr>
            <p:cNvPr id="12" name="object 12"/>
            <p:cNvPicPr/>
            <p:nvPr/>
          </p:nvPicPr>
          <p:blipFill>
            <a:blip r:embed="rId4" cstate="print"/>
            <a:stretch>
              <a:fillRect/>
            </a:stretch>
          </p:blipFill>
          <p:spPr>
            <a:xfrm>
              <a:off x="3834384" y="1301508"/>
              <a:ext cx="4319016" cy="757415"/>
            </a:xfrm>
            <a:prstGeom prst="rect">
              <a:avLst/>
            </a:prstGeom>
          </p:spPr>
        </p:pic>
        <p:pic>
          <p:nvPicPr>
            <p:cNvPr id="13" name="object 13"/>
            <p:cNvPicPr/>
            <p:nvPr/>
          </p:nvPicPr>
          <p:blipFill>
            <a:blip r:embed="rId5" cstate="print"/>
            <a:stretch>
              <a:fillRect/>
            </a:stretch>
          </p:blipFill>
          <p:spPr>
            <a:xfrm>
              <a:off x="4870704" y="1327404"/>
              <a:ext cx="2246376" cy="772668"/>
            </a:xfrm>
            <a:prstGeom prst="rect">
              <a:avLst/>
            </a:prstGeom>
          </p:spPr>
        </p:pic>
        <p:sp>
          <p:nvSpPr>
            <p:cNvPr id="14" name="object 14"/>
            <p:cNvSpPr/>
            <p:nvPr/>
          </p:nvSpPr>
          <p:spPr>
            <a:xfrm>
              <a:off x="3887724" y="1316736"/>
              <a:ext cx="4217035" cy="655320"/>
            </a:xfrm>
            <a:custGeom>
              <a:avLst/>
              <a:gdLst/>
              <a:ahLst/>
              <a:cxnLst/>
              <a:rect l="l" t="t" r="r" b="b"/>
              <a:pathLst>
                <a:path w="4217034" h="655319">
                  <a:moveTo>
                    <a:pt x="4107687" y="0"/>
                  </a:moveTo>
                  <a:lnTo>
                    <a:pt x="109220" y="0"/>
                  </a:lnTo>
                  <a:lnTo>
                    <a:pt x="66704" y="8582"/>
                  </a:lnTo>
                  <a:lnTo>
                    <a:pt x="31988" y="31988"/>
                  </a:lnTo>
                  <a:lnTo>
                    <a:pt x="8582" y="66704"/>
                  </a:lnTo>
                  <a:lnTo>
                    <a:pt x="0" y="109219"/>
                  </a:lnTo>
                  <a:lnTo>
                    <a:pt x="0" y="546100"/>
                  </a:lnTo>
                  <a:lnTo>
                    <a:pt x="8582" y="588615"/>
                  </a:lnTo>
                  <a:lnTo>
                    <a:pt x="31988" y="623331"/>
                  </a:lnTo>
                  <a:lnTo>
                    <a:pt x="66704" y="646737"/>
                  </a:lnTo>
                  <a:lnTo>
                    <a:pt x="109220" y="655319"/>
                  </a:lnTo>
                  <a:lnTo>
                    <a:pt x="4107687" y="655319"/>
                  </a:lnTo>
                  <a:lnTo>
                    <a:pt x="4150203" y="646737"/>
                  </a:lnTo>
                  <a:lnTo>
                    <a:pt x="4184919" y="623331"/>
                  </a:lnTo>
                  <a:lnTo>
                    <a:pt x="4208325" y="588615"/>
                  </a:lnTo>
                  <a:lnTo>
                    <a:pt x="4216908" y="546100"/>
                  </a:lnTo>
                  <a:lnTo>
                    <a:pt x="4216908" y="109219"/>
                  </a:lnTo>
                  <a:lnTo>
                    <a:pt x="4208325" y="66704"/>
                  </a:lnTo>
                  <a:lnTo>
                    <a:pt x="4184919" y="31988"/>
                  </a:lnTo>
                  <a:lnTo>
                    <a:pt x="4150203" y="8582"/>
                  </a:lnTo>
                  <a:lnTo>
                    <a:pt x="4107687" y="0"/>
                  </a:lnTo>
                  <a:close/>
                </a:path>
              </a:pathLst>
            </a:custGeom>
            <a:solidFill>
              <a:srgbClr val="826C88"/>
            </a:solidFill>
          </p:spPr>
          <p:txBody>
            <a:bodyPr wrap="square" lIns="0" tIns="0" rIns="0" bIns="0" rtlCol="0"/>
            <a:lstStyle/>
            <a:p>
              <a:endParaRPr dirty="0"/>
            </a:p>
          </p:txBody>
        </p:sp>
      </p:grpSp>
      <p:sp>
        <p:nvSpPr>
          <p:cNvPr id="15" name="object 15"/>
          <p:cNvSpPr txBox="1"/>
          <p:nvPr/>
        </p:nvSpPr>
        <p:spPr>
          <a:xfrm>
            <a:off x="5034153" y="1383233"/>
            <a:ext cx="1927225" cy="513715"/>
          </a:xfrm>
          <a:prstGeom prst="rect">
            <a:avLst/>
          </a:prstGeom>
        </p:spPr>
        <p:txBody>
          <a:bodyPr vert="horz" wrap="square" lIns="0" tIns="12065" rIns="0" bIns="0" rtlCol="0">
            <a:spAutoFit/>
          </a:bodyPr>
          <a:lstStyle/>
          <a:p>
            <a:pPr algn="ctr">
              <a:lnSpc>
                <a:spcPct val="100000"/>
              </a:lnSpc>
              <a:spcBef>
                <a:spcPts val="95"/>
              </a:spcBef>
            </a:pPr>
            <a:r>
              <a:rPr sz="1600" spc="-25" dirty="0">
                <a:solidFill>
                  <a:srgbClr val="FFFFFF"/>
                </a:solidFill>
                <a:latin typeface="Microsoft Sans Serif"/>
                <a:cs typeface="Microsoft Sans Serif"/>
              </a:rPr>
              <a:t>Объем</a:t>
            </a:r>
            <a:r>
              <a:rPr sz="1600" spc="5" dirty="0">
                <a:solidFill>
                  <a:srgbClr val="FFFFFF"/>
                </a:solidFill>
                <a:latin typeface="Microsoft Sans Serif"/>
                <a:cs typeface="Microsoft Sans Serif"/>
              </a:rPr>
              <a:t> </a:t>
            </a:r>
            <a:r>
              <a:rPr sz="1600" spc="-10" dirty="0">
                <a:solidFill>
                  <a:srgbClr val="FFFFFF"/>
                </a:solidFill>
                <a:latin typeface="Microsoft Sans Serif"/>
                <a:cs typeface="Microsoft Sans Serif"/>
              </a:rPr>
              <a:t>поступлений</a:t>
            </a:r>
            <a:endParaRPr sz="1600" dirty="0">
              <a:latin typeface="Microsoft Sans Serif"/>
              <a:cs typeface="Microsoft Sans Serif"/>
            </a:endParaRPr>
          </a:p>
          <a:p>
            <a:pPr marL="54610" algn="ctr">
              <a:lnSpc>
                <a:spcPct val="100000"/>
              </a:lnSpc>
              <a:spcBef>
                <a:spcPts val="5"/>
              </a:spcBef>
            </a:pPr>
            <a:r>
              <a:rPr sz="1600" spc="-15" dirty="0">
                <a:solidFill>
                  <a:srgbClr val="FFFFFF"/>
                </a:solidFill>
                <a:latin typeface="Microsoft Sans Serif"/>
                <a:cs typeface="Microsoft Sans Serif"/>
              </a:rPr>
              <a:t>(млн</a:t>
            </a:r>
            <a:r>
              <a:rPr sz="1600" spc="25" dirty="0">
                <a:solidFill>
                  <a:srgbClr val="FFFFFF"/>
                </a:solidFill>
                <a:latin typeface="Microsoft Sans Serif"/>
                <a:cs typeface="Microsoft Sans Serif"/>
              </a:rPr>
              <a:t> </a:t>
            </a:r>
            <a:r>
              <a:rPr sz="1600" spc="-20" dirty="0">
                <a:solidFill>
                  <a:srgbClr val="FFFFFF"/>
                </a:solidFill>
                <a:latin typeface="Microsoft Sans Serif"/>
                <a:cs typeface="Microsoft Sans Serif"/>
              </a:rPr>
              <a:t>рублей)</a:t>
            </a:r>
            <a:endParaRPr sz="1600" dirty="0">
              <a:latin typeface="Microsoft Sans Serif"/>
              <a:cs typeface="Microsoft Sans Serif"/>
            </a:endParaRPr>
          </a:p>
        </p:txBody>
      </p:sp>
      <p:grpSp>
        <p:nvGrpSpPr>
          <p:cNvPr id="4" name="object 16"/>
          <p:cNvGrpSpPr/>
          <p:nvPr/>
        </p:nvGrpSpPr>
        <p:grpSpPr>
          <a:xfrm>
            <a:off x="8162543" y="1307591"/>
            <a:ext cx="1477010" cy="1203960"/>
            <a:chOff x="8162543" y="1307591"/>
            <a:chExt cx="1477010" cy="1203960"/>
          </a:xfrm>
        </p:grpSpPr>
        <p:pic>
          <p:nvPicPr>
            <p:cNvPr id="17" name="object 17"/>
            <p:cNvPicPr/>
            <p:nvPr/>
          </p:nvPicPr>
          <p:blipFill>
            <a:blip r:embed="rId6" cstate="print"/>
            <a:stretch>
              <a:fillRect/>
            </a:stretch>
          </p:blipFill>
          <p:spPr>
            <a:xfrm>
              <a:off x="8162543" y="1307591"/>
              <a:ext cx="1476755" cy="1203960"/>
            </a:xfrm>
            <a:prstGeom prst="rect">
              <a:avLst/>
            </a:prstGeom>
          </p:spPr>
        </p:pic>
        <p:pic>
          <p:nvPicPr>
            <p:cNvPr id="18" name="object 18"/>
            <p:cNvPicPr/>
            <p:nvPr/>
          </p:nvPicPr>
          <p:blipFill>
            <a:blip r:embed="rId7" cstate="print"/>
            <a:stretch>
              <a:fillRect/>
            </a:stretch>
          </p:blipFill>
          <p:spPr>
            <a:xfrm>
              <a:off x="8263127" y="1359395"/>
              <a:ext cx="1345692" cy="1126248"/>
            </a:xfrm>
            <a:prstGeom prst="rect">
              <a:avLst/>
            </a:prstGeom>
          </p:spPr>
        </p:pic>
        <p:sp>
          <p:nvSpPr>
            <p:cNvPr id="19" name="object 19"/>
            <p:cNvSpPr/>
            <p:nvPr/>
          </p:nvSpPr>
          <p:spPr>
            <a:xfrm>
              <a:off x="8215883" y="1322831"/>
              <a:ext cx="1374775" cy="1102360"/>
            </a:xfrm>
            <a:custGeom>
              <a:avLst/>
              <a:gdLst/>
              <a:ahLst/>
              <a:cxnLst/>
              <a:rect l="l" t="t" r="r" b="b"/>
              <a:pathLst>
                <a:path w="1374775" h="1102360">
                  <a:moveTo>
                    <a:pt x="1191006" y="0"/>
                  </a:moveTo>
                  <a:lnTo>
                    <a:pt x="183642" y="0"/>
                  </a:lnTo>
                  <a:lnTo>
                    <a:pt x="134805" y="6556"/>
                  </a:lnTo>
                  <a:lnTo>
                    <a:pt x="90931" y="25061"/>
                  </a:lnTo>
                  <a:lnTo>
                    <a:pt x="53768" y="53768"/>
                  </a:lnTo>
                  <a:lnTo>
                    <a:pt x="25061" y="90931"/>
                  </a:lnTo>
                  <a:lnTo>
                    <a:pt x="6556" y="134805"/>
                  </a:lnTo>
                  <a:lnTo>
                    <a:pt x="0" y="183641"/>
                  </a:lnTo>
                  <a:lnTo>
                    <a:pt x="0" y="918209"/>
                  </a:lnTo>
                  <a:lnTo>
                    <a:pt x="6556" y="967046"/>
                  </a:lnTo>
                  <a:lnTo>
                    <a:pt x="25061" y="1010919"/>
                  </a:lnTo>
                  <a:lnTo>
                    <a:pt x="53768" y="1048083"/>
                  </a:lnTo>
                  <a:lnTo>
                    <a:pt x="90932" y="1076790"/>
                  </a:lnTo>
                  <a:lnTo>
                    <a:pt x="134805" y="1095295"/>
                  </a:lnTo>
                  <a:lnTo>
                    <a:pt x="183642" y="1101852"/>
                  </a:lnTo>
                  <a:lnTo>
                    <a:pt x="1191006" y="1101852"/>
                  </a:lnTo>
                  <a:lnTo>
                    <a:pt x="1239842" y="1095295"/>
                  </a:lnTo>
                  <a:lnTo>
                    <a:pt x="1283716" y="1076790"/>
                  </a:lnTo>
                  <a:lnTo>
                    <a:pt x="1320879" y="1048083"/>
                  </a:lnTo>
                  <a:lnTo>
                    <a:pt x="1349586" y="1010919"/>
                  </a:lnTo>
                  <a:lnTo>
                    <a:pt x="1368091" y="967046"/>
                  </a:lnTo>
                  <a:lnTo>
                    <a:pt x="1374648" y="918209"/>
                  </a:lnTo>
                  <a:lnTo>
                    <a:pt x="1374648" y="183641"/>
                  </a:lnTo>
                  <a:lnTo>
                    <a:pt x="1368091" y="134805"/>
                  </a:lnTo>
                  <a:lnTo>
                    <a:pt x="1349586" y="90932"/>
                  </a:lnTo>
                  <a:lnTo>
                    <a:pt x="1320879" y="53768"/>
                  </a:lnTo>
                  <a:lnTo>
                    <a:pt x="1283716" y="25061"/>
                  </a:lnTo>
                  <a:lnTo>
                    <a:pt x="1239842" y="6556"/>
                  </a:lnTo>
                  <a:lnTo>
                    <a:pt x="1191006" y="0"/>
                  </a:lnTo>
                  <a:close/>
                </a:path>
              </a:pathLst>
            </a:custGeom>
            <a:solidFill>
              <a:srgbClr val="EDEDED"/>
            </a:solidFill>
          </p:spPr>
          <p:txBody>
            <a:bodyPr wrap="square" lIns="0" tIns="0" rIns="0" bIns="0" rtlCol="0"/>
            <a:lstStyle/>
            <a:p>
              <a:endParaRPr dirty="0"/>
            </a:p>
          </p:txBody>
        </p:sp>
      </p:grpSp>
      <p:sp>
        <p:nvSpPr>
          <p:cNvPr id="20" name="object 20"/>
          <p:cNvSpPr txBox="1"/>
          <p:nvPr/>
        </p:nvSpPr>
        <p:spPr>
          <a:xfrm>
            <a:off x="8386318" y="1415287"/>
            <a:ext cx="1071880" cy="430530"/>
          </a:xfrm>
          <a:prstGeom prst="rect">
            <a:avLst/>
          </a:prstGeom>
        </p:spPr>
        <p:txBody>
          <a:bodyPr vert="horz" wrap="square" lIns="0" tIns="12065" rIns="0" bIns="0" rtlCol="0">
            <a:spAutoFit/>
          </a:bodyPr>
          <a:lstStyle/>
          <a:p>
            <a:pPr marR="31115" algn="ctr">
              <a:lnSpc>
                <a:spcPct val="100000"/>
              </a:lnSpc>
              <a:spcBef>
                <a:spcPts val="95"/>
              </a:spcBef>
            </a:pPr>
            <a:r>
              <a:rPr sz="1600" spc="-50" dirty="0">
                <a:latin typeface="Microsoft Sans Serif"/>
                <a:cs typeface="Microsoft Sans Serif"/>
              </a:rPr>
              <a:t>Уд.</a:t>
            </a:r>
            <a:r>
              <a:rPr sz="1600" spc="-15" dirty="0">
                <a:latin typeface="Microsoft Sans Serif"/>
                <a:cs typeface="Microsoft Sans Serif"/>
              </a:rPr>
              <a:t> </a:t>
            </a:r>
            <a:r>
              <a:rPr sz="1600" spc="-10" dirty="0">
                <a:latin typeface="Microsoft Sans Serif"/>
                <a:cs typeface="Microsoft Sans Serif"/>
              </a:rPr>
              <a:t>вес</a:t>
            </a:r>
            <a:endParaRPr sz="1600" dirty="0">
              <a:latin typeface="Microsoft Sans Serif"/>
              <a:cs typeface="Microsoft Sans Serif"/>
            </a:endParaRPr>
          </a:p>
          <a:p>
            <a:pPr algn="ctr">
              <a:lnSpc>
                <a:spcPct val="100000"/>
              </a:lnSpc>
              <a:spcBef>
                <a:spcPts val="10"/>
              </a:spcBef>
            </a:pPr>
            <a:r>
              <a:rPr sz="1050" dirty="0">
                <a:latin typeface="Microsoft Sans Serif"/>
                <a:cs typeface="Microsoft Sans Serif"/>
              </a:rPr>
              <a:t>в</a:t>
            </a:r>
            <a:r>
              <a:rPr sz="1050" spc="-15" dirty="0">
                <a:latin typeface="Microsoft Sans Serif"/>
                <a:cs typeface="Microsoft Sans Serif"/>
              </a:rPr>
              <a:t> </a:t>
            </a:r>
            <a:r>
              <a:rPr sz="1050" spc="-10" dirty="0">
                <a:latin typeface="Microsoft Sans Serif"/>
                <a:cs typeface="Microsoft Sans Serif"/>
              </a:rPr>
              <a:t>общем</a:t>
            </a:r>
            <a:r>
              <a:rPr sz="1050" spc="-25" dirty="0">
                <a:latin typeface="Microsoft Sans Serif"/>
                <a:cs typeface="Microsoft Sans Serif"/>
              </a:rPr>
              <a:t> </a:t>
            </a:r>
            <a:r>
              <a:rPr sz="1050" spc="-5" dirty="0">
                <a:latin typeface="Microsoft Sans Serif"/>
                <a:cs typeface="Microsoft Sans Serif"/>
              </a:rPr>
              <a:t>объеме</a:t>
            </a:r>
            <a:endParaRPr sz="1050" dirty="0">
              <a:latin typeface="Microsoft Sans Serif"/>
              <a:cs typeface="Microsoft Sans Serif"/>
            </a:endParaRPr>
          </a:p>
        </p:txBody>
      </p:sp>
      <p:sp>
        <p:nvSpPr>
          <p:cNvPr id="21" name="object 21"/>
          <p:cNvSpPr txBox="1"/>
          <p:nvPr/>
        </p:nvSpPr>
        <p:spPr>
          <a:xfrm>
            <a:off x="8486902" y="1819147"/>
            <a:ext cx="834390" cy="506730"/>
          </a:xfrm>
          <a:prstGeom prst="rect">
            <a:avLst/>
          </a:prstGeom>
        </p:spPr>
        <p:txBody>
          <a:bodyPr vert="horz" wrap="square" lIns="0" tIns="13335" rIns="0" bIns="0" rtlCol="0">
            <a:spAutoFit/>
          </a:bodyPr>
          <a:lstStyle/>
          <a:p>
            <a:pPr marL="12700" marR="5080" indent="-1270" algn="ctr">
              <a:lnSpc>
                <a:spcPct val="100000"/>
              </a:lnSpc>
              <a:spcBef>
                <a:spcPts val="105"/>
              </a:spcBef>
            </a:pPr>
            <a:r>
              <a:rPr sz="1050" spc="-5" dirty="0">
                <a:latin typeface="Microsoft Sans Serif"/>
                <a:cs typeface="Microsoft Sans Serif"/>
              </a:rPr>
              <a:t>налоговых </a:t>
            </a:r>
            <a:r>
              <a:rPr sz="1050" dirty="0">
                <a:latin typeface="Microsoft Sans Serif"/>
                <a:cs typeface="Microsoft Sans Serif"/>
              </a:rPr>
              <a:t>и </a:t>
            </a:r>
            <a:r>
              <a:rPr sz="1050" spc="5" dirty="0">
                <a:latin typeface="Microsoft Sans Serif"/>
                <a:cs typeface="Microsoft Sans Serif"/>
              </a:rPr>
              <a:t> </a:t>
            </a:r>
            <a:r>
              <a:rPr sz="1050" spc="-5" dirty="0">
                <a:latin typeface="Microsoft Sans Serif"/>
                <a:cs typeface="Microsoft Sans Serif"/>
              </a:rPr>
              <a:t>не</a:t>
            </a:r>
            <a:r>
              <a:rPr sz="1050" spc="5" dirty="0">
                <a:latin typeface="Microsoft Sans Serif"/>
                <a:cs typeface="Microsoft Sans Serif"/>
              </a:rPr>
              <a:t>н</a:t>
            </a:r>
            <a:r>
              <a:rPr sz="1050" spc="-5" dirty="0">
                <a:latin typeface="Microsoft Sans Serif"/>
                <a:cs typeface="Microsoft Sans Serif"/>
              </a:rPr>
              <a:t>алого</a:t>
            </a:r>
            <a:r>
              <a:rPr sz="1050" dirty="0">
                <a:latin typeface="Microsoft Sans Serif"/>
                <a:cs typeface="Microsoft Sans Serif"/>
              </a:rPr>
              <a:t>вых  </a:t>
            </a:r>
            <a:r>
              <a:rPr sz="1050" spc="-5" dirty="0">
                <a:latin typeface="Microsoft Sans Serif"/>
                <a:cs typeface="Microsoft Sans Serif"/>
              </a:rPr>
              <a:t>доходов</a:t>
            </a:r>
            <a:endParaRPr sz="1050" dirty="0">
              <a:latin typeface="Microsoft Sans Serif"/>
              <a:cs typeface="Microsoft Sans Serif"/>
            </a:endParaRPr>
          </a:p>
        </p:txBody>
      </p:sp>
      <p:grpSp>
        <p:nvGrpSpPr>
          <p:cNvPr id="7" name="object 22"/>
          <p:cNvGrpSpPr/>
          <p:nvPr/>
        </p:nvGrpSpPr>
        <p:grpSpPr>
          <a:xfrm>
            <a:off x="3899915" y="2534411"/>
            <a:ext cx="5690870" cy="311150"/>
            <a:chOff x="3899915" y="2534411"/>
            <a:chExt cx="5690870" cy="311150"/>
          </a:xfrm>
        </p:grpSpPr>
        <p:sp>
          <p:nvSpPr>
            <p:cNvPr id="23" name="object 23"/>
            <p:cNvSpPr/>
            <p:nvPr/>
          </p:nvSpPr>
          <p:spPr>
            <a:xfrm>
              <a:off x="4023359" y="2534411"/>
              <a:ext cx="5567680" cy="311150"/>
            </a:xfrm>
            <a:custGeom>
              <a:avLst/>
              <a:gdLst/>
              <a:ahLst/>
              <a:cxnLst/>
              <a:rect l="l" t="t" r="r" b="b"/>
              <a:pathLst>
                <a:path w="5567680" h="311150">
                  <a:moveTo>
                    <a:pt x="5411723" y="0"/>
                  </a:moveTo>
                  <a:lnTo>
                    <a:pt x="155448" y="0"/>
                  </a:lnTo>
                  <a:lnTo>
                    <a:pt x="106314" y="7924"/>
                  </a:lnTo>
                  <a:lnTo>
                    <a:pt x="63642" y="29992"/>
                  </a:lnTo>
                  <a:lnTo>
                    <a:pt x="29992" y="63642"/>
                  </a:lnTo>
                  <a:lnTo>
                    <a:pt x="7924" y="106314"/>
                  </a:lnTo>
                  <a:lnTo>
                    <a:pt x="0" y="155448"/>
                  </a:lnTo>
                  <a:lnTo>
                    <a:pt x="7924" y="204581"/>
                  </a:lnTo>
                  <a:lnTo>
                    <a:pt x="29992" y="247253"/>
                  </a:lnTo>
                  <a:lnTo>
                    <a:pt x="63642" y="280903"/>
                  </a:lnTo>
                  <a:lnTo>
                    <a:pt x="106314" y="302971"/>
                  </a:lnTo>
                  <a:lnTo>
                    <a:pt x="155448" y="310896"/>
                  </a:lnTo>
                  <a:lnTo>
                    <a:pt x="5411723" y="310896"/>
                  </a:lnTo>
                  <a:lnTo>
                    <a:pt x="5460857" y="302971"/>
                  </a:lnTo>
                  <a:lnTo>
                    <a:pt x="5503529" y="280903"/>
                  </a:lnTo>
                  <a:lnTo>
                    <a:pt x="5537179" y="247253"/>
                  </a:lnTo>
                  <a:lnTo>
                    <a:pt x="5559247" y="204581"/>
                  </a:lnTo>
                  <a:lnTo>
                    <a:pt x="5567171" y="155448"/>
                  </a:lnTo>
                  <a:lnTo>
                    <a:pt x="5559247" y="106314"/>
                  </a:lnTo>
                  <a:lnTo>
                    <a:pt x="5537179" y="63642"/>
                  </a:lnTo>
                  <a:lnTo>
                    <a:pt x="5503529" y="29992"/>
                  </a:lnTo>
                  <a:lnTo>
                    <a:pt x="5460857" y="7924"/>
                  </a:lnTo>
                  <a:lnTo>
                    <a:pt x="5411723" y="0"/>
                  </a:lnTo>
                  <a:close/>
                </a:path>
              </a:pathLst>
            </a:custGeom>
            <a:solidFill>
              <a:srgbClr val="DFDBE0"/>
            </a:solidFill>
          </p:spPr>
          <p:txBody>
            <a:bodyPr wrap="square" lIns="0" tIns="0" rIns="0" bIns="0" rtlCol="0"/>
            <a:lstStyle/>
            <a:p>
              <a:endParaRPr dirty="0"/>
            </a:p>
          </p:txBody>
        </p:sp>
        <p:sp>
          <p:nvSpPr>
            <p:cNvPr id="24" name="object 24"/>
            <p:cNvSpPr/>
            <p:nvPr/>
          </p:nvSpPr>
          <p:spPr>
            <a:xfrm>
              <a:off x="3899915" y="2534411"/>
              <a:ext cx="4204970" cy="311150"/>
            </a:xfrm>
            <a:custGeom>
              <a:avLst/>
              <a:gdLst/>
              <a:ahLst/>
              <a:cxnLst/>
              <a:rect l="l" t="t" r="r" b="b"/>
              <a:pathLst>
                <a:path w="4204970" h="311150">
                  <a:moveTo>
                    <a:pt x="4049267" y="0"/>
                  </a:moveTo>
                  <a:lnTo>
                    <a:pt x="155448" y="0"/>
                  </a:lnTo>
                  <a:lnTo>
                    <a:pt x="106314" y="7924"/>
                  </a:lnTo>
                  <a:lnTo>
                    <a:pt x="63642" y="29992"/>
                  </a:lnTo>
                  <a:lnTo>
                    <a:pt x="29992" y="63642"/>
                  </a:lnTo>
                  <a:lnTo>
                    <a:pt x="7924" y="106314"/>
                  </a:lnTo>
                  <a:lnTo>
                    <a:pt x="0" y="155448"/>
                  </a:lnTo>
                  <a:lnTo>
                    <a:pt x="7924" y="204581"/>
                  </a:lnTo>
                  <a:lnTo>
                    <a:pt x="29992" y="247253"/>
                  </a:lnTo>
                  <a:lnTo>
                    <a:pt x="63642" y="280903"/>
                  </a:lnTo>
                  <a:lnTo>
                    <a:pt x="106314" y="302971"/>
                  </a:lnTo>
                  <a:lnTo>
                    <a:pt x="155448" y="310896"/>
                  </a:lnTo>
                  <a:lnTo>
                    <a:pt x="4049267" y="310896"/>
                  </a:lnTo>
                  <a:lnTo>
                    <a:pt x="4098401" y="302971"/>
                  </a:lnTo>
                  <a:lnTo>
                    <a:pt x="4141073" y="280903"/>
                  </a:lnTo>
                  <a:lnTo>
                    <a:pt x="4174723" y="247253"/>
                  </a:lnTo>
                  <a:lnTo>
                    <a:pt x="4196791" y="204581"/>
                  </a:lnTo>
                  <a:lnTo>
                    <a:pt x="4204716" y="155448"/>
                  </a:lnTo>
                  <a:lnTo>
                    <a:pt x="4196791" y="106314"/>
                  </a:lnTo>
                  <a:lnTo>
                    <a:pt x="4174723" y="63642"/>
                  </a:lnTo>
                  <a:lnTo>
                    <a:pt x="4141073" y="29992"/>
                  </a:lnTo>
                  <a:lnTo>
                    <a:pt x="4098401" y="7924"/>
                  </a:lnTo>
                  <a:lnTo>
                    <a:pt x="4049267" y="0"/>
                  </a:lnTo>
                  <a:close/>
                </a:path>
              </a:pathLst>
            </a:custGeom>
            <a:solidFill>
              <a:srgbClr val="826C88"/>
            </a:solidFill>
          </p:spPr>
          <p:txBody>
            <a:bodyPr wrap="square" lIns="0" tIns="0" rIns="0" bIns="0" rtlCol="0"/>
            <a:lstStyle/>
            <a:p>
              <a:endParaRPr dirty="0"/>
            </a:p>
          </p:txBody>
        </p:sp>
      </p:grpSp>
      <p:graphicFrame>
        <p:nvGraphicFramePr>
          <p:cNvPr id="25" name="object 25"/>
          <p:cNvGraphicFramePr>
            <a:graphicFrameLocks noGrp="1"/>
          </p:cNvGraphicFramePr>
          <p:nvPr/>
        </p:nvGraphicFramePr>
        <p:xfrm>
          <a:off x="4348479" y="2578885"/>
          <a:ext cx="5142229" cy="3329396"/>
        </p:xfrm>
        <a:graphic>
          <a:graphicData uri="http://schemas.openxmlformats.org/drawingml/2006/table">
            <a:tbl>
              <a:tblPr firstRow="1" bandRow="1">
                <a:tableStyleId>{2D5ABB26-0587-4C30-8999-92F81FD0307C}</a:tableStyleId>
              </a:tblPr>
              <a:tblGrid>
                <a:gridCol w="488315">
                  <a:extLst>
                    <a:ext uri="{9D8B030D-6E8A-4147-A177-3AD203B41FA5}">
                      <a16:colId xmlns:a16="http://schemas.microsoft.com/office/drawing/2014/main" val="20000"/>
                    </a:ext>
                  </a:extLst>
                </a:gridCol>
                <a:gridCol w="622935">
                  <a:extLst>
                    <a:ext uri="{9D8B030D-6E8A-4147-A177-3AD203B41FA5}">
                      <a16:colId xmlns:a16="http://schemas.microsoft.com/office/drawing/2014/main" val="20001"/>
                    </a:ext>
                  </a:extLst>
                </a:gridCol>
                <a:gridCol w="1276985">
                  <a:extLst>
                    <a:ext uri="{9D8B030D-6E8A-4147-A177-3AD203B41FA5}">
                      <a16:colId xmlns:a16="http://schemas.microsoft.com/office/drawing/2014/main" val="20002"/>
                    </a:ext>
                  </a:extLst>
                </a:gridCol>
                <a:gridCol w="1627505">
                  <a:extLst>
                    <a:ext uri="{9D8B030D-6E8A-4147-A177-3AD203B41FA5}">
                      <a16:colId xmlns:a16="http://schemas.microsoft.com/office/drawing/2014/main" val="20003"/>
                    </a:ext>
                  </a:extLst>
                </a:gridCol>
                <a:gridCol w="1126489">
                  <a:extLst>
                    <a:ext uri="{9D8B030D-6E8A-4147-A177-3AD203B41FA5}">
                      <a16:colId xmlns:a16="http://schemas.microsoft.com/office/drawing/2014/main" val="20004"/>
                    </a:ext>
                  </a:extLst>
                </a:gridCol>
              </a:tblGrid>
              <a:tr h="483427">
                <a:tc rowSpan="2" gridSpan="2">
                  <a:txBody>
                    <a:bodyPr/>
                    <a:lstStyle/>
                    <a:p>
                      <a:pPr>
                        <a:lnSpc>
                          <a:spcPct val="100000"/>
                        </a:lnSpc>
                      </a:pPr>
                      <a:endParaRPr sz="1400" dirty="0">
                        <a:latin typeface="Times New Roman"/>
                        <a:cs typeface="Times New Roman"/>
                      </a:endParaRPr>
                    </a:p>
                  </a:txBody>
                  <a:tcPr marL="0" marR="0" marT="0" marB="0"/>
                </a:tc>
                <a:tc rowSpan="2" hMerge="1">
                  <a:txBody>
                    <a:bodyPr/>
                    <a:lstStyle/>
                    <a:p>
                      <a:endParaRPr/>
                    </a:p>
                  </a:txBody>
                  <a:tcPr marL="0" marR="0" marT="0" marB="0"/>
                </a:tc>
                <a:tc>
                  <a:txBody>
                    <a:bodyPr/>
                    <a:lstStyle/>
                    <a:p>
                      <a:pPr>
                        <a:lnSpc>
                          <a:spcPct val="100000"/>
                        </a:lnSpc>
                      </a:pPr>
                      <a:endParaRPr sz="1400" dirty="0">
                        <a:latin typeface="Times New Roman"/>
                        <a:cs typeface="Times New Roman"/>
                      </a:endParaRPr>
                    </a:p>
                  </a:txBody>
                  <a:tcPr marL="0" marR="0" marT="0" marB="0"/>
                </a:tc>
                <a:tc>
                  <a:txBody>
                    <a:bodyPr/>
                    <a:lstStyle/>
                    <a:p>
                      <a:pPr marL="836930">
                        <a:lnSpc>
                          <a:spcPts val="1855"/>
                        </a:lnSpc>
                      </a:pPr>
                      <a:r>
                        <a:rPr lang="ru-RU" sz="1600" dirty="0">
                          <a:latin typeface="Microsoft Sans Serif"/>
                          <a:cs typeface="Microsoft Sans Serif"/>
                        </a:rPr>
                        <a:t>241</a:t>
                      </a:r>
                      <a:endParaRPr sz="1600" dirty="0">
                        <a:latin typeface="Microsoft Sans Serif"/>
                        <a:cs typeface="Microsoft Sans Serif"/>
                      </a:endParaRPr>
                    </a:p>
                  </a:txBody>
                  <a:tcPr marL="0" marR="0" marT="0" marB="0"/>
                </a:tc>
                <a:tc>
                  <a:txBody>
                    <a:bodyPr/>
                    <a:lstStyle/>
                    <a:p>
                      <a:pPr marR="92710" algn="r">
                        <a:lnSpc>
                          <a:spcPts val="1764"/>
                        </a:lnSpc>
                      </a:pPr>
                      <a:r>
                        <a:rPr lang="ru-RU" sz="1600" spc="-5" dirty="0">
                          <a:latin typeface="Microsoft Sans Serif"/>
                          <a:cs typeface="Microsoft Sans Serif"/>
                        </a:rPr>
                        <a:t>80,9</a:t>
                      </a:r>
                      <a:r>
                        <a:rPr sz="1600" spc="-5" dirty="0">
                          <a:latin typeface="Microsoft Sans Serif"/>
                          <a:cs typeface="Microsoft Sans Serif"/>
                        </a:rPr>
                        <a:t>%</a:t>
                      </a:r>
                      <a:endParaRPr sz="1600" dirty="0">
                        <a:latin typeface="Microsoft Sans Serif"/>
                        <a:cs typeface="Microsoft Sans Serif"/>
                      </a:endParaRPr>
                    </a:p>
                  </a:txBody>
                  <a:tcPr marL="0" marR="0" marT="0" marB="0"/>
                </a:tc>
                <a:extLst>
                  <a:ext uri="{0D108BD9-81ED-4DB2-BD59-A6C34878D82A}">
                    <a16:rowId xmlns:a16="http://schemas.microsoft.com/office/drawing/2014/main" val="10000"/>
                  </a:ext>
                </a:extLst>
              </a:tr>
              <a:tr h="804100">
                <a:tc gridSpan="2" vMerge="1">
                  <a:txBody>
                    <a:bodyPr/>
                    <a:lstStyle/>
                    <a:p>
                      <a:endParaRPr/>
                    </a:p>
                  </a:txBody>
                  <a:tcPr marL="0" marR="0" marT="0" marB="0"/>
                </a:tc>
                <a:tc hMerge="1" vMerge="1">
                  <a:txBody>
                    <a:bodyPr/>
                    <a:lstStyle/>
                    <a:p>
                      <a:endParaRPr/>
                    </a:p>
                  </a:txBody>
                  <a:tcPr marL="0" marR="0" marT="0" marB="0"/>
                </a:tc>
                <a:tc>
                  <a:txBody>
                    <a:bodyPr/>
                    <a:lstStyle/>
                    <a:p>
                      <a:pPr>
                        <a:lnSpc>
                          <a:spcPct val="100000"/>
                        </a:lnSpc>
                        <a:spcBef>
                          <a:spcPts val="25"/>
                        </a:spcBef>
                      </a:pPr>
                      <a:endParaRPr sz="1600" dirty="0">
                        <a:latin typeface="Times New Roman"/>
                        <a:cs typeface="Times New Roman"/>
                      </a:endParaRPr>
                    </a:p>
                    <a:p>
                      <a:pPr marL="213995">
                        <a:lnSpc>
                          <a:spcPct val="100000"/>
                        </a:lnSpc>
                      </a:pPr>
                      <a:r>
                        <a:rPr sz="1600" spc="-5" dirty="0">
                          <a:solidFill>
                            <a:srgbClr val="FFFFFF"/>
                          </a:solidFill>
                          <a:latin typeface="Microsoft Sans Serif"/>
                          <a:cs typeface="Microsoft Sans Serif"/>
                        </a:rPr>
                        <a:t>79</a:t>
                      </a:r>
                      <a:endParaRPr sz="1600" dirty="0">
                        <a:latin typeface="Microsoft Sans Serif"/>
                        <a:cs typeface="Microsoft Sans Serif"/>
                      </a:endParaRPr>
                    </a:p>
                  </a:txBody>
                  <a:tcPr marL="0" marR="0" marT="3175"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spcBef>
                          <a:spcPts val="50"/>
                        </a:spcBef>
                      </a:pPr>
                      <a:endParaRPr sz="1500" dirty="0">
                        <a:latin typeface="Times New Roman"/>
                        <a:cs typeface="Times New Roman"/>
                      </a:endParaRPr>
                    </a:p>
                    <a:p>
                      <a:pPr marR="58419" algn="r">
                        <a:lnSpc>
                          <a:spcPct val="100000"/>
                        </a:lnSpc>
                        <a:spcBef>
                          <a:spcPts val="5"/>
                        </a:spcBef>
                      </a:pPr>
                      <a:r>
                        <a:rPr sz="1600" spc="-5" dirty="0">
                          <a:latin typeface="Microsoft Sans Serif"/>
                          <a:cs typeface="Microsoft Sans Serif"/>
                        </a:rPr>
                        <a:t>8,0%</a:t>
                      </a:r>
                      <a:endParaRPr sz="1600" dirty="0">
                        <a:latin typeface="Microsoft Sans Serif"/>
                        <a:cs typeface="Microsoft Sans Serif"/>
                      </a:endParaRPr>
                    </a:p>
                  </a:txBody>
                  <a:tcPr marL="0" marR="0" marT="6350" marB="0"/>
                </a:tc>
                <a:extLst>
                  <a:ext uri="{0D108BD9-81ED-4DB2-BD59-A6C34878D82A}">
                    <a16:rowId xmlns:a16="http://schemas.microsoft.com/office/drawing/2014/main" val="10001"/>
                  </a:ext>
                </a:extLst>
              </a:tr>
              <a:tr h="777049">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spcBef>
                          <a:spcPts val="10"/>
                        </a:spcBef>
                      </a:pPr>
                      <a:endParaRPr sz="2050" dirty="0">
                        <a:latin typeface="Times New Roman"/>
                        <a:cs typeface="Times New Roman"/>
                      </a:endParaRPr>
                    </a:p>
                    <a:p>
                      <a:pPr marL="182880">
                        <a:lnSpc>
                          <a:spcPct val="100000"/>
                        </a:lnSpc>
                      </a:pPr>
                      <a:r>
                        <a:rPr sz="1600" spc="-5" dirty="0">
                          <a:solidFill>
                            <a:srgbClr val="FFFFFF"/>
                          </a:solidFill>
                          <a:latin typeface="Microsoft Sans Serif"/>
                          <a:cs typeface="Microsoft Sans Serif"/>
                        </a:rPr>
                        <a:t>18</a:t>
                      </a:r>
                      <a:endParaRPr sz="1600" dirty="0">
                        <a:latin typeface="Microsoft Sans Serif"/>
                        <a:cs typeface="Microsoft Sans Serif"/>
                      </a:endParaRPr>
                    </a:p>
                  </a:txBody>
                  <a:tcPr marL="0" marR="0" marT="1270"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spcBef>
                          <a:spcPts val="10"/>
                        </a:spcBef>
                      </a:pPr>
                      <a:endParaRPr sz="2050" dirty="0">
                        <a:latin typeface="Times New Roman"/>
                        <a:cs typeface="Times New Roman"/>
                      </a:endParaRPr>
                    </a:p>
                    <a:p>
                      <a:pPr marR="67310" algn="r">
                        <a:lnSpc>
                          <a:spcPct val="100000"/>
                        </a:lnSpc>
                      </a:pPr>
                      <a:r>
                        <a:rPr sz="1600" spc="-5" dirty="0">
                          <a:latin typeface="Microsoft Sans Serif"/>
                          <a:cs typeface="Microsoft Sans Serif"/>
                        </a:rPr>
                        <a:t>1,7%</a:t>
                      </a:r>
                      <a:endParaRPr sz="1600" dirty="0">
                        <a:latin typeface="Microsoft Sans Serif"/>
                        <a:cs typeface="Microsoft Sans Serif"/>
                      </a:endParaRPr>
                    </a:p>
                  </a:txBody>
                  <a:tcPr marL="0" marR="0" marT="1270" marB="0"/>
                </a:tc>
                <a:extLst>
                  <a:ext uri="{0D108BD9-81ED-4DB2-BD59-A6C34878D82A}">
                    <a16:rowId xmlns:a16="http://schemas.microsoft.com/office/drawing/2014/main" val="10002"/>
                  </a:ext>
                </a:extLst>
              </a:tr>
              <a:tr h="741603">
                <a:tc>
                  <a:txBody>
                    <a:bodyPr/>
                    <a:lstStyle/>
                    <a:p>
                      <a:pPr>
                        <a:lnSpc>
                          <a:spcPct val="100000"/>
                        </a:lnSpc>
                        <a:spcBef>
                          <a:spcPts val="5"/>
                        </a:spcBef>
                      </a:pPr>
                      <a:endParaRPr sz="1450" dirty="0">
                        <a:latin typeface="Times New Roman"/>
                        <a:cs typeface="Times New Roman"/>
                      </a:endParaRPr>
                    </a:p>
                    <a:p>
                      <a:pPr marL="8890" algn="ctr">
                        <a:lnSpc>
                          <a:spcPct val="100000"/>
                        </a:lnSpc>
                      </a:pPr>
                      <a:r>
                        <a:rPr sz="1600" dirty="0">
                          <a:solidFill>
                            <a:srgbClr val="FFFFFF"/>
                          </a:solidFill>
                          <a:latin typeface="Microsoft Sans Serif"/>
                          <a:cs typeface="Microsoft Sans Serif"/>
                        </a:rPr>
                        <a:t>9</a:t>
                      </a:r>
                      <a:endParaRPr sz="1600" dirty="0">
                        <a:latin typeface="Microsoft Sans Serif"/>
                        <a:cs typeface="Microsoft Sans Serif"/>
                      </a:endParaRPr>
                    </a:p>
                  </a:txBody>
                  <a:tcPr marL="0" marR="0" marT="635"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spcBef>
                          <a:spcPts val="45"/>
                        </a:spcBef>
                      </a:pPr>
                      <a:endParaRPr sz="1400" dirty="0">
                        <a:latin typeface="Times New Roman"/>
                        <a:cs typeface="Times New Roman"/>
                      </a:endParaRPr>
                    </a:p>
                    <a:p>
                      <a:pPr marR="58419" algn="r">
                        <a:lnSpc>
                          <a:spcPct val="100000"/>
                        </a:lnSpc>
                      </a:pPr>
                      <a:r>
                        <a:rPr sz="1600" spc="-5" dirty="0">
                          <a:latin typeface="Microsoft Sans Serif"/>
                          <a:cs typeface="Microsoft Sans Serif"/>
                        </a:rPr>
                        <a:t>0,9%</a:t>
                      </a:r>
                      <a:endParaRPr sz="1600" dirty="0">
                        <a:latin typeface="Microsoft Sans Serif"/>
                        <a:cs typeface="Microsoft Sans Serif"/>
                      </a:endParaRPr>
                    </a:p>
                  </a:txBody>
                  <a:tcPr marL="0" marR="0" marT="5715" marB="0"/>
                </a:tc>
                <a:extLst>
                  <a:ext uri="{0D108BD9-81ED-4DB2-BD59-A6C34878D82A}">
                    <a16:rowId xmlns:a16="http://schemas.microsoft.com/office/drawing/2014/main" val="10003"/>
                  </a:ext>
                </a:extLst>
              </a:tr>
              <a:tr h="523217">
                <a:tc>
                  <a:txBody>
                    <a:bodyPr/>
                    <a:lstStyle/>
                    <a:p>
                      <a:pPr>
                        <a:lnSpc>
                          <a:spcPct val="100000"/>
                        </a:lnSpc>
                        <a:spcBef>
                          <a:spcPts val="50"/>
                        </a:spcBef>
                      </a:pPr>
                      <a:endParaRPr sz="1850" dirty="0">
                        <a:latin typeface="Times New Roman"/>
                        <a:cs typeface="Times New Roman"/>
                      </a:endParaRPr>
                    </a:p>
                    <a:p>
                      <a:pPr marL="31750">
                        <a:lnSpc>
                          <a:spcPts val="1839"/>
                        </a:lnSpc>
                      </a:pPr>
                      <a:r>
                        <a:rPr sz="1600" dirty="0">
                          <a:solidFill>
                            <a:srgbClr val="FFFFFF"/>
                          </a:solidFill>
                          <a:latin typeface="Microsoft Sans Serif"/>
                          <a:cs typeface="Microsoft Sans Serif"/>
                        </a:rPr>
                        <a:t>6</a:t>
                      </a:r>
                      <a:endParaRPr sz="1600" dirty="0">
                        <a:latin typeface="Microsoft Sans Serif"/>
                        <a:cs typeface="Microsoft Sans Serif"/>
                      </a:endParaRPr>
                    </a:p>
                  </a:txBody>
                  <a:tcPr marL="0" marR="0" marT="6350"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pPr>
                      <a:endParaRPr sz="1400" dirty="0">
                        <a:latin typeface="Times New Roman"/>
                        <a:cs typeface="Times New Roman"/>
                      </a:endParaRPr>
                    </a:p>
                  </a:txBody>
                  <a:tcPr marL="0" marR="0" marT="0" marB="0"/>
                </a:tc>
                <a:tc>
                  <a:txBody>
                    <a:bodyPr/>
                    <a:lstStyle/>
                    <a:p>
                      <a:pPr>
                        <a:lnSpc>
                          <a:spcPct val="100000"/>
                        </a:lnSpc>
                      </a:pPr>
                      <a:endParaRPr sz="1800" dirty="0">
                        <a:latin typeface="Times New Roman"/>
                        <a:cs typeface="Times New Roman"/>
                      </a:endParaRPr>
                    </a:p>
                    <a:p>
                      <a:pPr marR="24130" algn="r">
                        <a:lnSpc>
                          <a:spcPct val="100000"/>
                        </a:lnSpc>
                      </a:pPr>
                      <a:r>
                        <a:rPr sz="1600" spc="-5" dirty="0">
                          <a:latin typeface="Microsoft Sans Serif"/>
                          <a:cs typeface="Microsoft Sans Serif"/>
                        </a:rPr>
                        <a:t>0,6%</a:t>
                      </a:r>
                      <a:endParaRPr sz="1600" dirty="0">
                        <a:latin typeface="Microsoft Sans Serif"/>
                        <a:cs typeface="Microsoft Sans Serif"/>
                      </a:endParaRPr>
                    </a:p>
                  </a:txBody>
                  <a:tcPr marL="0" marR="0" marT="0" marB="0"/>
                </a:tc>
                <a:extLst>
                  <a:ext uri="{0D108BD9-81ED-4DB2-BD59-A6C34878D82A}">
                    <a16:rowId xmlns:a16="http://schemas.microsoft.com/office/drawing/2014/main" val="10004"/>
                  </a:ext>
                </a:extLst>
              </a:tr>
            </a:tbl>
          </a:graphicData>
        </a:graphic>
      </p:graphicFrame>
      <p:grpSp>
        <p:nvGrpSpPr>
          <p:cNvPr id="11" name="object 26"/>
          <p:cNvGrpSpPr/>
          <p:nvPr/>
        </p:nvGrpSpPr>
        <p:grpSpPr>
          <a:xfrm>
            <a:off x="3887723" y="3264408"/>
            <a:ext cx="5703189" cy="323342"/>
            <a:chOff x="3887723" y="3264408"/>
            <a:chExt cx="5703189" cy="323342"/>
          </a:xfrm>
        </p:grpSpPr>
        <p:sp>
          <p:nvSpPr>
            <p:cNvPr id="27" name="object 27"/>
            <p:cNvSpPr/>
            <p:nvPr/>
          </p:nvSpPr>
          <p:spPr>
            <a:xfrm>
              <a:off x="4011167" y="3276600"/>
              <a:ext cx="5579745" cy="311150"/>
            </a:xfrm>
            <a:custGeom>
              <a:avLst/>
              <a:gdLst/>
              <a:ahLst/>
              <a:cxnLst/>
              <a:rect l="l" t="t" r="r" b="b"/>
              <a:pathLst>
                <a:path w="5579745" h="311150">
                  <a:moveTo>
                    <a:pt x="5423916" y="0"/>
                  </a:moveTo>
                  <a:lnTo>
                    <a:pt x="155448" y="0"/>
                  </a:lnTo>
                  <a:lnTo>
                    <a:pt x="106314" y="7924"/>
                  </a:lnTo>
                  <a:lnTo>
                    <a:pt x="63642" y="29992"/>
                  </a:lnTo>
                  <a:lnTo>
                    <a:pt x="29992" y="63642"/>
                  </a:lnTo>
                  <a:lnTo>
                    <a:pt x="7924" y="106314"/>
                  </a:lnTo>
                  <a:lnTo>
                    <a:pt x="0" y="155448"/>
                  </a:lnTo>
                  <a:lnTo>
                    <a:pt x="7924" y="204581"/>
                  </a:lnTo>
                  <a:lnTo>
                    <a:pt x="29992" y="247253"/>
                  </a:lnTo>
                  <a:lnTo>
                    <a:pt x="63642" y="280903"/>
                  </a:lnTo>
                  <a:lnTo>
                    <a:pt x="106314" y="302971"/>
                  </a:lnTo>
                  <a:lnTo>
                    <a:pt x="155448" y="310896"/>
                  </a:lnTo>
                  <a:lnTo>
                    <a:pt x="5423916" y="310896"/>
                  </a:lnTo>
                  <a:lnTo>
                    <a:pt x="5473049" y="302971"/>
                  </a:lnTo>
                  <a:lnTo>
                    <a:pt x="5515721" y="280903"/>
                  </a:lnTo>
                  <a:lnTo>
                    <a:pt x="5549371" y="247253"/>
                  </a:lnTo>
                  <a:lnTo>
                    <a:pt x="5571439" y="204581"/>
                  </a:lnTo>
                  <a:lnTo>
                    <a:pt x="5579364" y="155448"/>
                  </a:lnTo>
                  <a:lnTo>
                    <a:pt x="5571439" y="106314"/>
                  </a:lnTo>
                  <a:lnTo>
                    <a:pt x="5549371" y="63642"/>
                  </a:lnTo>
                  <a:lnTo>
                    <a:pt x="5515721" y="29992"/>
                  </a:lnTo>
                  <a:lnTo>
                    <a:pt x="5473049" y="7924"/>
                  </a:lnTo>
                  <a:lnTo>
                    <a:pt x="5423916" y="0"/>
                  </a:lnTo>
                  <a:close/>
                </a:path>
              </a:pathLst>
            </a:custGeom>
            <a:solidFill>
              <a:srgbClr val="DFDBE0"/>
            </a:solidFill>
          </p:spPr>
          <p:txBody>
            <a:bodyPr wrap="square" lIns="0" tIns="0" rIns="0" bIns="0" rtlCol="0"/>
            <a:lstStyle/>
            <a:p>
              <a:r>
                <a:rPr lang="ru-RU" dirty="0"/>
                <a:t>                                                                             10,4 %</a:t>
              </a:r>
              <a:endParaRPr dirty="0"/>
            </a:p>
          </p:txBody>
        </p:sp>
        <p:sp>
          <p:nvSpPr>
            <p:cNvPr id="28" name="object 28"/>
            <p:cNvSpPr/>
            <p:nvPr/>
          </p:nvSpPr>
          <p:spPr>
            <a:xfrm>
              <a:off x="3887723" y="3264408"/>
              <a:ext cx="1636781" cy="311150"/>
            </a:xfrm>
            <a:custGeom>
              <a:avLst/>
              <a:gdLst/>
              <a:ahLst/>
              <a:cxnLst/>
              <a:rect l="l" t="t" r="r" b="b"/>
              <a:pathLst>
                <a:path w="2101850" h="311150">
                  <a:moveTo>
                    <a:pt x="1946148" y="0"/>
                  </a:moveTo>
                  <a:lnTo>
                    <a:pt x="155448" y="0"/>
                  </a:lnTo>
                  <a:lnTo>
                    <a:pt x="106314" y="7924"/>
                  </a:lnTo>
                  <a:lnTo>
                    <a:pt x="63642" y="29992"/>
                  </a:lnTo>
                  <a:lnTo>
                    <a:pt x="29992" y="63642"/>
                  </a:lnTo>
                  <a:lnTo>
                    <a:pt x="7924" y="106314"/>
                  </a:lnTo>
                  <a:lnTo>
                    <a:pt x="0" y="155447"/>
                  </a:lnTo>
                  <a:lnTo>
                    <a:pt x="7924" y="204581"/>
                  </a:lnTo>
                  <a:lnTo>
                    <a:pt x="29992" y="247253"/>
                  </a:lnTo>
                  <a:lnTo>
                    <a:pt x="63642" y="280903"/>
                  </a:lnTo>
                  <a:lnTo>
                    <a:pt x="106314" y="302971"/>
                  </a:lnTo>
                  <a:lnTo>
                    <a:pt x="155448" y="310895"/>
                  </a:lnTo>
                  <a:lnTo>
                    <a:pt x="1946148" y="310895"/>
                  </a:lnTo>
                  <a:lnTo>
                    <a:pt x="1995281" y="302971"/>
                  </a:lnTo>
                  <a:lnTo>
                    <a:pt x="2037953" y="280903"/>
                  </a:lnTo>
                  <a:lnTo>
                    <a:pt x="2071603" y="247253"/>
                  </a:lnTo>
                  <a:lnTo>
                    <a:pt x="2093671" y="204581"/>
                  </a:lnTo>
                  <a:lnTo>
                    <a:pt x="2101596" y="155447"/>
                  </a:lnTo>
                  <a:lnTo>
                    <a:pt x="2093671" y="106314"/>
                  </a:lnTo>
                  <a:lnTo>
                    <a:pt x="2071603" y="63642"/>
                  </a:lnTo>
                  <a:lnTo>
                    <a:pt x="2037953" y="29992"/>
                  </a:lnTo>
                  <a:lnTo>
                    <a:pt x="1995281" y="7924"/>
                  </a:lnTo>
                  <a:lnTo>
                    <a:pt x="1946148" y="0"/>
                  </a:lnTo>
                  <a:close/>
                </a:path>
              </a:pathLst>
            </a:custGeom>
            <a:solidFill>
              <a:srgbClr val="826C88"/>
            </a:solidFill>
          </p:spPr>
          <p:txBody>
            <a:bodyPr wrap="square" lIns="0" tIns="0" rIns="0" bIns="0" rtlCol="0"/>
            <a:lstStyle/>
            <a:p>
              <a:r>
                <a:rPr lang="ru-RU" dirty="0"/>
                <a:t>                        31    </a:t>
              </a:r>
              <a:endParaRPr dirty="0"/>
            </a:p>
          </p:txBody>
        </p:sp>
      </p:grpSp>
      <p:grpSp>
        <p:nvGrpSpPr>
          <p:cNvPr id="16" name="object 29"/>
          <p:cNvGrpSpPr/>
          <p:nvPr/>
        </p:nvGrpSpPr>
        <p:grpSpPr>
          <a:xfrm>
            <a:off x="3887723" y="4125467"/>
            <a:ext cx="5703062" cy="312801"/>
            <a:chOff x="3887723" y="4125467"/>
            <a:chExt cx="5703062" cy="312801"/>
          </a:xfrm>
        </p:grpSpPr>
        <p:sp>
          <p:nvSpPr>
            <p:cNvPr id="30" name="object 30"/>
            <p:cNvSpPr/>
            <p:nvPr/>
          </p:nvSpPr>
          <p:spPr>
            <a:xfrm>
              <a:off x="4021835" y="4125467"/>
              <a:ext cx="5568950" cy="304800"/>
            </a:xfrm>
            <a:custGeom>
              <a:avLst/>
              <a:gdLst/>
              <a:ahLst/>
              <a:cxnLst/>
              <a:rect l="l" t="t" r="r" b="b"/>
              <a:pathLst>
                <a:path w="5568950" h="304800">
                  <a:moveTo>
                    <a:pt x="5416295" y="0"/>
                  </a:moveTo>
                  <a:lnTo>
                    <a:pt x="152400" y="0"/>
                  </a:lnTo>
                  <a:lnTo>
                    <a:pt x="104217" y="7766"/>
                  </a:lnTo>
                  <a:lnTo>
                    <a:pt x="62380" y="29394"/>
                  </a:lnTo>
                  <a:lnTo>
                    <a:pt x="29394" y="62380"/>
                  </a:lnTo>
                  <a:lnTo>
                    <a:pt x="7766" y="104217"/>
                  </a:lnTo>
                  <a:lnTo>
                    <a:pt x="0" y="152399"/>
                  </a:lnTo>
                  <a:lnTo>
                    <a:pt x="7766" y="200582"/>
                  </a:lnTo>
                  <a:lnTo>
                    <a:pt x="29394" y="242419"/>
                  </a:lnTo>
                  <a:lnTo>
                    <a:pt x="62380" y="275405"/>
                  </a:lnTo>
                  <a:lnTo>
                    <a:pt x="104217" y="297033"/>
                  </a:lnTo>
                  <a:lnTo>
                    <a:pt x="152400" y="304799"/>
                  </a:lnTo>
                  <a:lnTo>
                    <a:pt x="5416295" y="304799"/>
                  </a:lnTo>
                  <a:lnTo>
                    <a:pt x="5464478" y="297033"/>
                  </a:lnTo>
                  <a:lnTo>
                    <a:pt x="5506315" y="275405"/>
                  </a:lnTo>
                  <a:lnTo>
                    <a:pt x="5539301" y="242419"/>
                  </a:lnTo>
                  <a:lnTo>
                    <a:pt x="5560929" y="200582"/>
                  </a:lnTo>
                  <a:lnTo>
                    <a:pt x="5568695" y="152399"/>
                  </a:lnTo>
                  <a:lnTo>
                    <a:pt x="5560929" y="104217"/>
                  </a:lnTo>
                  <a:lnTo>
                    <a:pt x="5539301" y="62380"/>
                  </a:lnTo>
                  <a:lnTo>
                    <a:pt x="5506315" y="29394"/>
                  </a:lnTo>
                  <a:lnTo>
                    <a:pt x="5464478" y="7766"/>
                  </a:lnTo>
                  <a:lnTo>
                    <a:pt x="5416295" y="0"/>
                  </a:lnTo>
                  <a:close/>
                </a:path>
              </a:pathLst>
            </a:custGeom>
            <a:solidFill>
              <a:srgbClr val="DFDBE0"/>
            </a:solidFill>
          </p:spPr>
          <p:txBody>
            <a:bodyPr wrap="square" lIns="0" tIns="0" rIns="0" bIns="0" rtlCol="0"/>
            <a:lstStyle/>
            <a:p>
              <a:r>
                <a:rPr lang="ru-RU" dirty="0"/>
                <a:t>                                                            5,6 %</a:t>
              </a:r>
              <a:endParaRPr dirty="0"/>
            </a:p>
          </p:txBody>
        </p:sp>
        <p:sp>
          <p:nvSpPr>
            <p:cNvPr id="31" name="object 31"/>
            <p:cNvSpPr/>
            <p:nvPr/>
          </p:nvSpPr>
          <p:spPr>
            <a:xfrm>
              <a:off x="3887723" y="4131563"/>
              <a:ext cx="1208153" cy="306705"/>
            </a:xfrm>
            <a:custGeom>
              <a:avLst/>
              <a:gdLst/>
              <a:ahLst/>
              <a:cxnLst/>
              <a:rect l="l" t="t" r="r" b="b"/>
              <a:pathLst>
                <a:path w="1424939" h="306704">
                  <a:moveTo>
                    <a:pt x="1271777" y="0"/>
                  </a:moveTo>
                  <a:lnTo>
                    <a:pt x="153162" y="0"/>
                  </a:lnTo>
                  <a:lnTo>
                    <a:pt x="104753" y="7808"/>
                  </a:lnTo>
                  <a:lnTo>
                    <a:pt x="62709" y="29553"/>
                  </a:lnTo>
                  <a:lnTo>
                    <a:pt x="29553" y="62709"/>
                  </a:lnTo>
                  <a:lnTo>
                    <a:pt x="7808" y="104753"/>
                  </a:lnTo>
                  <a:lnTo>
                    <a:pt x="0" y="153162"/>
                  </a:lnTo>
                  <a:lnTo>
                    <a:pt x="7808" y="201570"/>
                  </a:lnTo>
                  <a:lnTo>
                    <a:pt x="29553" y="243614"/>
                  </a:lnTo>
                  <a:lnTo>
                    <a:pt x="62709" y="276770"/>
                  </a:lnTo>
                  <a:lnTo>
                    <a:pt x="104753" y="298515"/>
                  </a:lnTo>
                  <a:lnTo>
                    <a:pt x="153162" y="306324"/>
                  </a:lnTo>
                  <a:lnTo>
                    <a:pt x="1271777" y="306324"/>
                  </a:lnTo>
                  <a:lnTo>
                    <a:pt x="1320186" y="298515"/>
                  </a:lnTo>
                  <a:lnTo>
                    <a:pt x="1362230" y="276770"/>
                  </a:lnTo>
                  <a:lnTo>
                    <a:pt x="1395386" y="243614"/>
                  </a:lnTo>
                  <a:lnTo>
                    <a:pt x="1417131" y="201570"/>
                  </a:lnTo>
                  <a:lnTo>
                    <a:pt x="1424939" y="153162"/>
                  </a:lnTo>
                  <a:lnTo>
                    <a:pt x="1417131" y="104753"/>
                  </a:lnTo>
                  <a:lnTo>
                    <a:pt x="1395386" y="62709"/>
                  </a:lnTo>
                  <a:lnTo>
                    <a:pt x="1362230" y="29553"/>
                  </a:lnTo>
                  <a:lnTo>
                    <a:pt x="1320186" y="7808"/>
                  </a:lnTo>
                  <a:lnTo>
                    <a:pt x="1271777" y="0"/>
                  </a:lnTo>
                  <a:close/>
                </a:path>
              </a:pathLst>
            </a:custGeom>
            <a:solidFill>
              <a:srgbClr val="826C88"/>
            </a:solidFill>
          </p:spPr>
          <p:txBody>
            <a:bodyPr wrap="square" lIns="0" tIns="0" rIns="0" bIns="0" rtlCol="0"/>
            <a:lstStyle/>
            <a:p>
              <a:r>
                <a:rPr lang="ru-RU" dirty="0"/>
                <a:t>              16,8</a:t>
              </a:r>
              <a:endParaRPr dirty="0"/>
            </a:p>
          </p:txBody>
        </p:sp>
      </p:grpSp>
      <p:grpSp>
        <p:nvGrpSpPr>
          <p:cNvPr id="22" name="object 32"/>
          <p:cNvGrpSpPr/>
          <p:nvPr/>
        </p:nvGrpSpPr>
        <p:grpSpPr>
          <a:xfrm>
            <a:off x="3907535" y="4823459"/>
            <a:ext cx="5701665" cy="312547"/>
            <a:chOff x="3907535" y="4823459"/>
            <a:chExt cx="5701665" cy="312547"/>
          </a:xfrm>
        </p:grpSpPr>
        <p:sp>
          <p:nvSpPr>
            <p:cNvPr id="33" name="object 33"/>
            <p:cNvSpPr/>
            <p:nvPr/>
          </p:nvSpPr>
          <p:spPr>
            <a:xfrm>
              <a:off x="4029455" y="4835651"/>
              <a:ext cx="5579745" cy="300355"/>
            </a:xfrm>
            <a:custGeom>
              <a:avLst/>
              <a:gdLst/>
              <a:ahLst/>
              <a:cxnLst/>
              <a:rect l="l" t="t" r="r" b="b"/>
              <a:pathLst>
                <a:path w="5579745" h="300354">
                  <a:moveTo>
                    <a:pt x="5429250" y="0"/>
                  </a:moveTo>
                  <a:lnTo>
                    <a:pt x="150114" y="0"/>
                  </a:lnTo>
                  <a:lnTo>
                    <a:pt x="102656" y="7650"/>
                  </a:lnTo>
                  <a:lnTo>
                    <a:pt x="61447" y="28956"/>
                  </a:lnTo>
                  <a:lnTo>
                    <a:pt x="28955" y="61447"/>
                  </a:lnTo>
                  <a:lnTo>
                    <a:pt x="7650" y="102656"/>
                  </a:lnTo>
                  <a:lnTo>
                    <a:pt x="0" y="150114"/>
                  </a:lnTo>
                  <a:lnTo>
                    <a:pt x="7650" y="197571"/>
                  </a:lnTo>
                  <a:lnTo>
                    <a:pt x="28956" y="238780"/>
                  </a:lnTo>
                  <a:lnTo>
                    <a:pt x="61447" y="271272"/>
                  </a:lnTo>
                  <a:lnTo>
                    <a:pt x="102656" y="292577"/>
                  </a:lnTo>
                  <a:lnTo>
                    <a:pt x="150114" y="300228"/>
                  </a:lnTo>
                  <a:lnTo>
                    <a:pt x="5429250" y="300228"/>
                  </a:lnTo>
                  <a:lnTo>
                    <a:pt x="5476707" y="292577"/>
                  </a:lnTo>
                  <a:lnTo>
                    <a:pt x="5517916" y="271272"/>
                  </a:lnTo>
                  <a:lnTo>
                    <a:pt x="5550408" y="238780"/>
                  </a:lnTo>
                  <a:lnTo>
                    <a:pt x="5571713" y="197571"/>
                  </a:lnTo>
                  <a:lnTo>
                    <a:pt x="5579364" y="150114"/>
                  </a:lnTo>
                  <a:lnTo>
                    <a:pt x="5571713" y="102656"/>
                  </a:lnTo>
                  <a:lnTo>
                    <a:pt x="5550408" y="61447"/>
                  </a:lnTo>
                  <a:lnTo>
                    <a:pt x="5517916" y="28956"/>
                  </a:lnTo>
                  <a:lnTo>
                    <a:pt x="5476707" y="7650"/>
                  </a:lnTo>
                  <a:lnTo>
                    <a:pt x="5429250" y="0"/>
                  </a:lnTo>
                  <a:close/>
                </a:path>
              </a:pathLst>
            </a:custGeom>
            <a:solidFill>
              <a:srgbClr val="DFDBE0"/>
            </a:solidFill>
          </p:spPr>
          <p:txBody>
            <a:bodyPr wrap="square" lIns="0" tIns="0" rIns="0" bIns="0" rtlCol="0"/>
            <a:lstStyle/>
            <a:p>
              <a:r>
                <a:rPr lang="ru-RU" dirty="0"/>
                <a:t>                                            1,3 %</a:t>
              </a:r>
              <a:endParaRPr dirty="0"/>
            </a:p>
          </p:txBody>
        </p:sp>
        <p:sp>
          <p:nvSpPr>
            <p:cNvPr id="34" name="object 34"/>
            <p:cNvSpPr/>
            <p:nvPr/>
          </p:nvSpPr>
          <p:spPr>
            <a:xfrm>
              <a:off x="3907535" y="4823459"/>
              <a:ext cx="688275" cy="300355"/>
            </a:xfrm>
            <a:custGeom>
              <a:avLst/>
              <a:gdLst/>
              <a:ahLst/>
              <a:cxnLst/>
              <a:rect l="l" t="t" r="r" b="b"/>
              <a:pathLst>
                <a:path w="909954" h="300354">
                  <a:moveTo>
                    <a:pt x="759713" y="0"/>
                  </a:moveTo>
                  <a:lnTo>
                    <a:pt x="150113" y="0"/>
                  </a:lnTo>
                  <a:lnTo>
                    <a:pt x="102656" y="7650"/>
                  </a:lnTo>
                  <a:lnTo>
                    <a:pt x="61447" y="28956"/>
                  </a:lnTo>
                  <a:lnTo>
                    <a:pt x="28955" y="61447"/>
                  </a:lnTo>
                  <a:lnTo>
                    <a:pt x="7650" y="102656"/>
                  </a:lnTo>
                  <a:lnTo>
                    <a:pt x="0" y="150113"/>
                  </a:lnTo>
                  <a:lnTo>
                    <a:pt x="7650" y="197571"/>
                  </a:lnTo>
                  <a:lnTo>
                    <a:pt x="28955" y="238780"/>
                  </a:lnTo>
                  <a:lnTo>
                    <a:pt x="61447" y="271272"/>
                  </a:lnTo>
                  <a:lnTo>
                    <a:pt x="102656" y="292577"/>
                  </a:lnTo>
                  <a:lnTo>
                    <a:pt x="150113" y="300227"/>
                  </a:lnTo>
                  <a:lnTo>
                    <a:pt x="759713" y="300227"/>
                  </a:lnTo>
                  <a:lnTo>
                    <a:pt x="807171" y="292577"/>
                  </a:lnTo>
                  <a:lnTo>
                    <a:pt x="848380" y="271272"/>
                  </a:lnTo>
                  <a:lnTo>
                    <a:pt x="880871" y="238780"/>
                  </a:lnTo>
                  <a:lnTo>
                    <a:pt x="902177" y="197571"/>
                  </a:lnTo>
                  <a:lnTo>
                    <a:pt x="909827" y="150113"/>
                  </a:lnTo>
                  <a:lnTo>
                    <a:pt x="902177" y="102656"/>
                  </a:lnTo>
                  <a:lnTo>
                    <a:pt x="880872" y="61447"/>
                  </a:lnTo>
                  <a:lnTo>
                    <a:pt x="848380" y="28956"/>
                  </a:lnTo>
                  <a:lnTo>
                    <a:pt x="807171" y="7650"/>
                  </a:lnTo>
                  <a:lnTo>
                    <a:pt x="759713" y="0"/>
                  </a:lnTo>
                  <a:close/>
                </a:path>
              </a:pathLst>
            </a:custGeom>
            <a:solidFill>
              <a:srgbClr val="826C88"/>
            </a:solidFill>
          </p:spPr>
          <p:txBody>
            <a:bodyPr wrap="square" lIns="0" tIns="0" rIns="0" bIns="0" rtlCol="0"/>
            <a:lstStyle/>
            <a:p>
              <a:r>
                <a:rPr lang="ru-RU" dirty="0"/>
                <a:t>      4,0</a:t>
              </a:r>
              <a:endParaRPr dirty="0"/>
            </a:p>
          </p:txBody>
        </p:sp>
      </p:grpSp>
      <p:grpSp>
        <p:nvGrpSpPr>
          <p:cNvPr id="26" name="object 35"/>
          <p:cNvGrpSpPr/>
          <p:nvPr/>
        </p:nvGrpSpPr>
        <p:grpSpPr>
          <a:xfrm>
            <a:off x="3907535" y="5632703"/>
            <a:ext cx="5683250" cy="310896"/>
            <a:chOff x="3907535" y="5632703"/>
            <a:chExt cx="5683250" cy="310896"/>
          </a:xfrm>
        </p:grpSpPr>
        <p:sp>
          <p:nvSpPr>
            <p:cNvPr id="36" name="object 36"/>
            <p:cNvSpPr/>
            <p:nvPr/>
          </p:nvSpPr>
          <p:spPr>
            <a:xfrm>
              <a:off x="4037075" y="5632703"/>
              <a:ext cx="5553710" cy="304800"/>
            </a:xfrm>
            <a:custGeom>
              <a:avLst/>
              <a:gdLst/>
              <a:ahLst/>
              <a:cxnLst/>
              <a:rect l="l" t="t" r="r" b="b"/>
              <a:pathLst>
                <a:path w="5553709" h="304800">
                  <a:moveTo>
                    <a:pt x="5401056" y="0"/>
                  </a:moveTo>
                  <a:lnTo>
                    <a:pt x="152400" y="0"/>
                  </a:lnTo>
                  <a:lnTo>
                    <a:pt x="104217" y="7769"/>
                  </a:lnTo>
                  <a:lnTo>
                    <a:pt x="62380" y="29405"/>
                  </a:lnTo>
                  <a:lnTo>
                    <a:pt x="29394" y="62396"/>
                  </a:lnTo>
                  <a:lnTo>
                    <a:pt x="7766" y="104231"/>
                  </a:lnTo>
                  <a:lnTo>
                    <a:pt x="0" y="152400"/>
                  </a:lnTo>
                  <a:lnTo>
                    <a:pt x="7766" y="200568"/>
                  </a:lnTo>
                  <a:lnTo>
                    <a:pt x="29394" y="242403"/>
                  </a:lnTo>
                  <a:lnTo>
                    <a:pt x="62380" y="275394"/>
                  </a:lnTo>
                  <a:lnTo>
                    <a:pt x="104217" y="297030"/>
                  </a:lnTo>
                  <a:lnTo>
                    <a:pt x="152400" y="304800"/>
                  </a:lnTo>
                  <a:lnTo>
                    <a:pt x="5401056" y="304800"/>
                  </a:lnTo>
                  <a:lnTo>
                    <a:pt x="5449238" y="297030"/>
                  </a:lnTo>
                  <a:lnTo>
                    <a:pt x="5491075" y="275394"/>
                  </a:lnTo>
                  <a:lnTo>
                    <a:pt x="5524061" y="242403"/>
                  </a:lnTo>
                  <a:lnTo>
                    <a:pt x="5545689" y="200568"/>
                  </a:lnTo>
                  <a:lnTo>
                    <a:pt x="5553456" y="152400"/>
                  </a:lnTo>
                  <a:lnTo>
                    <a:pt x="5545689" y="104231"/>
                  </a:lnTo>
                  <a:lnTo>
                    <a:pt x="5524061" y="62396"/>
                  </a:lnTo>
                  <a:lnTo>
                    <a:pt x="5491075" y="29405"/>
                  </a:lnTo>
                  <a:lnTo>
                    <a:pt x="5449238" y="7769"/>
                  </a:lnTo>
                  <a:lnTo>
                    <a:pt x="5401056" y="0"/>
                  </a:lnTo>
                  <a:close/>
                </a:path>
              </a:pathLst>
            </a:custGeom>
            <a:solidFill>
              <a:srgbClr val="DFDBE0"/>
            </a:solidFill>
          </p:spPr>
          <p:txBody>
            <a:bodyPr wrap="square" lIns="0" tIns="0" rIns="0" bIns="0" rtlCol="0"/>
            <a:lstStyle/>
            <a:p>
              <a:r>
                <a:rPr lang="ru-RU" dirty="0"/>
                <a:t>1                             1,7 %</a:t>
              </a:r>
              <a:endParaRPr dirty="0"/>
            </a:p>
          </p:txBody>
        </p:sp>
        <p:sp>
          <p:nvSpPr>
            <p:cNvPr id="37" name="object 37"/>
            <p:cNvSpPr/>
            <p:nvPr/>
          </p:nvSpPr>
          <p:spPr>
            <a:xfrm>
              <a:off x="3907535" y="5638799"/>
              <a:ext cx="545399" cy="304800"/>
            </a:xfrm>
            <a:custGeom>
              <a:avLst/>
              <a:gdLst/>
              <a:ahLst/>
              <a:cxnLst/>
              <a:rect l="l" t="t" r="r" b="b"/>
              <a:pathLst>
                <a:path w="719454" h="304800">
                  <a:moveTo>
                    <a:pt x="566927" y="0"/>
                  </a:moveTo>
                  <a:lnTo>
                    <a:pt x="152400" y="0"/>
                  </a:lnTo>
                  <a:lnTo>
                    <a:pt x="104217" y="7769"/>
                  </a:lnTo>
                  <a:lnTo>
                    <a:pt x="62380" y="29405"/>
                  </a:lnTo>
                  <a:lnTo>
                    <a:pt x="29394" y="62396"/>
                  </a:lnTo>
                  <a:lnTo>
                    <a:pt x="7766" y="104231"/>
                  </a:lnTo>
                  <a:lnTo>
                    <a:pt x="0" y="152400"/>
                  </a:lnTo>
                  <a:lnTo>
                    <a:pt x="7766" y="200568"/>
                  </a:lnTo>
                  <a:lnTo>
                    <a:pt x="29394" y="242403"/>
                  </a:lnTo>
                  <a:lnTo>
                    <a:pt x="62380" y="275394"/>
                  </a:lnTo>
                  <a:lnTo>
                    <a:pt x="104217" y="297030"/>
                  </a:lnTo>
                  <a:lnTo>
                    <a:pt x="152400" y="304800"/>
                  </a:lnTo>
                  <a:lnTo>
                    <a:pt x="566927" y="304800"/>
                  </a:lnTo>
                  <a:lnTo>
                    <a:pt x="615110" y="297030"/>
                  </a:lnTo>
                  <a:lnTo>
                    <a:pt x="656947" y="275394"/>
                  </a:lnTo>
                  <a:lnTo>
                    <a:pt x="689933" y="242403"/>
                  </a:lnTo>
                  <a:lnTo>
                    <a:pt x="711561" y="200568"/>
                  </a:lnTo>
                  <a:lnTo>
                    <a:pt x="719327" y="152400"/>
                  </a:lnTo>
                  <a:lnTo>
                    <a:pt x="711561" y="104231"/>
                  </a:lnTo>
                  <a:lnTo>
                    <a:pt x="689933" y="62396"/>
                  </a:lnTo>
                  <a:lnTo>
                    <a:pt x="656947" y="29405"/>
                  </a:lnTo>
                  <a:lnTo>
                    <a:pt x="615110" y="7769"/>
                  </a:lnTo>
                  <a:lnTo>
                    <a:pt x="566927" y="0"/>
                  </a:lnTo>
                  <a:close/>
                </a:path>
              </a:pathLst>
            </a:custGeom>
            <a:solidFill>
              <a:srgbClr val="826C88"/>
            </a:solidFill>
          </p:spPr>
          <p:txBody>
            <a:bodyPr wrap="square" lIns="0" tIns="0" rIns="0" bIns="0" rtlCol="0"/>
            <a:lstStyle/>
            <a:p>
              <a:r>
                <a:rPr lang="ru-RU" dirty="0"/>
                <a:t>    5,2  </a:t>
              </a:r>
              <a:endParaRPr dirty="0"/>
            </a:p>
          </p:txBody>
        </p:sp>
      </p:grpSp>
      <p:grpSp>
        <p:nvGrpSpPr>
          <p:cNvPr id="29" name="object 38"/>
          <p:cNvGrpSpPr/>
          <p:nvPr/>
        </p:nvGrpSpPr>
        <p:grpSpPr>
          <a:xfrm>
            <a:off x="7089838" y="1382458"/>
            <a:ext cx="967740" cy="694690"/>
            <a:chOff x="7089838" y="1382458"/>
            <a:chExt cx="967740" cy="694690"/>
          </a:xfrm>
        </p:grpSpPr>
        <p:sp>
          <p:nvSpPr>
            <p:cNvPr id="39" name="object 39"/>
            <p:cNvSpPr/>
            <p:nvPr/>
          </p:nvSpPr>
          <p:spPr>
            <a:xfrm>
              <a:off x="7104126" y="1396746"/>
              <a:ext cx="939165" cy="666115"/>
            </a:xfrm>
            <a:custGeom>
              <a:avLst/>
              <a:gdLst/>
              <a:ahLst/>
              <a:cxnLst/>
              <a:rect l="l" t="t" r="r" b="b"/>
              <a:pathLst>
                <a:path w="939165" h="666114">
                  <a:moveTo>
                    <a:pt x="808481" y="0"/>
                  </a:moveTo>
                  <a:lnTo>
                    <a:pt x="130301" y="0"/>
                  </a:lnTo>
                  <a:lnTo>
                    <a:pt x="79563" y="10233"/>
                  </a:lnTo>
                  <a:lnTo>
                    <a:pt x="38147" y="38147"/>
                  </a:lnTo>
                  <a:lnTo>
                    <a:pt x="10233" y="79563"/>
                  </a:lnTo>
                  <a:lnTo>
                    <a:pt x="0" y="130301"/>
                  </a:lnTo>
                  <a:lnTo>
                    <a:pt x="0" y="535686"/>
                  </a:lnTo>
                  <a:lnTo>
                    <a:pt x="10233" y="586424"/>
                  </a:lnTo>
                  <a:lnTo>
                    <a:pt x="38147" y="627840"/>
                  </a:lnTo>
                  <a:lnTo>
                    <a:pt x="79563" y="655754"/>
                  </a:lnTo>
                  <a:lnTo>
                    <a:pt x="130301" y="665988"/>
                  </a:lnTo>
                  <a:lnTo>
                    <a:pt x="808481" y="665988"/>
                  </a:lnTo>
                  <a:lnTo>
                    <a:pt x="859220" y="655754"/>
                  </a:lnTo>
                  <a:lnTo>
                    <a:pt x="900636" y="627840"/>
                  </a:lnTo>
                  <a:lnTo>
                    <a:pt x="928550" y="586424"/>
                  </a:lnTo>
                  <a:lnTo>
                    <a:pt x="938783" y="535686"/>
                  </a:lnTo>
                  <a:lnTo>
                    <a:pt x="938783" y="130301"/>
                  </a:lnTo>
                  <a:lnTo>
                    <a:pt x="928550" y="79563"/>
                  </a:lnTo>
                  <a:lnTo>
                    <a:pt x="900636" y="38147"/>
                  </a:lnTo>
                  <a:lnTo>
                    <a:pt x="859220" y="10233"/>
                  </a:lnTo>
                  <a:lnTo>
                    <a:pt x="808481" y="0"/>
                  </a:lnTo>
                  <a:close/>
                </a:path>
              </a:pathLst>
            </a:custGeom>
            <a:solidFill>
              <a:srgbClr val="826C88"/>
            </a:solidFill>
          </p:spPr>
          <p:txBody>
            <a:bodyPr wrap="square" lIns="0" tIns="0" rIns="0" bIns="0" rtlCol="0"/>
            <a:lstStyle/>
            <a:p>
              <a:endParaRPr dirty="0"/>
            </a:p>
          </p:txBody>
        </p:sp>
        <p:sp>
          <p:nvSpPr>
            <p:cNvPr id="40" name="object 40"/>
            <p:cNvSpPr/>
            <p:nvPr/>
          </p:nvSpPr>
          <p:spPr>
            <a:xfrm>
              <a:off x="7104126" y="1396746"/>
              <a:ext cx="939165" cy="666115"/>
            </a:xfrm>
            <a:custGeom>
              <a:avLst/>
              <a:gdLst/>
              <a:ahLst/>
              <a:cxnLst/>
              <a:rect l="l" t="t" r="r" b="b"/>
              <a:pathLst>
                <a:path w="939165" h="666114">
                  <a:moveTo>
                    <a:pt x="0" y="130301"/>
                  </a:moveTo>
                  <a:lnTo>
                    <a:pt x="10233" y="79563"/>
                  </a:lnTo>
                  <a:lnTo>
                    <a:pt x="38147" y="38147"/>
                  </a:lnTo>
                  <a:lnTo>
                    <a:pt x="79563" y="10233"/>
                  </a:lnTo>
                  <a:lnTo>
                    <a:pt x="130301" y="0"/>
                  </a:lnTo>
                  <a:lnTo>
                    <a:pt x="808481" y="0"/>
                  </a:lnTo>
                  <a:lnTo>
                    <a:pt x="859220" y="10233"/>
                  </a:lnTo>
                  <a:lnTo>
                    <a:pt x="900636" y="38147"/>
                  </a:lnTo>
                  <a:lnTo>
                    <a:pt x="928550" y="79563"/>
                  </a:lnTo>
                  <a:lnTo>
                    <a:pt x="938783" y="130301"/>
                  </a:lnTo>
                  <a:lnTo>
                    <a:pt x="938783" y="535686"/>
                  </a:lnTo>
                  <a:lnTo>
                    <a:pt x="928550" y="586424"/>
                  </a:lnTo>
                  <a:lnTo>
                    <a:pt x="900636" y="627840"/>
                  </a:lnTo>
                  <a:lnTo>
                    <a:pt x="859220" y="655754"/>
                  </a:lnTo>
                  <a:lnTo>
                    <a:pt x="808481" y="665988"/>
                  </a:lnTo>
                  <a:lnTo>
                    <a:pt x="130301" y="665988"/>
                  </a:lnTo>
                  <a:lnTo>
                    <a:pt x="79563" y="655754"/>
                  </a:lnTo>
                  <a:lnTo>
                    <a:pt x="38147" y="627840"/>
                  </a:lnTo>
                  <a:lnTo>
                    <a:pt x="10233" y="586424"/>
                  </a:lnTo>
                  <a:lnTo>
                    <a:pt x="0" y="535686"/>
                  </a:lnTo>
                  <a:lnTo>
                    <a:pt x="0" y="130301"/>
                  </a:lnTo>
                  <a:close/>
                </a:path>
              </a:pathLst>
            </a:custGeom>
            <a:ln w="28575">
              <a:solidFill>
                <a:srgbClr val="FFFFFF"/>
              </a:solidFill>
            </a:ln>
          </p:spPr>
          <p:txBody>
            <a:bodyPr wrap="square" lIns="0" tIns="0" rIns="0" bIns="0" rtlCol="0"/>
            <a:lstStyle/>
            <a:p>
              <a:endParaRPr dirty="0"/>
            </a:p>
          </p:txBody>
        </p:sp>
      </p:grpSp>
      <p:sp>
        <p:nvSpPr>
          <p:cNvPr id="41" name="object 41"/>
          <p:cNvSpPr txBox="1"/>
          <p:nvPr/>
        </p:nvSpPr>
        <p:spPr>
          <a:xfrm>
            <a:off x="7294626" y="1467434"/>
            <a:ext cx="558800" cy="51308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Microsoft Sans Serif"/>
                <a:cs typeface="Microsoft Sans Serif"/>
              </a:rPr>
              <a:t>Вс</a:t>
            </a:r>
            <a:r>
              <a:rPr sz="1600" spc="-25" dirty="0">
                <a:solidFill>
                  <a:srgbClr val="FFFFFF"/>
                </a:solidFill>
                <a:latin typeface="Microsoft Sans Serif"/>
                <a:cs typeface="Microsoft Sans Serif"/>
              </a:rPr>
              <a:t>е</a:t>
            </a:r>
            <a:r>
              <a:rPr sz="1600" spc="-50" dirty="0">
                <a:solidFill>
                  <a:srgbClr val="FFFFFF"/>
                </a:solidFill>
                <a:latin typeface="Microsoft Sans Serif"/>
                <a:cs typeface="Microsoft Sans Serif"/>
              </a:rPr>
              <a:t>г</a:t>
            </a:r>
            <a:r>
              <a:rPr sz="1600" spc="-5" dirty="0">
                <a:solidFill>
                  <a:srgbClr val="FFFFFF"/>
                </a:solidFill>
                <a:latin typeface="Microsoft Sans Serif"/>
                <a:cs typeface="Microsoft Sans Serif"/>
              </a:rPr>
              <a:t>о</a:t>
            </a:r>
            <a:endParaRPr sz="1600" dirty="0">
              <a:latin typeface="Microsoft Sans Serif"/>
              <a:cs typeface="Microsoft Sans Serif"/>
            </a:endParaRPr>
          </a:p>
          <a:p>
            <a:pPr marL="24765">
              <a:lnSpc>
                <a:spcPct val="100000"/>
              </a:lnSpc>
              <a:spcBef>
                <a:spcPts val="5"/>
              </a:spcBef>
            </a:pPr>
            <a:r>
              <a:rPr lang="ru-RU" sz="1600" spc="-5" dirty="0">
                <a:solidFill>
                  <a:srgbClr val="FFFFFF"/>
                </a:solidFill>
                <a:latin typeface="Microsoft Sans Serif"/>
                <a:cs typeface="Microsoft Sans Serif"/>
              </a:rPr>
              <a:t>  298</a:t>
            </a:r>
            <a:endParaRPr sz="1600" dirty="0">
              <a:latin typeface="Microsoft Sans Serif"/>
              <a:cs typeface="Microsoft Sans Serif"/>
            </a:endParaRPr>
          </a:p>
        </p:txBody>
      </p:sp>
      <p:sp>
        <p:nvSpPr>
          <p:cNvPr id="42" name="object 42"/>
          <p:cNvSpPr/>
          <p:nvPr/>
        </p:nvSpPr>
        <p:spPr>
          <a:xfrm>
            <a:off x="443992" y="2460243"/>
            <a:ext cx="127000" cy="3177540"/>
          </a:xfrm>
          <a:custGeom>
            <a:avLst/>
            <a:gdLst/>
            <a:ahLst/>
            <a:cxnLst/>
            <a:rect l="l" t="t" r="r" b="b"/>
            <a:pathLst>
              <a:path w="127000" h="3177540">
                <a:moveTo>
                  <a:pt x="127000" y="63500"/>
                </a:moveTo>
                <a:lnTo>
                  <a:pt x="122008" y="38798"/>
                </a:lnTo>
                <a:lnTo>
                  <a:pt x="108394" y="18605"/>
                </a:lnTo>
                <a:lnTo>
                  <a:pt x="88214" y="5003"/>
                </a:lnTo>
                <a:lnTo>
                  <a:pt x="63500" y="0"/>
                </a:lnTo>
                <a:lnTo>
                  <a:pt x="38773" y="5003"/>
                </a:lnTo>
                <a:lnTo>
                  <a:pt x="18592" y="18605"/>
                </a:lnTo>
                <a:lnTo>
                  <a:pt x="4978" y="38798"/>
                </a:lnTo>
                <a:lnTo>
                  <a:pt x="0" y="63500"/>
                </a:lnTo>
                <a:lnTo>
                  <a:pt x="4978" y="88214"/>
                </a:lnTo>
                <a:lnTo>
                  <a:pt x="18592" y="108407"/>
                </a:lnTo>
                <a:lnTo>
                  <a:pt x="38773" y="122008"/>
                </a:lnTo>
                <a:lnTo>
                  <a:pt x="57150" y="125717"/>
                </a:lnTo>
                <a:lnTo>
                  <a:pt x="57150" y="527837"/>
                </a:lnTo>
                <a:lnTo>
                  <a:pt x="48666" y="529551"/>
                </a:lnTo>
                <a:lnTo>
                  <a:pt x="36550" y="537743"/>
                </a:lnTo>
                <a:lnTo>
                  <a:pt x="28384" y="549859"/>
                </a:lnTo>
                <a:lnTo>
                  <a:pt x="25400" y="564642"/>
                </a:lnTo>
                <a:lnTo>
                  <a:pt x="25425" y="564781"/>
                </a:lnTo>
                <a:lnTo>
                  <a:pt x="28384" y="579755"/>
                </a:lnTo>
                <a:lnTo>
                  <a:pt x="36550" y="591858"/>
                </a:lnTo>
                <a:lnTo>
                  <a:pt x="48666" y="600011"/>
                </a:lnTo>
                <a:lnTo>
                  <a:pt x="57150" y="601726"/>
                </a:lnTo>
                <a:lnTo>
                  <a:pt x="57150" y="1456207"/>
                </a:lnTo>
                <a:lnTo>
                  <a:pt x="48666" y="1457909"/>
                </a:lnTo>
                <a:lnTo>
                  <a:pt x="36550" y="1466062"/>
                </a:lnTo>
                <a:lnTo>
                  <a:pt x="28384" y="1478165"/>
                </a:lnTo>
                <a:lnTo>
                  <a:pt x="25400" y="1493012"/>
                </a:lnTo>
                <a:lnTo>
                  <a:pt x="25425" y="1493151"/>
                </a:lnTo>
                <a:lnTo>
                  <a:pt x="28384" y="1508125"/>
                </a:lnTo>
                <a:lnTo>
                  <a:pt x="36550" y="1520228"/>
                </a:lnTo>
                <a:lnTo>
                  <a:pt x="48666" y="1528381"/>
                </a:lnTo>
                <a:lnTo>
                  <a:pt x="57150" y="1530096"/>
                </a:lnTo>
                <a:lnTo>
                  <a:pt x="57150" y="2279167"/>
                </a:lnTo>
                <a:lnTo>
                  <a:pt x="48666" y="2280869"/>
                </a:lnTo>
                <a:lnTo>
                  <a:pt x="36550" y="2289022"/>
                </a:lnTo>
                <a:lnTo>
                  <a:pt x="28384" y="2301125"/>
                </a:lnTo>
                <a:lnTo>
                  <a:pt x="25400" y="2315972"/>
                </a:lnTo>
                <a:lnTo>
                  <a:pt x="25742" y="2317699"/>
                </a:lnTo>
                <a:lnTo>
                  <a:pt x="25400" y="2319401"/>
                </a:lnTo>
                <a:lnTo>
                  <a:pt x="28384" y="2334260"/>
                </a:lnTo>
                <a:lnTo>
                  <a:pt x="36550" y="2346363"/>
                </a:lnTo>
                <a:lnTo>
                  <a:pt x="48666" y="2354516"/>
                </a:lnTo>
                <a:lnTo>
                  <a:pt x="57150" y="2356231"/>
                </a:lnTo>
                <a:lnTo>
                  <a:pt x="57150" y="3102622"/>
                </a:lnTo>
                <a:lnTo>
                  <a:pt x="48666" y="3104337"/>
                </a:lnTo>
                <a:lnTo>
                  <a:pt x="36550" y="3112490"/>
                </a:lnTo>
                <a:lnTo>
                  <a:pt x="28384" y="3124593"/>
                </a:lnTo>
                <a:lnTo>
                  <a:pt x="25400" y="3139440"/>
                </a:lnTo>
                <a:lnTo>
                  <a:pt x="28384" y="3154273"/>
                </a:lnTo>
                <a:lnTo>
                  <a:pt x="36550" y="3166389"/>
                </a:lnTo>
                <a:lnTo>
                  <a:pt x="48666" y="3174555"/>
                </a:lnTo>
                <a:lnTo>
                  <a:pt x="63500" y="3177540"/>
                </a:lnTo>
                <a:lnTo>
                  <a:pt x="78320" y="3174555"/>
                </a:lnTo>
                <a:lnTo>
                  <a:pt x="90436" y="3166389"/>
                </a:lnTo>
                <a:lnTo>
                  <a:pt x="98602" y="3154273"/>
                </a:lnTo>
                <a:lnTo>
                  <a:pt x="101600" y="3139440"/>
                </a:lnTo>
                <a:lnTo>
                  <a:pt x="98602" y="3124593"/>
                </a:lnTo>
                <a:lnTo>
                  <a:pt x="90436" y="3112490"/>
                </a:lnTo>
                <a:lnTo>
                  <a:pt x="78320" y="3104337"/>
                </a:lnTo>
                <a:lnTo>
                  <a:pt x="69850" y="3102622"/>
                </a:lnTo>
                <a:lnTo>
                  <a:pt x="69850" y="3101340"/>
                </a:lnTo>
                <a:lnTo>
                  <a:pt x="69850" y="2356231"/>
                </a:lnTo>
                <a:lnTo>
                  <a:pt x="78320" y="2354516"/>
                </a:lnTo>
                <a:lnTo>
                  <a:pt x="90436" y="2346363"/>
                </a:lnTo>
                <a:lnTo>
                  <a:pt x="98602" y="2334260"/>
                </a:lnTo>
                <a:lnTo>
                  <a:pt x="101600" y="2319401"/>
                </a:lnTo>
                <a:lnTo>
                  <a:pt x="101244" y="2317699"/>
                </a:lnTo>
                <a:lnTo>
                  <a:pt x="101600" y="2315972"/>
                </a:lnTo>
                <a:lnTo>
                  <a:pt x="98602" y="2301125"/>
                </a:lnTo>
                <a:lnTo>
                  <a:pt x="90436" y="2289022"/>
                </a:lnTo>
                <a:lnTo>
                  <a:pt x="78320" y="2280869"/>
                </a:lnTo>
                <a:lnTo>
                  <a:pt x="69850" y="2279167"/>
                </a:lnTo>
                <a:lnTo>
                  <a:pt x="69850" y="1531112"/>
                </a:lnTo>
                <a:lnTo>
                  <a:pt x="69850" y="1530096"/>
                </a:lnTo>
                <a:lnTo>
                  <a:pt x="78320" y="1528381"/>
                </a:lnTo>
                <a:lnTo>
                  <a:pt x="90436" y="1520228"/>
                </a:lnTo>
                <a:lnTo>
                  <a:pt x="98602" y="1508125"/>
                </a:lnTo>
                <a:lnTo>
                  <a:pt x="101600" y="1493266"/>
                </a:lnTo>
                <a:lnTo>
                  <a:pt x="101600" y="1493012"/>
                </a:lnTo>
                <a:lnTo>
                  <a:pt x="98602" y="1478165"/>
                </a:lnTo>
                <a:lnTo>
                  <a:pt x="90436" y="1466062"/>
                </a:lnTo>
                <a:lnTo>
                  <a:pt x="78320" y="1457909"/>
                </a:lnTo>
                <a:lnTo>
                  <a:pt x="69850" y="1456207"/>
                </a:lnTo>
                <a:lnTo>
                  <a:pt x="69850" y="1455166"/>
                </a:lnTo>
                <a:lnTo>
                  <a:pt x="69850" y="602996"/>
                </a:lnTo>
                <a:lnTo>
                  <a:pt x="69850" y="601726"/>
                </a:lnTo>
                <a:lnTo>
                  <a:pt x="78320" y="600011"/>
                </a:lnTo>
                <a:lnTo>
                  <a:pt x="90436" y="591858"/>
                </a:lnTo>
                <a:lnTo>
                  <a:pt x="98602" y="579755"/>
                </a:lnTo>
                <a:lnTo>
                  <a:pt x="101600" y="564896"/>
                </a:lnTo>
                <a:lnTo>
                  <a:pt x="101600" y="564642"/>
                </a:lnTo>
                <a:lnTo>
                  <a:pt x="98602" y="549859"/>
                </a:lnTo>
                <a:lnTo>
                  <a:pt x="90436" y="537743"/>
                </a:lnTo>
                <a:lnTo>
                  <a:pt x="78320" y="529551"/>
                </a:lnTo>
                <a:lnTo>
                  <a:pt x="69850" y="527837"/>
                </a:lnTo>
                <a:lnTo>
                  <a:pt x="69850" y="526542"/>
                </a:lnTo>
                <a:lnTo>
                  <a:pt x="69850" y="127000"/>
                </a:lnTo>
                <a:lnTo>
                  <a:pt x="69850" y="125717"/>
                </a:lnTo>
                <a:lnTo>
                  <a:pt x="88214" y="122008"/>
                </a:lnTo>
                <a:lnTo>
                  <a:pt x="108394" y="108407"/>
                </a:lnTo>
                <a:lnTo>
                  <a:pt x="122008" y="88214"/>
                </a:lnTo>
                <a:lnTo>
                  <a:pt x="127000" y="63500"/>
                </a:lnTo>
                <a:close/>
              </a:path>
            </a:pathLst>
          </a:custGeom>
          <a:solidFill>
            <a:srgbClr val="826C88"/>
          </a:solidFill>
        </p:spPr>
        <p:txBody>
          <a:bodyPr wrap="square" lIns="0" tIns="0" rIns="0" bIns="0" rtlCol="0"/>
          <a:lstStyle/>
          <a:p>
            <a:endParaRPr dirty="0"/>
          </a:p>
        </p:txBody>
      </p:sp>
      <p:sp>
        <p:nvSpPr>
          <p:cNvPr id="43" name="object 43"/>
          <p:cNvSpPr txBox="1">
            <a:spLocks noGrp="1"/>
          </p:cNvSpPr>
          <p:nvPr>
            <p:ph type="sldNum" sz="quarter" idx="7"/>
          </p:nvPr>
        </p:nvSpPr>
        <p:spPr>
          <a:prstGeom prst="rect">
            <a:avLst/>
          </a:prstGeom>
        </p:spPr>
        <p:txBody>
          <a:bodyPr vert="horz" wrap="square" lIns="0" tIns="0" rIns="0" bIns="0" rtlCol="0">
            <a:spAutoFit/>
          </a:bodyPr>
          <a:lstStyle/>
          <a:p>
            <a:pPr marL="38100">
              <a:lnSpc>
                <a:spcPts val="1425"/>
              </a:lnSpc>
            </a:pPr>
            <a:fld id="{81D60167-4931-47E6-BA6A-407CBD079E47}" type="slidenum">
              <a:rPr spc="-5" dirty="0"/>
              <a:pPr marL="38100">
                <a:lnSpc>
                  <a:spcPts val="1425"/>
                </a:lnSpc>
              </a:pPr>
              <a:t>17</a:t>
            </a:fld>
            <a:endParaRPr spc="-5"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1017" y="404240"/>
            <a:ext cx="4839173" cy="566822"/>
          </a:xfrm>
          <a:prstGeom prst="rect">
            <a:avLst/>
          </a:prstGeom>
        </p:spPr>
        <p:txBody>
          <a:bodyPr vert="horz" wrap="square" lIns="0" tIns="12700" rIns="0" bIns="0" rtlCol="0">
            <a:spAutoFit/>
          </a:bodyPr>
          <a:lstStyle/>
          <a:p>
            <a:pPr marL="12700" marR="5080">
              <a:lnSpc>
                <a:spcPct val="100000"/>
              </a:lnSpc>
              <a:spcBef>
                <a:spcPts val="100"/>
              </a:spcBef>
            </a:pPr>
            <a:r>
              <a:rPr spc="-10" dirty="0">
                <a:solidFill>
                  <a:srgbClr val="000000"/>
                </a:solidFill>
              </a:rPr>
              <a:t>Структура</a:t>
            </a:r>
            <a:r>
              <a:rPr spc="35" dirty="0">
                <a:solidFill>
                  <a:srgbClr val="000000"/>
                </a:solidFill>
              </a:rPr>
              <a:t> </a:t>
            </a:r>
            <a:r>
              <a:rPr lang="ru-RU" spc="35" dirty="0">
                <a:solidFill>
                  <a:srgbClr val="000000"/>
                </a:solidFill>
              </a:rPr>
              <a:t>безвозмездных поступлений</a:t>
            </a:r>
            <a:r>
              <a:rPr spc="-20" dirty="0">
                <a:solidFill>
                  <a:srgbClr val="000000"/>
                </a:solidFill>
              </a:rPr>
              <a:t> </a:t>
            </a:r>
            <a:r>
              <a:rPr spc="-484" dirty="0">
                <a:solidFill>
                  <a:srgbClr val="000000"/>
                </a:solidFill>
              </a:rPr>
              <a:t> </a:t>
            </a:r>
            <a:r>
              <a:rPr spc="-15" dirty="0">
                <a:solidFill>
                  <a:srgbClr val="000000"/>
                </a:solidFill>
              </a:rPr>
              <a:t>местного</a:t>
            </a:r>
            <a:r>
              <a:rPr spc="40" dirty="0">
                <a:solidFill>
                  <a:srgbClr val="000000"/>
                </a:solidFill>
              </a:rPr>
              <a:t> </a:t>
            </a:r>
            <a:r>
              <a:rPr spc="-20" dirty="0">
                <a:solidFill>
                  <a:srgbClr val="000000"/>
                </a:solidFill>
              </a:rPr>
              <a:t>бюджета</a:t>
            </a:r>
            <a:r>
              <a:rPr spc="50" dirty="0">
                <a:solidFill>
                  <a:srgbClr val="000000"/>
                </a:solidFill>
              </a:rPr>
              <a:t> </a:t>
            </a:r>
            <a:r>
              <a:rPr spc="-5" dirty="0">
                <a:solidFill>
                  <a:srgbClr val="000000"/>
                </a:solidFill>
              </a:rPr>
              <a:t>(млн</a:t>
            </a:r>
            <a:r>
              <a:rPr spc="-10" dirty="0">
                <a:solidFill>
                  <a:srgbClr val="000000"/>
                </a:solidFill>
              </a:rPr>
              <a:t> </a:t>
            </a:r>
            <a:r>
              <a:rPr spc="-20" dirty="0">
                <a:solidFill>
                  <a:srgbClr val="000000"/>
                </a:solidFill>
              </a:rPr>
              <a:t>рублей)</a:t>
            </a:r>
          </a:p>
        </p:txBody>
      </p:sp>
      <p:grpSp>
        <p:nvGrpSpPr>
          <p:cNvPr id="3" name="object 3"/>
          <p:cNvGrpSpPr/>
          <p:nvPr/>
        </p:nvGrpSpPr>
        <p:grpSpPr>
          <a:xfrm>
            <a:off x="2104631" y="1357883"/>
            <a:ext cx="5634355" cy="586740"/>
            <a:chOff x="2104631" y="1357883"/>
            <a:chExt cx="5634355" cy="586740"/>
          </a:xfrm>
        </p:grpSpPr>
        <p:pic>
          <p:nvPicPr>
            <p:cNvPr id="4" name="object 4"/>
            <p:cNvPicPr/>
            <p:nvPr/>
          </p:nvPicPr>
          <p:blipFill>
            <a:blip r:embed="rId2" cstate="print"/>
            <a:stretch>
              <a:fillRect/>
            </a:stretch>
          </p:blipFill>
          <p:spPr>
            <a:xfrm>
              <a:off x="2104631" y="1360657"/>
              <a:ext cx="5634252" cy="523130"/>
            </a:xfrm>
            <a:prstGeom prst="rect">
              <a:avLst/>
            </a:prstGeom>
          </p:spPr>
        </p:pic>
        <p:pic>
          <p:nvPicPr>
            <p:cNvPr id="5" name="object 5"/>
            <p:cNvPicPr/>
            <p:nvPr/>
          </p:nvPicPr>
          <p:blipFill>
            <a:blip r:embed="rId3" cstate="print"/>
            <a:stretch>
              <a:fillRect/>
            </a:stretch>
          </p:blipFill>
          <p:spPr>
            <a:xfrm>
              <a:off x="3244595" y="1362468"/>
              <a:ext cx="3354324" cy="582155"/>
            </a:xfrm>
            <a:prstGeom prst="rect">
              <a:avLst/>
            </a:prstGeom>
          </p:spPr>
        </p:pic>
        <p:sp>
          <p:nvSpPr>
            <p:cNvPr id="6" name="object 6"/>
            <p:cNvSpPr/>
            <p:nvPr/>
          </p:nvSpPr>
          <p:spPr>
            <a:xfrm>
              <a:off x="2148839" y="1357883"/>
              <a:ext cx="5550535" cy="448309"/>
            </a:xfrm>
            <a:custGeom>
              <a:avLst/>
              <a:gdLst/>
              <a:ahLst/>
              <a:cxnLst/>
              <a:rect l="l" t="t" r="r" b="b"/>
              <a:pathLst>
                <a:path w="5550534" h="448310">
                  <a:moveTo>
                    <a:pt x="5414645" y="0"/>
                  </a:moveTo>
                  <a:lnTo>
                    <a:pt x="135762" y="0"/>
                  </a:lnTo>
                  <a:lnTo>
                    <a:pt x="92870" y="6926"/>
                  </a:lnTo>
                  <a:lnTo>
                    <a:pt x="55604" y="26208"/>
                  </a:lnTo>
                  <a:lnTo>
                    <a:pt x="26208" y="55604"/>
                  </a:lnTo>
                  <a:lnTo>
                    <a:pt x="6926" y="92870"/>
                  </a:lnTo>
                  <a:lnTo>
                    <a:pt x="0" y="135762"/>
                  </a:lnTo>
                  <a:lnTo>
                    <a:pt x="0" y="312292"/>
                  </a:lnTo>
                  <a:lnTo>
                    <a:pt x="6926" y="355185"/>
                  </a:lnTo>
                  <a:lnTo>
                    <a:pt x="26208" y="392451"/>
                  </a:lnTo>
                  <a:lnTo>
                    <a:pt x="55604" y="421847"/>
                  </a:lnTo>
                  <a:lnTo>
                    <a:pt x="92870" y="441129"/>
                  </a:lnTo>
                  <a:lnTo>
                    <a:pt x="135762" y="448055"/>
                  </a:lnTo>
                  <a:lnTo>
                    <a:pt x="5414645" y="448055"/>
                  </a:lnTo>
                  <a:lnTo>
                    <a:pt x="5457537" y="441129"/>
                  </a:lnTo>
                  <a:lnTo>
                    <a:pt x="5494803" y="421847"/>
                  </a:lnTo>
                  <a:lnTo>
                    <a:pt x="5524199" y="392451"/>
                  </a:lnTo>
                  <a:lnTo>
                    <a:pt x="5543481" y="355185"/>
                  </a:lnTo>
                  <a:lnTo>
                    <a:pt x="5550408" y="312292"/>
                  </a:lnTo>
                  <a:lnTo>
                    <a:pt x="5550408" y="135762"/>
                  </a:lnTo>
                  <a:lnTo>
                    <a:pt x="5543481" y="92870"/>
                  </a:lnTo>
                  <a:lnTo>
                    <a:pt x="5524199" y="55604"/>
                  </a:lnTo>
                  <a:lnTo>
                    <a:pt x="5494803" y="26208"/>
                  </a:lnTo>
                  <a:lnTo>
                    <a:pt x="5457537" y="6926"/>
                  </a:lnTo>
                  <a:lnTo>
                    <a:pt x="5414645" y="0"/>
                  </a:lnTo>
                  <a:close/>
                </a:path>
              </a:pathLst>
            </a:custGeom>
            <a:solidFill>
              <a:schemeClr val="accent5">
                <a:lumMod val="75000"/>
              </a:schemeClr>
            </a:solidFill>
          </p:spPr>
          <p:txBody>
            <a:bodyPr wrap="square" lIns="0" tIns="0" rIns="0" bIns="0" rtlCol="0"/>
            <a:lstStyle/>
            <a:p>
              <a:endParaRPr dirty="0"/>
            </a:p>
          </p:txBody>
        </p:sp>
      </p:grpSp>
      <p:sp>
        <p:nvSpPr>
          <p:cNvPr id="7" name="object 7"/>
          <p:cNvSpPr txBox="1"/>
          <p:nvPr/>
        </p:nvSpPr>
        <p:spPr>
          <a:xfrm>
            <a:off x="3238488" y="1426845"/>
            <a:ext cx="3929090" cy="289823"/>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Microsoft Sans Serif"/>
                <a:cs typeface="Microsoft Sans Serif"/>
              </a:rPr>
              <a:t>Всего</a:t>
            </a:r>
            <a:r>
              <a:rPr lang="ru-RU" sz="1800" spc="-20" dirty="0">
                <a:solidFill>
                  <a:srgbClr val="FFFFFF"/>
                </a:solidFill>
                <a:latin typeface="Microsoft Sans Serif"/>
                <a:cs typeface="Microsoft Sans Serif"/>
              </a:rPr>
              <a:t> безвозмездных поступлений</a:t>
            </a:r>
            <a:endParaRPr sz="1800" dirty="0">
              <a:latin typeface="Microsoft Sans Serif"/>
              <a:cs typeface="Microsoft Sans Serif"/>
            </a:endParaRPr>
          </a:p>
        </p:txBody>
      </p:sp>
      <p:grpSp>
        <p:nvGrpSpPr>
          <p:cNvPr id="8" name="object 8"/>
          <p:cNvGrpSpPr/>
          <p:nvPr/>
        </p:nvGrpSpPr>
        <p:grpSpPr>
          <a:xfrm>
            <a:off x="350520" y="1213116"/>
            <a:ext cx="1793875" cy="824865"/>
            <a:chOff x="350520" y="1213116"/>
            <a:chExt cx="1793875" cy="824865"/>
          </a:xfrm>
        </p:grpSpPr>
        <p:pic>
          <p:nvPicPr>
            <p:cNvPr id="9" name="object 9"/>
            <p:cNvPicPr/>
            <p:nvPr/>
          </p:nvPicPr>
          <p:blipFill>
            <a:blip r:embed="rId4" cstate="print"/>
            <a:stretch>
              <a:fillRect/>
            </a:stretch>
          </p:blipFill>
          <p:spPr>
            <a:xfrm>
              <a:off x="350520" y="1213116"/>
              <a:ext cx="1793748" cy="810755"/>
            </a:xfrm>
            <a:prstGeom prst="rect">
              <a:avLst/>
            </a:prstGeom>
          </p:spPr>
        </p:pic>
        <p:pic>
          <p:nvPicPr>
            <p:cNvPr id="10" name="object 10"/>
            <p:cNvPicPr/>
            <p:nvPr/>
          </p:nvPicPr>
          <p:blipFill>
            <a:blip r:embed="rId5" cstate="print"/>
            <a:stretch>
              <a:fillRect/>
            </a:stretch>
          </p:blipFill>
          <p:spPr>
            <a:xfrm>
              <a:off x="827532" y="1264920"/>
              <a:ext cx="838187" cy="772667"/>
            </a:xfrm>
            <a:prstGeom prst="rect">
              <a:avLst/>
            </a:prstGeom>
          </p:spPr>
        </p:pic>
        <p:sp>
          <p:nvSpPr>
            <p:cNvPr id="11" name="object 11"/>
            <p:cNvSpPr/>
            <p:nvPr/>
          </p:nvSpPr>
          <p:spPr>
            <a:xfrm>
              <a:off x="403860" y="1228344"/>
              <a:ext cx="1691639" cy="708660"/>
            </a:xfrm>
            <a:custGeom>
              <a:avLst/>
              <a:gdLst/>
              <a:ahLst/>
              <a:cxnLst/>
              <a:rect l="l" t="t" r="r" b="b"/>
              <a:pathLst>
                <a:path w="1691639" h="708660">
                  <a:moveTo>
                    <a:pt x="1476883" y="0"/>
                  </a:moveTo>
                  <a:lnTo>
                    <a:pt x="214782" y="0"/>
                  </a:lnTo>
                  <a:lnTo>
                    <a:pt x="165535" y="5671"/>
                  </a:lnTo>
                  <a:lnTo>
                    <a:pt x="120327" y="21826"/>
                  </a:lnTo>
                  <a:lnTo>
                    <a:pt x="80448" y="47176"/>
                  </a:lnTo>
                  <a:lnTo>
                    <a:pt x="47186" y="80432"/>
                  </a:lnTo>
                  <a:lnTo>
                    <a:pt x="21831" y="120307"/>
                  </a:lnTo>
                  <a:lnTo>
                    <a:pt x="5672" y="165511"/>
                  </a:lnTo>
                  <a:lnTo>
                    <a:pt x="0" y="214756"/>
                  </a:lnTo>
                  <a:lnTo>
                    <a:pt x="0" y="493902"/>
                  </a:lnTo>
                  <a:lnTo>
                    <a:pt x="5672" y="543148"/>
                  </a:lnTo>
                  <a:lnTo>
                    <a:pt x="21831" y="588352"/>
                  </a:lnTo>
                  <a:lnTo>
                    <a:pt x="47186" y="628227"/>
                  </a:lnTo>
                  <a:lnTo>
                    <a:pt x="80448" y="661483"/>
                  </a:lnTo>
                  <a:lnTo>
                    <a:pt x="120327" y="686833"/>
                  </a:lnTo>
                  <a:lnTo>
                    <a:pt x="165535" y="702988"/>
                  </a:lnTo>
                  <a:lnTo>
                    <a:pt x="214782" y="708659"/>
                  </a:lnTo>
                  <a:lnTo>
                    <a:pt x="1476883" y="708659"/>
                  </a:lnTo>
                  <a:lnTo>
                    <a:pt x="1526128" y="702988"/>
                  </a:lnTo>
                  <a:lnTo>
                    <a:pt x="1571332" y="686833"/>
                  </a:lnTo>
                  <a:lnTo>
                    <a:pt x="1611207" y="661483"/>
                  </a:lnTo>
                  <a:lnTo>
                    <a:pt x="1644463" y="628227"/>
                  </a:lnTo>
                  <a:lnTo>
                    <a:pt x="1669813" y="588352"/>
                  </a:lnTo>
                  <a:lnTo>
                    <a:pt x="1685968" y="543148"/>
                  </a:lnTo>
                  <a:lnTo>
                    <a:pt x="1691639" y="493902"/>
                  </a:lnTo>
                  <a:lnTo>
                    <a:pt x="1691639" y="214756"/>
                  </a:lnTo>
                  <a:lnTo>
                    <a:pt x="1685968" y="165511"/>
                  </a:lnTo>
                  <a:lnTo>
                    <a:pt x="1669813" y="120307"/>
                  </a:lnTo>
                  <a:lnTo>
                    <a:pt x="1644463" y="80432"/>
                  </a:lnTo>
                  <a:lnTo>
                    <a:pt x="1611207" y="47176"/>
                  </a:lnTo>
                  <a:lnTo>
                    <a:pt x="1571332" y="21826"/>
                  </a:lnTo>
                  <a:lnTo>
                    <a:pt x="1526128" y="5671"/>
                  </a:lnTo>
                  <a:lnTo>
                    <a:pt x="1476883" y="0"/>
                  </a:lnTo>
                  <a:close/>
                </a:path>
              </a:pathLst>
            </a:custGeom>
            <a:solidFill>
              <a:schemeClr val="accent5">
                <a:lumMod val="75000"/>
              </a:schemeClr>
            </a:solidFill>
          </p:spPr>
          <p:txBody>
            <a:bodyPr wrap="square" lIns="0" tIns="0" rIns="0" bIns="0" rtlCol="0"/>
            <a:lstStyle/>
            <a:p>
              <a:endParaRPr dirty="0"/>
            </a:p>
          </p:txBody>
        </p:sp>
      </p:grpSp>
      <p:sp>
        <p:nvSpPr>
          <p:cNvPr id="12" name="object 12"/>
          <p:cNvSpPr txBox="1"/>
          <p:nvPr/>
        </p:nvSpPr>
        <p:spPr>
          <a:xfrm>
            <a:off x="990396" y="1321130"/>
            <a:ext cx="517525" cy="513080"/>
          </a:xfrm>
          <a:prstGeom prst="rect">
            <a:avLst/>
          </a:prstGeom>
        </p:spPr>
        <p:txBody>
          <a:bodyPr vert="horz" wrap="square" lIns="0" tIns="12065" rIns="0" bIns="0" rtlCol="0">
            <a:spAutoFit/>
          </a:bodyPr>
          <a:lstStyle/>
          <a:p>
            <a:pPr marL="33655">
              <a:lnSpc>
                <a:spcPct val="100000"/>
              </a:lnSpc>
              <a:spcBef>
                <a:spcPts val="95"/>
              </a:spcBef>
            </a:pP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4</a:t>
            </a:r>
            <a:endParaRPr sz="1600" dirty="0">
              <a:latin typeface="Microsoft Sans Serif"/>
              <a:cs typeface="Microsoft Sans Serif"/>
            </a:endParaRPr>
          </a:p>
          <a:p>
            <a:pPr marL="12700" algn="ctr">
              <a:lnSpc>
                <a:spcPct val="100000"/>
              </a:lnSpc>
              <a:spcBef>
                <a:spcPts val="5"/>
              </a:spcBef>
            </a:pPr>
            <a:r>
              <a:rPr lang="ru-RU" sz="1600" spc="-5" dirty="0">
                <a:solidFill>
                  <a:srgbClr val="FFFFFF"/>
                </a:solidFill>
                <a:latin typeface="Microsoft Sans Serif"/>
                <a:cs typeface="Microsoft Sans Serif"/>
              </a:rPr>
              <a:t>1 940</a:t>
            </a:r>
            <a:endParaRPr sz="1600" dirty="0">
              <a:latin typeface="Microsoft Sans Serif"/>
              <a:cs typeface="Microsoft Sans Serif"/>
            </a:endParaRPr>
          </a:p>
        </p:txBody>
      </p:sp>
      <p:grpSp>
        <p:nvGrpSpPr>
          <p:cNvPr id="13" name="object 13"/>
          <p:cNvGrpSpPr/>
          <p:nvPr/>
        </p:nvGrpSpPr>
        <p:grpSpPr>
          <a:xfrm>
            <a:off x="7795212" y="1228344"/>
            <a:ext cx="1728470" cy="809625"/>
            <a:chOff x="7795212" y="1228344"/>
            <a:chExt cx="1728470" cy="809625"/>
          </a:xfrm>
        </p:grpSpPr>
        <p:pic>
          <p:nvPicPr>
            <p:cNvPr id="14" name="object 14"/>
            <p:cNvPicPr/>
            <p:nvPr/>
          </p:nvPicPr>
          <p:blipFill>
            <a:blip r:embed="rId6" cstate="print"/>
            <a:stretch>
              <a:fillRect/>
            </a:stretch>
          </p:blipFill>
          <p:spPr>
            <a:xfrm>
              <a:off x="7795212" y="1231335"/>
              <a:ext cx="1728311" cy="783426"/>
            </a:xfrm>
            <a:prstGeom prst="rect">
              <a:avLst/>
            </a:prstGeom>
          </p:spPr>
        </p:pic>
        <p:pic>
          <p:nvPicPr>
            <p:cNvPr id="15" name="object 15"/>
            <p:cNvPicPr/>
            <p:nvPr/>
          </p:nvPicPr>
          <p:blipFill>
            <a:blip r:embed="rId7" cstate="print"/>
            <a:stretch>
              <a:fillRect/>
            </a:stretch>
          </p:blipFill>
          <p:spPr>
            <a:xfrm>
              <a:off x="8260080" y="1264920"/>
              <a:ext cx="853452" cy="772667"/>
            </a:xfrm>
            <a:prstGeom prst="rect">
              <a:avLst/>
            </a:prstGeom>
          </p:spPr>
        </p:pic>
        <p:sp>
          <p:nvSpPr>
            <p:cNvPr id="16" name="object 16"/>
            <p:cNvSpPr/>
            <p:nvPr/>
          </p:nvSpPr>
          <p:spPr>
            <a:xfrm>
              <a:off x="7839456" y="1228344"/>
              <a:ext cx="1644650" cy="708660"/>
            </a:xfrm>
            <a:custGeom>
              <a:avLst/>
              <a:gdLst/>
              <a:ahLst/>
              <a:cxnLst/>
              <a:rect l="l" t="t" r="r" b="b"/>
              <a:pathLst>
                <a:path w="1644650" h="708660">
                  <a:moveTo>
                    <a:pt x="1429639" y="0"/>
                  </a:moveTo>
                  <a:lnTo>
                    <a:pt x="214757" y="0"/>
                  </a:lnTo>
                  <a:lnTo>
                    <a:pt x="165511" y="5671"/>
                  </a:lnTo>
                  <a:lnTo>
                    <a:pt x="120307" y="21826"/>
                  </a:lnTo>
                  <a:lnTo>
                    <a:pt x="80432" y="47176"/>
                  </a:lnTo>
                  <a:lnTo>
                    <a:pt x="47176" y="80432"/>
                  </a:lnTo>
                  <a:lnTo>
                    <a:pt x="21826" y="120307"/>
                  </a:lnTo>
                  <a:lnTo>
                    <a:pt x="5671" y="165511"/>
                  </a:lnTo>
                  <a:lnTo>
                    <a:pt x="0" y="214756"/>
                  </a:lnTo>
                  <a:lnTo>
                    <a:pt x="0" y="493902"/>
                  </a:lnTo>
                  <a:lnTo>
                    <a:pt x="5671" y="543148"/>
                  </a:lnTo>
                  <a:lnTo>
                    <a:pt x="21826" y="588352"/>
                  </a:lnTo>
                  <a:lnTo>
                    <a:pt x="47176" y="628227"/>
                  </a:lnTo>
                  <a:lnTo>
                    <a:pt x="80432" y="661483"/>
                  </a:lnTo>
                  <a:lnTo>
                    <a:pt x="120307" y="686833"/>
                  </a:lnTo>
                  <a:lnTo>
                    <a:pt x="165511" y="702988"/>
                  </a:lnTo>
                  <a:lnTo>
                    <a:pt x="214757" y="708659"/>
                  </a:lnTo>
                  <a:lnTo>
                    <a:pt x="1429639" y="708659"/>
                  </a:lnTo>
                  <a:lnTo>
                    <a:pt x="1478884" y="702988"/>
                  </a:lnTo>
                  <a:lnTo>
                    <a:pt x="1524088" y="686833"/>
                  </a:lnTo>
                  <a:lnTo>
                    <a:pt x="1563963" y="661483"/>
                  </a:lnTo>
                  <a:lnTo>
                    <a:pt x="1597219" y="628227"/>
                  </a:lnTo>
                  <a:lnTo>
                    <a:pt x="1622569" y="588352"/>
                  </a:lnTo>
                  <a:lnTo>
                    <a:pt x="1638724" y="543148"/>
                  </a:lnTo>
                  <a:lnTo>
                    <a:pt x="1644396" y="493902"/>
                  </a:lnTo>
                  <a:lnTo>
                    <a:pt x="1644396" y="214756"/>
                  </a:lnTo>
                  <a:lnTo>
                    <a:pt x="1638724" y="165511"/>
                  </a:lnTo>
                  <a:lnTo>
                    <a:pt x="1622569" y="120307"/>
                  </a:lnTo>
                  <a:lnTo>
                    <a:pt x="1597219" y="80432"/>
                  </a:lnTo>
                  <a:lnTo>
                    <a:pt x="1563963" y="47176"/>
                  </a:lnTo>
                  <a:lnTo>
                    <a:pt x="1524088" y="21826"/>
                  </a:lnTo>
                  <a:lnTo>
                    <a:pt x="1478884" y="5671"/>
                  </a:lnTo>
                  <a:lnTo>
                    <a:pt x="1429639" y="0"/>
                  </a:lnTo>
                  <a:close/>
                </a:path>
              </a:pathLst>
            </a:custGeom>
            <a:solidFill>
              <a:schemeClr val="accent5">
                <a:lumMod val="75000"/>
              </a:schemeClr>
            </a:solidFill>
          </p:spPr>
          <p:txBody>
            <a:bodyPr wrap="square" lIns="0" tIns="0" rIns="0" bIns="0" rtlCol="0"/>
            <a:lstStyle/>
            <a:p>
              <a:endParaRPr dirty="0"/>
            </a:p>
          </p:txBody>
        </p:sp>
      </p:grpSp>
      <p:sp>
        <p:nvSpPr>
          <p:cNvPr id="17" name="object 17"/>
          <p:cNvSpPr txBox="1"/>
          <p:nvPr/>
        </p:nvSpPr>
        <p:spPr>
          <a:xfrm>
            <a:off x="8239148" y="1321130"/>
            <a:ext cx="928694" cy="504625"/>
          </a:xfrm>
          <a:prstGeom prst="rect">
            <a:avLst/>
          </a:prstGeom>
        </p:spPr>
        <p:txBody>
          <a:bodyPr vert="horz" wrap="square" lIns="0" tIns="12065" rIns="0" bIns="0" rtlCol="0">
            <a:spAutoFit/>
          </a:bodyPr>
          <a:lstStyle/>
          <a:p>
            <a:pPr marL="12700" algn="ctr">
              <a:lnSpc>
                <a:spcPct val="100000"/>
              </a:lnSpc>
              <a:spcBef>
                <a:spcPts val="95"/>
              </a:spcBef>
            </a:pP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5       </a:t>
            </a:r>
            <a:r>
              <a:rPr lang="ru-RU" sz="1600" dirty="0">
                <a:solidFill>
                  <a:schemeClr val="bg1"/>
                </a:solidFill>
                <a:latin typeface="Microsoft Sans Serif"/>
                <a:cs typeface="Microsoft Sans Serif"/>
              </a:rPr>
              <a:t>1 972</a:t>
            </a:r>
            <a:endParaRPr sz="1600" dirty="0">
              <a:solidFill>
                <a:schemeClr val="bg1"/>
              </a:solidFill>
              <a:latin typeface="Microsoft Sans Serif"/>
              <a:cs typeface="Microsoft Sans Serif"/>
            </a:endParaRPr>
          </a:p>
        </p:txBody>
      </p:sp>
      <p:grpSp>
        <p:nvGrpSpPr>
          <p:cNvPr id="18" name="object 18"/>
          <p:cNvGrpSpPr/>
          <p:nvPr/>
        </p:nvGrpSpPr>
        <p:grpSpPr>
          <a:xfrm>
            <a:off x="1865185" y="1404937"/>
            <a:ext cx="6169660" cy="393700"/>
            <a:chOff x="1865185" y="1404937"/>
            <a:chExt cx="6169660" cy="393700"/>
          </a:xfrm>
        </p:grpSpPr>
        <p:sp>
          <p:nvSpPr>
            <p:cNvPr id="19" name="object 19"/>
            <p:cNvSpPr/>
            <p:nvPr/>
          </p:nvSpPr>
          <p:spPr>
            <a:xfrm>
              <a:off x="1869948" y="1409700"/>
              <a:ext cx="416559" cy="346075"/>
            </a:xfrm>
            <a:custGeom>
              <a:avLst/>
              <a:gdLst/>
              <a:ahLst/>
              <a:cxnLst/>
              <a:rect l="l" t="t" r="r" b="b"/>
              <a:pathLst>
                <a:path w="416560" h="346075">
                  <a:moveTo>
                    <a:pt x="416051" y="86487"/>
                  </a:moveTo>
                  <a:lnTo>
                    <a:pt x="405256" y="86487"/>
                  </a:lnTo>
                  <a:lnTo>
                    <a:pt x="405256" y="259461"/>
                  </a:lnTo>
                  <a:lnTo>
                    <a:pt x="416051" y="259461"/>
                  </a:lnTo>
                  <a:lnTo>
                    <a:pt x="416051" y="86487"/>
                  </a:lnTo>
                  <a:close/>
                </a:path>
                <a:path w="416560" h="346075">
                  <a:moveTo>
                    <a:pt x="394462" y="86487"/>
                  </a:moveTo>
                  <a:lnTo>
                    <a:pt x="372744" y="86487"/>
                  </a:lnTo>
                  <a:lnTo>
                    <a:pt x="372744" y="259461"/>
                  </a:lnTo>
                  <a:lnTo>
                    <a:pt x="394462" y="259461"/>
                  </a:lnTo>
                  <a:lnTo>
                    <a:pt x="394462" y="86487"/>
                  </a:lnTo>
                  <a:close/>
                </a:path>
                <a:path w="416560" h="346075">
                  <a:moveTo>
                    <a:pt x="172974" y="0"/>
                  </a:moveTo>
                  <a:lnTo>
                    <a:pt x="0" y="172974"/>
                  </a:lnTo>
                  <a:lnTo>
                    <a:pt x="172974" y="345948"/>
                  </a:lnTo>
                  <a:lnTo>
                    <a:pt x="172974" y="259461"/>
                  </a:lnTo>
                  <a:lnTo>
                    <a:pt x="361950" y="259461"/>
                  </a:lnTo>
                  <a:lnTo>
                    <a:pt x="361950" y="86487"/>
                  </a:lnTo>
                  <a:lnTo>
                    <a:pt x="172974" y="86487"/>
                  </a:lnTo>
                  <a:lnTo>
                    <a:pt x="172974" y="0"/>
                  </a:lnTo>
                  <a:close/>
                </a:path>
              </a:pathLst>
            </a:custGeom>
            <a:solidFill>
              <a:srgbClr val="D5DCE4"/>
            </a:solidFill>
          </p:spPr>
          <p:txBody>
            <a:bodyPr wrap="square" lIns="0" tIns="0" rIns="0" bIns="0" rtlCol="0"/>
            <a:lstStyle/>
            <a:p>
              <a:endParaRPr dirty="0"/>
            </a:p>
          </p:txBody>
        </p:sp>
        <p:sp>
          <p:nvSpPr>
            <p:cNvPr id="20" name="object 20"/>
            <p:cNvSpPr/>
            <p:nvPr/>
          </p:nvSpPr>
          <p:spPr>
            <a:xfrm>
              <a:off x="1869948" y="1409700"/>
              <a:ext cx="416559" cy="346075"/>
            </a:xfrm>
            <a:custGeom>
              <a:avLst/>
              <a:gdLst/>
              <a:ahLst/>
              <a:cxnLst/>
              <a:rect l="l" t="t" r="r" b="b"/>
              <a:pathLst>
                <a:path w="416560" h="346075">
                  <a:moveTo>
                    <a:pt x="416051" y="86487"/>
                  </a:moveTo>
                  <a:lnTo>
                    <a:pt x="405256" y="86487"/>
                  </a:lnTo>
                  <a:lnTo>
                    <a:pt x="405256" y="259461"/>
                  </a:lnTo>
                  <a:lnTo>
                    <a:pt x="416051" y="259461"/>
                  </a:lnTo>
                  <a:lnTo>
                    <a:pt x="416051" y="86487"/>
                  </a:lnTo>
                  <a:close/>
                </a:path>
                <a:path w="416560" h="346075">
                  <a:moveTo>
                    <a:pt x="394462" y="86487"/>
                  </a:moveTo>
                  <a:lnTo>
                    <a:pt x="372744" y="86487"/>
                  </a:lnTo>
                  <a:lnTo>
                    <a:pt x="372744" y="259461"/>
                  </a:lnTo>
                  <a:lnTo>
                    <a:pt x="394462" y="259461"/>
                  </a:lnTo>
                  <a:lnTo>
                    <a:pt x="394462" y="86487"/>
                  </a:lnTo>
                  <a:close/>
                </a:path>
                <a:path w="416560" h="346075">
                  <a:moveTo>
                    <a:pt x="361950" y="86487"/>
                  </a:moveTo>
                  <a:lnTo>
                    <a:pt x="172974" y="86487"/>
                  </a:lnTo>
                  <a:lnTo>
                    <a:pt x="172974" y="0"/>
                  </a:lnTo>
                  <a:lnTo>
                    <a:pt x="0" y="172974"/>
                  </a:lnTo>
                  <a:lnTo>
                    <a:pt x="172974" y="345948"/>
                  </a:lnTo>
                  <a:lnTo>
                    <a:pt x="172974" y="259461"/>
                  </a:lnTo>
                  <a:lnTo>
                    <a:pt x="361950" y="259461"/>
                  </a:lnTo>
                  <a:lnTo>
                    <a:pt x="361950" y="86487"/>
                  </a:lnTo>
                  <a:close/>
                </a:path>
              </a:pathLst>
            </a:custGeom>
            <a:ln w="9525">
              <a:solidFill>
                <a:srgbClr val="336699"/>
              </a:solidFill>
            </a:ln>
          </p:spPr>
          <p:txBody>
            <a:bodyPr wrap="square" lIns="0" tIns="0" rIns="0" bIns="0" rtlCol="0"/>
            <a:lstStyle/>
            <a:p>
              <a:endParaRPr dirty="0"/>
            </a:p>
          </p:txBody>
        </p:sp>
        <p:sp>
          <p:nvSpPr>
            <p:cNvPr id="21" name="object 21"/>
            <p:cNvSpPr/>
            <p:nvPr/>
          </p:nvSpPr>
          <p:spPr>
            <a:xfrm>
              <a:off x="7613904" y="1447800"/>
              <a:ext cx="416559" cy="346075"/>
            </a:xfrm>
            <a:custGeom>
              <a:avLst/>
              <a:gdLst/>
              <a:ahLst/>
              <a:cxnLst/>
              <a:rect l="l" t="t" r="r" b="b"/>
              <a:pathLst>
                <a:path w="416559" h="346075">
                  <a:moveTo>
                    <a:pt x="10795" y="86487"/>
                  </a:moveTo>
                  <a:lnTo>
                    <a:pt x="0" y="86487"/>
                  </a:lnTo>
                  <a:lnTo>
                    <a:pt x="0" y="259461"/>
                  </a:lnTo>
                  <a:lnTo>
                    <a:pt x="10795" y="259461"/>
                  </a:lnTo>
                  <a:lnTo>
                    <a:pt x="10795" y="86487"/>
                  </a:lnTo>
                  <a:close/>
                </a:path>
                <a:path w="416559" h="346075">
                  <a:moveTo>
                    <a:pt x="43179" y="86487"/>
                  </a:moveTo>
                  <a:lnTo>
                    <a:pt x="21590" y="86487"/>
                  </a:lnTo>
                  <a:lnTo>
                    <a:pt x="21590" y="259461"/>
                  </a:lnTo>
                  <a:lnTo>
                    <a:pt x="43179" y="259461"/>
                  </a:lnTo>
                  <a:lnTo>
                    <a:pt x="43179" y="86487"/>
                  </a:lnTo>
                  <a:close/>
                </a:path>
                <a:path w="416559" h="346075">
                  <a:moveTo>
                    <a:pt x="243077" y="0"/>
                  </a:moveTo>
                  <a:lnTo>
                    <a:pt x="243077" y="86487"/>
                  </a:lnTo>
                  <a:lnTo>
                    <a:pt x="54101" y="86487"/>
                  </a:lnTo>
                  <a:lnTo>
                    <a:pt x="54101" y="259461"/>
                  </a:lnTo>
                  <a:lnTo>
                    <a:pt x="243077" y="259461"/>
                  </a:lnTo>
                  <a:lnTo>
                    <a:pt x="243077" y="345948"/>
                  </a:lnTo>
                  <a:lnTo>
                    <a:pt x="416051" y="172974"/>
                  </a:lnTo>
                  <a:lnTo>
                    <a:pt x="243077" y="0"/>
                  </a:lnTo>
                  <a:close/>
                </a:path>
              </a:pathLst>
            </a:custGeom>
            <a:solidFill>
              <a:srgbClr val="D5DCE4"/>
            </a:solidFill>
          </p:spPr>
          <p:txBody>
            <a:bodyPr wrap="square" lIns="0" tIns="0" rIns="0" bIns="0" rtlCol="0"/>
            <a:lstStyle/>
            <a:p>
              <a:endParaRPr dirty="0"/>
            </a:p>
          </p:txBody>
        </p:sp>
        <p:sp>
          <p:nvSpPr>
            <p:cNvPr id="22" name="object 22"/>
            <p:cNvSpPr/>
            <p:nvPr/>
          </p:nvSpPr>
          <p:spPr>
            <a:xfrm>
              <a:off x="7613904" y="1447800"/>
              <a:ext cx="416559" cy="346075"/>
            </a:xfrm>
            <a:custGeom>
              <a:avLst/>
              <a:gdLst/>
              <a:ahLst/>
              <a:cxnLst/>
              <a:rect l="l" t="t" r="r" b="b"/>
              <a:pathLst>
                <a:path w="416559" h="346075">
                  <a:moveTo>
                    <a:pt x="0" y="86487"/>
                  </a:moveTo>
                  <a:lnTo>
                    <a:pt x="10795" y="86487"/>
                  </a:lnTo>
                  <a:lnTo>
                    <a:pt x="10795" y="259461"/>
                  </a:lnTo>
                  <a:lnTo>
                    <a:pt x="0" y="259461"/>
                  </a:lnTo>
                  <a:lnTo>
                    <a:pt x="0" y="86487"/>
                  </a:lnTo>
                  <a:close/>
                </a:path>
                <a:path w="416559" h="346075">
                  <a:moveTo>
                    <a:pt x="21590" y="86487"/>
                  </a:moveTo>
                  <a:lnTo>
                    <a:pt x="43179" y="86487"/>
                  </a:lnTo>
                  <a:lnTo>
                    <a:pt x="43179" y="259461"/>
                  </a:lnTo>
                  <a:lnTo>
                    <a:pt x="21590" y="259461"/>
                  </a:lnTo>
                  <a:lnTo>
                    <a:pt x="21590" y="86487"/>
                  </a:lnTo>
                  <a:close/>
                </a:path>
                <a:path w="416559" h="346075">
                  <a:moveTo>
                    <a:pt x="54101" y="86487"/>
                  </a:moveTo>
                  <a:lnTo>
                    <a:pt x="243077" y="86487"/>
                  </a:lnTo>
                  <a:lnTo>
                    <a:pt x="243077" y="0"/>
                  </a:lnTo>
                  <a:lnTo>
                    <a:pt x="416051" y="172974"/>
                  </a:lnTo>
                  <a:lnTo>
                    <a:pt x="243077" y="345948"/>
                  </a:lnTo>
                  <a:lnTo>
                    <a:pt x="243077" y="259461"/>
                  </a:lnTo>
                  <a:lnTo>
                    <a:pt x="54101" y="259461"/>
                  </a:lnTo>
                  <a:lnTo>
                    <a:pt x="54101" y="86487"/>
                  </a:lnTo>
                  <a:close/>
                </a:path>
              </a:pathLst>
            </a:custGeom>
            <a:ln w="9525">
              <a:solidFill>
                <a:srgbClr val="336699"/>
              </a:solidFill>
            </a:ln>
          </p:spPr>
          <p:txBody>
            <a:bodyPr wrap="square" lIns="0" tIns="0" rIns="0" bIns="0" rtlCol="0"/>
            <a:lstStyle/>
            <a:p>
              <a:endParaRPr dirty="0"/>
            </a:p>
          </p:txBody>
        </p:sp>
      </p:grpSp>
      <p:grpSp>
        <p:nvGrpSpPr>
          <p:cNvPr id="23" name="object 23"/>
          <p:cNvGrpSpPr/>
          <p:nvPr/>
        </p:nvGrpSpPr>
        <p:grpSpPr>
          <a:xfrm>
            <a:off x="309530" y="2143116"/>
            <a:ext cx="9215502" cy="572400"/>
            <a:chOff x="309530" y="2143116"/>
            <a:chExt cx="9109075" cy="572400"/>
          </a:xfrm>
        </p:grpSpPr>
        <p:sp>
          <p:nvSpPr>
            <p:cNvPr id="24" name="object 24"/>
            <p:cNvSpPr/>
            <p:nvPr/>
          </p:nvSpPr>
          <p:spPr>
            <a:xfrm>
              <a:off x="309530" y="2143116"/>
              <a:ext cx="9109075" cy="572400"/>
            </a:xfrm>
            <a:custGeom>
              <a:avLst/>
              <a:gdLst/>
              <a:ahLst/>
              <a:cxnLst/>
              <a:rect l="l" t="t" r="r" b="b"/>
              <a:pathLst>
                <a:path w="9109075" h="370839">
                  <a:moveTo>
                    <a:pt x="1943100" y="112268"/>
                  </a:moveTo>
                  <a:lnTo>
                    <a:pt x="1934273" y="68580"/>
                  </a:lnTo>
                  <a:lnTo>
                    <a:pt x="1910207" y="32893"/>
                  </a:lnTo>
                  <a:lnTo>
                    <a:pt x="1874520" y="8826"/>
                  </a:lnTo>
                  <a:lnTo>
                    <a:pt x="1830832" y="0"/>
                  </a:lnTo>
                  <a:lnTo>
                    <a:pt x="112242" y="0"/>
                  </a:lnTo>
                  <a:lnTo>
                    <a:pt x="68541" y="8826"/>
                  </a:lnTo>
                  <a:lnTo>
                    <a:pt x="32867" y="32893"/>
                  </a:lnTo>
                  <a:lnTo>
                    <a:pt x="8813" y="68580"/>
                  </a:lnTo>
                  <a:lnTo>
                    <a:pt x="0" y="112268"/>
                  </a:lnTo>
                  <a:lnTo>
                    <a:pt x="0" y="258064"/>
                  </a:lnTo>
                  <a:lnTo>
                    <a:pt x="8813" y="301752"/>
                  </a:lnTo>
                  <a:lnTo>
                    <a:pt x="32867" y="337439"/>
                  </a:lnTo>
                  <a:lnTo>
                    <a:pt x="68541" y="361518"/>
                  </a:lnTo>
                  <a:lnTo>
                    <a:pt x="112242" y="370332"/>
                  </a:lnTo>
                  <a:lnTo>
                    <a:pt x="1830832" y="370332"/>
                  </a:lnTo>
                  <a:lnTo>
                    <a:pt x="1874520" y="361518"/>
                  </a:lnTo>
                  <a:lnTo>
                    <a:pt x="1910207" y="337439"/>
                  </a:lnTo>
                  <a:lnTo>
                    <a:pt x="1934273" y="301752"/>
                  </a:lnTo>
                  <a:lnTo>
                    <a:pt x="1943100" y="258064"/>
                  </a:lnTo>
                  <a:lnTo>
                    <a:pt x="1943100" y="112268"/>
                  </a:lnTo>
                  <a:close/>
                </a:path>
                <a:path w="9109075" h="370839">
                  <a:moveTo>
                    <a:pt x="9108948" y="112268"/>
                  </a:moveTo>
                  <a:lnTo>
                    <a:pt x="9100121" y="68580"/>
                  </a:lnTo>
                  <a:lnTo>
                    <a:pt x="9076055" y="32893"/>
                  </a:lnTo>
                  <a:lnTo>
                    <a:pt x="9040368" y="8826"/>
                  </a:lnTo>
                  <a:lnTo>
                    <a:pt x="8996680" y="0"/>
                  </a:lnTo>
                  <a:lnTo>
                    <a:pt x="7278116" y="0"/>
                  </a:lnTo>
                  <a:lnTo>
                    <a:pt x="7234415" y="8826"/>
                  </a:lnTo>
                  <a:lnTo>
                    <a:pt x="7198741" y="32893"/>
                  </a:lnTo>
                  <a:lnTo>
                    <a:pt x="7174674" y="68580"/>
                  </a:lnTo>
                  <a:lnTo>
                    <a:pt x="7165848" y="112268"/>
                  </a:lnTo>
                  <a:lnTo>
                    <a:pt x="7165848" y="258064"/>
                  </a:lnTo>
                  <a:lnTo>
                    <a:pt x="7174674" y="301752"/>
                  </a:lnTo>
                  <a:lnTo>
                    <a:pt x="7198741" y="337439"/>
                  </a:lnTo>
                  <a:lnTo>
                    <a:pt x="7234428" y="361518"/>
                  </a:lnTo>
                  <a:lnTo>
                    <a:pt x="7278116" y="370332"/>
                  </a:lnTo>
                  <a:lnTo>
                    <a:pt x="8996680" y="370332"/>
                  </a:lnTo>
                  <a:lnTo>
                    <a:pt x="9040368" y="361518"/>
                  </a:lnTo>
                  <a:lnTo>
                    <a:pt x="9076055" y="337439"/>
                  </a:lnTo>
                  <a:lnTo>
                    <a:pt x="9100121" y="301752"/>
                  </a:lnTo>
                  <a:lnTo>
                    <a:pt x="9108948" y="258064"/>
                  </a:lnTo>
                  <a:lnTo>
                    <a:pt x="9108948" y="112268"/>
                  </a:lnTo>
                  <a:close/>
                </a:path>
              </a:pathLst>
            </a:custGeom>
            <a:solidFill>
              <a:srgbClr val="D5DCE4"/>
            </a:solidFill>
          </p:spPr>
          <p:txBody>
            <a:bodyPr wrap="square" lIns="0" tIns="0" rIns="0" bIns="0" rtlCol="0"/>
            <a:lstStyle/>
            <a:p>
              <a:r>
                <a:rPr lang="ru-RU" dirty="0"/>
                <a:t>           361,9                                                                                                                                       376,9</a:t>
              </a:r>
              <a:endParaRPr dirty="0"/>
            </a:p>
          </p:txBody>
        </p:sp>
        <p:sp>
          <p:nvSpPr>
            <p:cNvPr id="25" name="object 25"/>
            <p:cNvSpPr/>
            <p:nvPr/>
          </p:nvSpPr>
          <p:spPr>
            <a:xfrm>
              <a:off x="2238356" y="2143116"/>
              <a:ext cx="5483860" cy="572400"/>
            </a:xfrm>
            <a:custGeom>
              <a:avLst/>
              <a:gdLst/>
              <a:ahLst/>
              <a:cxnLst/>
              <a:rect l="l" t="t" r="r" b="b"/>
              <a:pathLst>
                <a:path w="5483859" h="370839">
                  <a:moveTo>
                    <a:pt x="5371084" y="0"/>
                  </a:moveTo>
                  <a:lnTo>
                    <a:pt x="112268" y="0"/>
                  </a:lnTo>
                  <a:lnTo>
                    <a:pt x="68579" y="8826"/>
                  </a:lnTo>
                  <a:lnTo>
                    <a:pt x="32892" y="32892"/>
                  </a:lnTo>
                  <a:lnTo>
                    <a:pt x="8826" y="68579"/>
                  </a:lnTo>
                  <a:lnTo>
                    <a:pt x="0" y="112267"/>
                  </a:lnTo>
                  <a:lnTo>
                    <a:pt x="0" y="258063"/>
                  </a:lnTo>
                  <a:lnTo>
                    <a:pt x="8826" y="301751"/>
                  </a:lnTo>
                  <a:lnTo>
                    <a:pt x="32893" y="337438"/>
                  </a:lnTo>
                  <a:lnTo>
                    <a:pt x="68580" y="361505"/>
                  </a:lnTo>
                  <a:lnTo>
                    <a:pt x="112268" y="370332"/>
                  </a:lnTo>
                  <a:lnTo>
                    <a:pt x="5371084" y="370332"/>
                  </a:lnTo>
                  <a:lnTo>
                    <a:pt x="5414771" y="361505"/>
                  </a:lnTo>
                  <a:lnTo>
                    <a:pt x="5450459" y="337438"/>
                  </a:lnTo>
                  <a:lnTo>
                    <a:pt x="5474525" y="301751"/>
                  </a:lnTo>
                  <a:lnTo>
                    <a:pt x="5483352" y="258063"/>
                  </a:lnTo>
                  <a:lnTo>
                    <a:pt x="5483352" y="112267"/>
                  </a:lnTo>
                  <a:lnTo>
                    <a:pt x="5474525" y="68579"/>
                  </a:lnTo>
                  <a:lnTo>
                    <a:pt x="5450459" y="32892"/>
                  </a:lnTo>
                  <a:lnTo>
                    <a:pt x="5414772" y="8826"/>
                  </a:lnTo>
                  <a:lnTo>
                    <a:pt x="5371084" y="0"/>
                  </a:lnTo>
                  <a:close/>
                </a:path>
              </a:pathLst>
            </a:custGeom>
            <a:solidFill>
              <a:schemeClr val="accent5">
                <a:lumMod val="75000"/>
              </a:schemeClr>
            </a:solidFill>
          </p:spPr>
          <p:txBody>
            <a:bodyPr wrap="square" lIns="0" tIns="0" rIns="0" bIns="0" rtlCol="0"/>
            <a:lstStyle/>
            <a:p>
              <a:pPr algn="ctr"/>
              <a:r>
                <a:rPr lang="ru-RU" dirty="0">
                  <a:solidFill>
                    <a:schemeClr val="bg1"/>
                  </a:solidFill>
                </a:rPr>
                <a:t>Дотации</a:t>
              </a:r>
              <a:endParaRPr dirty="0"/>
            </a:p>
          </p:txBody>
        </p:sp>
      </p:grpSp>
      <p:sp>
        <p:nvSpPr>
          <p:cNvPr id="27" name="object 27"/>
          <p:cNvSpPr/>
          <p:nvPr/>
        </p:nvSpPr>
        <p:spPr>
          <a:xfrm>
            <a:off x="7524768" y="2928934"/>
            <a:ext cx="2085339" cy="572400"/>
          </a:xfrm>
          <a:custGeom>
            <a:avLst/>
            <a:gdLst/>
            <a:ahLst/>
            <a:cxnLst/>
            <a:rect l="l" t="t" r="r" b="b"/>
            <a:pathLst>
              <a:path w="2085340" h="368935">
                <a:moveTo>
                  <a:pt x="1973072"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7"/>
                </a:lnTo>
                <a:lnTo>
                  <a:pt x="1973072" y="368807"/>
                </a:lnTo>
                <a:lnTo>
                  <a:pt x="2016573" y="360025"/>
                </a:lnTo>
                <a:lnTo>
                  <a:pt x="2052097" y="336073"/>
                </a:lnTo>
                <a:lnTo>
                  <a:pt x="2076049" y="300549"/>
                </a:lnTo>
                <a:lnTo>
                  <a:pt x="2084832" y="257048"/>
                </a:lnTo>
                <a:lnTo>
                  <a:pt x="2084832" y="111760"/>
                </a:lnTo>
                <a:lnTo>
                  <a:pt x="2076049" y="68258"/>
                </a:lnTo>
                <a:lnTo>
                  <a:pt x="2052097" y="32734"/>
                </a:lnTo>
                <a:lnTo>
                  <a:pt x="2016573" y="8782"/>
                </a:lnTo>
                <a:lnTo>
                  <a:pt x="1973072" y="0"/>
                </a:lnTo>
                <a:close/>
              </a:path>
            </a:pathLst>
          </a:custGeom>
          <a:solidFill>
            <a:srgbClr val="D5DCE4"/>
          </a:solidFill>
        </p:spPr>
        <p:txBody>
          <a:bodyPr wrap="square" lIns="0" tIns="0" rIns="0" bIns="0" rtlCol="0"/>
          <a:lstStyle/>
          <a:p>
            <a:r>
              <a:rPr lang="ru-RU" dirty="0"/>
              <a:t>                   118,2</a:t>
            </a:r>
            <a:endParaRPr dirty="0"/>
          </a:p>
        </p:txBody>
      </p:sp>
      <p:sp>
        <p:nvSpPr>
          <p:cNvPr id="28" name="object 28"/>
          <p:cNvSpPr/>
          <p:nvPr/>
        </p:nvSpPr>
        <p:spPr>
          <a:xfrm>
            <a:off x="309530" y="2928934"/>
            <a:ext cx="1925320" cy="572400"/>
          </a:xfrm>
          <a:custGeom>
            <a:avLst/>
            <a:gdLst/>
            <a:ahLst/>
            <a:cxnLst/>
            <a:rect l="l" t="t" r="r" b="b"/>
            <a:pathLst>
              <a:path w="1925320" h="368935">
                <a:moveTo>
                  <a:pt x="1813052" y="0"/>
                </a:moveTo>
                <a:lnTo>
                  <a:pt x="111772" y="0"/>
                </a:lnTo>
                <a:lnTo>
                  <a:pt x="68269" y="8782"/>
                </a:lnTo>
                <a:lnTo>
                  <a:pt x="32740" y="32734"/>
                </a:lnTo>
                <a:lnTo>
                  <a:pt x="8784" y="68258"/>
                </a:lnTo>
                <a:lnTo>
                  <a:pt x="0" y="111760"/>
                </a:lnTo>
                <a:lnTo>
                  <a:pt x="0" y="257048"/>
                </a:lnTo>
                <a:lnTo>
                  <a:pt x="8784" y="300549"/>
                </a:lnTo>
                <a:lnTo>
                  <a:pt x="32740" y="336073"/>
                </a:lnTo>
                <a:lnTo>
                  <a:pt x="68269" y="360025"/>
                </a:lnTo>
                <a:lnTo>
                  <a:pt x="111772" y="368807"/>
                </a:lnTo>
                <a:lnTo>
                  <a:pt x="1813052" y="368807"/>
                </a:lnTo>
                <a:lnTo>
                  <a:pt x="1856553" y="360025"/>
                </a:lnTo>
                <a:lnTo>
                  <a:pt x="1892077" y="336073"/>
                </a:lnTo>
                <a:lnTo>
                  <a:pt x="1916029" y="300549"/>
                </a:lnTo>
                <a:lnTo>
                  <a:pt x="1924812" y="257048"/>
                </a:lnTo>
                <a:lnTo>
                  <a:pt x="1924812" y="111760"/>
                </a:lnTo>
                <a:lnTo>
                  <a:pt x="1916029" y="68258"/>
                </a:lnTo>
                <a:lnTo>
                  <a:pt x="1892077" y="32734"/>
                </a:lnTo>
                <a:lnTo>
                  <a:pt x="1856553" y="8782"/>
                </a:lnTo>
                <a:lnTo>
                  <a:pt x="1813052" y="0"/>
                </a:lnTo>
                <a:close/>
              </a:path>
            </a:pathLst>
          </a:custGeom>
          <a:solidFill>
            <a:srgbClr val="D5DCE4"/>
          </a:solidFill>
        </p:spPr>
        <p:txBody>
          <a:bodyPr wrap="square" lIns="0" tIns="0" rIns="0" bIns="0" rtlCol="0"/>
          <a:lstStyle/>
          <a:p>
            <a:r>
              <a:rPr lang="ru-RU" dirty="0"/>
              <a:t>           199,7</a:t>
            </a:r>
            <a:endParaRPr dirty="0"/>
          </a:p>
        </p:txBody>
      </p:sp>
      <p:grpSp>
        <p:nvGrpSpPr>
          <p:cNvPr id="26" name="object 29"/>
          <p:cNvGrpSpPr/>
          <p:nvPr/>
        </p:nvGrpSpPr>
        <p:grpSpPr>
          <a:xfrm>
            <a:off x="2166918" y="2928934"/>
            <a:ext cx="5497195" cy="572400"/>
            <a:chOff x="2217420" y="2717292"/>
            <a:chExt cx="5497195" cy="381000"/>
          </a:xfrm>
        </p:grpSpPr>
        <p:sp>
          <p:nvSpPr>
            <p:cNvPr id="30" name="object 30"/>
            <p:cNvSpPr/>
            <p:nvPr/>
          </p:nvSpPr>
          <p:spPr>
            <a:xfrm>
              <a:off x="2231136" y="2729484"/>
              <a:ext cx="5483860" cy="368935"/>
            </a:xfrm>
            <a:custGeom>
              <a:avLst/>
              <a:gdLst/>
              <a:ahLst/>
              <a:cxnLst/>
              <a:rect l="l" t="t" r="r" b="b"/>
              <a:pathLst>
                <a:path w="5483859" h="368935">
                  <a:moveTo>
                    <a:pt x="5371592" y="0"/>
                  </a:moveTo>
                  <a:lnTo>
                    <a:pt x="111759" y="0"/>
                  </a:lnTo>
                  <a:lnTo>
                    <a:pt x="68258" y="8782"/>
                  </a:lnTo>
                  <a:lnTo>
                    <a:pt x="32734" y="32734"/>
                  </a:lnTo>
                  <a:lnTo>
                    <a:pt x="8782" y="68258"/>
                  </a:lnTo>
                  <a:lnTo>
                    <a:pt x="0" y="111760"/>
                  </a:lnTo>
                  <a:lnTo>
                    <a:pt x="0" y="257048"/>
                  </a:lnTo>
                  <a:lnTo>
                    <a:pt x="8782" y="300549"/>
                  </a:lnTo>
                  <a:lnTo>
                    <a:pt x="32734" y="336073"/>
                  </a:lnTo>
                  <a:lnTo>
                    <a:pt x="68258" y="360025"/>
                  </a:lnTo>
                  <a:lnTo>
                    <a:pt x="111759" y="368807"/>
                  </a:lnTo>
                  <a:lnTo>
                    <a:pt x="5371592" y="368807"/>
                  </a:lnTo>
                  <a:lnTo>
                    <a:pt x="5415093" y="360025"/>
                  </a:lnTo>
                  <a:lnTo>
                    <a:pt x="5450617" y="336073"/>
                  </a:lnTo>
                  <a:lnTo>
                    <a:pt x="5474569" y="300549"/>
                  </a:lnTo>
                  <a:lnTo>
                    <a:pt x="5483352" y="257048"/>
                  </a:lnTo>
                  <a:lnTo>
                    <a:pt x="5483352" y="111760"/>
                  </a:lnTo>
                  <a:lnTo>
                    <a:pt x="5474569" y="68258"/>
                  </a:lnTo>
                  <a:lnTo>
                    <a:pt x="5450617" y="32734"/>
                  </a:lnTo>
                  <a:lnTo>
                    <a:pt x="5415093" y="8782"/>
                  </a:lnTo>
                  <a:lnTo>
                    <a:pt x="5371592" y="0"/>
                  </a:lnTo>
                  <a:close/>
                </a:path>
              </a:pathLst>
            </a:custGeom>
            <a:solidFill>
              <a:srgbClr val="627A9B"/>
            </a:solidFill>
          </p:spPr>
          <p:txBody>
            <a:bodyPr wrap="square" lIns="0" tIns="0" rIns="0" bIns="0" rtlCol="0"/>
            <a:lstStyle/>
            <a:p>
              <a:endParaRPr dirty="0"/>
            </a:p>
          </p:txBody>
        </p:sp>
        <p:sp>
          <p:nvSpPr>
            <p:cNvPr id="31" name="object 31"/>
            <p:cNvSpPr/>
            <p:nvPr/>
          </p:nvSpPr>
          <p:spPr>
            <a:xfrm>
              <a:off x="2217420" y="2717292"/>
              <a:ext cx="5483860" cy="368935"/>
            </a:xfrm>
            <a:custGeom>
              <a:avLst/>
              <a:gdLst/>
              <a:ahLst/>
              <a:cxnLst/>
              <a:rect l="l" t="t" r="r" b="b"/>
              <a:pathLst>
                <a:path w="5483859" h="368935">
                  <a:moveTo>
                    <a:pt x="5371591"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5371591" y="368808"/>
                  </a:lnTo>
                  <a:lnTo>
                    <a:pt x="5415093" y="360025"/>
                  </a:lnTo>
                  <a:lnTo>
                    <a:pt x="5450617" y="336073"/>
                  </a:lnTo>
                  <a:lnTo>
                    <a:pt x="5474569" y="300549"/>
                  </a:lnTo>
                  <a:lnTo>
                    <a:pt x="5483352" y="257048"/>
                  </a:lnTo>
                  <a:lnTo>
                    <a:pt x="5483352" y="111760"/>
                  </a:lnTo>
                  <a:lnTo>
                    <a:pt x="5474569" y="68258"/>
                  </a:lnTo>
                  <a:lnTo>
                    <a:pt x="5450617" y="32734"/>
                  </a:lnTo>
                  <a:lnTo>
                    <a:pt x="5415093" y="8782"/>
                  </a:lnTo>
                  <a:lnTo>
                    <a:pt x="5371591" y="0"/>
                  </a:lnTo>
                  <a:close/>
                </a:path>
              </a:pathLst>
            </a:custGeom>
            <a:solidFill>
              <a:schemeClr val="accent5">
                <a:lumMod val="75000"/>
              </a:schemeClr>
            </a:solidFill>
          </p:spPr>
          <p:txBody>
            <a:bodyPr wrap="square" lIns="0" tIns="0" rIns="0" bIns="0" rtlCol="0"/>
            <a:lstStyle/>
            <a:p>
              <a:pPr algn="ctr"/>
              <a:r>
                <a:rPr lang="ru-RU" dirty="0">
                  <a:solidFill>
                    <a:schemeClr val="bg1"/>
                  </a:solidFill>
                </a:rPr>
                <a:t>Субсидии</a:t>
              </a:r>
              <a:endParaRPr dirty="0">
                <a:solidFill>
                  <a:schemeClr val="bg1"/>
                </a:solidFill>
              </a:endParaRPr>
            </a:p>
          </p:txBody>
        </p:sp>
      </p:grpSp>
      <p:sp>
        <p:nvSpPr>
          <p:cNvPr id="32" name="object 32"/>
          <p:cNvSpPr/>
          <p:nvPr/>
        </p:nvSpPr>
        <p:spPr>
          <a:xfrm>
            <a:off x="7596206" y="3714752"/>
            <a:ext cx="2011680" cy="572400"/>
          </a:xfrm>
          <a:custGeom>
            <a:avLst/>
            <a:gdLst/>
            <a:ahLst/>
            <a:cxnLst/>
            <a:rect l="l" t="t" r="r" b="b"/>
            <a:pathLst>
              <a:path w="2011679" h="368935">
                <a:moveTo>
                  <a:pt x="1899920"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1899920" y="368808"/>
                </a:lnTo>
                <a:lnTo>
                  <a:pt x="1943421" y="360025"/>
                </a:lnTo>
                <a:lnTo>
                  <a:pt x="1978945" y="336073"/>
                </a:lnTo>
                <a:lnTo>
                  <a:pt x="2002897" y="300549"/>
                </a:lnTo>
                <a:lnTo>
                  <a:pt x="2011680" y="257048"/>
                </a:lnTo>
                <a:lnTo>
                  <a:pt x="2011680" y="111760"/>
                </a:lnTo>
                <a:lnTo>
                  <a:pt x="2002897" y="68258"/>
                </a:lnTo>
                <a:lnTo>
                  <a:pt x="1978945" y="32734"/>
                </a:lnTo>
                <a:lnTo>
                  <a:pt x="1943421" y="8782"/>
                </a:lnTo>
                <a:lnTo>
                  <a:pt x="1899920" y="0"/>
                </a:lnTo>
                <a:close/>
              </a:path>
            </a:pathLst>
          </a:custGeom>
          <a:solidFill>
            <a:srgbClr val="D5DCE4"/>
          </a:solidFill>
        </p:spPr>
        <p:txBody>
          <a:bodyPr wrap="square" lIns="0" tIns="0" rIns="0" bIns="0" rtlCol="0"/>
          <a:lstStyle/>
          <a:p>
            <a:pPr>
              <a:lnSpc>
                <a:spcPct val="150000"/>
              </a:lnSpc>
            </a:pPr>
            <a:r>
              <a:rPr lang="ru-RU" dirty="0"/>
              <a:t>               1 383,7</a:t>
            </a:r>
            <a:endParaRPr dirty="0"/>
          </a:p>
        </p:txBody>
      </p:sp>
      <p:sp>
        <p:nvSpPr>
          <p:cNvPr id="33" name="object 33"/>
          <p:cNvSpPr/>
          <p:nvPr/>
        </p:nvSpPr>
        <p:spPr>
          <a:xfrm>
            <a:off x="309530" y="3714752"/>
            <a:ext cx="1932939" cy="572400"/>
          </a:xfrm>
          <a:custGeom>
            <a:avLst/>
            <a:gdLst/>
            <a:ahLst/>
            <a:cxnLst/>
            <a:rect l="l" t="t" r="r" b="b"/>
            <a:pathLst>
              <a:path w="1932939" h="370839">
                <a:moveTo>
                  <a:pt x="1820164" y="0"/>
                </a:moveTo>
                <a:lnTo>
                  <a:pt x="112242" y="0"/>
                </a:lnTo>
                <a:lnTo>
                  <a:pt x="68553" y="8826"/>
                </a:lnTo>
                <a:lnTo>
                  <a:pt x="32875" y="32892"/>
                </a:lnTo>
                <a:lnTo>
                  <a:pt x="8820" y="68579"/>
                </a:lnTo>
                <a:lnTo>
                  <a:pt x="0" y="112267"/>
                </a:lnTo>
                <a:lnTo>
                  <a:pt x="0" y="258063"/>
                </a:lnTo>
                <a:lnTo>
                  <a:pt x="8820" y="301751"/>
                </a:lnTo>
                <a:lnTo>
                  <a:pt x="32875" y="337438"/>
                </a:lnTo>
                <a:lnTo>
                  <a:pt x="68553" y="361505"/>
                </a:lnTo>
                <a:lnTo>
                  <a:pt x="112242" y="370331"/>
                </a:lnTo>
                <a:lnTo>
                  <a:pt x="1820164" y="370331"/>
                </a:lnTo>
                <a:lnTo>
                  <a:pt x="1863852" y="361505"/>
                </a:lnTo>
                <a:lnTo>
                  <a:pt x="1899539" y="337438"/>
                </a:lnTo>
                <a:lnTo>
                  <a:pt x="1923605" y="301751"/>
                </a:lnTo>
                <a:lnTo>
                  <a:pt x="1932432" y="258063"/>
                </a:lnTo>
                <a:lnTo>
                  <a:pt x="1932432" y="112267"/>
                </a:lnTo>
                <a:lnTo>
                  <a:pt x="1923605" y="68579"/>
                </a:lnTo>
                <a:lnTo>
                  <a:pt x="1899539" y="32892"/>
                </a:lnTo>
                <a:lnTo>
                  <a:pt x="1863852" y="8826"/>
                </a:lnTo>
                <a:lnTo>
                  <a:pt x="1820164" y="0"/>
                </a:lnTo>
                <a:close/>
              </a:path>
            </a:pathLst>
          </a:custGeom>
          <a:solidFill>
            <a:srgbClr val="D5DCE4"/>
          </a:solidFill>
        </p:spPr>
        <p:txBody>
          <a:bodyPr wrap="square" lIns="0" tIns="0" rIns="0" bIns="0" rtlCol="0"/>
          <a:lstStyle/>
          <a:p>
            <a:pPr>
              <a:lnSpc>
                <a:spcPct val="150000"/>
              </a:lnSpc>
            </a:pPr>
            <a:r>
              <a:rPr lang="ru-RU" dirty="0"/>
              <a:t>          1 296,1</a:t>
            </a:r>
            <a:endParaRPr dirty="0"/>
          </a:p>
        </p:txBody>
      </p:sp>
      <p:grpSp>
        <p:nvGrpSpPr>
          <p:cNvPr id="29" name="object 34"/>
          <p:cNvGrpSpPr/>
          <p:nvPr/>
        </p:nvGrpSpPr>
        <p:grpSpPr>
          <a:xfrm>
            <a:off x="2166918" y="3643319"/>
            <a:ext cx="5556967" cy="643834"/>
            <a:chOff x="2231135" y="3290315"/>
            <a:chExt cx="5492750" cy="822464"/>
          </a:xfrm>
        </p:grpSpPr>
        <p:sp>
          <p:nvSpPr>
            <p:cNvPr id="35" name="object 35"/>
            <p:cNvSpPr/>
            <p:nvPr/>
          </p:nvSpPr>
          <p:spPr>
            <a:xfrm>
              <a:off x="2231135" y="3290315"/>
              <a:ext cx="5492750" cy="628015"/>
            </a:xfrm>
            <a:custGeom>
              <a:avLst/>
              <a:gdLst/>
              <a:ahLst/>
              <a:cxnLst/>
              <a:rect l="l" t="t" r="r" b="b"/>
              <a:pathLst>
                <a:path w="5492750" h="628014">
                  <a:moveTo>
                    <a:pt x="5302249" y="0"/>
                  </a:moveTo>
                  <a:lnTo>
                    <a:pt x="190245" y="0"/>
                  </a:lnTo>
                  <a:lnTo>
                    <a:pt x="146637" y="5026"/>
                  </a:lnTo>
                  <a:lnTo>
                    <a:pt x="106598" y="19343"/>
                  </a:lnTo>
                  <a:lnTo>
                    <a:pt x="71274" y="41807"/>
                  </a:lnTo>
                  <a:lnTo>
                    <a:pt x="41807" y="71274"/>
                  </a:lnTo>
                  <a:lnTo>
                    <a:pt x="19343" y="106598"/>
                  </a:lnTo>
                  <a:lnTo>
                    <a:pt x="5026" y="146637"/>
                  </a:lnTo>
                  <a:lnTo>
                    <a:pt x="0" y="190246"/>
                  </a:lnTo>
                  <a:lnTo>
                    <a:pt x="0" y="437642"/>
                  </a:lnTo>
                  <a:lnTo>
                    <a:pt x="5026" y="481250"/>
                  </a:lnTo>
                  <a:lnTo>
                    <a:pt x="19343" y="521289"/>
                  </a:lnTo>
                  <a:lnTo>
                    <a:pt x="41807" y="556613"/>
                  </a:lnTo>
                  <a:lnTo>
                    <a:pt x="71274" y="586080"/>
                  </a:lnTo>
                  <a:lnTo>
                    <a:pt x="106598" y="608544"/>
                  </a:lnTo>
                  <a:lnTo>
                    <a:pt x="146637" y="622861"/>
                  </a:lnTo>
                  <a:lnTo>
                    <a:pt x="190245" y="627888"/>
                  </a:lnTo>
                  <a:lnTo>
                    <a:pt x="5302249" y="627888"/>
                  </a:lnTo>
                  <a:lnTo>
                    <a:pt x="5345858" y="622861"/>
                  </a:lnTo>
                  <a:lnTo>
                    <a:pt x="5385897" y="608544"/>
                  </a:lnTo>
                  <a:lnTo>
                    <a:pt x="5421221" y="586080"/>
                  </a:lnTo>
                  <a:lnTo>
                    <a:pt x="5450688" y="556613"/>
                  </a:lnTo>
                  <a:lnTo>
                    <a:pt x="5473152" y="521289"/>
                  </a:lnTo>
                  <a:lnTo>
                    <a:pt x="5487469" y="481250"/>
                  </a:lnTo>
                  <a:lnTo>
                    <a:pt x="5492495" y="437642"/>
                  </a:lnTo>
                  <a:lnTo>
                    <a:pt x="5492495" y="190246"/>
                  </a:lnTo>
                  <a:lnTo>
                    <a:pt x="5487469" y="146637"/>
                  </a:lnTo>
                  <a:lnTo>
                    <a:pt x="5473152" y="106598"/>
                  </a:lnTo>
                  <a:lnTo>
                    <a:pt x="5450688" y="71274"/>
                  </a:lnTo>
                  <a:lnTo>
                    <a:pt x="5421221" y="41807"/>
                  </a:lnTo>
                  <a:lnTo>
                    <a:pt x="5385897" y="19343"/>
                  </a:lnTo>
                  <a:lnTo>
                    <a:pt x="5345858" y="5026"/>
                  </a:lnTo>
                  <a:lnTo>
                    <a:pt x="5302249" y="0"/>
                  </a:lnTo>
                  <a:close/>
                </a:path>
              </a:pathLst>
            </a:custGeom>
            <a:noFill/>
            <a:ln>
              <a:noFill/>
            </a:ln>
            <a:effectLst/>
          </p:spPr>
          <p:txBody>
            <a:bodyPr wrap="square" lIns="0" tIns="0" rIns="0" bIns="0" rtlCol="0"/>
            <a:lstStyle/>
            <a:p>
              <a:endParaRPr dirty="0"/>
            </a:p>
          </p:txBody>
        </p:sp>
        <p:sp>
          <p:nvSpPr>
            <p:cNvPr id="36" name="object 36"/>
            <p:cNvSpPr/>
            <p:nvPr/>
          </p:nvSpPr>
          <p:spPr>
            <a:xfrm>
              <a:off x="2231135" y="3381568"/>
              <a:ext cx="5492750" cy="731211"/>
            </a:xfrm>
            <a:custGeom>
              <a:avLst/>
              <a:gdLst/>
              <a:ahLst/>
              <a:cxnLst/>
              <a:rect l="l" t="t" r="r" b="b"/>
              <a:pathLst>
                <a:path w="5492750" h="628014">
                  <a:moveTo>
                    <a:pt x="5302249" y="0"/>
                  </a:moveTo>
                  <a:lnTo>
                    <a:pt x="190245" y="0"/>
                  </a:lnTo>
                  <a:lnTo>
                    <a:pt x="146637" y="5026"/>
                  </a:lnTo>
                  <a:lnTo>
                    <a:pt x="106598" y="19343"/>
                  </a:lnTo>
                  <a:lnTo>
                    <a:pt x="71274" y="41807"/>
                  </a:lnTo>
                  <a:lnTo>
                    <a:pt x="41807" y="71274"/>
                  </a:lnTo>
                  <a:lnTo>
                    <a:pt x="19343" y="106598"/>
                  </a:lnTo>
                  <a:lnTo>
                    <a:pt x="5026" y="146637"/>
                  </a:lnTo>
                  <a:lnTo>
                    <a:pt x="0" y="190245"/>
                  </a:lnTo>
                  <a:lnTo>
                    <a:pt x="0" y="437641"/>
                  </a:lnTo>
                  <a:lnTo>
                    <a:pt x="5026" y="481250"/>
                  </a:lnTo>
                  <a:lnTo>
                    <a:pt x="19343" y="521289"/>
                  </a:lnTo>
                  <a:lnTo>
                    <a:pt x="41807" y="556613"/>
                  </a:lnTo>
                  <a:lnTo>
                    <a:pt x="71274" y="586080"/>
                  </a:lnTo>
                  <a:lnTo>
                    <a:pt x="106598" y="608544"/>
                  </a:lnTo>
                  <a:lnTo>
                    <a:pt x="146637" y="622861"/>
                  </a:lnTo>
                  <a:lnTo>
                    <a:pt x="190245" y="627888"/>
                  </a:lnTo>
                  <a:lnTo>
                    <a:pt x="5302249" y="627888"/>
                  </a:lnTo>
                  <a:lnTo>
                    <a:pt x="5345858" y="622861"/>
                  </a:lnTo>
                  <a:lnTo>
                    <a:pt x="5385897" y="608544"/>
                  </a:lnTo>
                  <a:lnTo>
                    <a:pt x="5421221" y="586080"/>
                  </a:lnTo>
                  <a:lnTo>
                    <a:pt x="5450688" y="556613"/>
                  </a:lnTo>
                  <a:lnTo>
                    <a:pt x="5473152" y="521289"/>
                  </a:lnTo>
                  <a:lnTo>
                    <a:pt x="5487469" y="481250"/>
                  </a:lnTo>
                  <a:lnTo>
                    <a:pt x="5492495" y="437641"/>
                  </a:lnTo>
                  <a:lnTo>
                    <a:pt x="5492495" y="190245"/>
                  </a:lnTo>
                  <a:lnTo>
                    <a:pt x="5487469" y="146637"/>
                  </a:lnTo>
                  <a:lnTo>
                    <a:pt x="5473152" y="106598"/>
                  </a:lnTo>
                  <a:lnTo>
                    <a:pt x="5450688" y="71274"/>
                  </a:lnTo>
                  <a:lnTo>
                    <a:pt x="5421221" y="41807"/>
                  </a:lnTo>
                  <a:lnTo>
                    <a:pt x="5385897" y="19343"/>
                  </a:lnTo>
                  <a:lnTo>
                    <a:pt x="5345858" y="5026"/>
                  </a:lnTo>
                  <a:lnTo>
                    <a:pt x="5302249" y="0"/>
                  </a:lnTo>
                  <a:close/>
                </a:path>
              </a:pathLst>
            </a:custGeom>
            <a:solidFill>
              <a:schemeClr val="accent5">
                <a:lumMod val="75000"/>
              </a:schemeClr>
            </a:solidFill>
          </p:spPr>
          <p:txBody>
            <a:bodyPr wrap="square" lIns="0" tIns="0" rIns="0" bIns="0" rtlCol="0"/>
            <a:lstStyle/>
            <a:p>
              <a:pPr algn="ctr"/>
              <a:r>
                <a:rPr lang="ru-RU" dirty="0">
                  <a:solidFill>
                    <a:schemeClr val="bg1"/>
                  </a:solidFill>
                </a:rPr>
                <a:t>Субвенции</a:t>
              </a:r>
              <a:endParaRPr dirty="0"/>
            </a:p>
          </p:txBody>
        </p:sp>
      </p:grpSp>
      <p:sp>
        <p:nvSpPr>
          <p:cNvPr id="45" name="object 45"/>
          <p:cNvSpPr/>
          <p:nvPr/>
        </p:nvSpPr>
        <p:spPr>
          <a:xfrm>
            <a:off x="7596206" y="4572008"/>
            <a:ext cx="2005964" cy="572400"/>
          </a:xfrm>
          <a:custGeom>
            <a:avLst/>
            <a:gdLst/>
            <a:ahLst/>
            <a:cxnLst/>
            <a:rect l="l" t="t" r="r" b="b"/>
            <a:pathLst>
              <a:path w="2005965" h="370839">
                <a:moveTo>
                  <a:pt x="1893316" y="0"/>
                </a:moveTo>
                <a:lnTo>
                  <a:pt x="112268" y="0"/>
                </a:lnTo>
                <a:lnTo>
                  <a:pt x="68580" y="8826"/>
                </a:lnTo>
                <a:lnTo>
                  <a:pt x="32893" y="32893"/>
                </a:lnTo>
                <a:lnTo>
                  <a:pt x="8826" y="68580"/>
                </a:lnTo>
                <a:lnTo>
                  <a:pt x="0" y="112268"/>
                </a:lnTo>
                <a:lnTo>
                  <a:pt x="0" y="258064"/>
                </a:lnTo>
                <a:lnTo>
                  <a:pt x="8826" y="301752"/>
                </a:lnTo>
                <a:lnTo>
                  <a:pt x="32892" y="337439"/>
                </a:lnTo>
                <a:lnTo>
                  <a:pt x="68579" y="361505"/>
                </a:lnTo>
                <a:lnTo>
                  <a:pt x="112268" y="370331"/>
                </a:lnTo>
                <a:lnTo>
                  <a:pt x="1893316" y="370331"/>
                </a:lnTo>
                <a:lnTo>
                  <a:pt x="1937003" y="361505"/>
                </a:lnTo>
                <a:lnTo>
                  <a:pt x="1972691" y="337439"/>
                </a:lnTo>
                <a:lnTo>
                  <a:pt x="1996757" y="301752"/>
                </a:lnTo>
                <a:lnTo>
                  <a:pt x="2005584" y="258064"/>
                </a:lnTo>
                <a:lnTo>
                  <a:pt x="2005584" y="112268"/>
                </a:lnTo>
                <a:lnTo>
                  <a:pt x="1996757" y="68580"/>
                </a:lnTo>
                <a:lnTo>
                  <a:pt x="1972691" y="32893"/>
                </a:lnTo>
                <a:lnTo>
                  <a:pt x="1937004" y="8826"/>
                </a:lnTo>
                <a:lnTo>
                  <a:pt x="1893316" y="0"/>
                </a:lnTo>
                <a:close/>
              </a:path>
            </a:pathLst>
          </a:custGeom>
          <a:solidFill>
            <a:srgbClr val="D5DCE4"/>
          </a:solidFill>
        </p:spPr>
        <p:txBody>
          <a:bodyPr wrap="square" lIns="0" tIns="0" rIns="0" bIns="0" rtlCol="0"/>
          <a:lstStyle/>
          <a:p>
            <a:pPr>
              <a:lnSpc>
                <a:spcPct val="150000"/>
              </a:lnSpc>
            </a:pPr>
            <a:r>
              <a:rPr lang="ru-RU" dirty="0"/>
              <a:t>                   93,3</a:t>
            </a:r>
            <a:endParaRPr dirty="0"/>
          </a:p>
        </p:txBody>
      </p:sp>
      <p:sp>
        <p:nvSpPr>
          <p:cNvPr id="46" name="object 46"/>
          <p:cNvSpPr/>
          <p:nvPr/>
        </p:nvSpPr>
        <p:spPr>
          <a:xfrm>
            <a:off x="309530" y="4572008"/>
            <a:ext cx="1957070" cy="572400"/>
          </a:xfrm>
          <a:custGeom>
            <a:avLst/>
            <a:gdLst/>
            <a:ahLst/>
            <a:cxnLst/>
            <a:rect l="l" t="t" r="r" b="b"/>
            <a:pathLst>
              <a:path w="1957070" h="370839">
                <a:moveTo>
                  <a:pt x="1844548" y="0"/>
                </a:moveTo>
                <a:lnTo>
                  <a:pt x="112242" y="0"/>
                </a:lnTo>
                <a:lnTo>
                  <a:pt x="68553" y="8826"/>
                </a:lnTo>
                <a:lnTo>
                  <a:pt x="32875" y="32893"/>
                </a:lnTo>
                <a:lnTo>
                  <a:pt x="8820" y="68580"/>
                </a:lnTo>
                <a:lnTo>
                  <a:pt x="0" y="112268"/>
                </a:lnTo>
                <a:lnTo>
                  <a:pt x="0" y="258064"/>
                </a:lnTo>
                <a:lnTo>
                  <a:pt x="8820" y="301752"/>
                </a:lnTo>
                <a:lnTo>
                  <a:pt x="32875" y="337439"/>
                </a:lnTo>
                <a:lnTo>
                  <a:pt x="68553" y="361505"/>
                </a:lnTo>
                <a:lnTo>
                  <a:pt x="112242" y="370331"/>
                </a:lnTo>
                <a:lnTo>
                  <a:pt x="1844548" y="370331"/>
                </a:lnTo>
                <a:lnTo>
                  <a:pt x="1888236" y="361505"/>
                </a:lnTo>
                <a:lnTo>
                  <a:pt x="1923923" y="337439"/>
                </a:lnTo>
                <a:lnTo>
                  <a:pt x="1947989" y="301752"/>
                </a:lnTo>
                <a:lnTo>
                  <a:pt x="1956816" y="258064"/>
                </a:lnTo>
                <a:lnTo>
                  <a:pt x="1956816" y="112268"/>
                </a:lnTo>
                <a:lnTo>
                  <a:pt x="1947989" y="68580"/>
                </a:lnTo>
                <a:lnTo>
                  <a:pt x="1923923" y="32893"/>
                </a:lnTo>
                <a:lnTo>
                  <a:pt x="1888236" y="8826"/>
                </a:lnTo>
                <a:lnTo>
                  <a:pt x="1844548" y="0"/>
                </a:lnTo>
                <a:close/>
              </a:path>
            </a:pathLst>
          </a:custGeom>
          <a:solidFill>
            <a:srgbClr val="D5DCE4"/>
          </a:solidFill>
        </p:spPr>
        <p:txBody>
          <a:bodyPr wrap="square" lIns="0" tIns="0" rIns="0" bIns="0" rtlCol="0"/>
          <a:lstStyle/>
          <a:p>
            <a:pPr>
              <a:lnSpc>
                <a:spcPct val="150000"/>
              </a:lnSpc>
            </a:pPr>
            <a:r>
              <a:rPr lang="ru-RU" dirty="0"/>
              <a:t>             82,7</a:t>
            </a:r>
            <a:endParaRPr dirty="0"/>
          </a:p>
        </p:txBody>
      </p:sp>
      <p:grpSp>
        <p:nvGrpSpPr>
          <p:cNvPr id="34" name="object 47"/>
          <p:cNvGrpSpPr/>
          <p:nvPr/>
        </p:nvGrpSpPr>
        <p:grpSpPr>
          <a:xfrm>
            <a:off x="2238356" y="4572008"/>
            <a:ext cx="5491480" cy="572400"/>
            <a:chOff x="2228088" y="4000504"/>
            <a:chExt cx="5491480" cy="500066"/>
          </a:xfrm>
        </p:grpSpPr>
        <p:sp>
          <p:nvSpPr>
            <p:cNvPr id="48" name="object 48"/>
            <p:cNvSpPr/>
            <p:nvPr/>
          </p:nvSpPr>
          <p:spPr>
            <a:xfrm>
              <a:off x="2228088" y="4073652"/>
              <a:ext cx="5491480" cy="370840"/>
            </a:xfrm>
            <a:custGeom>
              <a:avLst/>
              <a:gdLst/>
              <a:ahLst/>
              <a:cxnLst/>
              <a:rect l="l" t="t" r="r" b="b"/>
              <a:pathLst>
                <a:path w="5491480" h="370839">
                  <a:moveTo>
                    <a:pt x="5378704" y="0"/>
                  </a:moveTo>
                  <a:lnTo>
                    <a:pt x="112268" y="0"/>
                  </a:lnTo>
                  <a:lnTo>
                    <a:pt x="68580" y="8826"/>
                  </a:lnTo>
                  <a:lnTo>
                    <a:pt x="32893" y="32893"/>
                  </a:lnTo>
                  <a:lnTo>
                    <a:pt x="8826" y="68580"/>
                  </a:lnTo>
                  <a:lnTo>
                    <a:pt x="0" y="112268"/>
                  </a:lnTo>
                  <a:lnTo>
                    <a:pt x="0" y="258064"/>
                  </a:lnTo>
                  <a:lnTo>
                    <a:pt x="8826" y="301752"/>
                  </a:lnTo>
                  <a:lnTo>
                    <a:pt x="32893" y="337439"/>
                  </a:lnTo>
                  <a:lnTo>
                    <a:pt x="68580" y="361505"/>
                  </a:lnTo>
                  <a:lnTo>
                    <a:pt x="112268" y="370331"/>
                  </a:lnTo>
                  <a:lnTo>
                    <a:pt x="5378704" y="370331"/>
                  </a:lnTo>
                  <a:lnTo>
                    <a:pt x="5422392" y="361505"/>
                  </a:lnTo>
                  <a:lnTo>
                    <a:pt x="5458079" y="337439"/>
                  </a:lnTo>
                  <a:lnTo>
                    <a:pt x="5482145" y="301752"/>
                  </a:lnTo>
                  <a:lnTo>
                    <a:pt x="5490971" y="258064"/>
                  </a:lnTo>
                  <a:lnTo>
                    <a:pt x="5490971" y="112268"/>
                  </a:lnTo>
                  <a:lnTo>
                    <a:pt x="5482145" y="68580"/>
                  </a:lnTo>
                  <a:lnTo>
                    <a:pt x="5458078" y="32893"/>
                  </a:lnTo>
                  <a:lnTo>
                    <a:pt x="5422392" y="8826"/>
                  </a:lnTo>
                  <a:lnTo>
                    <a:pt x="5378704" y="0"/>
                  </a:lnTo>
                  <a:close/>
                </a:path>
              </a:pathLst>
            </a:custGeom>
            <a:solidFill>
              <a:srgbClr val="627A9B"/>
            </a:solidFill>
          </p:spPr>
          <p:txBody>
            <a:bodyPr wrap="square" lIns="0" tIns="0" rIns="0" bIns="0" rtlCol="0"/>
            <a:lstStyle/>
            <a:p>
              <a:endParaRPr dirty="0"/>
            </a:p>
          </p:txBody>
        </p:sp>
        <p:sp>
          <p:nvSpPr>
            <p:cNvPr id="49" name="object 49"/>
            <p:cNvSpPr/>
            <p:nvPr/>
          </p:nvSpPr>
          <p:spPr>
            <a:xfrm>
              <a:off x="2228088" y="4000504"/>
              <a:ext cx="5491480" cy="500066"/>
            </a:xfrm>
            <a:custGeom>
              <a:avLst/>
              <a:gdLst/>
              <a:ahLst/>
              <a:cxnLst/>
              <a:rect l="l" t="t" r="r" b="b"/>
              <a:pathLst>
                <a:path w="5491480" h="370839">
                  <a:moveTo>
                    <a:pt x="5378704" y="0"/>
                  </a:moveTo>
                  <a:lnTo>
                    <a:pt x="112268" y="0"/>
                  </a:lnTo>
                  <a:lnTo>
                    <a:pt x="68580" y="8826"/>
                  </a:lnTo>
                  <a:lnTo>
                    <a:pt x="32893" y="32893"/>
                  </a:lnTo>
                  <a:lnTo>
                    <a:pt x="8826" y="68580"/>
                  </a:lnTo>
                  <a:lnTo>
                    <a:pt x="0" y="112268"/>
                  </a:lnTo>
                  <a:lnTo>
                    <a:pt x="0" y="258064"/>
                  </a:lnTo>
                  <a:lnTo>
                    <a:pt x="8826" y="301752"/>
                  </a:lnTo>
                  <a:lnTo>
                    <a:pt x="32893" y="337439"/>
                  </a:lnTo>
                  <a:lnTo>
                    <a:pt x="68580" y="361505"/>
                  </a:lnTo>
                  <a:lnTo>
                    <a:pt x="112268" y="370332"/>
                  </a:lnTo>
                  <a:lnTo>
                    <a:pt x="5378704" y="370332"/>
                  </a:lnTo>
                  <a:lnTo>
                    <a:pt x="5422392" y="361505"/>
                  </a:lnTo>
                  <a:lnTo>
                    <a:pt x="5458079" y="337439"/>
                  </a:lnTo>
                  <a:lnTo>
                    <a:pt x="5482145" y="301752"/>
                  </a:lnTo>
                  <a:lnTo>
                    <a:pt x="5490971" y="258064"/>
                  </a:lnTo>
                  <a:lnTo>
                    <a:pt x="5490971" y="112268"/>
                  </a:lnTo>
                  <a:lnTo>
                    <a:pt x="5482145" y="68580"/>
                  </a:lnTo>
                  <a:lnTo>
                    <a:pt x="5458078" y="32893"/>
                  </a:lnTo>
                  <a:lnTo>
                    <a:pt x="5422392" y="8826"/>
                  </a:lnTo>
                  <a:lnTo>
                    <a:pt x="5378704" y="0"/>
                  </a:lnTo>
                  <a:close/>
                </a:path>
              </a:pathLst>
            </a:custGeom>
            <a:solidFill>
              <a:schemeClr val="accent5">
                <a:lumMod val="75000"/>
              </a:schemeClr>
            </a:solidFill>
          </p:spPr>
          <p:txBody>
            <a:bodyPr wrap="square" lIns="0" tIns="0" rIns="0" bIns="0" rtlCol="0"/>
            <a:lstStyle/>
            <a:p>
              <a:pPr algn="ctr">
                <a:lnSpc>
                  <a:spcPct val="150000"/>
                </a:lnSpc>
              </a:pPr>
              <a:r>
                <a:rPr lang="ru-RU" dirty="0"/>
                <a:t>   </a:t>
              </a:r>
              <a:r>
                <a:rPr lang="ru-RU" dirty="0">
                  <a:solidFill>
                    <a:schemeClr val="bg1"/>
                  </a:solidFill>
                </a:rPr>
                <a:t>Иные межбюджетные трансферты</a:t>
              </a:r>
              <a:endParaRPr dirty="0"/>
            </a:p>
          </p:txBody>
        </p:sp>
      </p:grpSp>
      <p:sp>
        <p:nvSpPr>
          <p:cNvPr id="50" name="object 50"/>
          <p:cNvSpPr/>
          <p:nvPr/>
        </p:nvSpPr>
        <p:spPr>
          <a:xfrm>
            <a:off x="7524768" y="5429264"/>
            <a:ext cx="2071702" cy="571504"/>
          </a:xfrm>
          <a:custGeom>
            <a:avLst/>
            <a:gdLst/>
            <a:ahLst/>
            <a:cxnLst/>
            <a:rect l="l" t="t" r="r" b="b"/>
            <a:pathLst>
              <a:path w="1973579" h="368935">
                <a:moveTo>
                  <a:pt x="1861820"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1861820" y="368808"/>
                </a:lnTo>
                <a:lnTo>
                  <a:pt x="1905321" y="360025"/>
                </a:lnTo>
                <a:lnTo>
                  <a:pt x="1940845" y="336073"/>
                </a:lnTo>
                <a:lnTo>
                  <a:pt x="1964797" y="300549"/>
                </a:lnTo>
                <a:lnTo>
                  <a:pt x="1973580" y="257048"/>
                </a:lnTo>
                <a:lnTo>
                  <a:pt x="1973580" y="111760"/>
                </a:lnTo>
                <a:lnTo>
                  <a:pt x="1964797" y="68258"/>
                </a:lnTo>
                <a:lnTo>
                  <a:pt x="1940845" y="32734"/>
                </a:lnTo>
                <a:lnTo>
                  <a:pt x="1905321" y="8782"/>
                </a:lnTo>
                <a:lnTo>
                  <a:pt x="1861820" y="0"/>
                </a:lnTo>
                <a:close/>
              </a:path>
            </a:pathLst>
          </a:custGeom>
          <a:solidFill>
            <a:srgbClr val="D5DCE4"/>
          </a:solidFill>
        </p:spPr>
        <p:txBody>
          <a:bodyPr wrap="square" lIns="0" tIns="0" rIns="0" bIns="0" rtlCol="0"/>
          <a:lstStyle/>
          <a:p>
            <a:pPr>
              <a:lnSpc>
                <a:spcPct val="150000"/>
              </a:lnSpc>
            </a:pPr>
            <a:r>
              <a:rPr lang="ru-RU" dirty="0"/>
              <a:t>                  - 0,3</a:t>
            </a:r>
            <a:endParaRPr dirty="0"/>
          </a:p>
        </p:txBody>
      </p:sp>
      <p:sp>
        <p:nvSpPr>
          <p:cNvPr id="51" name="object 51"/>
          <p:cNvSpPr/>
          <p:nvPr/>
        </p:nvSpPr>
        <p:spPr>
          <a:xfrm>
            <a:off x="309530" y="5429264"/>
            <a:ext cx="2068164" cy="571504"/>
          </a:xfrm>
          <a:custGeom>
            <a:avLst/>
            <a:gdLst/>
            <a:ahLst/>
            <a:cxnLst/>
            <a:rect l="l" t="t" r="r" b="b"/>
            <a:pathLst>
              <a:path w="1949450" h="368935">
                <a:moveTo>
                  <a:pt x="1837436" y="0"/>
                </a:moveTo>
                <a:lnTo>
                  <a:pt x="111772" y="0"/>
                </a:lnTo>
                <a:lnTo>
                  <a:pt x="68269" y="8782"/>
                </a:lnTo>
                <a:lnTo>
                  <a:pt x="32740" y="32734"/>
                </a:lnTo>
                <a:lnTo>
                  <a:pt x="8784" y="68258"/>
                </a:lnTo>
                <a:lnTo>
                  <a:pt x="0" y="111760"/>
                </a:lnTo>
                <a:lnTo>
                  <a:pt x="0" y="257048"/>
                </a:lnTo>
                <a:lnTo>
                  <a:pt x="8784" y="300549"/>
                </a:lnTo>
                <a:lnTo>
                  <a:pt x="32740" y="336073"/>
                </a:lnTo>
                <a:lnTo>
                  <a:pt x="68269" y="360025"/>
                </a:lnTo>
                <a:lnTo>
                  <a:pt x="111772" y="368808"/>
                </a:lnTo>
                <a:lnTo>
                  <a:pt x="1837436" y="368808"/>
                </a:lnTo>
                <a:lnTo>
                  <a:pt x="1880937" y="360025"/>
                </a:lnTo>
                <a:lnTo>
                  <a:pt x="1916461" y="336073"/>
                </a:lnTo>
                <a:lnTo>
                  <a:pt x="1940413" y="300549"/>
                </a:lnTo>
                <a:lnTo>
                  <a:pt x="1949195" y="257048"/>
                </a:lnTo>
                <a:lnTo>
                  <a:pt x="1949195" y="111760"/>
                </a:lnTo>
                <a:lnTo>
                  <a:pt x="1940413" y="68258"/>
                </a:lnTo>
                <a:lnTo>
                  <a:pt x="1916461" y="32734"/>
                </a:lnTo>
                <a:lnTo>
                  <a:pt x="1880937" y="8782"/>
                </a:lnTo>
                <a:lnTo>
                  <a:pt x="1837436" y="0"/>
                </a:lnTo>
                <a:close/>
              </a:path>
            </a:pathLst>
          </a:custGeom>
          <a:solidFill>
            <a:srgbClr val="D5DCE4"/>
          </a:solidFill>
        </p:spPr>
        <p:txBody>
          <a:bodyPr wrap="square" lIns="0" tIns="0" rIns="0" bIns="0" rtlCol="0"/>
          <a:lstStyle/>
          <a:p>
            <a:pPr>
              <a:lnSpc>
                <a:spcPct val="150000"/>
              </a:lnSpc>
            </a:pPr>
            <a:r>
              <a:rPr lang="ru-RU" dirty="0"/>
              <a:t>            - 0,3</a:t>
            </a:r>
            <a:endParaRPr dirty="0"/>
          </a:p>
        </p:txBody>
      </p:sp>
      <p:sp>
        <p:nvSpPr>
          <p:cNvPr id="52" name="object 52"/>
          <p:cNvSpPr/>
          <p:nvPr/>
        </p:nvSpPr>
        <p:spPr>
          <a:xfrm>
            <a:off x="2257044" y="5429264"/>
            <a:ext cx="5480685" cy="571504"/>
          </a:xfrm>
          <a:custGeom>
            <a:avLst/>
            <a:gdLst/>
            <a:ahLst/>
            <a:cxnLst/>
            <a:rect l="l" t="t" r="r" b="b"/>
            <a:pathLst>
              <a:path w="5480684" h="368935">
                <a:moveTo>
                  <a:pt x="5368544" y="0"/>
                </a:moveTo>
                <a:lnTo>
                  <a:pt x="111760" y="0"/>
                </a:lnTo>
                <a:lnTo>
                  <a:pt x="68258" y="8782"/>
                </a:lnTo>
                <a:lnTo>
                  <a:pt x="32734" y="32734"/>
                </a:lnTo>
                <a:lnTo>
                  <a:pt x="8782" y="68258"/>
                </a:lnTo>
                <a:lnTo>
                  <a:pt x="0" y="111760"/>
                </a:lnTo>
                <a:lnTo>
                  <a:pt x="0" y="257048"/>
                </a:lnTo>
                <a:lnTo>
                  <a:pt x="8782" y="300549"/>
                </a:lnTo>
                <a:lnTo>
                  <a:pt x="32734" y="336073"/>
                </a:lnTo>
                <a:lnTo>
                  <a:pt x="68258" y="360025"/>
                </a:lnTo>
                <a:lnTo>
                  <a:pt x="111760" y="368808"/>
                </a:lnTo>
                <a:lnTo>
                  <a:pt x="5368544" y="368808"/>
                </a:lnTo>
                <a:lnTo>
                  <a:pt x="5412045" y="360025"/>
                </a:lnTo>
                <a:lnTo>
                  <a:pt x="5447569" y="336073"/>
                </a:lnTo>
                <a:lnTo>
                  <a:pt x="5471521" y="300549"/>
                </a:lnTo>
                <a:lnTo>
                  <a:pt x="5480304" y="257048"/>
                </a:lnTo>
                <a:lnTo>
                  <a:pt x="5480304" y="111760"/>
                </a:lnTo>
                <a:lnTo>
                  <a:pt x="5471521" y="68258"/>
                </a:lnTo>
                <a:lnTo>
                  <a:pt x="5447569" y="32734"/>
                </a:lnTo>
                <a:lnTo>
                  <a:pt x="5412045" y="8782"/>
                </a:lnTo>
                <a:lnTo>
                  <a:pt x="5368544" y="0"/>
                </a:lnTo>
                <a:close/>
              </a:path>
            </a:pathLst>
          </a:custGeom>
          <a:solidFill>
            <a:schemeClr val="accent5">
              <a:lumMod val="75000"/>
            </a:schemeClr>
          </a:solidFill>
        </p:spPr>
        <p:txBody>
          <a:bodyPr wrap="square" lIns="0" tIns="0" rIns="0" bIns="0" rtlCol="0"/>
          <a:lstStyle/>
          <a:p>
            <a:pPr algn="ctr"/>
            <a:r>
              <a:rPr lang="ru-RU" dirty="0">
                <a:solidFill>
                  <a:schemeClr val="bg1"/>
                </a:solidFill>
              </a:rPr>
              <a:t>Возврат остатков субсидий, субвенций и иных межбюджетных трансфертов</a:t>
            </a:r>
            <a:endParaRPr dirty="0">
              <a:solidFill>
                <a:schemeClr val="bg1"/>
              </a:solidFill>
            </a:endParaRPr>
          </a:p>
        </p:txBody>
      </p:sp>
      <p:sp>
        <p:nvSpPr>
          <p:cNvPr id="53" name="object 40">
            <a:extLst>
              <a:ext uri="{FF2B5EF4-FFF2-40B4-BE49-F238E27FC236}">
                <a16:creationId xmlns:a16="http://schemas.microsoft.com/office/drawing/2014/main" id="{C6CBF9C0-85D2-4666-8434-1349A8572F55}"/>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18</a:t>
            </a:fld>
            <a:endParaRPr sz="1200" dirty="0">
              <a:latin typeface="Microsoft Sans Serif"/>
              <a:cs typeface="Microsoft Sans Serif"/>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9AF808-A26F-4624-A87D-0FCEFA5EF7FF}"/>
              </a:ext>
            </a:extLst>
          </p:cNvPr>
          <p:cNvSpPr>
            <a:spLocks noGrp="1"/>
          </p:cNvSpPr>
          <p:nvPr>
            <p:ph type="ctrTitle"/>
          </p:nvPr>
        </p:nvSpPr>
        <p:spPr>
          <a:xfrm>
            <a:off x="179728" y="428188"/>
            <a:ext cx="5370518" cy="374883"/>
          </a:xfrm>
        </p:spPr>
        <p:txBody>
          <a:bodyPr>
            <a:noAutofit/>
          </a:bodyPr>
          <a:lstStyle/>
          <a:p>
            <a:r>
              <a:rPr lang="ru-RU" sz="1800" b="1" dirty="0">
                <a:latin typeface="Arial" panose="020B0604020202020204" pitchFamily="34" charset="0"/>
                <a:ea typeface="Microsoft Sans Serif" panose="020B0604020202020204" pitchFamily="34" charset="0"/>
                <a:cs typeface="Arial" panose="020B0604020202020204" pitchFamily="34" charset="0"/>
              </a:rPr>
              <a:t>Расходы бюджета (общее представление)</a:t>
            </a:r>
          </a:p>
        </p:txBody>
      </p:sp>
      <p:sp>
        <p:nvSpPr>
          <p:cNvPr id="9" name="Прямоугольник 8">
            <a:extLst>
              <a:ext uri="{FF2B5EF4-FFF2-40B4-BE49-F238E27FC236}">
                <a16:creationId xmlns:a16="http://schemas.microsoft.com/office/drawing/2014/main" id="{2E6F415D-4EBD-4941-8A3E-DDC157A39BBD}"/>
              </a:ext>
            </a:extLst>
          </p:cNvPr>
          <p:cNvSpPr/>
          <p:nvPr/>
        </p:nvSpPr>
        <p:spPr>
          <a:xfrm>
            <a:off x="448683" y="2244710"/>
            <a:ext cx="4554013" cy="1400699"/>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Общегосударственные расходы</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Национальная оборона</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Национальная безопасность и правоохранительная деятельность</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Национальная экономика</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Жилищно – коммунальное хозяйство</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Охрана окружающей среды</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Образование</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Культура, кинематография</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Социальная политика</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Физическая культура и спорт</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Средства массовой информации</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Межбюджетные трансферты общего характера бюджетам бюджетной системы Российской Федерации</a:t>
            </a:r>
          </a:p>
        </p:txBody>
      </p:sp>
      <p:sp>
        <p:nvSpPr>
          <p:cNvPr id="10" name="Прямоугольник 9">
            <a:extLst>
              <a:ext uri="{FF2B5EF4-FFF2-40B4-BE49-F238E27FC236}">
                <a16:creationId xmlns:a16="http://schemas.microsoft.com/office/drawing/2014/main" id="{F51B5BBF-45C6-4817-8C7B-DF9D95B091FB}"/>
              </a:ext>
            </a:extLst>
          </p:cNvPr>
          <p:cNvSpPr/>
          <p:nvPr/>
        </p:nvSpPr>
        <p:spPr>
          <a:xfrm>
            <a:off x="448683" y="3974285"/>
            <a:ext cx="4554014" cy="1400699"/>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Отдел по культуре и библиотечному обслуживанию АЧРМО</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Отдел образования АЧРМО</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Финансовое управление администрации ЧРМО</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Комитет по управлению муниципальным имуществом ЧРМО</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Дума ЧРМО</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Администрация ЧРМО</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Управление жилищно-коммунального хозяйства, строительства, транспорта, связи и экологии АЧРМО</a:t>
            </a:r>
          </a:p>
          <a:p>
            <a:pPr marL="232172" indent="-232172" defTabSz="742950">
              <a:buFont typeface="Arial" panose="020B0604020202020204" pitchFamily="34" charset="0"/>
              <a:buChar char="•"/>
            </a:pP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Контрольно-счетная палата ЧРМО</a:t>
            </a:r>
          </a:p>
        </p:txBody>
      </p:sp>
      <p:sp>
        <p:nvSpPr>
          <p:cNvPr id="13" name="Прямоугольник 12">
            <a:extLst>
              <a:ext uri="{FF2B5EF4-FFF2-40B4-BE49-F238E27FC236}">
                <a16:creationId xmlns:a16="http://schemas.microsoft.com/office/drawing/2014/main" id="{1E5D5264-AFF6-4CED-BB32-C3E3D65EDE1D}"/>
              </a:ext>
            </a:extLst>
          </p:cNvPr>
          <p:cNvSpPr/>
          <p:nvPr/>
        </p:nvSpPr>
        <p:spPr>
          <a:xfrm>
            <a:off x="402143" y="5644218"/>
            <a:ext cx="4628102" cy="374883"/>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defTabSz="742950"/>
            <a:r>
              <a:rPr lang="ru-RU" sz="1463"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10</a:t>
            </a:r>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муниципальных программ</a:t>
            </a:r>
          </a:p>
        </p:txBody>
      </p:sp>
      <p:sp>
        <p:nvSpPr>
          <p:cNvPr id="15" name="Прямоугольник 14">
            <a:extLst>
              <a:ext uri="{FF2B5EF4-FFF2-40B4-BE49-F238E27FC236}">
                <a16:creationId xmlns:a16="http://schemas.microsoft.com/office/drawing/2014/main" id="{EE5B78CB-3317-407D-AE7F-3DE81CBBCF65}"/>
              </a:ext>
            </a:extLst>
          </p:cNvPr>
          <p:cNvSpPr/>
          <p:nvPr/>
        </p:nvSpPr>
        <p:spPr>
          <a:xfrm>
            <a:off x="5570989" y="2009508"/>
            <a:ext cx="1769902" cy="750206"/>
          </a:xfrm>
          <a:prstGeom prst="rect">
            <a:avLst/>
          </a:prstGeom>
          <a:noFill/>
          <a:effectLst>
            <a:glow rad="63500">
              <a:schemeClr val="accent3">
                <a:satMod val="175000"/>
                <a:alpha val="40000"/>
              </a:schemeClr>
            </a:glow>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defTabSz="742950"/>
            <a:r>
              <a:rPr lang="ru-RU" sz="96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деятельности муниципальных учреждений образования, культуры, физической культуры и спорта</a:t>
            </a:r>
          </a:p>
        </p:txBody>
      </p:sp>
      <p:sp>
        <p:nvSpPr>
          <p:cNvPr id="17" name="Прямоугольник 16">
            <a:extLst>
              <a:ext uri="{FF2B5EF4-FFF2-40B4-BE49-F238E27FC236}">
                <a16:creationId xmlns:a16="http://schemas.microsoft.com/office/drawing/2014/main" id="{B46967A8-7FC9-4373-92DA-079BCF3A98E2}"/>
              </a:ext>
            </a:extLst>
          </p:cNvPr>
          <p:cNvSpPr/>
          <p:nvPr/>
        </p:nvSpPr>
        <p:spPr>
          <a:xfrm>
            <a:off x="7733946" y="2003127"/>
            <a:ext cx="1769902" cy="750206"/>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just" defTabSz="742950"/>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Социальное обеспечение населения (выплаты пенсий, компенсаций)</a:t>
            </a:r>
          </a:p>
        </p:txBody>
      </p:sp>
      <p:sp>
        <p:nvSpPr>
          <p:cNvPr id="18" name="Прямоугольник 17">
            <a:extLst>
              <a:ext uri="{FF2B5EF4-FFF2-40B4-BE49-F238E27FC236}">
                <a16:creationId xmlns:a16="http://schemas.microsoft.com/office/drawing/2014/main" id="{D5CABB46-F8F2-4CFE-BA07-3E39CE0EF9C6}"/>
              </a:ext>
            </a:extLst>
          </p:cNvPr>
          <p:cNvSpPr/>
          <p:nvPr/>
        </p:nvSpPr>
        <p:spPr>
          <a:xfrm>
            <a:off x="5570989" y="3110129"/>
            <a:ext cx="1769902" cy="750206"/>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just" defTabSz="742950"/>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Поддержка отраслей экономики (дорожное хозяйство, сельское хозяйство и др.)</a:t>
            </a:r>
          </a:p>
        </p:txBody>
      </p:sp>
      <p:sp>
        <p:nvSpPr>
          <p:cNvPr id="19" name="Прямоугольник 18">
            <a:extLst>
              <a:ext uri="{FF2B5EF4-FFF2-40B4-BE49-F238E27FC236}">
                <a16:creationId xmlns:a16="http://schemas.microsoft.com/office/drawing/2014/main" id="{C9F05AD0-B44A-4A9F-9148-C47699048845}"/>
              </a:ext>
            </a:extLst>
          </p:cNvPr>
          <p:cNvSpPr/>
          <p:nvPr/>
        </p:nvSpPr>
        <p:spPr>
          <a:xfrm>
            <a:off x="7733946" y="3110129"/>
            <a:ext cx="1769902" cy="750206"/>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just" defTabSz="742950"/>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Строительство объектов социальной сферы и ЖКХ</a:t>
            </a:r>
          </a:p>
        </p:txBody>
      </p:sp>
      <p:sp>
        <p:nvSpPr>
          <p:cNvPr id="23" name="Прямоугольник 22">
            <a:extLst>
              <a:ext uri="{FF2B5EF4-FFF2-40B4-BE49-F238E27FC236}">
                <a16:creationId xmlns:a16="http://schemas.microsoft.com/office/drawing/2014/main" id="{8A46063B-9F65-4638-ADF3-87B95ABE24FD}"/>
              </a:ext>
            </a:extLst>
          </p:cNvPr>
          <p:cNvSpPr/>
          <p:nvPr/>
        </p:nvSpPr>
        <p:spPr>
          <a:xfrm>
            <a:off x="5570989" y="4194974"/>
            <a:ext cx="1769902" cy="750206"/>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just" defTabSz="742950"/>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населения жильем и качественными услугами ЖКХ</a:t>
            </a:r>
          </a:p>
        </p:txBody>
      </p:sp>
      <p:sp>
        <p:nvSpPr>
          <p:cNvPr id="24" name="Прямоугольник 23">
            <a:extLst>
              <a:ext uri="{FF2B5EF4-FFF2-40B4-BE49-F238E27FC236}">
                <a16:creationId xmlns:a16="http://schemas.microsoft.com/office/drawing/2014/main" id="{29BAA3C8-F22F-4479-833D-12FD9F6EEA05}"/>
              </a:ext>
            </a:extLst>
          </p:cNvPr>
          <p:cNvSpPr/>
          <p:nvPr/>
        </p:nvSpPr>
        <p:spPr>
          <a:xfrm>
            <a:off x="7733947" y="4194974"/>
            <a:ext cx="1769902" cy="750206"/>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just" defTabSz="742950"/>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первичных мер безопасности населения</a:t>
            </a:r>
          </a:p>
        </p:txBody>
      </p:sp>
      <p:sp>
        <p:nvSpPr>
          <p:cNvPr id="27" name="Прямоугольник 26">
            <a:extLst>
              <a:ext uri="{FF2B5EF4-FFF2-40B4-BE49-F238E27FC236}">
                <a16:creationId xmlns:a16="http://schemas.microsoft.com/office/drawing/2014/main" id="{7E11DAAF-43F7-499C-A9B6-DB1816454660}"/>
              </a:ext>
            </a:extLst>
          </p:cNvPr>
          <p:cNvSpPr/>
          <p:nvPr/>
        </p:nvSpPr>
        <p:spPr>
          <a:xfrm>
            <a:off x="5570989" y="5268895"/>
            <a:ext cx="1769902" cy="750206"/>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just" defTabSz="742950"/>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Функционирование органов местного самоуправления</a:t>
            </a:r>
          </a:p>
        </p:txBody>
      </p:sp>
      <p:sp>
        <p:nvSpPr>
          <p:cNvPr id="28" name="Прямоугольник 27">
            <a:extLst>
              <a:ext uri="{FF2B5EF4-FFF2-40B4-BE49-F238E27FC236}">
                <a16:creationId xmlns:a16="http://schemas.microsoft.com/office/drawing/2014/main" id="{1B1FEB56-AF85-42E1-B100-5585C2929A75}"/>
              </a:ext>
            </a:extLst>
          </p:cNvPr>
          <p:cNvSpPr/>
          <p:nvPr/>
        </p:nvSpPr>
        <p:spPr>
          <a:xfrm>
            <a:off x="7733947" y="5262514"/>
            <a:ext cx="1769902" cy="750206"/>
          </a:xfrm>
          <a:prstGeom prst="rect">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just" defTabSz="742950"/>
            <a:r>
              <a:rPr lang="ru-RU" sz="975"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Другие вопросы местного значения</a:t>
            </a:r>
          </a:p>
        </p:txBody>
      </p:sp>
      <p:grpSp>
        <p:nvGrpSpPr>
          <p:cNvPr id="20" name="object 3">
            <a:extLst>
              <a:ext uri="{FF2B5EF4-FFF2-40B4-BE49-F238E27FC236}">
                <a16:creationId xmlns:a16="http://schemas.microsoft.com/office/drawing/2014/main" id="{47FA3E30-2DD1-423C-92A4-42252872B5DD}"/>
              </a:ext>
            </a:extLst>
          </p:cNvPr>
          <p:cNvGrpSpPr/>
          <p:nvPr/>
        </p:nvGrpSpPr>
        <p:grpSpPr>
          <a:xfrm>
            <a:off x="344488" y="1109727"/>
            <a:ext cx="4752528" cy="784860"/>
            <a:chOff x="242280" y="1200924"/>
            <a:chExt cx="2295525" cy="784860"/>
          </a:xfrm>
        </p:grpSpPr>
        <p:pic>
          <p:nvPicPr>
            <p:cNvPr id="21" name="object 4">
              <a:extLst>
                <a:ext uri="{FF2B5EF4-FFF2-40B4-BE49-F238E27FC236}">
                  <a16:creationId xmlns:a16="http://schemas.microsoft.com/office/drawing/2014/main" id="{80B123D5-3AB8-45EF-B2D8-F499D1C51E9E}"/>
                </a:ext>
              </a:extLst>
            </p:cNvPr>
            <p:cNvPicPr/>
            <p:nvPr/>
          </p:nvPicPr>
          <p:blipFill>
            <a:blip r:embed="rId3" cstate="print"/>
            <a:stretch>
              <a:fillRect/>
            </a:stretch>
          </p:blipFill>
          <p:spPr>
            <a:xfrm>
              <a:off x="242280" y="1202332"/>
              <a:ext cx="2295215" cy="751435"/>
            </a:xfrm>
            <a:prstGeom prst="rect">
              <a:avLst/>
            </a:prstGeom>
          </p:spPr>
        </p:pic>
        <p:pic>
          <p:nvPicPr>
            <p:cNvPr id="22" name="object 5">
              <a:extLst>
                <a:ext uri="{FF2B5EF4-FFF2-40B4-BE49-F238E27FC236}">
                  <a16:creationId xmlns:a16="http://schemas.microsoft.com/office/drawing/2014/main" id="{6A76EAA6-AB06-4EC2-A85F-3C4B5CD094B1}"/>
                </a:ext>
              </a:extLst>
            </p:cNvPr>
            <p:cNvPicPr/>
            <p:nvPr/>
          </p:nvPicPr>
          <p:blipFill>
            <a:blip r:embed="rId4" cstate="print"/>
            <a:stretch>
              <a:fillRect/>
            </a:stretch>
          </p:blipFill>
          <p:spPr>
            <a:xfrm>
              <a:off x="300228" y="1200924"/>
              <a:ext cx="2179320" cy="784847"/>
            </a:xfrm>
            <a:prstGeom prst="rect">
              <a:avLst/>
            </a:prstGeom>
          </p:spPr>
        </p:pic>
        <p:sp>
          <p:nvSpPr>
            <p:cNvPr id="25" name="object 6">
              <a:extLst>
                <a:ext uri="{FF2B5EF4-FFF2-40B4-BE49-F238E27FC236}">
                  <a16:creationId xmlns:a16="http://schemas.microsoft.com/office/drawing/2014/main" id="{ACE776C4-F61E-44B6-B58D-B35CFA9B730E}"/>
                </a:ext>
              </a:extLst>
            </p:cNvPr>
            <p:cNvSpPr/>
            <p:nvPr/>
          </p:nvSpPr>
          <p:spPr>
            <a:xfrm>
              <a:off x="292608" y="1232915"/>
              <a:ext cx="2199640" cy="647700"/>
            </a:xfrm>
            <a:custGeom>
              <a:avLst/>
              <a:gdLst/>
              <a:ahLst/>
              <a:cxnLst/>
              <a:rect l="l" t="t" r="r" b="b"/>
              <a:pathLst>
                <a:path w="2199640" h="647700">
                  <a:moveTo>
                    <a:pt x="2128139" y="0"/>
                  </a:moveTo>
                  <a:lnTo>
                    <a:pt x="70967" y="0"/>
                  </a:lnTo>
                  <a:lnTo>
                    <a:pt x="43344" y="5574"/>
                  </a:lnTo>
                  <a:lnTo>
                    <a:pt x="20786" y="20780"/>
                  </a:lnTo>
                  <a:lnTo>
                    <a:pt x="5577" y="43344"/>
                  </a:lnTo>
                  <a:lnTo>
                    <a:pt x="0" y="70993"/>
                  </a:lnTo>
                  <a:lnTo>
                    <a:pt x="0" y="576707"/>
                  </a:lnTo>
                  <a:lnTo>
                    <a:pt x="5577" y="604355"/>
                  </a:lnTo>
                  <a:lnTo>
                    <a:pt x="20786" y="626919"/>
                  </a:lnTo>
                  <a:lnTo>
                    <a:pt x="43344" y="642125"/>
                  </a:lnTo>
                  <a:lnTo>
                    <a:pt x="70967" y="647700"/>
                  </a:lnTo>
                  <a:lnTo>
                    <a:pt x="2128139" y="647700"/>
                  </a:lnTo>
                  <a:lnTo>
                    <a:pt x="2155787" y="642125"/>
                  </a:lnTo>
                  <a:lnTo>
                    <a:pt x="2178351" y="626919"/>
                  </a:lnTo>
                  <a:lnTo>
                    <a:pt x="2193557" y="604355"/>
                  </a:lnTo>
                  <a:lnTo>
                    <a:pt x="2199132" y="576707"/>
                  </a:lnTo>
                  <a:lnTo>
                    <a:pt x="2199132" y="70993"/>
                  </a:lnTo>
                  <a:lnTo>
                    <a:pt x="2193557" y="43344"/>
                  </a:lnTo>
                  <a:lnTo>
                    <a:pt x="2178351" y="20780"/>
                  </a:lnTo>
                  <a:lnTo>
                    <a:pt x="2155787" y="5574"/>
                  </a:lnTo>
                  <a:lnTo>
                    <a:pt x="2128139" y="0"/>
                  </a:lnTo>
                  <a:close/>
                </a:path>
              </a:pathLst>
            </a:custGeom>
            <a:solidFill>
              <a:srgbClr val="256F9F"/>
            </a:solidFill>
          </p:spPr>
          <p:txBody>
            <a:bodyPr wrap="square" lIns="0" tIns="0" rIns="0" bIns="0" rtlCol="0"/>
            <a:lstStyle/>
            <a:p>
              <a:endParaRPr dirty="0"/>
            </a:p>
          </p:txBody>
        </p:sp>
      </p:grpSp>
      <p:sp>
        <p:nvSpPr>
          <p:cNvPr id="26" name="TextBox 25">
            <a:extLst>
              <a:ext uri="{FF2B5EF4-FFF2-40B4-BE49-F238E27FC236}">
                <a16:creationId xmlns:a16="http://schemas.microsoft.com/office/drawing/2014/main" id="{566043B4-5E44-4061-BC12-3A4E7D4E0A50}"/>
              </a:ext>
            </a:extLst>
          </p:cNvPr>
          <p:cNvSpPr txBox="1"/>
          <p:nvPr/>
        </p:nvSpPr>
        <p:spPr>
          <a:xfrm>
            <a:off x="248036" y="1278551"/>
            <a:ext cx="4955308" cy="369332"/>
          </a:xfrm>
          <a:prstGeom prst="rect">
            <a:avLst/>
          </a:prstGeom>
          <a:noFill/>
        </p:spPr>
        <p:txBody>
          <a:bodyPr wrap="square">
            <a:spAutoFit/>
          </a:bodyPr>
          <a:lstStyle/>
          <a:p>
            <a:pPr algn="ctr" defTabSz="742950"/>
            <a:r>
              <a:rPr lang="ru-RU" sz="1800"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Как распределяются расходы бюджета:</a:t>
            </a:r>
          </a:p>
        </p:txBody>
      </p:sp>
      <p:grpSp>
        <p:nvGrpSpPr>
          <p:cNvPr id="29" name="object 3">
            <a:extLst>
              <a:ext uri="{FF2B5EF4-FFF2-40B4-BE49-F238E27FC236}">
                <a16:creationId xmlns:a16="http://schemas.microsoft.com/office/drawing/2014/main" id="{6F39BA33-11F5-4DFB-9419-FD6352973D66}"/>
              </a:ext>
            </a:extLst>
          </p:cNvPr>
          <p:cNvGrpSpPr/>
          <p:nvPr/>
        </p:nvGrpSpPr>
        <p:grpSpPr>
          <a:xfrm>
            <a:off x="5450196" y="1120637"/>
            <a:ext cx="4111316" cy="784860"/>
            <a:chOff x="242280" y="1200924"/>
            <a:chExt cx="2295525" cy="784860"/>
          </a:xfrm>
        </p:grpSpPr>
        <p:pic>
          <p:nvPicPr>
            <p:cNvPr id="30" name="object 4">
              <a:extLst>
                <a:ext uri="{FF2B5EF4-FFF2-40B4-BE49-F238E27FC236}">
                  <a16:creationId xmlns:a16="http://schemas.microsoft.com/office/drawing/2014/main" id="{170F7B60-08E9-44C8-BDEF-983A996234F7}"/>
                </a:ext>
              </a:extLst>
            </p:cNvPr>
            <p:cNvPicPr/>
            <p:nvPr/>
          </p:nvPicPr>
          <p:blipFill>
            <a:blip r:embed="rId3" cstate="print"/>
            <a:stretch>
              <a:fillRect/>
            </a:stretch>
          </p:blipFill>
          <p:spPr>
            <a:xfrm>
              <a:off x="242280" y="1202332"/>
              <a:ext cx="2295215" cy="751435"/>
            </a:xfrm>
            <a:prstGeom prst="rect">
              <a:avLst/>
            </a:prstGeom>
          </p:spPr>
        </p:pic>
        <p:pic>
          <p:nvPicPr>
            <p:cNvPr id="31" name="object 5">
              <a:extLst>
                <a:ext uri="{FF2B5EF4-FFF2-40B4-BE49-F238E27FC236}">
                  <a16:creationId xmlns:a16="http://schemas.microsoft.com/office/drawing/2014/main" id="{D6761622-B5B1-43E8-8D5E-BB891FCAB269}"/>
                </a:ext>
              </a:extLst>
            </p:cNvPr>
            <p:cNvPicPr/>
            <p:nvPr/>
          </p:nvPicPr>
          <p:blipFill>
            <a:blip r:embed="rId4" cstate="print"/>
            <a:stretch>
              <a:fillRect/>
            </a:stretch>
          </p:blipFill>
          <p:spPr>
            <a:xfrm>
              <a:off x="300228" y="1200924"/>
              <a:ext cx="2179320" cy="784847"/>
            </a:xfrm>
            <a:prstGeom prst="rect">
              <a:avLst/>
            </a:prstGeom>
          </p:spPr>
        </p:pic>
        <p:sp>
          <p:nvSpPr>
            <p:cNvPr id="32" name="object 6">
              <a:extLst>
                <a:ext uri="{FF2B5EF4-FFF2-40B4-BE49-F238E27FC236}">
                  <a16:creationId xmlns:a16="http://schemas.microsoft.com/office/drawing/2014/main" id="{07143FAE-6495-4070-A626-93A3447C537A}"/>
                </a:ext>
              </a:extLst>
            </p:cNvPr>
            <p:cNvSpPr/>
            <p:nvPr/>
          </p:nvSpPr>
          <p:spPr>
            <a:xfrm>
              <a:off x="292608" y="1232915"/>
              <a:ext cx="2199640" cy="647700"/>
            </a:xfrm>
            <a:custGeom>
              <a:avLst/>
              <a:gdLst/>
              <a:ahLst/>
              <a:cxnLst/>
              <a:rect l="l" t="t" r="r" b="b"/>
              <a:pathLst>
                <a:path w="2199640" h="647700">
                  <a:moveTo>
                    <a:pt x="2128139" y="0"/>
                  </a:moveTo>
                  <a:lnTo>
                    <a:pt x="70967" y="0"/>
                  </a:lnTo>
                  <a:lnTo>
                    <a:pt x="43344" y="5574"/>
                  </a:lnTo>
                  <a:lnTo>
                    <a:pt x="20786" y="20780"/>
                  </a:lnTo>
                  <a:lnTo>
                    <a:pt x="5577" y="43344"/>
                  </a:lnTo>
                  <a:lnTo>
                    <a:pt x="0" y="70993"/>
                  </a:lnTo>
                  <a:lnTo>
                    <a:pt x="0" y="576707"/>
                  </a:lnTo>
                  <a:lnTo>
                    <a:pt x="5577" y="604355"/>
                  </a:lnTo>
                  <a:lnTo>
                    <a:pt x="20786" y="626919"/>
                  </a:lnTo>
                  <a:lnTo>
                    <a:pt x="43344" y="642125"/>
                  </a:lnTo>
                  <a:lnTo>
                    <a:pt x="70967" y="647700"/>
                  </a:lnTo>
                  <a:lnTo>
                    <a:pt x="2128139" y="647700"/>
                  </a:lnTo>
                  <a:lnTo>
                    <a:pt x="2155787" y="642125"/>
                  </a:lnTo>
                  <a:lnTo>
                    <a:pt x="2178351" y="626919"/>
                  </a:lnTo>
                  <a:lnTo>
                    <a:pt x="2193557" y="604355"/>
                  </a:lnTo>
                  <a:lnTo>
                    <a:pt x="2199132" y="576707"/>
                  </a:lnTo>
                  <a:lnTo>
                    <a:pt x="2199132" y="70993"/>
                  </a:lnTo>
                  <a:lnTo>
                    <a:pt x="2193557" y="43344"/>
                  </a:lnTo>
                  <a:lnTo>
                    <a:pt x="2178351" y="20780"/>
                  </a:lnTo>
                  <a:lnTo>
                    <a:pt x="2155787" y="5574"/>
                  </a:lnTo>
                  <a:lnTo>
                    <a:pt x="2128139" y="0"/>
                  </a:lnTo>
                  <a:close/>
                </a:path>
              </a:pathLst>
            </a:custGeom>
            <a:solidFill>
              <a:srgbClr val="256F9F"/>
            </a:solidFill>
          </p:spPr>
          <p:txBody>
            <a:bodyPr wrap="square" lIns="0" tIns="0" rIns="0" bIns="0" rtlCol="0"/>
            <a:lstStyle/>
            <a:p>
              <a:endParaRPr dirty="0"/>
            </a:p>
          </p:txBody>
        </p:sp>
      </p:grpSp>
      <p:sp>
        <p:nvSpPr>
          <p:cNvPr id="33" name="TextBox 32">
            <a:extLst>
              <a:ext uri="{FF2B5EF4-FFF2-40B4-BE49-F238E27FC236}">
                <a16:creationId xmlns:a16="http://schemas.microsoft.com/office/drawing/2014/main" id="{A36D3C02-2513-47A9-8304-BABE1E8749CE}"/>
              </a:ext>
            </a:extLst>
          </p:cNvPr>
          <p:cNvSpPr txBox="1"/>
          <p:nvPr/>
        </p:nvSpPr>
        <p:spPr>
          <a:xfrm>
            <a:off x="5558386" y="1178398"/>
            <a:ext cx="4120875" cy="646331"/>
          </a:xfrm>
          <a:prstGeom prst="rect">
            <a:avLst/>
          </a:prstGeom>
          <a:noFill/>
        </p:spPr>
        <p:txBody>
          <a:bodyPr wrap="square">
            <a:spAutoFit/>
          </a:bodyPr>
          <a:lstStyle/>
          <a:p>
            <a:pPr algn="ctr" defTabSz="742950"/>
            <a:r>
              <a:rPr lang="ru-RU" sz="1800"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На что расходуются средства местного бюджета:</a:t>
            </a:r>
          </a:p>
        </p:txBody>
      </p:sp>
      <p:grpSp>
        <p:nvGrpSpPr>
          <p:cNvPr id="34" name="object 11">
            <a:extLst>
              <a:ext uri="{FF2B5EF4-FFF2-40B4-BE49-F238E27FC236}">
                <a16:creationId xmlns:a16="http://schemas.microsoft.com/office/drawing/2014/main" id="{BEEA9B80-B864-451E-A639-CC1DCFBD0B0B}"/>
              </a:ext>
            </a:extLst>
          </p:cNvPr>
          <p:cNvGrpSpPr/>
          <p:nvPr/>
        </p:nvGrpSpPr>
        <p:grpSpPr>
          <a:xfrm>
            <a:off x="395418" y="1795964"/>
            <a:ext cx="4649108" cy="526096"/>
            <a:chOff x="3834384" y="1301508"/>
            <a:chExt cx="4319270" cy="798830"/>
          </a:xfrm>
        </p:grpSpPr>
        <p:pic>
          <p:nvPicPr>
            <p:cNvPr id="35" name="object 12">
              <a:extLst>
                <a:ext uri="{FF2B5EF4-FFF2-40B4-BE49-F238E27FC236}">
                  <a16:creationId xmlns:a16="http://schemas.microsoft.com/office/drawing/2014/main" id="{CDF86EF4-6D35-4F9E-A8E2-79E1278B7CB1}"/>
                </a:ext>
              </a:extLst>
            </p:cNvPr>
            <p:cNvPicPr/>
            <p:nvPr/>
          </p:nvPicPr>
          <p:blipFill>
            <a:blip r:embed="rId5" cstate="print"/>
            <a:stretch>
              <a:fillRect/>
            </a:stretch>
          </p:blipFill>
          <p:spPr>
            <a:xfrm>
              <a:off x="3834384" y="1301508"/>
              <a:ext cx="4319016" cy="757415"/>
            </a:xfrm>
            <a:prstGeom prst="rect">
              <a:avLst/>
            </a:prstGeom>
          </p:spPr>
        </p:pic>
        <p:pic>
          <p:nvPicPr>
            <p:cNvPr id="36" name="object 13">
              <a:extLst>
                <a:ext uri="{FF2B5EF4-FFF2-40B4-BE49-F238E27FC236}">
                  <a16:creationId xmlns:a16="http://schemas.microsoft.com/office/drawing/2014/main" id="{8320A125-54D3-431F-8354-FB8F69EADAAE}"/>
                </a:ext>
              </a:extLst>
            </p:cNvPr>
            <p:cNvPicPr/>
            <p:nvPr/>
          </p:nvPicPr>
          <p:blipFill>
            <a:blip r:embed="rId6" cstate="print"/>
            <a:stretch>
              <a:fillRect/>
            </a:stretch>
          </p:blipFill>
          <p:spPr>
            <a:xfrm>
              <a:off x="4870704" y="1327404"/>
              <a:ext cx="2246376" cy="772668"/>
            </a:xfrm>
            <a:prstGeom prst="rect">
              <a:avLst/>
            </a:prstGeom>
          </p:spPr>
        </p:pic>
        <p:sp>
          <p:nvSpPr>
            <p:cNvPr id="37" name="object 14">
              <a:extLst>
                <a:ext uri="{FF2B5EF4-FFF2-40B4-BE49-F238E27FC236}">
                  <a16:creationId xmlns:a16="http://schemas.microsoft.com/office/drawing/2014/main" id="{522B5F93-3FFB-4066-9A5A-98BC228CE70A}"/>
                </a:ext>
              </a:extLst>
            </p:cNvPr>
            <p:cNvSpPr/>
            <p:nvPr/>
          </p:nvSpPr>
          <p:spPr>
            <a:xfrm>
              <a:off x="3887724" y="1316736"/>
              <a:ext cx="4217035" cy="655320"/>
            </a:xfrm>
            <a:custGeom>
              <a:avLst/>
              <a:gdLst/>
              <a:ahLst/>
              <a:cxnLst/>
              <a:rect l="l" t="t" r="r" b="b"/>
              <a:pathLst>
                <a:path w="4217034" h="655319">
                  <a:moveTo>
                    <a:pt x="4107687" y="0"/>
                  </a:moveTo>
                  <a:lnTo>
                    <a:pt x="109220" y="0"/>
                  </a:lnTo>
                  <a:lnTo>
                    <a:pt x="66704" y="8582"/>
                  </a:lnTo>
                  <a:lnTo>
                    <a:pt x="31988" y="31988"/>
                  </a:lnTo>
                  <a:lnTo>
                    <a:pt x="8582" y="66704"/>
                  </a:lnTo>
                  <a:lnTo>
                    <a:pt x="0" y="109219"/>
                  </a:lnTo>
                  <a:lnTo>
                    <a:pt x="0" y="546100"/>
                  </a:lnTo>
                  <a:lnTo>
                    <a:pt x="8582" y="588615"/>
                  </a:lnTo>
                  <a:lnTo>
                    <a:pt x="31988" y="623331"/>
                  </a:lnTo>
                  <a:lnTo>
                    <a:pt x="66704" y="646737"/>
                  </a:lnTo>
                  <a:lnTo>
                    <a:pt x="109220" y="655319"/>
                  </a:lnTo>
                  <a:lnTo>
                    <a:pt x="4107687" y="655319"/>
                  </a:lnTo>
                  <a:lnTo>
                    <a:pt x="4150203" y="646737"/>
                  </a:lnTo>
                  <a:lnTo>
                    <a:pt x="4184919" y="623331"/>
                  </a:lnTo>
                  <a:lnTo>
                    <a:pt x="4208325" y="588615"/>
                  </a:lnTo>
                  <a:lnTo>
                    <a:pt x="4216908" y="546100"/>
                  </a:lnTo>
                  <a:lnTo>
                    <a:pt x="4216908" y="109219"/>
                  </a:lnTo>
                  <a:lnTo>
                    <a:pt x="4208325" y="66704"/>
                  </a:lnTo>
                  <a:lnTo>
                    <a:pt x="4184919" y="31988"/>
                  </a:lnTo>
                  <a:lnTo>
                    <a:pt x="4150203" y="8582"/>
                  </a:lnTo>
                  <a:lnTo>
                    <a:pt x="4107687" y="0"/>
                  </a:lnTo>
                  <a:close/>
                </a:path>
              </a:pathLst>
            </a:custGeom>
            <a:solidFill>
              <a:srgbClr val="826C88"/>
            </a:solidFill>
          </p:spPr>
          <p:txBody>
            <a:bodyPr wrap="square" lIns="0" tIns="0" rIns="0" bIns="0" rtlCol="0"/>
            <a:lstStyle/>
            <a:p>
              <a:endParaRPr dirty="0"/>
            </a:p>
          </p:txBody>
        </p:sp>
      </p:grpSp>
      <p:sp>
        <p:nvSpPr>
          <p:cNvPr id="38" name="TextBox 37">
            <a:extLst>
              <a:ext uri="{FF2B5EF4-FFF2-40B4-BE49-F238E27FC236}">
                <a16:creationId xmlns:a16="http://schemas.microsoft.com/office/drawing/2014/main" id="{775C04BF-DEFE-4BDE-8932-7F9A260588BB}"/>
              </a:ext>
            </a:extLst>
          </p:cNvPr>
          <p:cNvSpPr txBox="1"/>
          <p:nvPr/>
        </p:nvSpPr>
        <p:spPr>
          <a:xfrm>
            <a:off x="226739" y="1716783"/>
            <a:ext cx="4925704" cy="584775"/>
          </a:xfrm>
          <a:prstGeom prst="rect">
            <a:avLst/>
          </a:prstGeom>
          <a:noFill/>
        </p:spPr>
        <p:txBody>
          <a:bodyPr wrap="square">
            <a:spAutoFit/>
          </a:bodyPr>
          <a:lstStyle/>
          <a:p>
            <a:pPr algn="ctr" defTabSz="742950"/>
            <a:r>
              <a:rPr lang="ru-RU" sz="1600"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по разделам (подразделам)  функциональной структуры</a:t>
            </a:r>
          </a:p>
        </p:txBody>
      </p:sp>
      <p:pic>
        <p:nvPicPr>
          <p:cNvPr id="11" name="Рисунок 10">
            <a:extLst>
              <a:ext uri="{FF2B5EF4-FFF2-40B4-BE49-F238E27FC236}">
                <a16:creationId xmlns:a16="http://schemas.microsoft.com/office/drawing/2014/main" id="{F320B3F9-6021-4C31-B0D1-C0AA1A5BD342}"/>
              </a:ext>
            </a:extLst>
          </p:cNvPr>
          <p:cNvPicPr>
            <a:picLocks noChangeAspect="1"/>
          </p:cNvPicPr>
          <p:nvPr/>
        </p:nvPicPr>
        <p:blipFill>
          <a:blip r:embed="rId7"/>
          <a:stretch>
            <a:fillRect/>
          </a:stretch>
        </p:blipFill>
        <p:spPr>
          <a:xfrm>
            <a:off x="395418" y="3652543"/>
            <a:ext cx="4634827" cy="398916"/>
          </a:xfrm>
          <a:prstGeom prst="rect">
            <a:avLst/>
          </a:prstGeom>
        </p:spPr>
      </p:pic>
      <p:pic>
        <p:nvPicPr>
          <p:cNvPr id="16" name="Рисунок 15">
            <a:extLst>
              <a:ext uri="{FF2B5EF4-FFF2-40B4-BE49-F238E27FC236}">
                <a16:creationId xmlns:a16="http://schemas.microsoft.com/office/drawing/2014/main" id="{D43791C6-CBC7-40E4-B461-1B341F8CAD99}"/>
              </a:ext>
            </a:extLst>
          </p:cNvPr>
          <p:cNvPicPr>
            <a:picLocks noChangeAspect="1"/>
          </p:cNvPicPr>
          <p:nvPr/>
        </p:nvPicPr>
        <p:blipFill>
          <a:blip r:embed="rId8"/>
          <a:stretch>
            <a:fillRect/>
          </a:stretch>
        </p:blipFill>
        <p:spPr>
          <a:xfrm>
            <a:off x="343577" y="5371560"/>
            <a:ext cx="4752797" cy="402371"/>
          </a:xfrm>
          <a:prstGeom prst="rect">
            <a:avLst/>
          </a:prstGeom>
        </p:spPr>
      </p:pic>
      <p:sp>
        <p:nvSpPr>
          <p:cNvPr id="42" name="TextBox 41">
            <a:extLst>
              <a:ext uri="{FF2B5EF4-FFF2-40B4-BE49-F238E27FC236}">
                <a16:creationId xmlns:a16="http://schemas.microsoft.com/office/drawing/2014/main" id="{5B293EE8-817E-489F-A0FB-88A4EA0D5321}"/>
              </a:ext>
            </a:extLst>
          </p:cNvPr>
          <p:cNvSpPr txBox="1"/>
          <p:nvPr/>
        </p:nvSpPr>
        <p:spPr>
          <a:xfrm>
            <a:off x="343577" y="5343958"/>
            <a:ext cx="4955308" cy="369332"/>
          </a:xfrm>
          <a:prstGeom prst="rect">
            <a:avLst/>
          </a:prstGeom>
          <a:noFill/>
        </p:spPr>
        <p:txBody>
          <a:bodyPr wrap="square">
            <a:spAutoFit/>
          </a:bodyPr>
          <a:lstStyle/>
          <a:p>
            <a:pPr algn="ctr" defTabSz="742950"/>
            <a:r>
              <a:rPr lang="ru-RU" sz="1800"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по муниципальным программам</a:t>
            </a:r>
          </a:p>
        </p:txBody>
      </p:sp>
      <p:sp>
        <p:nvSpPr>
          <p:cNvPr id="43" name="TextBox 42">
            <a:extLst>
              <a:ext uri="{FF2B5EF4-FFF2-40B4-BE49-F238E27FC236}">
                <a16:creationId xmlns:a16="http://schemas.microsoft.com/office/drawing/2014/main" id="{8738903F-5390-4E80-8918-F662906F0819}"/>
              </a:ext>
            </a:extLst>
          </p:cNvPr>
          <p:cNvSpPr txBox="1"/>
          <p:nvPr/>
        </p:nvSpPr>
        <p:spPr>
          <a:xfrm>
            <a:off x="464459" y="3628748"/>
            <a:ext cx="4747053" cy="369332"/>
          </a:xfrm>
          <a:prstGeom prst="rect">
            <a:avLst/>
          </a:prstGeom>
          <a:noFill/>
        </p:spPr>
        <p:txBody>
          <a:bodyPr wrap="square">
            <a:spAutoFit/>
          </a:bodyPr>
          <a:lstStyle/>
          <a:p>
            <a:pPr algn="ctr" defTabSz="742950"/>
            <a:r>
              <a:rPr lang="ru-RU" sz="1800"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по ведомственной структуре (ГРБС)</a:t>
            </a:r>
          </a:p>
        </p:txBody>
      </p:sp>
      <p:sp>
        <p:nvSpPr>
          <p:cNvPr id="39" name="object 40">
            <a:extLst>
              <a:ext uri="{FF2B5EF4-FFF2-40B4-BE49-F238E27FC236}">
                <a16:creationId xmlns:a16="http://schemas.microsoft.com/office/drawing/2014/main" id="{708F8023-D507-4883-B693-884F9AE596C7}"/>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19</a:t>
            </a:fld>
            <a:endParaRPr sz="1200" dirty="0">
              <a:latin typeface="Microsoft Sans Serif"/>
              <a:cs typeface="Microsoft Sans Serif"/>
            </a:endParaRPr>
          </a:p>
        </p:txBody>
      </p:sp>
    </p:spTree>
    <p:extLst>
      <p:ext uri="{BB962C8B-B14F-4D97-AF65-F5344CB8AC3E}">
        <p14:creationId xmlns:p14="http://schemas.microsoft.com/office/powerpoint/2010/main" val="1976499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4344" y="430733"/>
            <a:ext cx="1433195" cy="300355"/>
          </a:xfrm>
          <a:prstGeom prst="rect">
            <a:avLst/>
          </a:prstGeom>
        </p:spPr>
        <p:txBody>
          <a:bodyPr vert="horz" wrap="square" lIns="0" tIns="12700" rIns="0" bIns="0" rtlCol="0">
            <a:spAutoFit/>
          </a:bodyPr>
          <a:lstStyle/>
          <a:p>
            <a:pPr marL="12700">
              <a:lnSpc>
                <a:spcPct val="100000"/>
              </a:lnSpc>
              <a:spcBef>
                <a:spcPts val="100"/>
              </a:spcBef>
            </a:pPr>
            <a:r>
              <a:rPr spc="-10" dirty="0">
                <a:solidFill>
                  <a:srgbClr val="000000"/>
                </a:solidFill>
              </a:rPr>
              <a:t>Содержание</a:t>
            </a:r>
          </a:p>
        </p:txBody>
      </p:sp>
      <p:graphicFrame>
        <p:nvGraphicFramePr>
          <p:cNvPr id="3" name="object 3"/>
          <p:cNvGraphicFramePr>
            <a:graphicFrameLocks noGrp="1"/>
          </p:cNvGraphicFramePr>
          <p:nvPr>
            <p:extLst>
              <p:ext uri="{D42A27DB-BD31-4B8C-83A1-F6EECF244321}">
                <p14:modId xmlns:p14="http://schemas.microsoft.com/office/powerpoint/2010/main" val="3136316137"/>
              </p:ext>
            </p:extLst>
          </p:nvPr>
        </p:nvGraphicFramePr>
        <p:xfrm>
          <a:off x="415925" y="1506677"/>
          <a:ext cx="4284345" cy="1799908"/>
        </p:xfrm>
        <a:graphic>
          <a:graphicData uri="http://schemas.openxmlformats.org/drawingml/2006/table">
            <a:tbl>
              <a:tblPr firstRow="1" bandRow="1">
                <a:tableStyleId>{2D5ABB26-0587-4C30-8999-92F81FD0307C}</a:tableStyleId>
              </a:tblPr>
              <a:tblGrid>
                <a:gridCol w="3512820">
                  <a:extLst>
                    <a:ext uri="{9D8B030D-6E8A-4147-A177-3AD203B41FA5}">
                      <a16:colId xmlns:a16="http://schemas.microsoft.com/office/drawing/2014/main" val="20000"/>
                    </a:ext>
                  </a:extLst>
                </a:gridCol>
                <a:gridCol w="771525">
                  <a:extLst>
                    <a:ext uri="{9D8B030D-6E8A-4147-A177-3AD203B41FA5}">
                      <a16:colId xmlns:a16="http://schemas.microsoft.com/office/drawing/2014/main" val="20001"/>
                    </a:ext>
                  </a:extLst>
                </a:gridCol>
              </a:tblGrid>
              <a:tr h="372922">
                <a:tc>
                  <a:txBody>
                    <a:bodyPr/>
                    <a:lstStyle/>
                    <a:p>
                      <a:pPr marL="394970" indent="-215900">
                        <a:lnSpc>
                          <a:spcPct val="100000"/>
                        </a:lnSpc>
                        <a:spcBef>
                          <a:spcPts val="775"/>
                        </a:spcBef>
                        <a:buClr>
                          <a:srgbClr val="1A4A6C"/>
                        </a:buClr>
                        <a:buFont typeface="Wingdings"/>
                        <a:buChar char=""/>
                        <a:tabLst>
                          <a:tab pos="394970" algn="l"/>
                          <a:tab pos="395605" algn="l"/>
                        </a:tabLst>
                      </a:pPr>
                      <a:r>
                        <a:rPr sz="1200" spc="-5" dirty="0">
                          <a:latin typeface="Microsoft Sans Serif"/>
                          <a:cs typeface="Microsoft Sans Serif"/>
                        </a:rPr>
                        <a:t>Основные понятия</a:t>
                      </a:r>
                      <a:r>
                        <a:rPr sz="1200" spc="5" dirty="0">
                          <a:latin typeface="Microsoft Sans Serif"/>
                          <a:cs typeface="Microsoft Sans Serif"/>
                        </a:rPr>
                        <a:t> </a:t>
                      </a:r>
                      <a:r>
                        <a:rPr sz="1200" spc="-5" dirty="0">
                          <a:latin typeface="Microsoft Sans Serif"/>
                          <a:cs typeface="Microsoft Sans Serif"/>
                        </a:rPr>
                        <a:t>и</a:t>
                      </a:r>
                      <a:r>
                        <a:rPr sz="1200" spc="20" dirty="0">
                          <a:latin typeface="Microsoft Sans Serif"/>
                          <a:cs typeface="Microsoft Sans Serif"/>
                        </a:rPr>
                        <a:t> </a:t>
                      </a:r>
                      <a:r>
                        <a:rPr sz="1200" spc="-10" dirty="0">
                          <a:latin typeface="Microsoft Sans Serif"/>
                          <a:cs typeface="Microsoft Sans Serif"/>
                        </a:rPr>
                        <a:t>термины</a:t>
                      </a:r>
                      <a:endParaRPr sz="1200" dirty="0">
                        <a:latin typeface="Microsoft Sans Serif"/>
                        <a:cs typeface="Microsoft Sans Serif"/>
                      </a:endParaRPr>
                    </a:p>
                  </a:txBody>
                  <a:tcPr marL="0" marR="0" marT="98425" marB="0">
                    <a:solidFill>
                      <a:srgbClr val="EEF0F5"/>
                    </a:solidFill>
                  </a:tcPr>
                </a:tc>
                <a:tc>
                  <a:txBody>
                    <a:bodyPr/>
                    <a:lstStyle/>
                    <a:p>
                      <a:pPr marR="635" algn="r">
                        <a:lnSpc>
                          <a:spcPct val="100000"/>
                        </a:lnSpc>
                        <a:spcBef>
                          <a:spcPts val="765"/>
                        </a:spcBef>
                      </a:pPr>
                      <a:r>
                        <a:rPr sz="1200" dirty="0">
                          <a:latin typeface="Microsoft Sans Serif"/>
                          <a:cs typeface="Microsoft Sans Serif"/>
                        </a:rPr>
                        <a:t>4</a:t>
                      </a:r>
                    </a:p>
                  </a:txBody>
                  <a:tcPr marL="0" marR="0" marT="97155" marB="0">
                    <a:solidFill>
                      <a:srgbClr val="EEF0F5"/>
                    </a:solidFill>
                  </a:tcPr>
                </a:tc>
                <a:extLst>
                  <a:ext uri="{0D108BD9-81ED-4DB2-BD59-A6C34878D82A}">
                    <a16:rowId xmlns:a16="http://schemas.microsoft.com/office/drawing/2014/main" val="10000"/>
                  </a:ext>
                </a:extLst>
              </a:tr>
              <a:tr h="483298">
                <a:tc>
                  <a:txBody>
                    <a:bodyPr/>
                    <a:lstStyle/>
                    <a:p>
                      <a:pPr>
                        <a:lnSpc>
                          <a:spcPct val="100000"/>
                        </a:lnSpc>
                        <a:spcBef>
                          <a:spcPts val="5"/>
                        </a:spcBef>
                      </a:pPr>
                      <a:endParaRPr sz="1050" dirty="0">
                        <a:latin typeface="Times New Roman"/>
                        <a:cs typeface="Times New Roman"/>
                      </a:endParaRPr>
                    </a:p>
                    <a:p>
                      <a:pPr marL="394970" indent="-215900">
                        <a:lnSpc>
                          <a:spcPct val="100000"/>
                        </a:lnSpc>
                        <a:buClr>
                          <a:srgbClr val="1A4A6C"/>
                        </a:buClr>
                        <a:buFont typeface="Wingdings"/>
                        <a:buChar char=""/>
                        <a:tabLst>
                          <a:tab pos="394970" algn="l"/>
                          <a:tab pos="395605" algn="l"/>
                        </a:tabLst>
                      </a:pPr>
                      <a:r>
                        <a:rPr sz="1200" spc="-5" dirty="0">
                          <a:latin typeface="Microsoft Sans Serif"/>
                          <a:cs typeface="Microsoft Sans Serif"/>
                        </a:rPr>
                        <a:t>Этапы</a:t>
                      </a:r>
                      <a:r>
                        <a:rPr sz="1200" spc="-15" dirty="0">
                          <a:latin typeface="Microsoft Sans Serif"/>
                          <a:cs typeface="Microsoft Sans Serif"/>
                        </a:rPr>
                        <a:t> </a:t>
                      </a:r>
                      <a:r>
                        <a:rPr sz="1200" spc="-20" dirty="0">
                          <a:latin typeface="Microsoft Sans Serif"/>
                          <a:cs typeface="Microsoft Sans Serif"/>
                        </a:rPr>
                        <a:t>бюджетного </a:t>
                      </a:r>
                      <a:r>
                        <a:rPr sz="1200" spc="-5" dirty="0">
                          <a:latin typeface="Microsoft Sans Serif"/>
                          <a:cs typeface="Microsoft Sans Serif"/>
                        </a:rPr>
                        <a:t>процесса</a:t>
                      </a:r>
                      <a:endParaRPr sz="1200" dirty="0">
                        <a:latin typeface="Microsoft Sans Serif"/>
                        <a:cs typeface="Microsoft Sans Serif"/>
                      </a:endParaRPr>
                    </a:p>
                  </a:txBody>
                  <a:tcPr marL="0" marR="0" marT="635" marB="0"/>
                </a:tc>
                <a:tc>
                  <a:txBody>
                    <a:bodyPr/>
                    <a:lstStyle/>
                    <a:p>
                      <a:pPr>
                        <a:lnSpc>
                          <a:spcPct val="100000"/>
                        </a:lnSpc>
                        <a:spcBef>
                          <a:spcPts val="50"/>
                        </a:spcBef>
                      </a:pPr>
                      <a:endParaRPr sz="1000" dirty="0">
                        <a:latin typeface="Times New Roman"/>
                        <a:cs typeface="Times New Roman"/>
                      </a:endParaRPr>
                    </a:p>
                    <a:p>
                      <a:pPr marR="635" algn="r">
                        <a:lnSpc>
                          <a:spcPct val="100000"/>
                        </a:lnSpc>
                      </a:pPr>
                      <a:r>
                        <a:rPr sz="1200" dirty="0">
                          <a:latin typeface="Microsoft Sans Serif"/>
                          <a:cs typeface="Microsoft Sans Serif"/>
                        </a:rPr>
                        <a:t>5</a:t>
                      </a:r>
                    </a:p>
                  </a:txBody>
                  <a:tcPr marL="0" marR="0" marT="6350" marB="0"/>
                </a:tc>
                <a:extLst>
                  <a:ext uri="{0D108BD9-81ED-4DB2-BD59-A6C34878D82A}">
                    <a16:rowId xmlns:a16="http://schemas.microsoft.com/office/drawing/2014/main" val="10001"/>
                  </a:ext>
                </a:extLst>
              </a:tr>
              <a:tr h="618934">
                <a:tc>
                  <a:txBody>
                    <a:bodyPr/>
                    <a:lstStyle/>
                    <a:p>
                      <a:pPr marL="394970" indent="-215900">
                        <a:lnSpc>
                          <a:spcPts val="1435"/>
                        </a:lnSpc>
                        <a:spcBef>
                          <a:spcPts val="305"/>
                        </a:spcBef>
                        <a:buClr>
                          <a:srgbClr val="1A4A6C"/>
                        </a:buClr>
                        <a:buFont typeface="Wingdings"/>
                        <a:buChar char=""/>
                        <a:tabLst>
                          <a:tab pos="394970" algn="l"/>
                          <a:tab pos="395605" algn="l"/>
                        </a:tabLst>
                      </a:pPr>
                      <a:r>
                        <a:rPr sz="1200" spc="-5" dirty="0">
                          <a:latin typeface="Microsoft Sans Serif"/>
                          <a:cs typeface="Microsoft Sans Serif"/>
                        </a:rPr>
                        <a:t>Основные</a:t>
                      </a:r>
                      <a:r>
                        <a:rPr sz="1200" spc="-25" dirty="0">
                          <a:latin typeface="Microsoft Sans Serif"/>
                          <a:cs typeface="Microsoft Sans Serif"/>
                        </a:rPr>
                        <a:t> </a:t>
                      </a:r>
                      <a:r>
                        <a:rPr sz="1200" spc="-20" dirty="0">
                          <a:latin typeface="Microsoft Sans Serif"/>
                          <a:cs typeface="Microsoft Sans Serif"/>
                        </a:rPr>
                        <a:t>показатели</a:t>
                      </a:r>
                      <a:endParaRPr sz="1200" dirty="0">
                        <a:latin typeface="Microsoft Sans Serif"/>
                        <a:cs typeface="Microsoft Sans Serif"/>
                      </a:endParaRPr>
                    </a:p>
                    <a:p>
                      <a:pPr marL="394970">
                        <a:lnSpc>
                          <a:spcPts val="1435"/>
                        </a:lnSpc>
                      </a:pPr>
                      <a:r>
                        <a:rPr sz="1200" dirty="0">
                          <a:latin typeface="Microsoft Sans Serif"/>
                          <a:cs typeface="Microsoft Sans Serif"/>
                        </a:rPr>
                        <a:t>социально</a:t>
                      </a:r>
                      <a:r>
                        <a:rPr sz="1200" spc="-5" dirty="0">
                          <a:latin typeface="Microsoft Sans Serif"/>
                          <a:cs typeface="Microsoft Sans Serif"/>
                        </a:rPr>
                        <a:t> </a:t>
                      </a:r>
                      <a:r>
                        <a:rPr sz="1200" dirty="0">
                          <a:latin typeface="Microsoft Sans Serif"/>
                          <a:cs typeface="Microsoft Sans Serif"/>
                        </a:rPr>
                        <a:t>- </a:t>
                      </a:r>
                      <a:r>
                        <a:rPr sz="1200" spc="-20" dirty="0">
                          <a:latin typeface="Microsoft Sans Serif"/>
                          <a:cs typeface="Microsoft Sans Serif"/>
                        </a:rPr>
                        <a:t>экономического</a:t>
                      </a:r>
                      <a:r>
                        <a:rPr sz="1200" spc="-30" dirty="0">
                          <a:latin typeface="Microsoft Sans Serif"/>
                          <a:cs typeface="Microsoft Sans Serif"/>
                        </a:rPr>
                        <a:t> </a:t>
                      </a:r>
                      <a:r>
                        <a:rPr sz="1200" spc="-10" dirty="0">
                          <a:latin typeface="Microsoft Sans Serif"/>
                          <a:cs typeface="Microsoft Sans Serif"/>
                        </a:rPr>
                        <a:t>развития</a:t>
                      </a:r>
                      <a:endParaRPr sz="1200" dirty="0">
                        <a:latin typeface="Microsoft Sans Serif"/>
                        <a:cs typeface="Microsoft Sans Serif"/>
                      </a:endParaRPr>
                    </a:p>
                    <a:p>
                      <a:pPr marL="394970">
                        <a:lnSpc>
                          <a:spcPct val="100000"/>
                        </a:lnSpc>
                      </a:pPr>
                      <a:r>
                        <a:rPr sz="1200" spc="-10" dirty="0">
                          <a:latin typeface="Microsoft Sans Serif"/>
                          <a:cs typeface="Microsoft Sans Serif"/>
                        </a:rPr>
                        <a:t>муниципального</a:t>
                      </a:r>
                      <a:r>
                        <a:rPr sz="1200" spc="-5" dirty="0">
                          <a:latin typeface="Microsoft Sans Serif"/>
                          <a:cs typeface="Microsoft Sans Serif"/>
                        </a:rPr>
                        <a:t> </a:t>
                      </a:r>
                      <a:r>
                        <a:rPr sz="1200" spc="-15" dirty="0">
                          <a:latin typeface="Microsoft Sans Serif"/>
                          <a:cs typeface="Microsoft Sans Serif"/>
                        </a:rPr>
                        <a:t>образования</a:t>
                      </a:r>
                      <a:endParaRPr sz="1200" dirty="0">
                        <a:latin typeface="Microsoft Sans Serif"/>
                        <a:cs typeface="Microsoft Sans Serif"/>
                      </a:endParaRPr>
                    </a:p>
                  </a:txBody>
                  <a:tcPr marL="0" marR="0" marT="38735" marB="0">
                    <a:solidFill>
                      <a:srgbClr val="EEF0F5"/>
                    </a:solidFill>
                  </a:tcPr>
                </a:tc>
                <a:tc>
                  <a:txBody>
                    <a:bodyPr/>
                    <a:lstStyle/>
                    <a:p>
                      <a:pPr>
                        <a:lnSpc>
                          <a:spcPct val="100000"/>
                        </a:lnSpc>
                        <a:spcBef>
                          <a:spcPts val="5"/>
                        </a:spcBef>
                      </a:pPr>
                      <a:endParaRPr sz="1500" dirty="0">
                        <a:latin typeface="Times New Roman"/>
                        <a:cs typeface="Times New Roman"/>
                      </a:endParaRPr>
                    </a:p>
                    <a:p>
                      <a:pPr marR="635" algn="r">
                        <a:lnSpc>
                          <a:spcPct val="100000"/>
                        </a:lnSpc>
                        <a:spcBef>
                          <a:spcPts val="5"/>
                        </a:spcBef>
                      </a:pPr>
                      <a:r>
                        <a:rPr sz="1200" spc="-5" dirty="0">
                          <a:latin typeface="Microsoft Sans Serif"/>
                          <a:cs typeface="Microsoft Sans Serif"/>
                        </a:rPr>
                        <a:t>6</a:t>
                      </a:r>
                      <a:r>
                        <a:rPr sz="1200" spc="-20" dirty="0">
                          <a:latin typeface="Microsoft Sans Serif"/>
                          <a:cs typeface="Microsoft Sans Serif"/>
                        </a:rPr>
                        <a:t> </a:t>
                      </a:r>
                      <a:r>
                        <a:rPr sz="1200" spc="315" dirty="0">
                          <a:latin typeface="Microsoft Sans Serif"/>
                          <a:cs typeface="Microsoft Sans Serif"/>
                        </a:rPr>
                        <a:t>–</a:t>
                      </a:r>
                      <a:r>
                        <a:rPr sz="1200" spc="-10" dirty="0">
                          <a:latin typeface="Microsoft Sans Serif"/>
                          <a:cs typeface="Microsoft Sans Serif"/>
                        </a:rPr>
                        <a:t> </a:t>
                      </a:r>
                      <a:r>
                        <a:rPr lang="ru-RU" sz="1200" spc="-10" dirty="0">
                          <a:latin typeface="Microsoft Sans Serif"/>
                          <a:cs typeface="Microsoft Sans Serif"/>
                        </a:rPr>
                        <a:t>8</a:t>
                      </a:r>
                      <a:endParaRPr sz="1200" dirty="0">
                        <a:latin typeface="Microsoft Sans Serif"/>
                        <a:cs typeface="Microsoft Sans Serif"/>
                      </a:endParaRPr>
                    </a:p>
                  </a:txBody>
                  <a:tcPr marL="0" marR="0" marT="635" marB="0">
                    <a:solidFill>
                      <a:srgbClr val="EEF0F5"/>
                    </a:solidFill>
                  </a:tcPr>
                </a:tc>
                <a:extLst>
                  <a:ext uri="{0D108BD9-81ED-4DB2-BD59-A6C34878D82A}">
                    <a16:rowId xmlns:a16="http://schemas.microsoft.com/office/drawing/2014/main" val="10002"/>
                  </a:ext>
                </a:extLst>
              </a:tr>
              <a:tr h="324754">
                <a:tc>
                  <a:txBody>
                    <a:bodyPr/>
                    <a:lstStyle/>
                    <a:p>
                      <a:pPr marL="394970" indent="-215900">
                        <a:lnSpc>
                          <a:spcPts val="1355"/>
                        </a:lnSpc>
                        <a:spcBef>
                          <a:spcPts val="1100"/>
                        </a:spcBef>
                        <a:buClr>
                          <a:srgbClr val="1A4A6C"/>
                        </a:buClr>
                        <a:buFont typeface="Wingdings"/>
                        <a:buChar char=""/>
                        <a:tabLst>
                          <a:tab pos="394970" algn="l"/>
                          <a:tab pos="395605" algn="l"/>
                        </a:tabLst>
                      </a:pPr>
                      <a:r>
                        <a:rPr sz="1200" spc="-5" dirty="0">
                          <a:latin typeface="Microsoft Sans Serif"/>
                          <a:cs typeface="Microsoft Sans Serif"/>
                        </a:rPr>
                        <a:t>Основные </a:t>
                      </a:r>
                      <a:r>
                        <a:rPr sz="1200" spc="-10" dirty="0">
                          <a:latin typeface="Microsoft Sans Serif"/>
                          <a:cs typeface="Microsoft Sans Serif"/>
                        </a:rPr>
                        <a:t>параметры</a:t>
                      </a:r>
                      <a:r>
                        <a:rPr sz="1200" spc="-35" dirty="0">
                          <a:latin typeface="Microsoft Sans Serif"/>
                          <a:cs typeface="Microsoft Sans Serif"/>
                        </a:rPr>
                        <a:t> </a:t>
                      </a:r>
                      <a:r>
                        <a:rPr sz="1200" spc="-20" dirty="0">
                          <a:latin typeface="Microsoft Sans Serif"/>
                          <a:cs typeface="Microsoft Sans Serif"/>
                        </a:rPr>
                        <a:t>бюджета</a:t>
                      </a:r>
                      <a:endParaRPr sz="1200" dirty="0">
                        <a:latin typeface="Microsoft Sans Serif"/>
                        <a:cs typeface="Microsoft Sans Serif"/>
                      </a:endParaRPr>
                    </a:p>
                  </a:txBody>
                  <a:tcPr marL="0" marR="0" marT="139700" marB="0"/>
                </a:tc>
                <a:tc>
                  <a:txBody>
                    <a:bodyPr/>
                    <a:lstStyle/>
                    <a:p>
                      <a:pPr algn="r">
                        <a:lnSpc>
                          <a:spcPts val="1365"/>
                        </a:lnSpc>
                        <a:spcBef>
                          <a:spcPts val="1090"/>
                        </a:spcBef>
                      </a:pPr>
                      <a:r>
                        <a:rPr lang="ru-RU" sz="1200" spc="-5" dirty="0">
                          <a:latin typeface="Microsoft Sans Serif"/>
                          <a:cs typeface="Microsoft Sans Serif"/>
                        </a:rPr>
                        <a:t>9</a:t>
                      </a:r>
                      <a:endParaRPr sz="1200" dirty="0">
                        <a:latin typeface="Microsoft Sans Serif"/>
                        <a:cs typeface="Microsoft Sans Serif"/>
                      </a:endParaRPr>
                    </a:p>
                  </a:txBody>
                  <a:tcPr marL="0" marR="0" marT="138430" marB="0"/>
                </a:tc>
                <a:extLst>
                  <a:ext uri="{0D108BD9-81ED-4DB2-BD59-A6C34878D82A}">
                    <a16:rowId xmlns:a16="http://schemas.microsoft.com/office/drawing/2014/main" val="10003"/>
                  </a:ext>
                </a:extLst>
              </a:tr>
            </a:tbl>
          </a:graphicData>
        </a:graphic>
      </p:graphicFrame>
      <p:sp>
        <p:nvSpPr>
          <p:cNvPr id="4" name="object 4"/>
          <p:cNvSpPr/>
          <p:nvPr/>
        </p:nvSpPr>
        <p:spPr>
          <a:xfrm>
            <a:off x="416051" y="996696"/>
            <a:ext cx="4284345" cy="402590"/>
          </a:xfrm>
          <a:custGeom>
            <a:avLst/>
            <a:gdLst/>
            <a:ahLst/>
            <a:cxnLst/>
            <a:rect l="l" t="t" r="r" b="b"/>
            <a:pathLst>
              <a:path w="4284345" h="402590">
                <a:moveTo>
                  <a:pt x="4216908" y="0"/>
                </a:moveTo>
                <a:lnTo>
                  <a:pt x="67056" y="0"/>
                </a:lnTo>
                <a:lnTo>
                  <a:pt x="40955" y="5262"/>
                </a:lnTo>
                <a:lnTo>
                  <a:pt x="19640" y="19621"/>
                </a:lnTo>
                <a:lnTo>
                  <a:pt x="5269" y="40933"/>
                </a:lnTo>
                <a:lnTo>
                  <a:pt x="0" y="67055"/>
                </a:lnTo>
                <a:lnTo>
                  <a:pt x="0" y="335279"/>
                </a:lnTo>
                <a:lnTo>
                  <a:pt x="5269" y="361402"/>
                </a:lnTo>
                <a:lnTo>
                  <a:pt x="19640" y="382714"/>
                </a:lnTo>
                <a:lnTo>
                  <a:pt x="40955" y="397073"/>
                </a:lnTo>
                <a:lnTo>
                  <a:pt x="67056" y="402336"/>
                </a:lnTo>
                <a:lnTo>
                  <a:pt x="4216908" y="402336"/>
                </a:lnTo>
                <a:lnTo>
                  <a:pt x="4243030" y="397073"/>
                </a:lnTo>
                <a:lnTo>
                  <a:pt x="4264342" y="382714"/>
                </a:lnTo>
                <a:lnTo>
                  <a:pt x="4278701" y="361402"/>
                </a:lnTo>
                <a:lnTo>
                  <a:pt x="4283964" y="335279"/>
                </a:lnTo>
                <a:lnTo>
                  <a:pt x="4283964" y="67055"/>
                </a:lnTo>
                <a:lnTo>
                  <a:pt x="4278701" y="40933"/>
                </a:lnTo>
                <a:lnTo>
                  <a:pt x="4264342" y="19621"/>
                </a:lnTo>
                <a:lnTo>
                  <a:pt x="4243030" y="5262"/>
                </a:lnTo>
                <a:lnTo>
                  <a:pt x="4216908" y="0"/>
                </a:lnTo>
                <a:close/>
              </a:path>
            </a:pathLst>
          </a:custGeom>
          <a:solidFill>
            <a:srgbClr val="256F9F"/>
          </a:solidFill>
        </p:spPr>
        <p:txBody>
          <a:bodyPr wrap="square" lIns="0" tIns="0" rIns="0" bIns="0" rtlCol="0"/>
          <a:lstStyle/>
          <a:p>
            <a:endParaRPr dirty="0"/>
          </a:p>
        </p:txBody>
      </p:sp>
      <p:sp>
        <p:nvSpPr>
          <p:cNvPr id="5" name="object 5"/>
          <p:cNvSpPr txBox="1"/>
          <p:nvPr/>
        </p:nvSpPr>
        <p:spPr>
          <a:xfrm>
            <a:off x="553618" y="1086103"/>
            <a:ext cx="1236345" cy="239395"/>
          </a:xfrm>
          <a:prstGeom prst="rect">
            <a:avLst/>
          </a:prstGeom>
        </p:spPr>
        <p:txBody>
          <a:bodyPr vert="horz" wrap="square" lIns="0" tIns="13335" rIns="0" bIns="0" rtlCol="0">
            <a:spAutoFit/>
          </a:bodyPr>
          <a:lstStyle/>
          <a:p>
            <a:pPr marL="12700">
              <a:lnSpc>
                <a:spcPct val="100000"/>
              </a:lnSpc>
              <a:spcBef>
                <a:spcPts val="105"/>
              </a:spcBef>
            </a:pPr>
            <a:r>
              <a:rPr sz="1400" spc="-10" dirty="0">
                <a:solidFill>
                  <a:srgbClr val="FFFFFF"/>
                </a:solidFill>
                <a:latin typeface="Microsoft Sans Serif"/>
                <a:cs typeface="Microsoft Sans Serif"/>
              </a:rPr>
              <a:t>Вводная</a:t>
            </a:r>
            <a:r>
              <a:rPr sz="1400" spc="-40" dirty="0">
                <a:solidFill>
                  <a:srgbClr val="FFFFFF"/>
                </a:solidFill>
                <a:latin typeface="Microsoft Sans Serif"/>
                <a:cs typeface="Microsoft Sans Serif"/>
              </a:rPr>
              <a:t> </a:t>
            </a:r>
            <a:r>
              <a:rPr sz="1400" spc="-5" dirty="0">
                <a:solidFill>
                  <a:srgbClr val="FFFFFF"/>
                </a:solidFill>
                <a:latin typeface="Microsoft Sans Serif"/>
                <a:cs typeface="Microsoft Sans Serif"/>
              </a:rPr>
              <a:t>часть</a:t>
            </a:r>
            <a:endParaRPr sz="1400" dirty="0">
              <a:latin typeface="Microsoft Sans Serif"/>
              <a:cs typeface="Microsoft Sans Serif"/>
            </a:endParaRPr>
          </a:p>
        </p:txBody>
      </p:sp>
      <p:sp>
        <p:nvSpPr>
          <p:cNvPr id="6" name="object 6"/>
          <p:cNvSpPr/>
          <p:nvPr/>
        </p:nvSpPr>
        <p:spPr>
          <a:xfrm>
            <a:off x="3843528" y="1027175"/>
            <a:ext cx="856615" cy="340360"/>
          </a:xfrm>
          <a:custGeom>
            <a:avLst/>
            <a:gdLst/>
            <a:ahLst/>
            <a:cxnLst/>
            <a:rect l="l" t="t" r="r" b="b"/>
            <a:pathLst>
              <a:path w="856614" h="340359">
                <a:moveTo>
                  <a:pt x="799846" y="0"/>
                </a:moveTo>
                <a:lnTo>
                  <a:pt x="56642" y="0"/>
                </a:lnTo>
                <a:lnTo>
                  <a:pt x="34611" y="4456"/>
                </a:lnTo>
                <a:lnTo>
                  <a:pt x="16605" y="16605"/>
                </a:lnTo>
                <a:lnTo>
                  <a:pt x="4456" y="34611"/>
                </a:lnTo>
                <a:lnTo>
                  <a:pt x="0" y="56641"/>
                </a:lnTo>
                <a:lnTo>
                  <a:pt x="0" y="283210"/>
                </a:lnTo>
                <a:lnTo>
                  <a:pt x="4456" y="305240"/>
                </a:lnTo>
                <a:lnTo>
                  <a:pt x="16605" y="323246"/>
                </a:lnTo>
                <a:lnTo>
                  <a:pt x="34611" y="335395"/>
                </a:lnTo>
                <a:lnTo>
                  <a:pt x="56642" y="339851"/>
                </a:lnTo>
                <a:lnTo>
                  <a:pt x="799846" y="339851"/>
                </a:lnTo>
                <a:lnTo>
                  <a:pt x="821876" y="335395"/>
                </a:lnTo>
                <a:lnTo>
                  <a:pt x="839882" y="323246"/>
                </a:lnTo>
                <a:lnTo>
                  <a:pt x="852031" y="305240"/>
                </a:lnTo>
                <a:lnTo>
                  <a:pt x="856488" y="283210"/>
                </a:lnTo>
                <a:lnTo>
                  <a:pt x="856488" y="56641"/>
                </a:lnTo>
                <a:lnTo>
                  <a:pt x="852031" y="34611"/>
                </a:lnTo>
                <a:lnTo>
                  <a:pt x="839882" y="16605"/>
                </a:lnTo>
                <a:lnTo>
                  <a:pt x="821876" y="4456"/>
                </a:lnTo>
                <a:lnTo>
                  <a:pt x="799846" y="0"/>
                </a:lnTo>
                <a:close/>
              </a:path>
            </a:pathLst>
          </a:custGeom>
          <a:solidFill>
            <a:srgbClr val="256F9F"/>
          </a:solidFill>
        </p:spPr>
        <p:txBody>
          <a:bodyPr wrap="square" lIns="0" tIns="0" rIns="0" bIns="0" rtlCol="0"/>
          <a:lstStyle/>
          <a:p>
            <a:endParaRPr dirty="0"/>
          </a:p>
        </p:txBody>
      </p:sp>
      <p:sp>
        <p:nvSpPr>
          <p:cNvPr id="7" name="object 7"/>
          <p:cNvSpPr txBox="1"/>
          <p:nvPr/>
        </p:nvSpPr>
        <p:spPr>
          <a:xfrm>
            <a:off x="4125595" y="1071752"/>
            <a:ext cx="480059" cy="228909"/>
          </a:xfrm>
          <a:prstGeom prst="rect">
            <a:avLst/>
          </a:prstGeom>
        </p:spPr>
        <p:txBody>
          <a:bodyPr vert="horz" wrap="square" lIns="0" tIns="13335" rIns="0" bIns="0" rtlCol="0">
            <a:spAutoFit/>
          </a:bodyPr>
          <a:lstStyle/>
          <a:p>
            <a:pPr marL="12700">
              <a:lnSpc>
                <a:spcPct val="100000"/>
              </a:lnSpc>
              <a:spcBef>
                <a:spcPts val="105"/>
              </a:spcBef>
            </a:pPr>
            <a:r>
              <a:rPr sz="1400" dirty="0">
                <a:solidFill>
                  <a:srgbClr val="FFFFFF"/>
                </a:solidFill>
                <a:latin typeface="Microsoft Sans Serif"/>
                <a:cs typeface="Microsoft Sans Serif"/>
              </a:rPr>
              <a:t>4</a:t>
            </a:r>
            <a:r>
              <a:rPr sz="1400" spc="-35" dirty="0">
                <a:solidFill>
                  <a:srgbClr val="FFFFFF"/>
                </a:solidFill>
                <a:latin typeface="Microsoft Sans Serif"/>
                <a:cs typeface="Microsoft Sans Serif"/>
              </a:rPr>
              <a:t> </a:t>
            </a:r>
            <a:r>
              <a:rPr sz="1400" dirty="0">
                <a:solidFill>
                  <a:srgbClr val="FFFFFF"/>
                </a:solidFill>
                <a:latin typeface="Microsoft Sans Serif"/>
                <a:cs typeface="Microsoft Sans Serif"/>
              </a:rPr>
              <a:t>-</a:t>
            </a:r>
            <a:r>
              <a:rPr sz="1400" spc="-30" dirty="0">
                <a:solidFill>
                  <a:srgbClr val="FFFFFF"/>
                </a:solidFill>
                <a:latin typeface="Microsoft Sans Serif"/>
                <a:cs typeface="Microsoft Sans Serif"/>
              </a:rPr>
              <a:t> </a:t>
            </a:r>
            <a:r>
              <a:rPr lang="ru-RU" sz="1400" spc="-5" dirty="0">
                <a:solidFill>
                  <a:srgbClr val="FFFFFF"/>
                </a:solidFill>
                <a:latin typeface="Microsoft Sans Serif"/>
                <a:cs typeface="Microsoft Sans Serif"/>
              </a:rPr>
              <a:t>9</a:t>
            </a:r>
            <a:endParaRPr sz="1400" dirty="0">
              <a:latin typeface="Microsoft Sans Serif"/>
              <a:cs typeface="Microsoft Sans Serif"/>
            </a:endParaRPr>
          </a:p>
        </p:txBody>
      </p:sp>
      <p:sp>
        <p:nvSpPr>
          <p:cNvPr id="8" name="object 8"/>
          <p:cNvSpPr/>
          <p:nvPr/>
        </p:nvSpPr>
        <p:spPr>
          <a:xfrm>
            <a:off x="5256276" y="1002791"/>
            <a:ext cx="4427220" cy="402590"/>
          </a:xfrm>
          <a:custGeom>
            <a:avLst/>
            <a:gdLst/>
            <a:ahLst/>
            <a:cxnLst/>
            <a:rect l="l" t="t" r="r" b="b"/>
            <a:pathLst>
              <a:path w="4427220" h="402590">
                <a:moveTo>
                  <a:pt x="4360164" y="0"/>
                </a:moveTo>
                <a:lnTo>
                  <a:pt x="67056" y="0"/>
                </a:lnTo>
                <a:lnTo>
                  <a:pt x="40933" y="5262"/>
                </a:lnTo>
                <a:lnTo>
                  <a:pt x="19621" y="19621"/>
                </a:lnTo>
                <a:lnTo>
                  <a:pt x="5262" y="40933"/>
                </a:lnTo>
                <a:lnTo>
                  <a:pt x="0" y="67056"/>
                </a:lnTo>
                <a:lnTo>
                  <a:pt x="0" y="335280"/>
                </a:lnTo>
                <a:lnTo>
                  <a:pt x="5262" y="361402"/>
                </a:lnTo>
                <a:lnTo>
                  <a:pt x="19621" y="382714"/>
                </a:lnTo>
                <a:lnTo>
                  <a:pt x="40933" y="397073"/>
                </a:lnTo>
                <a:lnTo>
                  <a:pt x="67056" y="402336"/>
                </a:lnTo>
                <a:lnTo>
                  <a:pt x="4360164" y="402336"/>
                </a:lnTo>
                <a:lnTo>
                  <a:pt x="4386286" y="397073"/>
                </a:lnTo>
                <a:lnTo>
                  <a:pt x="4407598" y="382714"/>
                </a:lnTo>
                <a:lnTo>
                  <a:pt x="4421957" y="361402"/>
                </a:lnTo>
                <a:lnTo>
                  <a:pt x="4427220" y="335280"/>
                </a:lnTo>
                <a:lnTo>
                  <a:pt x="4427220" y="67056"/>
                </a:lnTo>
                <a:lnTo>
                  <a:pt x="4421957" y="40933"/>
                </a:lnTo>
                <a:lnTo>
                  <a:pt x="4407598" y="19621"/>
                </a:lnTo>
                <a:lnTo>
                  <a:pt x="4386286" y="5262"/>
                </a:lnTo>
                <a:lnTo>
                  <a:pt x="4360164" y="0"/>
                </a:lnTo>
                <a:close/>
              </a:path>
            </a:pathLst>
          </a:custGeom>
          <a:solidFill>
            <a:srgbClr val="256F9F"/>
          </a:solidFill>
        </p:spPr>
        <p:txBody>
          <a:bodyPr wrap="square" lIns="0" tIns="0" rIns="0" bIns="0" rtlCol="0"/>
          <a:lstStyle/>
          <a:p>
            <a:endParaRPr dirty="0"/>
          </a:p>
        </p:txBody>
      </p:sp>
      <p:sp>
        <p:nvSpPr>
          <p:cNvPr id="9" name="object 9"/>
          <p:cNvSpPr txBox="1"/>
          <p:nvPr/>
        </p:nvSpPr>
        <p:spPr>
          <a:xfrm>
            <a:off x="5394705" y="1092453"/>
            <a:ext cx="1515745" cy="239395"/>
          </a:xfrm>
          <a:prstGeom prst="rect">
            <a:avLst/>
          </a:prstGeom>
        </p:spPr>
        <p:txBody>
          <a:bodyPr vert="horz" wrap="square" lIns="0" tIns="13335" rIns="0" bIns="0" rtlCol="0">
            <a:spAutoFit/>
          </a:bodyPr>
          <a:lstStyle/>
          <a:p>
            <a:pPr marL="12700">
              <a:lnSpc>
                <a:spcPct val="100000"/>
              </a:lnSpc>
              <a:spcBef>
                <a:spcPts val="105"/>
              </a:spcBef>
            </a:pPr>
            <a:r>
              <a:rPr sz="1400" spc="-20" dirty="0">
                <a:solidFill>
                  <a:srgbClr val="FFFFFF"/>
                </a:solidFill>
                <a:latin typeface="Microsoft Sans Serif"/>
                <a:cs typeface="Microsoft Sans Serif"/>
              </a:rPr>
              <a:t>Расходы</a:t>
            </a:r>
            <a:r>
              <a:rPr sz="1400" spc="-40" dirty="0">
                <a:solidFill>
                  <a:srgbClr val="FFFFFF"/>
                </a:solidFill>
                <a:latin typeface="Microsoft Sans Serif"/>
                <a:cs typeface="Microsoft Sans Serif"/>
              </a:rPr>
              <a:t> </a:t>
            </a:r>
            <a:r>
              <a:rPr sz="1400" spc="-20" dirty="0">
                <a:solidFill>
                  <a:srgbClr val="FFFFFF"/>
                </a:solidFill>
                <a:latin typeface="Microsoft Sans Serif"/>
                <a:cs typeface="Microsoft Sans Serif"/>
              </a:rPr>
              <a:t>бюджета</a:t>
            </a:r>
            <a:endParaRPr sz="1400" dirty="0">
              <a:latin typeface="Microsoft Sans Serif"/>
              <a:cs typeface="Microsoft Sans Serif"/>
            </a:endParaRPr>
          </a:p>
        </p:txBody>
      </p:sp>
      <p:sp>
        <p:nvSpPr>
          <p:cNvPr id="10" name="object 10"/>
          <p:cNvSpPr/>
          <p:nvPr/>
        </p:nvSpPr>
        <p:spPr>
          <a:xfrm>
            <a:off x="8805671" y="1033272"/>
            <a:ext cx="878205" cy="340360"/>
          </a:xfrm>
          <a:custGeom>
            <a:avLst/>
            <a:gdLst/>
            <a:ahLst/>
            <a:cxnLst/>
            <a:rect l="l" t="t" r="r" b="b"/>
            <a:pathLst>
              <a:path w="878204" h="340359">
                <a:moveTo>
                  <a:pt x="821181" y="0"/>
                </a:moveTo>
                <a:lnTo>
                  <a:pt x="56642" y="0"/>
                </a:lnTo>
                <a:lnTo>
                  <a:pt x="34611" y="4456"/>
                </a:lnTo>
                <a:lnTo>
                  <a:pt x="16605" y="16605"/>
                </a:lnTo>
                <a:lnTo>
                  <a:pt x="4456" y="34611"/>
                </a:lnTo>
                <a:lnTo>
                  <a:pt x="0" y="56641"/>
                </a:lnTo>
                <a:lnTo>
                  <a:pt x="0" y="283210"/>
                </a:lnTo>
                <a:lnTo>
                  <a:pt x="4456" y="305240"/>
                </a:lnTo>
                <a:lnTo>
                  <a:pt x="16605" y="323246"/>
                </a:lnTo>
                <a:lnTo>
                  <a:pt x="34611" y="335395"/>
                </a:lnTo>
                <a:lnTo>
                  <a:pt x="56642" y="339851"/>
                </a:lnTo>
                <a:lnTo>
                  <a:pt x="821181" y="339851"/>
                </a:lnTo>
                <a:lnTo>
                  <a:pt x="843212" y="335395"/>
                </a:lnTo>
                <a:lnTo>
                  <a:pt x="861218" y="323246"/>
                </a:lnTo>
                <a:lnTo>
                  <a:pt x="873367" y="305240"/>
                </a:lnTo>
                <a:lnTo>
                  <a:pt x="877824" y="283210"/>
                </a:lnTo>
                <a:lnTo>
                  <a:pt x="877824" y="56641"/>
                </a:lnTo>
                <a:lnTo>
                  <a:pt x="873367" y="34611"/>
                </a:lnTo>
                <a:lnTo>
                  <a:pt x="861218" y="16605"/>
                </a:lnTo>
                <a:lnTo>
                  <a:pt x="843212" y="4456"/>
                </a:lnTo>
                <a:lnTo>
                  <a:pt x="821181" y="0"/>
                </a:lnTo>
                <a:close/>
              </a:path>
            </a:pathLst>
          </a:custGeom>
          <a:solidFill>
            <a:srgbClr val="256F9F"/>
          </a:solidFill>
        </p:spPr>
        <p:txBody>
          <a:bodyPr wrap="square" lIns="0" tIns="0" rIns="0" bIns="0" rtlCol="0"/>
          <a:lstStyle/>
          <a:p>
            <a:endParaRPr dirty="0"/>
          </a:p>
        </p:txBody>
      </p:sp>
      <p:sp>
        <p:nvSpPr>
          <p:cNvPr id="11" name="object 11"/>
          <p:cNvSpPr txBox="1"/>
          <p:nvPr/>
        </p:nvSpPr>
        <p:spPr>
          <a:xfrm>
            <a:off x="9011793" y="1077849"/>
            <a:ext cx="577850"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19</a:t>
            </a:r>
            <a:r>
              <a:rPr sz="1400" spc="-45" dirty="0">
                <a:solidFill>
                  <a:srgbClr val="FFFFFF"/>
                </a:solidFill>
                <a:latin typeface="Microsoft Sans Serif"/>
                <a:cs typeface="Microsoft Sans Serif"/>
              </a:rPr>
              <a:t> </a:t>
            </a:r>
            <a:r>
              <a:rPr sz="1400" dirty="0">
                <a:solidFill>
                  <a:srgbClr val="FFFFFF"/>
                </a:solidFill>
                <a:latin typeface="Microsoft Sans Serif"/>
                <a:cs typeface="Microsoft Sans Serif"/>
              </a:rPr>
              <a:t>-</a:t>
            </a:r>
            <a:r>
              <a:rPr sz="1400" spc="-20" dirty="0">
                <a:solidFill>
                  <a:srgbClr val="FFFFFF"/>
                </a:solidFill>
                <a:latin typeface="Microsoft Sans Serif"/>
                <a:cs typeface="Microsoft Sans Serif"/>
              </a:rPr>
              <a:t> </a:t>
            </a:r>
            <a:r>
              <a:rPr lang="ru-RU" sz="1400" spc="-5" dirty="0">
                <a:solidFill>
                  <a:srgbClr val="FFFFFF"/>
                </a:solidFill>
                <a:latin typeface="Microsoft Sans Serif"/>
                <a:cs typeface="Microsoft Sans Serif"/>
              </a:rPr>
              <a:t>64</a:t>
            </a:r>
            <a:endParaRPr sz="1400" dirty="0">
              <a:latin typeface="Microsoft Sans Serif"/>
              <a:cs typeface="Microsoft Sans Serif"/>
            </a:endParaRPr>
          </a:p>
        </p:txBody>
      </p:sp>
      <p:sp>
        <p:nvSpPr>
          <p:cNvPr id="12" name="object 12"/>
          <p:cNvSpPr/>
          <p:nvPr/>
        </p:nvSpPr>
        <p:spPr>
          <a:xfrm>
            <a:off x="5290671" y="5330227"/>
            <a:ext cx="4404360" cy="402590"/>
          </a:xfrm>
          <a:custGeom>
            <a:avLst/>
            <a:gdLst/>
            <a:ahLst/>
            <a:cxnLst/>
            <a:rect l="l" t="t" r="r" b="b"/>
            <a:pathLst>
              <a:path w="4404359" h="402589">
                <a:moveTo>
                  <a:pt x="4337304" y="0"/>
                </a:moveTo>
                <a:lnTo>
                  <a:pt x="67056" y="0"/>
                </a:lnTo>
                <a:lnTo>
                  <a:pt x="40933" y="5262"/>
                </a:lnTo>
                <a:lnTo>
                  <a:pt x="19621" y="19621"/>
                </a:lnTo>
                <a:lnTo>
                  <a:pt x="5262" y="40933"/>
                </a:lnTo>
                <a:lnTo>
                  <a:pt x="0" y="67056"/>
                </a:lnTo>
                <a:lnTo>
                  <a:pt x="0" y="335279"/>
                </a:lnTo>
                <a:lnTo>
                  <a:pt x="5262" y="361380"/>
                </a:lnTo>
                <a:lnTo>
                  <a:pt x="19621" y="382695"/>
                </a:lnTo>
                <a:lnTo>
                  <a:pt x="40933" y="397066"/>
                </a:lnTo>
                <a:lnTo>
                  <a:pt x="67056" y="402335"/>
                </a:lnTo>
                <a:lnTo>
                  <a:pt x="4337304" y="402335"/>
                </a:lnTo>
                <a:lnTo>
                  <a:pt x="4363426" y="397066"/>
                </a:lnTo>
                <a:lnTo>
                  <a:pt x="4384738" y="382695"/>
                </a:lnTo>
                <a:lnTo>
                  <a:pt x="4399097" y="361380"/>
                </a:lnTo>
                <a:lnTo>
                  <a:pt x="4404359" y="335279"/>
                </a:lnTo>
                <a:lnTo>
                  <a:pt x="4404359" y="67056"/>
                </a:lnTo>
                <a:lnTo>
                  <a:pt x="4399097" y="40933"/>
                </a:lnTo>
                <a:lnTo>
                  <a:pt x="4384738" y="19621"/>
                </a:lnTo>
                <a:lnTo>
                  <a:pt x="4363426" y="5262"/>
                </a:lnTo>
                <a:lnTo>
                  <a:pt x="4337304" y="0"/>
                </a:lnTo>
                <a:close/>
              </a:path>
            </a:pathLst>
          </a:custGeom>
          <a:solidFill>
            <a:srgbClr val="256F9F"/>
          </a:solidFill>
        </p:spPr>
        <p:txBody>
          <a:bodyPr wrap="square" lIns="0" tIns="0" rIns="0" bIns="0" rtlCol="0"/>
          <a:lstStyle/>
          <a:p>
            <a:endParaRPr dirty="0"/>
          </a:p>
        </p:txBody>
      </p:sp>
      <p:sp>
        <p:nvSpPr>
          <p:cNvPr id="13" name="object 13"/>
          <p:cNvSpPr txBox="1"/>
          <p:nvPr/>
        </p:nvSpPr>
        <p:spPr>
          <a:xfrm>
            <a:off x="5394705" y="5426455"/>
            <a:ext cx="3340503" cy="228268"/>
          </a:xfrm>
          <a:prstGeom prst="rect">
            <a:avLst/>
          </a:prstGeom>
        </p:spPr>
        <p:txBody>
          <a:bodyPr vert="horz" wrap="square" lIns="0" tIns="12700" rIns="0" bIns="0" rtlCol="0">
            <a:spAutoFit/>
          </a:bodyPr>
          <a:lstStyle/>
          <a:p>
            <a:pPr marL="12700">
              <a:lnSpc>
                <a:spcPct val="100000"/>
              </a:lnSpc>
              <a:spcBef>
                <a:spcPts val="100"/>
              </a:spcBef>
            </a:pPr>
            <a:r>
              <a:rPr lang="ru-RU" sz="1400" spc="-5" dirty="0">
                <a:solidFill>
                  <a:srgbClr val="FFFFFF"/>
                </a:solidFill>
                <a:latin typeface="Microsoft Sans Serif"/>
                <a:cs typeface="Microsoft Sans Serif"/>
              </a:rPr>
              <a:t>Контактная информация</a:t>
            </a:r>
            <a:r>
              <a:rPr sz="1400" spc="-15" dirty="0">
                <a:solidFill>
                  <a:srgbClr val="FFFFFF"/>
                </a:solidFill>
                <a:latin typeface="Microsoft Sans Serif"/>
                <a:cs typeface="Microsoft Sans Serif"/>
              </a:rPr>
              <a:t> </a:t>
            </a:r>
            <a:endParaRPr sz="1400" dirty="0">
              <a:latin typeface="Microsoft Sans Serif"/>
              <a:cs typeface="Microsoft Sans Serif"/>
            </a:endParaRPr>
          </a:p>
        </p:txBody>
      </p:sp>
      <p:sp>
        <p:nvSpPr>
          <p:cNvPr id="14" name="object 14"/>
          <p:cNvSpPr/>
          <p:nvPr/>
        </p:nvSpPr>
        <p:spPr>
          <a:xfrm>
            <a:off x="8863838" y="5361976"/>
            <a:ext cx="819657" cy="340360"/>
          </a:xfrm>
          <a:custGeom>
            <a:avLst/>
            <a:gdLst/>
            <a:ahLst/>
            <a:cxnLst/>
            <a:rect l="l" t="t" r="r" b="b"/>
            <a:pathLst>
              <a:path w="873759" h="340360">
                <a:moveTo>
                  <a:pt x="816610" y="0"/>
                </a:moveTo>
                <a:lnTo>
                  <a:pt x="56642" y="0"/>
                </a:lnTo>
                <a:lnTo>
                  <a:pt x="34611" y="4456"/>
                </a:lnTo>
                <a:lnTo>
                  <a:pt x="16605" y="16605"/>
                </a:lnTo>
                <a:lnTo>
                  <a:pt x="4456" y="34611"/>
                </a:lnTo>
                <a:lnTo>
                  <a:pt x="0" y="56642"/>
                </a:lnTo>
                <a:lnTo>
                  <a:pt x="0" y="283210"/>
                </a:lnTo>
                <a:lnTo>
                  <a:pt x="4456" y="305256"/>
                </a:lnTo>
                <a:lnTo>
                  <a:pt x="16605" y="323261"/>
                </a:lnTo>
                <a:lnTo>
                  <a:pt x="34611" y="335400"/>
                </a:lnTo>
                <a:lnTo>
                  <a:pt x="56642" y="339852"/>
                </a:lnTo>
                <a:lnTo>
                  <a:pt x="816610" y="339852"/>
                </a:lnTo>
                <a:lnTo>
                  <a:pt x="838640" y="335400"/>
                </a:lnTo>
                <a:lnTo>
                  <a:pt x="856646" y="323261"/>
                </a:lnTo>
                <a:lnTo>
                  <a:pt x="868795" y="305256"/>
                </a:lnTo>
                <a:lnTo>
                  <a:pt x="873251" y="283210"/>
                </a:lnTo>
                <a:lnTo>
                  <a:pt x="873251" y="56642"/>
                </a:lnTo>
                <a:lnTo>
                  <a:pt x="868795" y="34611"/>
                </a:lnTo>
                <a:lnTo>
                  <a:pt x="856646" y="16605"/>
                </a:lnTo>
                <a:lnTo>
                  <a:pt x="838640" y="4456"/>
                </a:lnTo>
                <a:lnTo>
                  <a:pt x="816610" y="0"/>
                </a:lnTo>
                <a:close/>
              </a:path>
            </a:pathLst>
          </a:custGeom>
          <a:solidFill>
            <a:srgbClr val="256F9F"/>
          </a:solidFill>
        </p:spPr>
        <p:txBody>
          <a:bodyPr wrap="square" lIns="0" tIns="0" rIns="0" bIns="0" rtlCol="0"/>
          <a:lstStyle/>
          <a:p>
            <a:endParaRPr dirty="0"/>
          </a:p>
        </p:txBody>
      </p:sp>
      <p:sp>
        <p:nvSpPr>
          <p:cNvPr id="15" name="object 15"/>
          <p:cNvSpPr txBox="1"/>
          <p:nvPr/>
        </p:nvSpPr>
        <p:spPr>
          <a:xfrm>
            <a:off x="9038081" y="5411825"/>
            <a:ext cx="528320" cy="228268"/>
          </a:xfrm>
          <a:prstGeom prst="rect">
            <a:avLst/>
          </a:prstGeom>
        </p:spPr>
        <p:txBody>
          <a:bodyPr vert="horz" wrap="square" lIns="0" tIns="12700" rIns="0" bIns="0" rtlCol="0">
            <a:spAutoFit/>
          </a:bodyPr>
          <a:lstStyle/>
          <a:p>
            <a:pPr marL="12700">
              <a:lnSpc>
                <a:spcPct val="100000"/>
              </a:lnSpc>
              <a:spcBef>
                <a:spcPts val="100"/>
              </a:spcBef>
            </a:pPr>
            <a:r>
              <a:rPr lang="ru-RU" sz="1400" spc="-5" dirty="0">
                <a:solidFill>
                  <a:srgbClr val="FFFFFF"/>
                </a:solidFill>
                <a:latin typeface="Microsoft Sans Serif"/>
                <a:cs typeface="Microsoft Sans Serif"/>
              </a:rPr>
              <a:t>     65</a:t>
            </a:r>
            <a:endParaRPr sz="1400" dirty="0">
              <a:latin typeface="Microsoft Sans Serif"/>
              <a:cs typeface="Microsoft Sans Serif"/>
            </a:endParaRPr>
          </a:p>
        </p:txBody>
      </p:sp>
      <p:sp>
        <p:nvSpPr>
          <p:cNvPr id="16" name="object 16"/>
          <p:cNvSpPr/>
          <p:nvPr/>
        </p:nvSpPr>
        <p:spPr>
          <a:xfrm>
            <a:off x="416051" y="3534155"/>
            <a:ext cx="4284345" cy="401320"/>
          </a:xfrm>
          <a:custGeom>
            <a:avLst/>
            <a:gdLst/>
            <a:ahLst/>
            <a:cxnLst/>
            <a:rect l="l" t="t" r="r" b="b"/>
            <a:pathLst>
              <a:path w="4284345" h="401320">
                <a:moveTo>
                  <a:pt x="4217162" y="0"/>
                </a:moveTo>
                <a:lnTo>
                  <a:pt x="66802" y="0"/>
                </a:lnTo>
                <a:lnTo>
                  <a:pt x="40799" y="5258"/>
                </a:lnTo>
                <a:lnTo>
                  <a:pt x="19565" y="19589"/>
                </a:lnTo>
                <a:lnTo>
                  <a:pt x="5249" y="40826"/>
                </a:lnTo>
                <a:lnTo>
                  <a:pt x="0" y="66802"/>
                </a:lnTo>
                <a:lnTo>
                  <a:pt x="0" y="334010"/>
                </a:lnTo>
                <a:lnTo>
                  <a:pt x="5249" y="359985"/>
                </a:lnTo>
                <a:lnTo>
                  <a:pt x="19565" y="381222"/>
                </a:lnTo>
                <a:lnTo>
                  <a:pt x="40799" y="395553"/>
                </a:lnTo>
                <a:lnTo>
                  <a:pt x="66802" y="400812"/>
                </a:lnTo>
                <a:lnTo>
                  <a:pt x="4217162" y="400812"/>
                </a:lnTo>
                <a:lnTo>
                  <a:pt x="4243137" y="395553"/>
                </a:lnTo>
                <a:lnTo>
                  <a:pt x="4264374" y="381222"/>
                </a:lnTo>
                <a:lnTo>
                  <a:pt x="4278705" y="359985"/>
                </a:lnTo>
                <a:lnTo>
                  <a:pt x="4283964" y="334010"/>
                </a:lnTo>
                <a:lnTo>
                  <a:pt x="4283964" y="66802"/>
                </a:lnTo>
                <a:lnTo>
                  <a:pt x="4278705" y="40826"/>
                </a:lnTo>
                <a:lnTo>
                  <a:pt x="4264374" y="19589"/>
                </a:lnTo>
                <a:lnTo>
                  <a:pt x="4243137" y="5258"/>
                </a:lnTo>
                <a:lnTo>
                  <a:pt x="4217162" y="0"/>
                </a:lnTo>
                <a:close/>
              </a:path>
            </a:pathLst>
          </a:custGeom>
          <a:solidFill>
            <a:srgbClr val="256F9F"/>
          </a:solidFill>
        </p:spPr>
        <p:txBody>
          <a:bodyPr wrap="square" lIns="0" tIns="0" rIns="0" bIns="0" rtlCol="0"/>
          <a:lstStyle/>
          <a:p>
            <a:endParaRPr dirty="0"/>
          </a:p>
        </p:txBody>
      </p:sp>
      <p:sp>
        <p:nvSpPr>
          <p:cNvPr id="17" name="object 17"/>
          <p:cNvSpPr txBox="1"/>
          <p:nvPr/>
        </p:nvSpPr>
        <p:spPr>
          <a:xfrm>
            <a:off x="553618" y="3623564"/>
            <a:ext cx="1435100" cy="239395"/>
          </a:xfrm>
          <a:prstGeom prst="rect">
            <a:avLst/>
          </a:prstGeom>
        </p:spPr>
        <p:txBody>
          <a:bodyPr vert="horz" wrap="square" lIns="0" tIns="12700" rIns="0" bIns="0" rtlCol="0">
            <a:spAutoFit/>
          </a:bodyPr>
          <a:lstStyle/>
          <a:p>
            <a:pPr marL="12700">
              <a:lnSpc>
                <a:spcPct val="100000"/>
              </a:lnSpc>
              <a:spcBef>
                <a:spcPts val="100"/>
              </a:spcBef>
            </a:pPr>
            <a:r>
              <a:rPr sz="1400" spc="-35" dirty="0">
                <a:solidFill>
                  <a:srgbClr val="FFFFFF"/>
                </a:solidFill>
                <a:latin typeface="Microsoft Sans Serif"/>
                <a:cs typeface="Microsoft Sans Serif"/>
              </a:rPr>
              <a:t>Доходы</a:t>
            </a:r>
            <a:r>
              <a:rPr sz="1400" spc="-45" dirty="0">
                <a:solidFill>
                  <a:srgbClr val="FFFFFF"/>
                </a:solidFill>
                <a:latin typeface="Microsoft Sans Serif"/>
                <a:cs typeface="Microsoft Sans Serif"/>
              </a:rPr>
              <a:t> </a:t>
            </a:r>
            <a:r>
              <a:rPr sz="1400" spc="-20" dirty="0">
                <a:solidFill>
                  <a:srgbClr val="FFFFFF"/>
                </a:solidFill>
                <a:latin typeface="Microsoft Sans Serif"/>
                <a:cs typeface="Microsoft Sans Serif"/>
              </a:rPr>
              <a:t>бюджета</a:t>
            </a:r>
            <a:endParaRPr sz="1400" dirty="0">
              <a:latin typeface="Microsoft Sans Serif"/>
              <a:cs typeface="Microsoft Sans Serif"/>
            </a:endParaRPr>
          </a:p>
        </p:txBody>
      </p:sp>
      <p:sp>
        <p:nvSpPr>
          <p:cNvPr id="18" name="object 18"/>
          <p:cNvSpPr/>
          <p:nvPr/>
        </p:nvSpPr>
        <p:spPr>
          <a:xfrm>
            <a:off x="3823715" y="3564635"/>
            <a:ext cx="848994" cy="340360"/>
          </a:xfrm>
          <a:custGeom>
            <a:avLst/>
            <a:gdLst/>
            <a:ahLst/>
            <a:cxnLst/>
            <a:rect l="l" t="t" r="r" b="b"/>
            <a:pathLst>
              <a:path w="848995" h="340360">
                <a:moveTo>
                  <a:pt x="792226" y="0"/>
                </a:moveTo>
                <a:lnTo>
                  <a:pt x="56642" y="0"/>
                </a:lnTo>
                <a:lnTo>
                  <a:pt x="34611" y="4456"/>
                </a:lnTo>
                <a:lnTo>
                  <a:pt x="16605" y="16605"/>
                </a:lnTo>
                <a:lnTo>
                  <a:pt x="4456" y="34611"/>
                </a:lnTo>
                <a:lnTo>
                  <a:pt x="0" y="56641"/>
                </a:lnTo>
                <a:lnTo>
                  <a:pt x="0" y="283209"/>
                </a:lnTo>
                <a:lnTo>
                  <a:pt x="4456" y="305240"/>
                </a:lnTo>
                <a:lnTo>
                  <a:pt x="16605" y="323246"/>
                </a:lnTo>
                <a:lnTo>
                  <a:pt x="34611" y="335395"/>
                </a:lnTo>
                <a:lnTo>
                  <a:pt x="56642" y="339851"/>
                </a:lnTo>
                <a:lnTo>
                  <a:pt x="792226" y="339851"/>
                </a:lnTo>
                <a:lnTo>
                  <a:pt x="814256" y="335395"/>
                </a:lnTo>
                <a:lnTo>
                  <a:pt x="832262" y="323246"/>
                </a:lnTo>
                <a:lnTo>
                  <a:pt x="844411" y="305240"/>
                </a:lnTo>
                <a:lnTo>
                  <a:pt x="848868" y="283209"/>
                </a:lnTo>
                <a:lnTo>
                  <a:pt x="848868" y="56641"/>
                </a:lnTo>
                <a:lnTo>
                  <a:pt x="844411" y="34611"/>
                </a:lnTo>
                <a:lnTo>
                  <a:pt x="832262" y="16605"/>
                </a:lnTo>
                <a:lnTo>
                  <a:pt x="814256" y="4456"/>
                </a:lnTo>
                <a:lnTo>
                  <a:pt x="792226" y="0"/>
                </a:lnTo>
                <a:close/>
              </a:path>
            </a:pathLst>
          </a:custGeom>
          <a:solidFill>
            <a:srgbClr val="256F9F"/>
          </a:solidFill>
        </p:spPr>
        <p:txBody>
          <a:bodyPr wrap="square" lIns="0" tIns="0" rIns="0" bIns="0" rtlCol="0"/>
          <a:lstStyle/>
          <a:p>
            <a:endParaRPr dirty="0"/>
          </a:p>
        </p:txBody>
      </p:sp>
      <p:sp>
        <p:nvSpPr>
          <p:cNvPr id="19" name="object 19"/>
          <p:cNvSpPr txBox="1"/>
          <p:nvPr/>
        </p:nvSpPr>
        <p:spPr>
          <a:xfrm>
            <a:off x="4013708" y="3609847"/>
            <a:ext cx="565150" cy="228268"/>
          </a:xfrm>
          <a:prstGeom prst="rect">
            <a:avLst/>
          </a:prstGeom>
        </p:spPr>
        <p:txBody>
          <a:bodyPr vert="horz" wrap="square" lIns="0" tIns="12700" rIns="0" bIns="0" rtlCol="0">
            <a:spAutoFit/>
          </a:bodyPr>
          <a:lstStyle/>
          <a:p>
            <a:pPr marL="12700">
              <a:lnSpc>
                <a:spcPct val="100000"/>
              </a:lnSpc>
              <a:spcBef>
                <a:spcPts val="100"/>
              </a:spcBef>
            </a:pPr>
            <a:r>
              <a:rPr sz="1400" spc="-55" dirty="0">
                <a:solidFill>
                  <a:srgbClr val="FFFFFF"/>
                </a:solidFill>
                <a:latin typeface="Microsoft Sans Serif"/>
                <a:cs typeface="Microsoft Sans Serif"/>
              </a:rPr>
              <a:t>1</a:t>
            </a:r>
            <a:r>
              <a:rPr lang="ru-RU" sz="1400" spc="-55" dirty="0">
                <a:solidFill>
                  <a:srgbClr val="FFFFFF"/>
                </a:solidFill>
                <a:latin typeface="Microsoft Sans Serif"/>
                <a:cs typeface="Microsoft Sans Serif"/>
              </a:rPr>
              <a:t>0</a:t>
            </a:r>
            <a:r>
              <a:rPr sz="1400" spc="-30" dirty="0">
                <a:solidFill>
                  <a:srgbClr val="FFFFFF"/>
                </a:solidFill>
                <a:latin typeface="Microsoft Sans Serif"/>
                <a:cs typeface="Microsoft Sans Serif"/>
              </a:rPr>
              <a:t> </a:t>
            </a:r>
            <a:r>
              <a:rPr sz="1400" dirty="0">
                <a:solidFill>
                  <a:srgbClr val="FFFFFF"/>
                </a:solidFill>
                <a:latin typeface="Microsoft Sans Serif"/>
                <a:cs typeface="Microsoft Sans Serif"/>
              </a:rPr>
              <a:t>-</a:t>
            </a:r>
            <a:r>
              <a:rPr sz="1400" spc="-30" dirty="0">
                <a:solidFill>
                  <a:srgbClr val="FFFFFF"/>
                </a:solidFill>
                <a:latin typeface="Microsoft Sans Serif"/>
                <a:cs typeface="Microsoft Sans Serif"/>
              </a:rPr>
              <a:t> </a:t>
            </a:r>
            <a:r>
              <a:rPr lang="ru-RU" sz="1400" spc="-5" dirty="0">
                <a:solidFill>
                  <a:srgbClr val="FFFFFF"/>
                </a:solidFill>
                <a:latin typeface="Microsoft Sans Serif"/>
                <a:cs typeface="Microsoft Sans Serif"/>
              </a:rPr>
              <a:t>18</a:t>
            </a:r>
            <a:endParaRPr sz="1400" dirty="0">
              <a:latin typeface="Microsoft Sans Serif"/>
              <a:cs typeface="Microsoft Sans Serif"/>
            </a:endParaRPr>
          </a:p>
        </p:txBody>
      </p:sp>
      <p:sp>
        <p:nvSpPr>
          <p:cNvPr id="22" name="object 22"/>
          <p:cNvSpPr txBox="1"/>
          <p:nvPr/>
        </p:nvSpPr>
        <p:spPr>
          <a:xfrm>
            <a:off x="9418573" y="6397049"/>
            <a:ext cx="203200" cy="197485"/>
          </a:xfrm>
          <a:prstGeom prst="rect">
            <a:avLst/>
          </a:prstGeom>
        </p:spPr>
        <p:txBody>
          <a:bodyPr vert="horz" wrap="square" lIns="0" tIns="0" rIns="0" bIns="0" rtlCol="0">
            <a:spAutoFit/>
          </a:bodyPr>
          <a:lstStyle/>
          <a:p>
            <a:pPr marL="38100">
              <a:lnSpc>
                <a:spcPts val="1440"/>
              </a:lnSpc>
            </a:pPr>
            <a:fld id="{81D60167-4931-47E6-BA6A-407CBD079E47}" type="slidenum">
              <a:rPr sz="1200" spc="-5" dirty="0">
                <a:solidFill>
                  <a:srgbClr val="888888"/>
                </a:solidFill>
                <a:latin typeface="Microsoft Sans Serif"/>
                <a:cs typeface="Microsoft Sans Serif"/>
              </a:rPr>
              <a:pPr marL="38100">
                <a:lnSpc>
                  <a:spcPts val="1440"/>
                </a:lnSpc>
              </a:pPr>
              <a:t>2</a:t>
            </a:fld>
            <a:endParaRPr sz="1200" dirty="0">
              <a:latin typeface="Microsoft Sans Serif"/>
              <a:cs typeface="Microsoft Sans Serif"/>
            </a:endParaRPr>
          </a:p>
        </p:txBody>
      </p:sp>
      <p:graphicFrame>
        <p:nvGraphicFramePr>
          <p:cNvPr id="20" name="object 20"/>
          <p:cNvGraphicFramePr>
            <a:graphicFrameLocks noGrp="1"/>
          </p:cNvGraphicFramePr>
          <p:nvPr>
            <p:extLst>
              <p:ext uri="{D42A27DB-BD31-4B8C-83A1-F6EECF244321}">
                <p14:modId xmlns:p14="http://schemas.microsoft.com/office/powerpoint/2010/main" val="4188796652"/>
              </p:ext>
            </p:extLst>
          </p:nvPr>
        </p:nvGraphicFramePr>
        <p:xfrm>
          <a:off x="415925" y="4031437"/>
          <a:ext cx="4284980" cy="1836252"/>
        </p:xfrm>
        <a:graphic>
          <a:graphicData uri="http://schemas.openxmlformats.org/drawingml/2006/table">
            <a:tbl>
              <a:tblPr firstRow="1" bandRow="1">
                <a:tableStyleId>{2D5ABB26-0587-4C30-8999-92F81FD0307C}</a:tableStyleId>
              </a:tblPr>
              <a:tblGrid>
                <a:gridCol w="3613785">
                  <a:extLst>
                    <a:ext uri="{9D8B030D-6E8A-4147-A177-3AD203B41FA5}">
                      <a16:colId xmlns:a16="http://schemas.microsoft.com/office/drawing/2014/main" val="20000"/>
                    </a:ext>
                  </a:extLst>
                </a:gridCol>
                <a:gridCol w="671195">
                  <a:extLst>
                    <a:ext uri="{9D8B030D-6E8A-4147-A177-3AD203B41FA5}">
                      <a16:colId xmlns:a16="http://schemas.microsoft.com/office/drawing/2014/main" val="20001"/>
                    </a:ext>
                  </a:extLst>
                </a:gridCol>
              </a:tblGrid>
              <a:tr h="449503">
                <a:tc>
                  <a:txBody>
                    <a:bodyPr/>
                    <a:lstStyle/>
                    <a:p>
                      <a:pPr marL="394970" indent="-215900">
                        <a:lnSpc>
                          <a:spcPct val="100000"/>
                        </a:lnSpc>
                        <a:spcBef>
                          <a:spcPts val="1080"/>
                        </a:spcBef>
                        <a:buClr>
                          <a:srgbClr val="1A4A6C"/>
                        </a:buClr>
                        <a:buFont typeface="Wingdings"/>
                        <a:buChar char=""/>
                        <a:tabLst>
                          <a:tab pos="394970" algn="l"/>
                          <a:tab pos="395605" algn="l"/>
                        </a:tabLst>
                      </a:pPr>
                      <a:r>
                        <a:rPr sz="1200" spc="-10" dirty="0">
                          <a:latin typeface="Microsoft Sans Serif"/>
                          <a:cs typeface="Microsoft Sans Serif"/>
                        </a:rPr>
                        <a:t>Исполнение доходов </a:t>
                      </a:r>
                      <a:r>
                        <a:rPr sz="1200" spc="-20" dirty="0">
                          <a:latin typeface="Microsoft Sans Serif"/>
                          <a:cs typeface="Microsoft Sans Serif"/>
                        </a:rPr>
                        <a:t>бюджета</a:t>
                      </a:r>
                      <a:endParaRPr sz="1200" dirty="0">
                        <a:latin typeface="Microsoft Sans Serif"/>
                        <a:cs typeface="Microsoft Sans Serif"/>
                      </a:endParaRPr>
                    </a:p>
                  </a:txBody>
                  <a:tcPr marL="0" marR="0" marT="137160" marB="0">
                    <a:solidFill>
                      <a:srgbClr val="EEF0F5"/>
                    </a:solidFill>
                  </a:tcPr>
                </a:tc>
                <a:tc>
                  <a:txBody>
                    <a:bodyPr/>
                    <a:lstStyle/>
                    <a:p>
                      <a:pPr marR="61594" algn="r">
                        <a:lnSpc>
                          <a:spcPct val="100000"/>
                        </a:lnSpc>
                        <a:spcBef>
                          <a:spcPts val="1070"/>
                        </a:spcBef>
                      </a:pPr>
                      <a:r>
                        <a:rPr lang="ru-RU" sz="1200" spc="-85" dirty="0">
                          <a:latin typeface="Microsoft Sans Serif"/>
                          <a:cs typeface="Microsoft Sans Serif"/>
                        </a:rPr>
                        <a:t>10</a:t>
                      </a:r>
                      <a:endParaRPr sz="1200" dirty="0">
                        <a:latin typeface="Microsoft Sans Serif"/>
                        <a:cs typeface="Microsoft Sans Serif"/>
                      </a:endParaRPr>
                    </a:p>
                  </a:txBody>
                  <a:tcPr marL="0" marR="0" marT="135890" marB="0">
                    <a:solidFill>
                      <a:srgbClr val="EEF0F5"/>
                    </a:solidFill>
                  </a:tcPr>
                </a:tc>
                <a:extLst>
                  <a:ext uri="{0D108BD9-81ED-4DB2-BD59-A6C34878D82A}">
                    <a16:rowId xmlns:a16="http://schemas.microsoft.com/office/drawing/2014/main" val="10000"/>
                  </a:ext>
                </a:extLst>
              </a:tr>
              <a:tr h="457276">
                <a:tc>
                  <a:txBody>
                    <a:bodyPr/>
                    <a:lstStyle/>
                    <a:p>
                      <a:pPr marL="394970" indent="-215900">
                        <a:lnSpc>
                          <a:spcPct val="100000"/>
                        </a:lnSpc>
                        <a:spcBef>
                          <a:spcPts val="1115"/>
                        </a:spcBef>
                        <a:buClr>
                          <a:srgbClr val="1A4A6C"/>
                        </a:buClr>
                        <a:buFont typeface="Wingdings"/>
                        <a:buChar char=""/>
                        <a:tabLst>
                          <a:tab pos="394970" algn="l"/>
                          <a:tab pos="395605" algn="l"/>
                        </a:tabLst>
                      </a:pPr>
                      <a:r>
                        <a:rPr sz="1200" spc="-15" dirty="0">
                          <a:latin typeface="Microsoft Sans Serif"/>
                          <a:cs typeface="Microsoft Sans Serif"/>
                        </a:rPr>
                        <a:t>Структура</a:t>
                      </a:r>
                      <a:r>
                        <a:rPr sz="1200" spc="-10" dirty="0">
                          <a:latin typeface="Microsoft Sans Serif"/>
                          <a:cs typeface="Microsoft Sans Serif"/>
                        </a:rPr>
                        <a:t> доходов</a:t>
                      </a:r>
                      <a:r>
                        <a:rPr sz="1200" spc="-15" dirty="0">
                          <a:latin typeface="Microsoft Sans Serif"/>
                          <a:cs typeface="Microsoft Sans Serif"/>
                        </a:rPr>
                        <a:t> </a:t>
                      </a:r>
                      <a:r>
                        <a:rPr sz="1200" spc="-20" dirty="0">
                          <a:latin typeface="Microsoft Sans Serif"/>
                          <a:cs typeface="Microsoft Sans Serif"/>
                        </a:rPr>
                        <a:t>бюджета</a:t>
                      </a:r>
                      <a:endParaRPr sz="1200" dirty="0">
                        <a:latin typeface="Microsoft Sans Serif"/>
                        <a:cs typeface="Microsoft Sans Serif"/>
                      </a:endParaRPr>
                    </a:p>
                  </a:txBody>
                  <a:tcPr marL="0" marR="0" marT="141605" marB="0"/>
                </a:tc>
                <a:tc>
                  <a:txBody>
                    <a:bodyPr/>
                    <a:lstStyle/>
                    <a:p>
                      <a:pPr marR="43815" algn="r">
                        <a:lnSpc>
                          <a:spcPct val="100000"/>
                        </a:lnSpc>
                        <a:spcBef>
                          <a:spcPts val="1100"/>
                        </a:spcBef>
                      </a:pPr>
                      <a:r>
                        <a:rPr sz="1200" spc="-5" dirty="0">
                          <a:latin typeface="Microsoft Sans Serif"/>
                          <a:cs typeface="Microsoft Sans Serif"/>
                        </a:rPr>
                        <a:t>1</a:t>
                      </a:r>
                      <a:r>
                        <a:rPr lang="ru-RU" sz="1200" spc="-5" dirty="0">
                          <a:latin typeface="Microsoft Sans Serif"/>
                          <a:cs typeface="Microsoft Sans Serif"/>
                        </a:rPr>
                        <a:t>1</a:t>
                      </a:r>
                      <a:r>
                        <a:rPr sz="1200" spc="-20" dirty="0">
                          <a:latin typeface="Microsoft Sans Serif"/>
                          <a:cs typeface="Microsoft Sans Serif"/>
                        </a:rPr>
                        <a:t> </a:t>
                      </a:r>
                      <a:r>
                        <a:rPr sz="1200" dirty="0">
                          <a:latin typeface="Microsoft Sans Serif"/>
                          <a:cs typeface="Microsoft Sans Serif"/>
                        </a:rPr>
                        <a:t>-</a:t>
                      </a:r>
                      <a:r>
                        <a:rPr sz="1200" spc="-15" dirty="0">
                          <a:latin typeface="Microsoft Sans Serif"/>
                          <a:cs typeface="Microsoft Sans Serif"/>
                        </a:rPr>
                        <a:t> </a:t>
                      </a:r>
                      <a:r>
                        <a:rPr lang="ru-RU" sz="1200" spc="-5" dirty="0">
                          <a:latin typeface="Microsoft Sans Serif"/>
                          <a:cs typeface="Microsoft Sans Serif"/>
                        </a:rPr>
                        <a:t>12</a:t>
                      </a:r>
                      <a:endParaRPr sz="1200" dirty="0">
                        <a:latin typeface="Microsoft Sans Serif"/>
                        <a:cs typeface="Microsoft Sans Serif"/>
                      </a:endParaRPr>
                    </a:p>
                  </a:txBody>
                  <a:tcPr marL="0" marR="0" marT="139700" marB="0"/>
                </a:tc>
                <a:extLst>
                  <a:ext uri="{0D108BD9-81ED-4DB2-BD59-A6C34878D82A}">
                    <a16:rowId xmlns:a16="http://schemas.microsoft.com/office/drawing/2014/main" val="10001"/>
                  </a:ext>
                </a:extLst>
              </a:tr>
              <a:tr h="462711">
                <a:tc>
                  <a:txBody>
                    <a:bodyPr/>
                    <a:lstStyle/>
                    <a:p>
                      <a:pPr marL="394970" indent="-215900">
                        <a:lnSpc>
                          <a:spcPct val="100000"/>
                        </a:lnSpc>
                        <a:spcBef>
                          <a:spcPts val="1110"/>
                        </a:spcBef>
                        <a:buClr>
                          <a:srgbClr val="1A4A6C"/>
                        </a:buClr>
                        <a:buFont typeface="Wingdings"/>
                        <a:buChar char=""/>
                        <a:tabLst>
                          <a:tab pos="394970" algn="l"/>
                          <a:tab pos="395605" algn="l"/>
                        </a:tabLst>
                      </a:pPr>
                      <a:r>
                        <a:rPr sz="1200" spc="-10" dirty="0">
                          <a:latin typeface="Microsoft Sans Serif"/>
                          <a:cs typeface="Microsoft Sans Serif"/>
                        </a:rPr>
                        <a:t>Налоговые </a:t>
                      </a:r>
                      <a:r>
                        <a:rPr sz="1200" dirty="0">
                          <a:latin typeface="Microsoft Sans Serif"/>
                          <a:cs typeface="Microsoft Sans Serif"/>
                        </a:rPr>
                        <a:t>и</a:t>
                      </a:r>
                      <a:r>
                        <a:rPr sz="1200" spc="15" dirty="0">
                          <a:latin typeface="Microsoft Sans Serif"/>
                          <a:cs typeface="Microsoft Sans Serif"/>
                        </a:rPr>
                        <a:t> </a:t>
                      </a:r>
                      <a:r>
                        <a:rPr sz="1200" spc="-10" dirty="0">
                          <a:latin typeface="Microsoft Sans Serif"/>
                          <a:cs typeface="Microsoft Sans Serif"/>
                        </a:rPr>
                        <a:t>неналоговые</a:t>
                      </a:r>
                      <a:r>
                        <a:rPr sz="1200" spc="-15" dirty="0">
                          <a:latin typeface="Microsoft Sans Serif"/>
                          <a:cs typeface="Microsoft Sans Serif"/>
                        </a:rPr>
                        <a:t> доходы</a:t>
                      </a:r>
                      <a:endParaRPr sz="1200" dirty="0">
                        <a:latin typeface="Microsoft Sans Serif"/>
                        <a:cs typeface="Microsoft Sans Serif"/>
                      </a:endParaRPr>
                    </a:p>
                  </a:txBody>
                  <a:tcPr marL="0" marR="0" marT="140970" marB="0">
                    <a:solidFill>
                      <a:srgbClr val="EEF0F5"/>
                    </a:solidFill>
                  </a:tcPr>
                </a:tc>
                <a:tc>
                  <a:txBody>
                    <a:bodyPr/>
                    <a:lstStyle/>
                    <a:p>
                      <a:pPr marR="43815" algn="r">
                        <a:lnSpc>
                          <a:spcPct val="100000"/>
                        </a:lnSpc>
                        <a:spcBef>
                          <a:spcPts val="1125"/>
                        </a:spcBef>
                      </a:pPr>
                      <a:r>
                        <a:rPr sz="1200" dirty="0">
                          <a:latin typeface="Microsoft Sans Serif"/>
                          <a:cs typeface="Microsoft Sans Serif"/>
                        </a:rPr>
                        <a:t>1</a:t>
                      </a:r>
                      <a:r>
                        <a:rPr lang="ru-RU" sz="1200" dirty="0">
                          <a:latin typeface="Microsoft Sans Serif"/>
                          <a:cs typeface="Microsoft Sans Serif"/>
                        </a:rPr>
                        <a:t>3</a:t>
                      </a:r>
                      <a:r>
                        <a:rPr sz="1200" spc="-25" dirty="0">
                          <a:latin typeface="Microsoft Sans Serif"/>
                          <a:cs typeface="Microsoft Sans Serif"/>
                        </a:rPr>
                        <a:t> </a:t>
                      </a:r>
                      <a:r>
                        <a:rPr sz="1200" dirty="0">
                          <a:latin typeface="Microsoft Sans Serif"/>
                          <a:cs typeface="Microsoft Sans Serif"/>
                        </a:rPr>
                        <a:t>-</a:t>
                      </a:r>
                      <a:r>
                        <a:rPr sz="1200" spc="-20" dirty="0">
                          <a:latin typeface="Microsoft Sans Serif"/>
                          <a:cs typeface="Microsoft Sans Serif"/>
                        </a:rPr>
                        <a:t> </a:t>
                      </a:r>
                      <a:r>
                        <a:rPr lang="ru-RU" sz="1200" dirty="0">
                          <a:latin typeface="Microsoft Sans Serif"/>
                          <a:cs typeface="Microsoft Sans Serif"/>
                        </a:rPr>
                        <a:t>17</a:t>
                      </a:r>
                      <a:endParaRPr sz="1200" dirty="0">
                        <a:latin typeface="Microsoft Sans Serif"/>
                        <a:cs typeface="Microsoft Sans Serif"/>
                      </a:endParaRPr>
                    </a:p>
                  </a:txBody>
                  <a:tcPr marL="0" marR="0" marT="142875" marB="0">
                    <a:solidFill>
                      <a:srgbClr val="EEF0F5"/>
                    </a:solidFill>
                  </a:tcPr>
                </a:tc>
                <a:extLst>
                  <a:ext uri="{0D108BD9-81ED-4DB2-BD59-A6C34878D82A}">
                    <a16:rowId xmlns:a16="http://schemas.microsoft.com/office/drawing/2014/main" val="10002"/>
                  </a:ext>
                </a:extLst>
              </a:tr>
              <a:tr h="466762">
                <a:tc>
                  <a:txBody>
                    <a:bodyPr/>
                    <a:lstStyle/>
                    <a:p>
                      <a:pPr marL="394970" marR="135890" indent="-215265">
                        <a:lnSpc>
                          <a:spcPct val="100000"/>
                        </a:lnSpc>
                        <a:spcBef>
                          <a:spcPts val="695"/>
                        </a:spcBef>
                        <a:buClr>
                          <a:srgbClr val="1A4A6C"/>
                        </a:buClr>
                        <a:buFont typeface="Wingdings"/>
                        <a:buChar char=""/>
                        <a:tabLst>
                          <a:tab pos="394970" algn="l"/>
                          <a:tab pos="395605" algn="l"/>
                        </a:tabLst>
                      </a:pPr>
                      <a:r>
                        <a:rPr sz="1200" spc="-25" dirty="0">
                          <a:latin typeface="Microsoft Sans Serif"/>
                          <a:cs typeface="Microsoft Sans Serif"/>
                        </a:rPr>
                        <a:t>Безвозмездные</a:t>
                      </a:r>
                      <a:r>
                        <a:rPr sz="1200" spc="-5" dirty="0">
                          <a:latin typeface="Microsoft Sans Serif"/>
                          <a:cs typeface="Microsoft Sans Serif"/>
                        </a:rPr>
                        <a:t> поступления</a:t>
                      </a:r>
                      <a:r>
                        <a:rPr sz="1200" spc="-20" dirty="0">
                          <a:latin typeface="Microsoft Sans Serif"/>
                          <a:cs typeface="Microsoft Sans Serif"/>
                        </a:rPr>
                        <a:t> </a:t>
                      </a:r>
                      <a:r>
                        <a:rPr sz="1200" spc="-30" dirty="0">
                          <a:latin typeface="Microsoft Sans Serif"/>
                          <a:cs typeface="Microsoft Sans Serif"/>
                        </a:rPr>
                        <a:t>из</a:t>
                      </a:r>
                      <a:r>
                        <a:rPr sz="1200" spc="20" dirty="0">
                          <a:latin typeface="Microsoft Sans Serif"/>
                          <a:cs typeface="Microsoft Sans Serif"/>
                        </a:rPr>
                        <a:t> </a:t>
                      </a:r>
                      <a:r>
                        <a:rPr sz="1200" spc="-15" dirty="0">
                          <a:latin typeface="Microsoft Sans Serif"/>
                          <a:cs typeface="Microsoft Sans Serif"/>
                        </a:rPr>
                        <a:t>областного </a:t>
                      </a:r>
                      <a:r>
                        <a:rPr sz="1200" spc="-300" dirty="0">
                          <a:latin typeface="Microsoft Sans Serif"/>
                          <a:cs typeface="Microsoft Sans Serif"/>
                        </a:rPr>
                        <a:t> </a:t>
                      </a:r>
                      <a:r>
                        <a:rPr sz="1200" spc="-20" dirty="0">
                          <a:latin typeface="Microsoft Sans Serif"/>
                          <a:cs typeface="Microsoft Sans Serif"/>
                        </a:rPr>
                        <a:t>бюджета</a:t>
                      </a:r>
                      <a:endParaRPr sz="1200" dirty="0">
                        <a:latin typeface="Microsoft Sans Serif"/>
                        <a:cs typeface="Microsoft Sans Serif"/>
                      </a:endParaRPr>
                    </a:p>
                  </a:txBody>
                  <a:tcPr marL="0" marR="0" marT="88265" marB="0"/>
                </a:tc>
                <a:tc>
                  <a:txBody>
                    <a:bodyPr/>
                    <a:lstStyle/>
                    <a:p>
                      <a:pPr>
                        <a:lnSpc>
                          <a:spcPct val="100000"/>
                        </a:lnSpc>
                        <a:spcBef>
                          <a:spcPts val="15"/>
                        </a:spcBef>
                      </a:pPr>
                      <a:endParaRPr sz="1300" dirty="0">
                        <a:latin typeface="Times New Roman"/>
                        <a:cs typeface="Times New Roman"/>
                      </a:endParaRPr>
                    </a:p>
                    <a:p>
                      <a:pPr marR="44450" algn="r">
                        <a:lnSpc>
                          <a:spcPct val="100000"/>
                        </a:lnSpc>
                      </a:pPr>
                      <a:r>
                        <a:rPr lang="ru-RU" sz="1200" dirty="0">
                          <a:latin typeface="Microsoft Sans Serif"/>
                          <a:cs typeface="Microsoft Sans Serif"/>
                        </a:rPr>
                        <a:t>18</a:t>
                      </a:r>
                      <a:endParaRPr sz="1200" dirty="0">
                        <a:latin typeface="Microsoft Sans Serif"/>
                        <a:cs typeface="Microsoft Sans Serif"/>
                      </a:endParaRPr>
                    </a:p>
                  </a:txBody>
                  <a:tcPr marL="0" marR="0" marT="1905" marB="0"/>
                </a:tc>
                <a:extLst>
                  <a:ext uri="{0D108BD9-81ED-4DB2-BD59-A6C34878D82A}">
                    <a16:rowId xmlns:a16="http://schemas.microsoft.com/office/drawing/2014/main" val="10003"/>
                  </a:ext>
                </a:extLst>
              </a:tr>
            </a:tbl>
          </a:graphicData>
        </a:graphic>
      </p:graphicFrame>
      <p:graphicFrame>
        <p:nvGraphicFramePr>
          <p:cNvPr id="21" name="object 21"/>
          <p:cNvGraphicFramePr>
            <a:graphicFrameLocks noGrp="1"/>
          </p:cNvGraphicFramePr>
          <p:nvPr>
            <p:extLst>
              <p:ext uri="{D42A27DB-BD31-4B8C-83A1-F6EECF244321}">
                <p14:modId xmlns:p14="http://schemas.microsoft.com/office/powerpoint/2010/main" val="1378061093"/>
              </p:ext>
            </p:extLst>
          </p:nvPr>
        </p:nvGraphicFramePr>
        <p:xfrm>
          <a:off x="5269610" y="1506715"/>
          <a:ext cx="4413885" cy="3452758"/>
        </p:xfrm>
        <a:graphic>
          <a:graphicData uri="http://schemas.openxmlformats.org/drawingml/2006/table">
            <a:tbl>
              <a:tblPr firstRow="1" bandRow="1">
                <a:tableStyleId>{2D5ABB26-0587-4C30-8999-92F81FD0307C}</a:tableStyleId>
              </a:tblPr>
              <a:tblGrid>
                <a:gridCol w="3709035">
                  <a:extLst>
                    <a:ext uri="{9D8B030D-6E8A-4147-A177-3AD203B41FA5}">
                      <a16:colId xmlns:a16="http://schemas.microsoft.com/office/drawing/2014/main" val="20000"/>
                    </a:ext>
                  </a:extLst>
                </a:gridCol>
                <a:gridCol w="704850">
                  <a:extLst>
                    <a:ext uri="{9D8B030D-6E8A-4147-A177-3AD203B41FA5}">
                      <a16:colId xmlns:a16="http://schemas.microsoft.com/office/drawing/2014/main" val="20001"/>
                    </a:ext>
                  </a:extLst>
                </a:gridCol>
              </a:tblGrid>
              <a:tr h="397903">
                <a:tc>
                  <a:txBody>
                    <a:bodyPr/>
                    <a:lstStyle/>
                    <a:p>
                      <a:pPr marL="395605" indent="-215900">
                        <a:lnSpc>
                          <a:spcPct val="100000"/>
                        </a:lnSpc>
                        <a:spcBef>
                          <a:spcPts val="875"/>
                        </a:spcBef>
                        <a:buClr>
                          <a:srgbClr val="1A4A6C"/>
                        </a:buClr>
                        <a:buFont typeface="Wingdings"/>
                        <a:buChar char=""/>
                        <a:tabLst>
                          <a:tab pos="395605" algn="l"/>
                          <a:tab pos="396240" algn="l"/>
                        </a:tabLst>
                      </a:pPr>
                      <a:r>
                        <a:rPr sz="1200" spc="-15" dirty="0">
                          <a:latin typeface="Microsoft Sans Serif"/>
                          <a:cs typeface="Microsoft Sans Serif"/>
                        </a:rPr>
                        <a:t>Расходы</a:t>
                      </a:r>
                      <a:r>
                        <a:rPr sz="1200" spc="5" dirty="0">
                          <a:latin typeface="Microsoft Sans Serif"/>
                          <a:cs typeface="Microsoft Sans Serif"/>
                        </a:rPr>
                        <a:t> </a:t>
                      </a:r>
                      <a:r>
                        <a:rPr sz="1200" spc="-20" dirty="0">
                          <a:latin typeface="Microsoft Sans Serif"/>
                          <a:cs typeface="Microsoft Sans Serif"/>
                        </a:rPr>
                        <a:t>бюджета</a:t>
                      </a:r>
                      <a:r>
                        <a:rPr sz="1200" dirty="0">
                          <a:latin typeface="Microsoft Sans Serif"/>
                          <a:cs typeface="Microsoft Sans Serif"/>
                        </a:rPr>
                        <a:t> </a:t>
                      </a:r>
                      <a:r>
                        <a:rPr sz="1200" spc="-5" dirty="0">
                          <a:latin typeface="Microsoft Sans Serif"/>
                          <a:cs typeface="Microsoft Sans Serif"/>
                        </a:rPr>
                        <a:t>(общее</a:t>
                      </a:r>
                      <a:r>
                        <a:rPr sz="1200" dirty="0">
                          <a:latin typeface="Microsoft Sans Serif"/>
                          <a:cs typeface="Microsoft Sans Serif"/>
                        </a:rPr>
                        <a:t> </a:t>
                      </a:r>
                      <a:r>
                        <a:rPr sz="1200" spc="-10" dirty="0">
                          <a:latin typeface="Microsoft Sans Serif"/>
                          <a:cs typeface="Microsoft Sans Serif"/>
                        </a:rPr>
                        <a:t>представление)</a:t>
                      </a:r>
                      <a:endParaRPr sz="1200" dirty="0">
                        <a:latin typeface="Microsoft Sans Serif"/>
                        <a:cs typeface="Microsoft Sans Serif"/>
                      </a:endParaRPr>
                    </a:p>
                  </a:txBody>
                  <a:tcPr marL="0" marR="0" marT="111125" marB="0">
                    <a:solidFill>
                      <a:srgbClr val="EEF0F5"/>
                    </a:solidFill>
                  </a:tcPr>
                </a:tc>
                <a:tc>
                  <a:txBody>
                    <a:bodyPr/>
                    <a:lstStyle/>
                    <a:p>
                      <a:pPr marR="1270" algn="r">
                        <a:lnSpc>
                          <a:spcPct val="100000"/>
                        </a:lnSpc>
                        <a:spcBef>
                          <a:spcPts val="860"/>
                        </a:spcBef>
                      </a:pPr>
                      <a:r>
                        <a:rPr lang="ru-RU" sz="1200" spc="-5" dirty="0">
                          <a:latin typeface="Microsoft Sans Serif"/>
                          <a:cs typeface="Microsoft Sans Serif"/>
                        </a:rPr>
                        <a:t>19</a:t>
                      </a:r>
                      <a:endParaRPr sz="1200" dirty="0">
                        <a:latin typeface="Microsoft Sans Serif"/>
                        <a:cs typeface="Microsoft Sans Serif"/>
                      </a:endParaRPr>
                    </a:p>
                  </a:txBody>
                  <a:tcPr marL="0" marR="0" marT="109220" marB="0">
                    <a:solidFill>
                      <a:srgbClr val="EEF0F5"/>
                    </a:solidFill>
                  </a:tcPr>
                </a:tc>
                <a:extLst>
                  <a:ext uri="{0D108BD9-81ED-4DB2-BD59-A6C34878D82A}">
                    <a16:rowId xmlns:a16="http://schemas.microsoft.com/office/drawing/2014/main" val="10000"/>
                  </a:ext>
                </a:extLst>
              </a:tr>
              <a:tr h="449046">
                <a:tc>
                  <a:txBody>
                    <a:bodyPr/>
                    <a:lstStyle/>
                    <a:p>
                      <a:pPr marL="395605" marR="264160" indent="-215265">
                        <a:lnSpc>
                          <a:spcPts val="1430"/>
                        </a:lnSpc>
                        <a:spcBef>
                          <a:spcPts val="409"/>
                        </a:spcBef>
                        <a:buClr>
                          <a:srgbClr val="1A4A6C"/>
                        </a:buClr>
                        <a:buFont typeface="Wingdings"/>
                        <a:buChar char=""/>
                        <a:tabLst>
                          <a:tab pos="395605" algn="l"/>
                          <a:tab pos="396240" algn="l"/>
                        </a:tabLst>
                      </a:pPr>
                      <a:r>
                        <a:rPr sz="1200" spc="-15" dirty="0">
                          <a:latin typeface="Microsoft Sans Serif"/>
                          <a:cs typeface="Microsoft Sans Serif"/>
                        </a:rPr>
                        <a:t>Расходы</a:t>
                      </a:r>
                      <a:r>
                        <a:rPr sz="1200" dirty="0">
                          <a:latin typeface="Microsoft Sans Serif"/>
                          <a:cs typeface="Microsoft Sans Serif"/>
                        </a:rPr>
                        <a:t> </a:t>
                      </a:r>
                      <a:r>
                        <a:rPr sz="1200" spc="-20" dirty="0">
                          <a:latin typeface="Microsoft Sans Serif"/>
                          <a:cs typeface="Microsoft Sans Serif"/>
                        </a:rPr>
                        <a:t>бюджета</a:t>
                      </a:r>
                      <a:r>
                        <a:rPr sz="1200" spc="-5" dirty="0">
                          <a:latin typeface="Microsoft Sans Serif"/>
                          <a:cs typeface="Microsoft Sans Serif"/>
                        </a:rPr>
                        <a:t> </a:t>
                      </a:r>
                      <a:r>
                        <a:rPr sz="1200" spc="-10" dirty="0">
                          <a:latin typeface="Microsoft Sans Serif"/>
                          <a:cs typeface="Microsoft Sans Serif"/>
                        </a:rPr>
                        <a:t>по</a:t>
                      </a:r>
                      <a:r>
                        <a:rPr sz="1200" dirty="0">
                          <a:latin typeface="Microsoft Sans Serif"/>
                          <a:cs typeface="Microsoft Sans Serif"/>
                        </a:rPr>
                        <a:t> </a:t>
                      </a:r>
                      <a:r>
                        <a:rPr sz="1200" spc="-20" dirty="0">
                          <a:latin typeface="Microsoft Sans Serif"/>
                          <a:cs typeface="Microsoft Sans Serif"/>
                        </a:rPr>
                        <a:t>разделам </a:t>
                      </a:r>
                      <a:r>
                        <a:rPr sz="1200" spc="-15" dirty="0">
                          <a:latin typeface="Microsoft Sans Serif"/>
                          <a:cs typeface="Microsoft Sans Serif"/>
                        </a:rPr>
                        <a:t>бюджетной </a:t>
                      </a:r>
                      <a:r>
                        <a:rPr sz="1200" spc="-305" dirty="0">
                          <a:latin typeface="Microsoft Sans Serif"/>
                          <a:cs typeface="Microsoft Sans Serif"/>
                        </a:rPr>
                        <a:t> </a:t>
                      </a:r>
                      <a:r>
                        <a:rPr sz="1200" spc="-10" dirty="0">
                          <a:latin typeface="Microsoft Sans Serif"/>
                          <a:cs typeface="Microsoft Sans Serif"/>
                        </a:rPr>
                        <a:t>классификации</a:t>
                      </a:r>
                      <a:endParaRPr sz="1200" dirty="0">
                        <a:latin typeface="Microsoft Sans Serif"/>
                        <a:cs typeface="Microsoft Sans Serif"/>
                      </a:endParaRPr>
                    </a:p>
                  </a:txBody>
                  <a:tcPr marL="0" marR="0" marT="52069" marB="0"/>
                </a:tc>
                <a:tc>
                  <a:txBody>
                    <a:bodyPr/>
                    <a:lstStyle/>
                    <a:p>
                      <a:pPr marR="1270" algn="r">
                        <a:lnSpc>
                          <a:spcPct val="100000"/>
                        </a:lnSpc>
                        <a:spcBef>
                          <a:spcPts val="1065"/>
                        </a:spcBef>
                      </a:pPr>
                      <a:r>
                        <a:rPr lang="ru-RU" sz="1200" dirty="0">
                          <a:latin typeface="Microsoft Sans Serif"/>
                          <a:cs typeface="Microsoft Sans Serif"/>
                        </a:rPr>
                        <a:t>20</a:t>
                      </a:r>
                      <a:endParaRPr sz="1200" dirty="0">
                        <a:latin typeface="Microsoft Sans Serif"/>
                        <a:cs typeface="Microsoft Sans Serif"/>
                      </a:endParaRPr>
                    </a:p>
                  </a:txBody>
                  <a:tcPr marL="0" marR="0" marT="135255" marB="0"/>
                </a:tc>
                <a:extLst>
                  <a:ext uri="{0D108BD9-81ED-4DB2-BD59-A6C34878D82A}">
                    <a16:rowId xmlns:a16="http://schemas.microsoft.com/office/drawing/2014/main" val="10001"/>
                  </a:ext>
                </a:extLst>
              </a:tr>
              <a:tr h="545998">
                <a:tc>
                  <a:txBody>
                    <a:bodyPr/>
                    <a:lstStyle/>
                    <a:p>
                      <a:pPr marL="395605" indent="-215900">
                        <a:lnSpc>
                          <a:spcPts val="1435"/>
                        </a:lnSpc>
                        <a:spcBef>
                          <a:spcPts val="740"/>
                        </a:spcBef>
                        <a:buClr>
                          <a:srgbClr val="1A4A6C"/>
                        </a:buClr>
                        <a:buFont typeface="Wingdings"/>
                        <a:buChar char=""/>
                        <a:tabLst>
                          <a:tab pos="395605" algn="l"/>
                          <a:tab pos="396240" algn="l"/>
                        </a:tabLst>
                      </a:pPr>
                      <a:r>
                        <a:rPr sz="1200" spc="-15" dirty="0">
                          <a:latin typeface="Microsoft Sans Serif"/>
                          <a:cs typeface="Microsoft Sans Serif"/>
                        </a:rPr>
                        <a:t>Расходы</a:t>
                      </a:r>
                      <a:r>
                        <a:rPr sz="1200" spc="-5" dirty="0">
                          <a:latin typeface="Microsoft Sans Serif"/>
                          <a:cs typeface="Microsoft Sans Serif"/>
                        </a:rPr>
                        <a:t> </a:t>
                      </a:r>
                      <a:r>
                        <a:rPr sz="1200" spc="-20" dirty="0">
                          <a:latin typeface="Microsoft Sans Serif"/>
                          <a:cs typeface="Microsoft Sans Serif"/>
                        </a:rPr>
                        <a:t>бюджета</a:t>
                      </a:r>
                      <a:r>
                        <a:rPr sz="1200" spc="-15" dirty="0">
                          <a:latin typeface="Microsoft Sans Serif"/>
                          <a:cs typeface="Microsoft Sans Serif"/>
                        </a:rPr>
                        <a:t> </a:t>
                      </a:r>
                      <a:r>
                        <a:rPr sz="1200" spc="-10" dirty="0">
                          <a:latin typeface="Microsoft Sans Serif"/>
                          <a:cs typeface="Microsoft Sans Serif"/>
                        </a:rPr>
                        <a:t>по</a:t>
                      </a:r>
                      <a:r>
                        <a:rPr sz="1200" spc="-5" dirty="0">
                          <a:latin typeface="Microsoft Sans Serif"/>
                          <a:cs typeface="Microsoft Sans Serif"/>
                        </a:rPr>
                        <a:t> </a:t>
                      </a:r>
                      <a:r>
                        <a:rPr sz="1200" spc="-10" dirty="0">
                          <a:latin typeface="Microsoft Sans Serif"/>
                          <a:cs typeface="Microsoft Sans Serif"/>
                        </a:rPr>
                        <a:t>направлениям</a:t>
                      </a:r>
                      <a:endParaRPr sz="1200" dirty="0">
                        <a:latin typeface="Microsoft Sans Serif"/>
                        <a:cs typeface="Microsoft Sans Serif"/>
                      </a:endParaRPr>
                    </a:p>
                    <a:p>
                      <a:pPr marL="395605">
                        <a:lnSpc>
                          <a:spcPts val="1435"/>
                        </a:lnSpc>
                      </a:pPr>
                      <a:r>
                        <a:rPr sz="1200" spc="-10" dirty="0">
                          <a:latin typeface="Microsoft Sans Serif"/>
                          <a:cs typeface="Microsoft Sans Serif"/>
                        </a:rPr>
                        <a:t>финансового</a:t>
                      </a:r>
                      <a:r>
                        <a:rPr sz="1200" spc="-35" dirty="0">
                          <a:latin typeface="Microsoft Sans Serif"/>
                          <a:cs typeface="Microsoft Sans Serif"/>
                        </a:rPr>
                        <a:t> </a:t>
                      </a:r>
                      <a:r>
                        <a:rPr sz="1200" spc="-10" dirty="0">
                          <a:latin typeface="Microsoft Sans Serif"/>
                          <a:cs typeface="Microsoft Sans Serif"/>
                        </a:rPr>
                        <a:t>обеспечения</a:t>
                      </a:r>
                      <a:endParaRPr sz="1200" dirty="0">
                        <a:latin typeface="Microsoft Sans Serif"/>
                        <a:cs typeface="Microsoft Sans Serif"/>
                      </a:endParaRPr>
                    </a:p>
                  </a:txBody>
                  <a:tcPr marL="0" marR="0" marT="93980" marB="0">
                    <a:solidFill>
                      <a:srgbClr val="EEF0F5"/>
                    </a:solidFill>
                  </a:tcPr>
                </a:tc>
                <a:tc>
                  <a:txBody>
                    <a:bodyPr/>
                    <a:lstStyle/>
                    <a:p>
                      <a:pPr>
                        <a:lnSpc>
                          <a:spcPct val="100000"/>
                        </a:lnSpc>
                        <a:spcBef>
                          <a:spcPts val="5"/>
                        </a:spcBef>
                      </a:pPr>
                      <a:endParaRPr sz="1250" dirty="0">
                        <a:latin typeface="Times New Roman"/>
                        <a:cs typeface="Times New Roman"/>
                      </a:endParaRPr>
                    </a:p>
                    <a:p>
                      <a:pPr marR="1270" algn="r">
                        <a:lnSpc>
                          <a:spcPct val="100000"/>
                        </a:lnSpc>
                        <a:spcBef>
                          <a:spcPts val="5"/>
                        </a:spcBef>
                      </a:pPr>
                      <a:r>
                        <a:rPr lang="ru-RU" sz="1200" dirty="0">
                          <a:latin typeface="Microsoft Sans Serif"/>
                          <a:cs typeface="Microsoft Sans Serif"/>
                        </a:rPr>
                        <a:t>21</a:t>
                      </a:r>
                      <a:endParaRPr sz="1200" dirty="0">
                        <a:latin typeface="Microsoft Sans Serif"/>
                        <a:cs typeface="Microsoft Sans Serif"/>
                      </a:endParaRPr>
                    </a:p>
                  </a:txBody>
                  <a:tcPr marL="0" marR="0" marT="635" marB="0">
                    <a:solidFill>
                      <a:srgbClr val="EEF0F5"/>
                    </a:solidFill>
                  </a:tcPr>
                </a:tc>
                <a:extLst>
                  <a:ext uri="{0D108BD9-81ED-4DB2-BD59-A6C34878D82A}">
                    <a16:rowId xmlns:a16="http://schemas.microsoft.com/office/drawing/2014/main" val="10002"/>
                  </a:ext>
                </a:extLst>
              </a:tr>
              <a:tr h="394322">
                <a:tc>
                  <a:txBody>
                    <a:bodyPr/>
                    <a:lstStyle/>
                    <a:p>
                      <a:pPr marL="395605" indent="-215900">
                        <a:lnSpc>
                          <a:spcPct val="100000"/>
                        </a:lnSpc>
                        <a:spcBef>
                          <a:spcPts val="860"/>
                        </a:spcBef>
                        <a:buClr>
                          <a:srgbClr val="1A4A6C"/>
                        </a:buClr>
                        <a:buFont typeface="Wingdings"/>
                        <a:buChar char=""/>
                        <a:tabLst>
                          <a:tab pos="395605" algn="l"/>
                          <a:tab pos="396240" algn="l"/>
                        </a:tabLst>
                      </a:pPr>
                      <a:r>
                        <a:rPr sz="1200" spc="-15" dirty="0">
                          <a:latin typeface="Microsoft Sans Serif"/>
                          <a:cs typeface="Microsoft Sans Serif"/>
                        </a:rPr>
                        <a:t>Бюджетные</a:t>
                      </a:r>
                      <a:r>
                        <a:rPr sz="1200" spc="-25" dirty="0">
                          <a:latin typeface="Microsoft Sans Serif"/>
                          <a:cs typeface="Microsoft Sans Serif"/>
                        </a:rPr>
                        <a:t> </a:t>
                      </a:r>
                      <a:r>
                        <a:rPr sz="1200" spc="-5" dirty="0">
                          <a:latin typeface="Microsoft Sans Serif"/>
                          <a:cs typeface="Microsoft Sans Serif"/>
                        </a:rPr>
                        <a:t>инвестиции</a:t>
                      </a:r>
                      <a:endParaRPr sz="1200" dirty="0">
                        <a:latin typeface="Microsoft Sans Serif"/>
                        <a:cs typeface="Microsoft Sans Serif"/>
                      </a:endParaRPr>
                    </a:p>
                  </a:txBody>
                  <a:tcPr marL="0" marR="0" marT="109220" marB="0"/>
                </a:tc>
                <a:tc>
                  <a:txBody>
                    <a:bodyPr/>
                    <a:lstStyle/>
                    <a:p>
                      <a:pPr marR="1270" algn="r">
                        <a:lnSpc>
                          <a:spcPct val="100000"/>
                        </a:lnSpc>
                        <a:spcBef>
                          <a:spcPts val="850"/>
                        </a:spcBef>
                      </a:pPr>
                      <a:r>
                        <a:rPr lang="ru-RU" sz="1200" dirty="0">
                          <a:latin typeface="Microsoft Sans Serif"/>
                          <a:cs typeface="Microsoft Sans Serif"/>
                        </a:rPr>
                        <a:t>22</a:t>
                      </a:r>
                      <a:endParaRPr sz="1200" dirty="0">
                        <a:latin typeface="Microsoft Sans Serif"/>
                        <a:cs typeface="Microsoft Sans Serif"/>
                      </a:endParaRPr>
                    </a:p>
                  </a:txBody>
                  <a:tcPr marL="0" marR="0" marT="107950" marB="0"/>
                </a:tc>
                <a:extLst>
                  <a:ext uri="{0D108BD9-81ED-4DB2-BD59-A6C34878D82A}">
                    <a16:rowId xmlns:a16="http://schemas.microsoft.com/office/drawing/2014/main" val="10003"/>
                  </a:ext>
                </a:extLst>
              </a:tr>
              <a:tr h="397903">
                <a:tc>
                  <a:txBody>
                    <a:bodyPr/>
                    <a:lstStyle/>
                    <a:p>
                      <a:pPr marL="395605" indent="-215900">
                        <a:lnSpc>
                          <a:spcPct val="100000"/>
                        </a:lnSpc>
                        <a:spcBef>
                          <a:spcPts val="875"/>
                        </a:spcBef>
                        <a:buClr>
                          <a:srgbClr val="1A4A6C"/>
                        </a:buClr>
                        <a:buFont typeface="Wingdings"/>
                        <a:buChar char=""/>
                        <a:tabLst>
                          <a:tab pos="395605" algn="l"/>
                          <a:tab pos="396240" algn="l"/>
                        </a:tabLst>
                      </a:pPr>
                      <a:r>
                        <a:rPr lang="ru-RU" sz="1200" dirty="0">
                          <a:latin typeface="Microsoft Sans Serif"/>
                          <a:cs typeface="Microsoft Sans Serif"/>
                        </a:rPr>
                        <a:t>Народные инициативы</a:t>
                      </a:r>
                      <a:endParaRPr sz="1200" dirty="0">
                        <a:latin typeface="Microsoft Sans Serif"/>
                        <a:cs typeface="Microsoft Sans Serif"/>
                      </a:endParaRPr>
                    </a:p>
                  </a:txBody>
                  <a:tcPr marL="0" marR="0" marT="111125" marB="0">
                    <a:solidFill>
                      <a:srgbClr val="EEF0F5"/>
                    </a:solidFill>
                  </a:tcPr>
                </a:tc>
                <a:tc>
                  <a:txBody>
                    <a:bodyPr/>
                    <a:lstStyle/>
                    <a:p>
                      <a:pPr marR="1270" algn="r">
                        <a:lnSpc>
                          <a:spcPct val="100000"/>
                        </a:lnSpc>
                        <a:spcBef>
                          <a:spcPts val="865"/>
                        </a:spcBef>
                      </a:pPr>
                      <a:r>
                        <a:rPr lang="ru-RU" sz="1200" dirty="0">
                          <a:latin typeface="Microsoft Sans Serif"/>
                          <a:cs typeface="Microsoft Sans Serif"/>
                        </a:rPr>
                        <a:t>23 - 26</a:t>
                      </a:r>
                      <a:endParaRPr sz="1200" dirty="0">
                        <a:latin typeface="Microsoft Sans Serif"/>
                        <a:cs typeface="Microsoft Sans Serif"/>
                      </a:endParaRPr>
                    </a:p>
                  </a:txBody>
                  <a:tcPr marL="0" marR="0" marT="109855" marB="0">
                    <a:solidFill>
                      <a:srgbClr val="EEF0F5"/>
                    </a:solidFill>
                  </a:tcPr>
                </a:tc>
                <a:extLst>
                  <a:ext uri="{0D108BD9-81ED-4DB2-BD59-A6C34878D82A}">
                    <a16:rowId xmlns:a16="http://schemas.microsoft.com/office/drawing/2014/main" val="10004"/>
                  </a:ext>
                </a:extLst>
              </a:tr>
              <a:tr h="375043">
                <a:tc>
                  <a:txBody>
                    <a:bodyPr/>
                    <a:lstStyle/>
                    <a:p>
                      <a:pPr marL="395605" indent="-215900">
                        <a:lnSpc>
                          <a:spcPct val="100000"/>
                        </a:lnSpc>
                        <a:spcBef>
                          <a:spcPts val="765"/>
                        </a:spcBef>
                        <a:buClr>
                          <a:srgbClr val="1A4A6C"/>
                        </a:buClr>
                        <a:buFont typeface="Wingdings"/>
                        <a:buChar char=""/>
                        <a:tabLst>
                          <a:tab pos="395605" algn="l"/>
                          <a:tab pos="396240" algn="l"/>
                        </a:tabLst>
                      </a:pPr>
                      <a:r>
                        <a:rPr lang="ru-RU" sz="1200" dirty="0">
                          <a:latin typeface="Microsoft Sans Serif"/>
                          <a:cs typeface="Microsoft Sans Serif"/>
                        </a:rPr>
                        <a:t>Инициативные проекты</a:t>
                      </a:r>
                      <a:endParaRPr sz="1200" dirty="0">
                        <a:latin typeface="Microsoft Sans Serif"/>
                        <a:cs typeface="Microsoft Sans Serif"/>
                      </a:endParaRPr>
                    </a:p>
                  </a:txBody>
                  <a:tcPr marL="0" marR="0" marT="97155" marB="0"/>
                </a:tc>
                <a:tc>
                  <a:txBody>
                    <a:bodyPr/>
                    <a:lstStyle/>
                    <a:p>
                      <a:pPr marR="1270" algn="r">
                        <a:lnSpc>
                          <a:spcPct val="100000"/>
                        </a:lnSpc>
                        <a:spcBef>
                          <a:spcPts val="780"/>
                        </a:spcBef>
                      </a:pPr>
                      <a:r>
                        <a:rPr lang="ru-RU" sz="1200" dirty="0">
                          <a:latin typeface="Microsoft Sans Serif"/>
                          <a:cs typeface="Microsoft Sans Serif"/>
                        </a:rPr>
                        <a:t>27</a:t>
                      </a:r>
                      <a:endParaRPr sz="1200" dirty="0">
                        <a:latin typeface="Microsoft Sans Serif"/>
                        <a:cs typeface="Microsoft Sans Serif"/>
                      </a:endParaRPr>
                    </a:p>
                  </a:txBody>
                  <a:tcPr marL="0" marR="0" marT="99060" marB="0"/>
                </a:tc>
                <a:extLst>
                  <a:ext uri="{0D108BD9-81ED-4DB2-BD59-A6C34878D82A}">
                    <a16:rowId xmlns:a16="http://schemas.microsoft.com/office/drawing/2014/main" val="10005"/>
                  </a:ext>
                </a:extLst>
              </a:tr>
              <a:tr h="303898">
                <a:tc>
                  <a:txBody>
                    <a:bodyPr/>
                    <a:lstStyle/>
                    <a:p>
                      <a:pPr marL="395605" indent="-215900">
                        <a:lnSpc>
                          <a:spcPct val="100000"/>
                        </a:lnSpc>
                        <a:spcBef>
                          <a:spcPts val="484"/>
                        </a:spcBef>
                        <a:buClr>
                          <a:srgbClr val="1A4A6C"/>
                        </a:buClr>
                        <a:buFont typeface="Wingdings"/>
                        <a:buChar char=""/>
                        <a:tabLst>
                          <a:tab pos="395605" algn="l"/>
                          <a:tab pos="396240" algn="l"/>
                        </a:tabLst>
                      </a:pPr>
                      <a:r>
                        <a:rPr lang="ru-RU" sz="1200" dirty="0">
                          <a:latin typeface="Microsoft Sans Serif"/>
                          <a:cs typeface="Microsoft Sans Serif"/>
                        </a:rPr>
                        <a:t>Муниципальные программы</a:t>
                      </a:r>
                      <a:endParaRPr sz="1200" dirty="0">
                        <a:latin typeface="Microsoft Sans Serif"/>
                        <a:cs typeface="Microsoft Sans Serif"/>
                      </a:endParaRPr>
                    </a:p>
                  </a:txBody>
                  <a:tcPr marL="0" marR="0" marT="61594" marB="0">
                    <a:solidFill>
                      <a:srgbClr val="EEF0F5"/>
                    </a:solidFill>
                  </a:tcPr>
                </a:tc>
                <a:tc>
                  <a:txBody>
                    <a:bodyPr/>
                    <a:lstStyle/>
                    <a:p>
                      <a:pPr marR="1270" algn="r">
                        <a:lnSpc>
                          <a:spcPct val="100000"/>
                        </a:lnSpc>
                        <a:spcBef>
                          <a:spcPts val="495"/>
                        </a:spcBef>
                      </a:pPr>
                      <a:r>
                        <a:rPr lang="ru-RU" sz="1200" dirty="0">
                          <a:latin typeface="Microsoft Sans Serif"/>
                          <a:cs typeface="Microsoft Sans Serif"/>
                        </a:rPr>
                        <a:t>28 - 63</a:t>
                      </a:r>
                      <a:endParaRPr sz="1200" dirty="0">
                        <a:latin typeface="Microsoft Sans Serif"/>
                        <a:cs typeface="Microsoft Sans Serif"/>
                      </a:endParaRPr>
                    </a:p>
                  </a:txBody>
                  <a:tcPr marL="0" marR="0" marT="62865" marB="0">
                    <a:solidFill>
                      <a:srgbClr val="EEF0F5"/>
                    </a:solidFill>
                  </a:tcPr>
                </a:tc>
                <a:extLst>
                  <a:ext uri="{0D108BD9-81ED-4DB2-BD59-A6C34878D82A}">
                    <a16:rowId xmlns:a16="http://schemas.microsoft.com/office/drawing/2014/main" val="10006"/>
                  </a:ext>
                </a:extLst>
              </a:tr>
              <a:tr h="397878">
                <a:tc>
                  <a:txBody>
                    <a:bodyPr/>
                    <a:lstStyle/>
                    <a:p>
                      <a:pPr marL="395605" marR="0" lvl="0" indent="-215900" defTabSz="914400" eaLnBrk="1" fontAlgn="auto" latinLnBrk="0" hangingPunct="1">
                        <a:lnSpc>
                          <a:spcPct val="100000"/>
                        </a:lnSpc>
                        <a:spcBef>
                          <a:spcPts val="855"/>
                        </a:spcBef>
                        <a:spcAft>
                          <a:spcPts val="0"/>
                        </a:spcAft>
                        <a:buClr>
                          <a:srgbClr val="1A4A6C"/>
                        </a:buClr>
                        <a:buSzTx/>
                        <a:buFont typeface="Wingdings"/>
                        <a:buChar char=""/>
                        <a:tabLst>
                          <a:tab pos="395605" algn="l"/>
                          <a:tab pos="396240" algn="l"/>
                        </a:tabLst>
                        <a:defRPr/>
                      </a:pPr>
                      <a:r>
                        <a:rPr lang="ru-RU" sz="1200" spc="-15" dirty="0">
                          <a:latin typeface="Microsoft Sans Serif"/>
                          <a:cs typeface="Microsoft Sans Serif"/>
                        </a:rPr>
                        <a:t>Непрограммные</a:t>
                      </a:r>
                      <a:r>
                        <a:rPr lang="ru-RU" sz="1200" spc="-30" dirty="0">
                          <a:latin typeface="Microsoft Sans Serif"/>
                          <a:cs typeface="Microsoft Sans Serif"/>
                        </a:rPr>
                        <a:t> </a:t>
                      </a:r>
                      <a:r>
                        <a:rPr lang="ru-RU" sz="1200" spc="-10" dirty="0">
                          <a:latin typeface="Microsoft Sans Serif"/>
                          <a:cs typeface="Microsoft Sans Serif"/>
                        </a:rPr>
                        <a:t>направления</a:t>
                      </a:r>
                      <a:r>
                        <a:rPr lang="ru-RU" sz="1200" dirty="0">
                          <a:latin typeface="Microsoft Sans Serif"/>
                          <a:cs typeface="Microsoft Sans Serif"/>
                        </a:rPr>
                        <a:t> </a:t>
                      </a:r>
                      <a:r>
                        <a:rPr lang="ru-RU" sz="1200" spc="-5" dirty="0">
                          <a:latin typeface="Microsoft Sans Serif"/>
                          <a:cs typeface="Microsoft Sans Serif"/>
                        </a:rPr>
                        <a:t>деятельности</a:t>
                      </a:r>
                      <a:endParaRPr lang="ru-RU" sz="1200" dirty="0">
                        <a:latin typeface="Microsoft Sans Serif"/>
                        <a:cs typeface="Microsoft Sans Serif"/>
                      </a:endParaRPr>
                    </a:p>
                    <a:p>
                      <a:pPr marL="395605" indent="-215900">
                        <a:lnSpc>
                          <a:spcPct val="100000"/>
                        </a:lnSpc>
                        <a:spcBef>
                          <a:spcPts val="855"/>
                        </a:spcBef>
                        <a:buClr>
                          <a:srgbClr val="1A4A6C"/>
                        </a:buClr>
                        <a:buFont typeface="Wingdings"/>
                        <a:buChar char=""/>
                        <a:tabLst>
                          <a:tab pos="395605" algn="l"/>
                          <a:tab pos="396240" algn="l"/>
                        </a:tabLst>
                      </a:pPr>
                      <a:endParaRPr sz="1200" dirty="0">
                        <a:latin typeface="Microsoft Sans Serif"/>
                        <a:cs typeface="Microsoft Sans Serif"/>
                      </a:endParaRPr>
                    </a:p>
                  </a:txBody>
                  <a:tcPr marL="0" marR="0" marT="108585" marB="0"/>
                </a:tc>
                <a:tc>
                  <a:txBody>
                    <a:bodyPr/>
                    <a:lstStyle/>
                    <a:p>
                      <a:pPr marR="1270" algn="r">
                        <a:lnSpc>
                          <a:spcPct val="100000"/>
                        </a:lnSpc>
                        <a:spcBef>
                          <a:spcPts val="870"/>
                        </a:spcBef>
                      </a:pPr>
                      <a:r>
                        <a:rPr lang="ru-RU" sz="1200" dirty="0">
                          <a:latin typeface="Microsoft Sans Serif"/>
                          <a:cs typeface="Microsoft Sans Serif"/>
                        </a:rPr>
                        <a:t>64</a:t>
                      </a:r>
                      <a:endParaRPr sz="1200" dirty="0">
                        <a:latin typeface="Microsoft Sans Serif"/>
                        <a:cs typeface="Microsoft Sans Serif"/>
                      </a:endParaRPr>
                    </a:p>
                  </a:txBody>
                  <a:tcPr marL="0" marR="0" marT="110490" marB="0"/>
                </a:tc>
                <a:extLst>
                  <a:ext uri="{0D108BD9-81ED-4DB2-BD59-A6C34878D82A}">
                    <a16:rowId xmlns:a16="http://schemas.microsoft.com/office/drawing/2014/main" val="10007"/>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Таблица 3">
            <a:extLst>
              <a:ext uri="{FF2B5EF4-FFF2-40B4-BE49-F238E27FC236}">
                <a16:creationId xmlns:a16="http://schemas.microsoft.com/office/drawing/2014/main" id="{BF334218-FD95-4996-84E6-AD62B52A6C41}"/>
              </a:ext>
            </a:extLst>
          </p:cNvPr>
          <p:cNvGraphicFramePr>
            <a:graphicFrameLocks noGrp="1"/>
          </p:cNvGraphicFramePr>
          <p:nvPr/>
        </p:nvGraphicFramePr>
        <p:xfrm>
          <a:off x="312420" y="1124892"/>
          <a:ext cx="6498857" cy="5449552"/>
        </p:xfrm>
        <a:graphic>
          <a:graphicData uri="http://schemas.openxmlformats.org/drawingml/2006/table">
            <a:tbl>
              <a:tblPr firstRow="1" bandRow="1">
                <a:tableStyleId>{5C22544A-7EE6-4342-B048-85BDC9FD1C3A}</a:tableStyleId>
              </a:tblPr>
              <a:tblGrid>
                <a:gridCol w="2123314">
                  <a:extLst>
                    <a:ext uri="{9D8B030D-6E8A-4147-A177-3AD203B41FA5}">
                      <a16:colId xmlns:a16="http://schemas.microsoft.com/office/drawing/2014/main" val="2603611839"/>
                    </a:ext>
                  </a:extLst>
                </a:gridCol>
                <a:gridCol w="841743">
                  <a:extLst>
                    <a:ext uri="{9D8B030D-6E8A-4147-A177-3AD203B41FA5}">
                      <a16:colId xmlns:a16="http://schemas.microsoft.com/office/drawing/2014/main" val="2458115560"/>
                    </a:ext>
                  </a:extLst>
                </a:gridCol>
                <a:gridCol w="113748">
                  <a:extLst>
                    <a:ext uri="{9D8B030D-6E8A-4147-A177-3AD203B41FA5}">
                      <a16:colId xmlns:a16="http://schemas.microsoft.com/office/drawing/2014/main" val="2008098300"/>
                    </a:ext>
                  </a:extLst>
                </a:gridCol>
                <a:gridCol w="841695">
                  <a:extLst>
                    <a:ext uri="{9D8B030D-6E8A-4147-A177-3AD203B41FA5}">
                      <a16:colId xmlns:a16="http://schemas.microsoft.com/office/drawing/2014/main" val="3944719672"/>
                    </a:ext>
                  </a:extLst>
                </a:gridCol>
                <a:gridCol w="864539">
                  <a:extLst>
                    <a:ext uri="{9D8B030D-6E8A-4147-A177-3AD203B41FA5}">
                      <a16:colId xmlns:a16="http://schemas.microsoft.com/office/drawing/2014/main" val="193882074"/>
                    </a:ext>
                  </a:extLst>
                </a:gridCol>
                <a:gridCol w="932742">
                  <a:extLst>
                    <a:ext uri="{9D8B030D-6E8A-4147-A177-3AD203B41FA5}">
                      <a16:colId xmlns:a16="http://schemas.microsoft.com/office/drawing/2014/main" val="588822149"/>
                    </a:ext>
                  </a:extLst>
                </a:gridCol>
                <a:gridCol w="781076">
                  <a:extLst>
                    <a:ext uri="{9D8B030D-6E8A-4147-A177-3AD203B41FA5}">
                      <a16:colId xmlns:a16="http://schemas.microsoft.com/office/drawing/2014/main" val="3422542734"/>
                    </a:ext>
                  </a:extLst>
                </a:gridCol>
              </a:tblGrid>
              <a:tr h="267709">
                <a:tc rowSpan="2">
                  <a:txBody>
                    <a:bodyPr/>
                    <a:lstStyle/>
                    <a:p>
                      <a:pPr algn="ctr"/>
                      <a:r>
                        <a:rPr lang="ru-RU" sz="1300" b="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раздела</a:t>
                      </a:r>
                    </a:p>
                  </a:txBody>
                  <a:tcPr marL="74295" marR="74295" marT="37148" marB="37148" anchor="ctr">
                    <a:solidFill>
                      <a:schemeClr val="accent5">
                        <a:lumMod val="50000"/>
                      </a:schemeClr>
                    </a:solidFill>
                  </a:tcPr>
                </a:tc>
                <a:tc gridSpan="2">
                  <a:txBody>
                    <a:bodyPr/>
                    <a:lstStyle/>
                    <a:p>
                      <a:pPr algn="ctr"/>
                      <a:r>
                        <a:rPr lang="ru-RU" sz="1200" b="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2023</a:t>
                      </a:r>
                    </a:p>
                  </a:txBody>
                  <a:tcPr marL="74295" marR="74295" marT="37148" marB="37148">
                    <a:solidFill>
                      <a:schemeClr val="accent5">
                        <a:lumMod val="50000"/>
                      </a:schemeClr>
                    </a:solidFill>
                  </a:tcPr>
                </a:tc>
                <a:tc hMerge="1">
                  <a:txBody>
                    <a:bodyPr/>
                    <a:lstStyle/>
                    <a:p>
                      <a:pPr algn="ctr"/>
                      <a:endParaRPr lang="ru-RU" dirty="0">
                        <a:solidFill>
                          <a:schemeClr val="tx1"/>
                        </a:solidFill>
                      </a:endParaRPr>
                    </a:p>
                  </a:txBody>
                  <a:tcPr>
                    <a:solidFill>
                      <a:schemeClr val="accent1"/>
                    </a:solidFill>
                  </a:tcPr>
                </a:tc>
                <a:tc>
                  <a:txBody>
                    <a:bodyPr/>
                    <a:lstStyle/>
                    <a:p>
                      <a:pPr algn="ctr"/>
                      <a:r>
                        <a:rPr lang="ru-RU" sz="1200" b="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2024</a:t>
                      </a:r>
                    </a:p>
                  </a:txBody>
                  <a:tcPr marL="74295" marR="74295" marT="37148" marB="37148">
                    <a:solidFill>
                      <a:schemeClr val="accent5">
                        <a:lumMod val="50000"/>
                      </a:schemeClr>
                    </a:solidFill>
                  </a:tcPr>
                </a:tc>
                <a:tc gridSpan="3">
                  <a:txBody>
                    <a:bodyPr/>
                    <a:lstStyle/>
                    <a:p>
                      <a:pPr algn="ctr"/>
                      <a:r>
                        <a:rPr lang="ru-RU" sz="1200" b="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2025</a:t>
                      </a:r>
                    </a:p>
                  </a:txBody>
                  <a:tcPr marL="74295" marR="74295" marT="37148" marB="37148">
                    <a:solidFill>
                      <a:schemeClr val="accent5">
                        <a:lumMod val="50000"/>
                      </a:schemeClr>
                    </a:solidFill>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3459733802"/>
                  </a:ext>
                </a:extLst>
              </a:tr>
              <a:tr h="272415">
                <a:tc vMerge="1">
                  <a:txBody>
                    <a:bodyPr/>
                    <a:lstStyle/>
                    <a:p>
                      <a:endParaRPr lang="ru-RU"/>
                    </a:p>
                  </a:txBody>
                  <a:tcPr/>
                </a:tc>
                <a:tc gridSpan="3">
                  <a:txBody>
                    <a:bodyPr/>
                    <a:lstStyle/>
                    <a:p>
                      <a:pPr marL="0" algn="ctr" defTabSz="914400" rtl="0" eaLnBrk="1" latinLnBrk="0" hangingPunct="1"/>
                      <a:r>
                        <a:rPr lang="ru-RU" sz="1300" b="0" kern="12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факт</a:t>
                      </a:r>
                    </a:p>
                  </a:txBody>
                  <a:tcPr marL="74295" marR="74295" marT="37148" marB="37148">
                    <a:solidFill>
                      <a:schemeClr val="accent5">
                        <a:lumMod val="50000"/>
                      </a:schemeClr>
                    </a:solidFill>
                  </a:tcPr>
                </a:tc>
                <a:tc hMerge="1">
                  <a:txBody>
                    <a:bodyPr/>
                    <a:lstStyle/>
                    <a:p>
                      <a:endParaRPr lang="ru-RU"/>
                    </a:p>
                  </a:txBody>
                  <a:tcPr/>
                </a:tc>
                <a:tc hMerge="1">
                  <a:txBody>
                    <a:bodyPr/>
                    <a:lstStyle/>
                    <a:p>
                      <a:endParaRPr lang="ru-RU"/>
                    </a:p>
                  </a:txBody>
                  <a:tcPr/>
                </a:tc>
                <a:tc>
                  <a:txBody>
                    <a:bodyPr/>
                    <a:lstStyle/>
                    <a:p>
                      <a:pPr algn="ctr"/>
                      <a:r>
                        <a:rPr lang="ru-RU" sz="1300" b="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план</a:t>
                      </a:r>
                    </a:p>
                  </a:txBody>
                  <a:tcPr marL="74295" marR="74295" marT="37148" marB="37148">
                    <a:solidFill>
                      <a:schemeClr val="accent5">
                        <a:lumMod val="50000"/>
                      </a:schemeClr>
                    </a:solidFill>
                  </a:tcPr>
                </a:tc>
                <a:tc>
                  <a:txBody>
                    <a:bodyPr/>
                    <a:lstStyle/>
                    <a:p>
                      <a:pPr algn="ctr"/>
                      <a:r>
                        <a:rPr lang="ru-RU" sz="1300" b="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факт</a:t>
                      </a:r>
                    </a:p>
                  </a:txBody>
                  <a:tcPr marL="74295" marR="74295" marT="37148" marB="37148">
                    <a:solidFill>
                      <a:schemeClr val="accent5">
                        <a:lumMod val="50000"/>
                      </a:schemeClr>
                    </a:solidFill>
                  </a:tcPr>
                </a:tc>
                <a:tc>
                  <a:txBody>
                    <a:bodyPr/>
                    <a:lstStyle/>
                    <a:p>
                      <a:pPr algn="ctr"/>
                      <a:r>
                        <a:rPr lang="ru-RU" sz="1300" b="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уд/вес</a:t>
                      </a:r>
                    </a:p>
                  </a:txBody>
                  <a:tcPr marL="74295" marR="74295" marT="37148" marB="37148">
                    <a:solidFill>
                      <a:schemeClr val="accent5">
                        <a:lumMod val="50000"/>
                      </a:schemeClr>
                    </a:solidFill>
                  </a:tcPr>
                </a:tc>
                <a:extLst>
                  <a:ext uri="{0D108BD9-81ED-4DB2-BD59-A6C34878D82A}">
                    <a16:rowId xmlns:a16="http://schemas.microsoft.com/office/drawing/2014/main" val="674554173"/>
                  </a:ext>
                </a:extLst>
              </a:tr>
              <a:tr h="229910">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Общегосударственные вопросы</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216 781,6</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235 696,5</a:t>
                      </a:r>
                    </a:p>
                  </a:txBody>
                  <a:tcPr marL="74295" marR="74295" marT="37148" marB="37148" anchor="ctr"/>
                </a:tc>
                <a:tc hMerge="1">
                  <a:txBody>
                    <a:bodyPr/>
                    <a:lstStyle/>
                    <a:p>
                      <a:pPr algn="ctr"/>
                      <a:r>
                        <a:rPr lang="ru-RU" sz="1200" dirty="0"/>
                        <a:t>175 656,4</a:t>
                      </a:r>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291 036,5</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248 676,8</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11,0 %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3886749852"/>
                  </a:ext>
                </a:extLst>
              </a:tr>
              <a:tr h="241423">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Национальная оборона</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790,2</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50,6</a:t>
                      </a:r>
                    </a:p>
                  </a:txBody>
                  <a:tcPr marL="74295" marR="74295" marT="37148" marB="37148" anchor="ctr"/>
                </a:tc>
                <a:tc hMerge="1">
                  <a:txBody>
                    <a:bodyPr/>
                    <a:lstStyle/>
                    <a:p>
                      <a:pPr algn="ctr"/>
                      <a:r>
                        <a:rPr lang="ru-RU" sz="1200"/>
                        <a:t>41,2</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175,6</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160,2</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0,01 %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2703360388"/>
                  </a:ext>
                </a:extLst>
              </a:tr>
              <a:tr h="520065">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Национальная безопасность  и правоохранительная деятельность</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8 527,7</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16 286,8</a:t>
                      </a:r>
                    </a:p>
                  </a:txBody>
                  <a:tcPr marL="74295" marR="74295" marT="37148" marB="37148" anchor="ctr"/>
                </a:tc>
                <a:tc hMerge="1">
                  <a:txBody>
                    <a:bodyPr/>
                    <a:lstStyle/>
                    <a:p>
                      <a:pPr algn="ctr"/>
                      <a:r>
                        <a:rPr lang="ru-RU" sz="1200"/>
                        <a:t>7 369,0</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15 460,2</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15 076,6</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0,7 %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873005109"/>
                  </a:ext>
                </a:extLst>
              </a:tr>
              <a:tr h="256847">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Национальная экономика</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2 111,8</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2 772,8</a:t>
                      </a:r>
                    </a:p>
                  </a:txBody>
                  <a:tcPr marL="74295" marR="74295" marT="37148" marB="37148" anchor="ctr"/>
                </a:tc>
                <a:tc hMerge="1">
                  <a:txBody>
                    <a:bodyPr/>
                    <a:lstStyle/>
                    <a:p>
                      <a:pPr algn="ctr"/>
                      <a:r>
                        <a:rPr lang="ru-RU" sz="1200"/>
                        <a:t>2 770,3</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43 182,6</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24 093,1</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1,1 %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308807179"/>
                  </a:ext>
                </a:extLst>
              </a:tr>
              <a:tr h="371475">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Жилищно-коммунальное хозяйство</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9 872,2</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9 802,8</a:t>
                      </a:r>
                    </a:p>
                  </a:txBody>
                  <a:tcPr marL="74295" marR="74295" marT="37148" marB="37148" anchor="ctr"/>
                </a:tc>
                <a:tc hMerge="1">
                  <a:txBody>
                    <a:bodyPr/>
                    <a:lstStyle/>
                    <a:p>
                      <a:pPr algn="ctr"/>
                      <a:r>
                        <a:rPr lang="ru-RU" sz="1200"/>
                        <a:t>17 911,9</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21 367,2</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19 848,2</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0,9 %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773789981"/>
                  </a:ext>
                </a:extLst>
              </a:tr>
              <a:tr h="301308">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Охрана окружающей среды</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1 580,8</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2 693,0</a:t>
                      </a:r>
                    </a:p>
                  </a:txBody>
                  <a:tcPr marL="74295" marR="74295" marT="37148" marB="37148" anchor="ctr"/>
                </a:tc>
                <a:tc hMerge="1">
                  <a:txBody>
                    <a:bodyPr/>
                    <a:lstStyle/>
                    <a:p>
                      <a:pPr algn="ctr"/>
                      <a:r>
                        <a:rPr lang="ru-RU" sz="1200"/>
                        <a:t>500,0</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5 737,5</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1 126,0</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0,05 %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967075648"/>
                  </a:ext>
                </a:extLst>
              </a:tr>
              <a:tr h="244464">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Образование</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1 324 468,4</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1 548 565,5</a:t>
                      </a:r>
                    </a:p>
                  </a:txBody>
                  <a:tcPr marL="74295" marR="74295" marT="37148" marB="37148" anchor="ctr"/>
                </a:tc>
                <a:tc hMerge="1">
                  <a:txBody>
                    <a:bodyPr/>
                    <a:lstStyle/>
                    <a:p>
                      <a:pPr algn="ctr"/>
                      <a:r>
                        <a:rPr lang="ru-RU" sz="1200"/>
                        <a:t>1 318 298,3</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1 645 288,2</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1 620 159,0</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71,8 %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3838446744"/>
                  </a:ext>
                </a:extLst>
              </a:tr>
              <a:tr h="370679">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Культура, кинематография</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120 541,3</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141 630,0</a:t>
                      </a:r>
                    </a:p>
                  </a:txBody>
                  <a:tcPr marL="74295" marR="74295" marT="37148" marB="37148" anchor="ctr"/>
                </a:tc>
                <a:tc hMerge="1">
                  <a:txBody>
                    <a:bodyPr/>
                    <a:lstStyle/>
                    <a:p>
                      <a:pPr algn="ctr"/>
                      <a:r>
                        <a:rPr lang="ru-RU" sz="1200"/>
                        <a:t>52 346,3</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94 898,7</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77 313,6</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3,4 %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454426604"/>
                  </a:ext>
                </a:extLst>
              </a:tr>
              <a:tr h="222885">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Здравоохранение</a:t>
                      </a:r>
                    </a:p>
                  </a:txBody>
                  <a:tcPr marL="74295" marR="74295" marT="37148" marB="37148" anchor="ctr"/>
                </a:tc>
                <a:tc>
                  <a:txBody>
                    <a:bodyPr/>
                    <a:lstStyle/>
                    <a:p>
                      <a:pPr algn="ct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217,7</a:t>
                      </a:r>
                    </a:p>
                  </a:txBody>
                  <a:tcPr marL="74295" marR="74295" marT="37148" marB="37148" anchor="ctr"/>
                </a:tc>
                <a:tc hMerge="1">
                  <a:txBody>
                    <a:bodyPr/>
                    <a:lstStyle/>
                    <a:p>
                      <a:pPr algn="ctr"/>
                      <a:r>
                        <a:rPr lang="ru-RU" sz="1200"/>
                        <a:t>101,6</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421,8</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419,2</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0,02 %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669410502"/>
                  </a:ext>
                </a:extLst>
              </a:tr>
              <a:tr h="240769">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Социальная политика</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21 926,0</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22 710,4</a:t>
                      </a:r>
                    </a:p>
                  </a:txBody>
                  <a:tcPr marL="74295" marR="74295" marT="37148" marB="37148" anchor="ctr"/>
                </a:tc>
                <a:tc hMerge="1">
                  <a:txBody>
                    <a:bodyPr/>
                    <a:lstStyle/>
                    <a:p>
                      <a:pPr algn="ctr"/>
                      <a:r>
                        <a:rPr lang="ru-RU" sz="1200"/>
                        <a:t>32 428,8</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23 422,1</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23 422,1</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821354054"/>
                  </a:ext>
                </a:extLst>
              </a:tr>
              <a:tr h="234616">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Физическая культура и спорт</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1 745,9</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1 326,6</a:t>
                      </a:r>
                    </a:p>
                  </a:txBody>
                  <a:tcPr marL="74295" marR="74295" marT="37148" marB="37148" anchor="ctr"/>
                </a:tc>
                <a:tc hMerge="1">
                  <a:txBody>
                    <a:bodyPr/>
                    <a:lstStyle/>
                    <a:p>
                      <a:pPr algn="ctr"/>
                      <a:r>
                        <a:rPr lang="ru-RU" sz="1200"/>
                        <a:t>1 329,7</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789,7</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777,0</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0,03 %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3695271002"/>
                  </a:ext>
                </a:extLst>
              </a:tr>
              <a:tr h="234616">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Средства массовой информации</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3 750,0</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5 152,5</a:t>
                      </a:r>
                    </a:p>
                  </a:txBody>
                  <a:tcPr marL="74295" marR="74295" marT="37148" marB="37148" anchor="ctr"/>
                </a:tc>
                <a:tc hMerge="1">
                  <a:txBody>
                    <a:bodyPr/>
                    <a:lstStyle/>
                    <a:p>
                      <a:pPr algn="ctr"/>
                      <a:r>
                        <a:rPr lang="ru-RU" sz="1200"/>
                        <a:t>3 618,0</a:t>
                      </a:r>
                      <a:endParaRPr lang="ru-RU" sz="1200" dirty="0"/>
                    </a:p>
                  </a:txBody>
                  <a:tcPr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6 897,1</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6 739,4</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a:txBody>
                    <a:bodyPr/>
                    <a:lstStyle/>
                    <a:p>
                      <a:pPr algn="ctr" fontAlgn="b"/>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0,3 %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704517021"/>
                  </a:ext>
                </a:extLst>
              </a:tr>
              <a:tr h="432303">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Обслуживание государственного и муниципального долга</a:t>
                      </a:r>
                    </a:p>
                  </a:txBody>
                  <a:tcPr marL="74295" marR="74295" marT="37148" marB="37148" anchor="ctr"/>
                </a:tc>
                <a:tc>
                  <a:txBody>
                    <a:bodyPr/>
                    <a:lstStyle/>
                    <a:p>
                      <a:pPr algn="ct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hMerge="1">
                  <a:txBody>
                    <a:bodyPr/>
                    <a:lstStyle/>
                    <a:p>
                      <a:endParaRPr lang="ru-RU"/>
                    </a:p>
                  </a:txBody>
                  <a:tcPr/>
                </a:tc>
                <a:tc>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118,9</a:t>
                      </a:r>
                    </a:p>
                  </a:txBody>
                  <a:tcPr marL="74295" marR="74295" marT="37148" marB="37148" anchor="ctr"/>
                </a:tc>
                <a:tc>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0,0</a:t>
                      </a:r>
                    </a:p>
                  </a:txBody>
                  <a:tcPr marL="74295" marR="74295" marT="37148" marB="37148" anchor="ctr"/>
                </a:tc>
                <a:tc>
                  <a:txBody>
                    <a:bodyPr/>
                    <a:lstStyle/>
                    <a:p>
                      <a:pPr algn="ctr" fontAlgn="b"/>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0,0 %</a:t>
                      </a:r>
                    </a:p>
                  </a:txBody>
                  <a:tcPr marL="7739" marR="7739" marT="7739" marB="0" anchor="ctr"/>
                </a:tc>
                <a:extLst>
                  <a:ext uri="{0D108BD9-81ED-4DB2-BD59-A6C34878D82A}">
                    <a16:rowId xmlns:a16="http://schemas.microsoft.com/office/drawing/2014/main" val="1098034243"/>
                  </a:ext>
                </a:extLst>
              </a:tr>
              <a:tr h="668655">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Межбюджетные трансферты общего характера бюджетам бюджетной системы Российской Федерации</a:t>
                      </a:r>
                    </a:p>
                  </a:txBody>
                  <a:tcPr marL="74295" marR="74295" marT="37148" marB="37148" anchor="ctr"/>
                </a:tc>
                <a:tc>
                  <a:txBody>
                    <a:bodyPr/>
                    <a:lstStyle/>
                    <a:p>
                      <a:pPr algn="ctr"/>
                      <a:r>
                        <a:rPr lang="en-US" sz="1000" dirty="0">
                          <a:latin typeface="Microsoft Sans Serif" panose="020B0604020202020204" pitchFamily="34" charset="0"/>
                          <a:ea typeface="Microsoft Sans Serif" panose="020B0604020202020204" pitchFamily="34" charset="0"/>
                          <a:cs typeface="Microsoft Sans Serif" panose="020B0604020202020204" pitchFamily="34" charset="0"/>
                        </a:rPr>
                        <a:t>204 816,9</a:t>
                      </a:r>
                      <a:endPar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186 438,4</a:t>
                      </a:r>
                    </a:p>
                  </a:txBody>
                  <a:tcPr marL="74295" marR="74295" marT="37148" marB="37148" anchor="ctr"/>
                </a:tc>
                <a:tc hMerge="1">
                  <a:txBody>
                    <a:bodyPr/>
                    <a:lstStyle/>
                    <a:p>
                      <a:pPr algn="ctr"/>
                      <a:r>
                        <a:rPr lang="ru-RU" sz="1200"/>
                        <a:t>166 204,2</a:t>
                      </a:r>
                      <a:endParaRPr lang="ru-RU" sz="1200" dirty="0"/>
                    </a:p>
                  </a:txBody>
                  <a:tcPr anchor="ctr"/>
                </a:tc>
                <a:tc>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218 217,9</a:t>
                      </a:r>
                    </a:p>
                  </a:txBody>
                  <a:tcPr marL="74295" marR="74295" marT="37148" marB="37148" anchor="ctr"/>
                </a:tc>
                <a:tc>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218 217,9</a:t>
                      </a:r>
                    </a:p>
                  </a:txBody>
                  <a:tcPr marL="74295" marR="74295" marT="37148" marB="37148" anchor="ctr"/>
                </a:tc>
                <a:tc>
                  <a:txBody>
                    <a:bodyPr/>
                    <a:lstStyle/>
                    <a:p>
                      <a:pPr algn="ctr" fontAlgn="b"/>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9,7</a:t>
                      </a:r>
                      <a:r>
                        <a:rPr lang="en-US"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3441151582"/>
                  </a:ext>
                </a:extLst>
              </a:tr>
              <a:tr h="301308">
                <a:tc>
                  <a:txBody>
                    <a:bodyPr/>
                    <a:lstStyle/>
                    <a:p>
                      <a:pPr algn="ctr"/>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Всего расходов</a:t>
                      </a:r>
                    </a:p>
                  </a:txBody>
                  <a:tcPr marL="74295" marR="74295" marT="37148" marB="37148" anchor="ctr"/>
                </a:tc>
                <a:tc>
                  <a:txBody>
                    <a:bodyPr/>
                    <a:lstStyle/>
                    <a:p>
                      <a:pPr algn="ctr"/>
                      <a:r>
                        <a:rPr lang="en-US" sz="1000" b="1" dirty="0">
                          <a:latin typeface="Microsoft Sans Serif" panose="020B0604020202020204" pitchFamily="34" charset="0"/>
                          <a:ea typeface="Microsoft Sans Serif" panose="020B0604020202020204" pitchFamily="34" charset="0"/>
                          <a:cs typeface="Microsoft Sans Serif" panose="020B0604020202020204" pitchFamily="34" charset="0"/>
                        </a:rPr>
                        <a:t>1 916 912,8</a:t>
                      </a:r>
                      <a:endPar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tc gridSpan="2">
                  <a:txBody>
                    <a:bodyPr/>
                    <a:lstStyle/>
                    <a:p>
                      <a:pPr algn="ctr"/>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2 173 343,6</a:t>
                      </a:r>
                    </a:p>
                  </a:txBody>
                  <a:tcPr marL="74295" marR="74295" marT="37148" marB="37148" anchor="ctr"/>
                </a:tc>
                <a:tc hMerge="1">
                  <a:txBody>
                    <a:bodyPr/>
                    <a:lstStyle/>
                    <a:p>
                      <a:pPr algn="ctr"/>
                      <a:r>
                        <a:rPr lang="ru-RU" sz="1200" b="1" dirty="0"/>
                        <a:t>1 778 575,7</a:t>
                      </a:r>
                    </a:p>
                  </a:txBody>
                  <a:tcPr anchor="ctr"/>
                </a:tc>
                <a:tc>
                  <a:txBody>
                    <a:bodyPr/>
                    <a:lstStyle/>
                    <a:p>
                      <a:pPr algn="ctr"/>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2 367 014,0</a:t>
                      </a:r>
                    </a:p>
                  </a:txBody>
                  <a:tcPr marL="74295" marR="74295" marT="37148" marB="37148" anchor="ctr"/>
                </a:tc>
                <a:tc>
                  <a:txBody>
                    <a:bodyPr/>
                    <a:lstStyle/>
                    <a:p>
                      <a:pPr algn="ctr"/>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2 256 029,1</a:t>
                      </a:r>
                    </a:p>
                  </a:txBody>
                  <a:tcPr marL="74295" marR="74295" marT="37148" marB="37148" anchor="ctr"/>
                </a:tc>
                <a:tc>
                  <a:txBody>
                    <a:bodyPr/>
                    <a:lstStyle/>
                    <a:p>
                      <a:pPr algn="ctr"/>
                      <a:endPar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nchor="ctr"/>
                </a:tc>
                <a:extLst>
                  <a:ext uri="{0D108BD9-81ED-4DB2-BD59-A6C34878D82A}">
                    <a16:rowId xmlns:a16="http://schemas.microsoft.com/office/drawing/2014/main" val="3607815864"/>
                  </a:ext>
                </a:extLst>
              </a:tr>
            </a:tbl>
          </a:graphicData>
        </a:graphic>
      </p:graphicFrame>
      <p:graphicFrame>
        <p:nvGraphicFramePr>
          <p:cNvPr id="6" name="Диаграмма 5">
            <a:extLst>
              <a:ext uri="{FF2B5EF4-FFF2-40B4-BE49-F238E27FC236}">
                <a16:creationId xmlns:a16="http://schemas.microsoft.com/office/drawing/2014/main" id="{05D3756E-60ED-4CAC-87CC-4E35FEF97C2D}"/>
              </a:ext>
            </a:extLst>
          </p:cNvPr>
          <p:cNvGraphicFramePr/>
          <p:nvPr/>
        </p:nvGraphicFramePr>
        <p:xfrm>
          <a:off x="7133968" y="1871285"/>
          <a:ext cx="2275774" cy="2861788"/>
        </p:xfrm>
        <a:graphic>
          <a:graphicData uri="http://schemas.openxmlformats.org/drawingml/2006/chart">
            <c:chart xmlns:c="http://schemas.openxmlformats.org/drawingml/2006/chart" xmlns:r="http://schemas.openxmlformats.org/officeDocument/2006/relationships" r:id="rId3"/>
          </a:graphicData>
        </a:graphic>
      </p:graphicFrame>
      <p:sp>
        <p:nvSpPr>
          <p:cNvPr id="7" name="Прямоугольник: скругленные углы 6">
            <a:extLst>
              <a:ext uri="{FF2B5EF4-FFF2-40B4-BE49-F238E27FC236}">
                <a16:creationId xmlns:a16="http://schemas.microsoft.com/office/drawing/2014/main" id="{A9A81171-7D6D-46ED-800C-179EF1E60755}"/>
              </a:ext>
            </a:extLst>
          </p:cNvPr>
          <p:cNvSpPr/>
          <p:nvPr/>
        </p:nvSpPr>
        <p:spPr>
          <a:xfrm>
            <a:off x="7039158" y="1119034"/>
            <a:ext cx="2569656" cy="429938"/>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lang="ru-RU"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Расходы на социальную сферу в 2025 году</a:t>
            </a:r>
          </a:p>
        </p:txBody>
      </p:sp>
      <p:sp>
        <p:nvSpPr>
          <p:cNvPr id="8" name="Прямоугольник: скругленные углы 7">
            <a:extLst>
              <a:ext uri="{FF2B5EF4-FFF2-40B4-BE49-F238E27FC236}">
                <a16:creationId xmlns:a16="http://schemas.microsoft.com/office/drawing/2014/main" id="{548916BB-D942-42EB-9436-B08C2C9F185F}"/>
              </a:ext>
            </a:extLst>
          </p:cNvPr>
          <p:cNvSpPr/>
          <p:nvPr/>
        </p:nvSpPr>
        <p:spPr>
          <a:xfrm>
            <a:off x="8362098" y="1656316"/>
            <a:ext cx="1381625" cy="429938"/>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lang="ru-RU"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1 </a:t>
            </a:r>
            <a:r>
              <a:rPr lang="en-US"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7</a:t>
            </a:r>
            <a:r>
              <a:rPr lang="ru-RU"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22</a:t>
            </a:r>
            <a:r>
              <a:rPr lang="en-US"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 </a:t>
            </a:r>
            <a:r>
              <a:rPr lang="ru-RU"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09</a:t>
            </a:r>
            <a:r>
              <a:rPr lang="en-US"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0,</a:t>
            </a:r>
            <a:r>
              <a:rPr lang="ru-RU"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9</a:t>
            </a:r>
          </a:p>
        </p:txBody>
      </p:sp>
      <p:pic>
        <p:nvPicPr>
          <p:cNvPr id="9" name="Рисунок 8">
            <a:extLst>
              <a:ext uri="{FF2B5EF4-FFF2-40B4-BE49-F238E27FC236}">
                <a16:creationId xmlns:a16="http://schemas.microsoft.com/office/drawing/2014/main" id="{E8B88018-085D-4346-B15A-81B9335B5BF1}"/>
              </a:ext>
            </a:extLst>
          </p:cNvPr>
          <p:cNvPicPr>
            <a:picLocks noChangeAspect="1"/>
          </p:cNvPicPr>
          <p:nvPr/>
        </p:nvPicPr>
        <p:blipFill>
          <a:blip r:embed="rId4"/>
          <a:stretch>
            <a:fillRect/>
          </a:stretch>
        </p:blipFill>
        <p:spPr>
          <a:xfrm>
            <a:off x="7065108" y="4532276"/>
            <a:ext cx="2491575" cy="1609865"/>
          </a:xfrm>
          <a:prstGeom prst="rect">
            <a:avLst/>
          </a:prstGeom>
        </p:spPr>
      </p:pic>
      <p:sp>
        <p:nvSpPr>
          <p:cNvPr id="11" name="Заголовок 1">
            <a:extLst>
              <a:ext uri="{FF2B5EF4-FFF2-40B4-BE49-F238E27FC236}">
                <a16:creationId xmlns:a16="http://schemas.microsoft.com/office/drawing/2014/main" id="{337209C7-D0CE-4E45-8145-B91333AB27BA}"/>
              </a:ext>
            </a:extLst>
          </p:cNvPr>
          <p:cNvSpPr txBox="1">
            <a:spLocks/>
          </p:cNvSpPr>
          <p:nvPr/>
        </p:nvSpPr>
        <p:spPr>
          <a:xfrm>
            <a:off x="312420" y="332656"/>
            <a:ext cx="6303746" cy="31672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Расходы бюджета по разделам бюджетной классификации (тыс. руб.)</a:t>
            </a:r>
          </a:p>
        </p:txBody>
      </p:sp>
      <p:sp>
        <p:nvSpPr>
          <p:cNvPr id="10" name="object 40">
            <a:extLst>
              <a:ext uri="{FF2B5EF4-FFF2-40B4-BE49-F238E27FC236}">
                <a16:creationId xmlns:a16="http://schemas.microsoft.com/office/drawing/2014/main" id="{190A1767-7480-413B-83CD-7999B43971E2}"/>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20</a:t>
            </a:fld>
            <a:endParaRPr sz="1200" dirty="0">
              <a:latin typeface="Microsoft Sans Serif"/>
              <a:cs typeface="Microsoft Sans Serif"/>
            </a:endParaRPr>
          </a:p>
        </p:txBody>
      </p:sp>
    </p:spTree>
    <p:extLst>
      <p:ext uri="{BB962C8B-B14F-4D97-AF65-F5344CB8AC3E}">
        <p14:creationId xmlns:p14="http://schemas.microsoft.com/office/powerpoint/2010/main" val="667343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Диаграмма 1">
            <a:extLst>
              <a:ext uri="{FF2B5EF4-FFF2-40B4-BE49-F238E27FC236}">
                <a16:creationId xmlns:a16="http://schemas.microsoft.com/office/drawing/2014/main" id="{EBE76AA8-F038-4071-B56D-FB787CF5A432}"/>
              </a:ext>
            </a:extLst>
          </p:cNvPr>
          <p:cNvGraphicFramePr>
            <a:graphicFrameLocks/>
          </p:cNvGraphicFramePr>
          <p:nvPr/>
        </p:nvGraphicFramePr>
        <p:xfrm>
          <a:off x="560513" y="836712"/>
          <a:ext cx="8757890" cy="5472608"/>
        </p:xfrm>
        <a:graphic>
          <a:graphicData uri="http://schemas.openxmlformats.org/drawingml/2006/chart">
            <c:chart xmlns:c="http://schemas.openxmlformats.org/drawingml/2006/chart" xmlns:r="http://schemas.openxmlformats.org/officeDocument/2006/relationships" r:id="rId3"/>
          </a:graphicData>
        </a:graphic>
      </p:graphicFrame>
      <p:sp>
        <p:nvSpPr>
          <p:cNvPr id="3" name="Заголовок 1">
            <a:extLst>
              <a:ext uri="{FF2B5EF4-FFF2-40B4-BE49-F238E27FC236}">
                <a16:creationId xmlns:a16="http://schemas.microsoft.com/office/drawing/2014/main" id="{970A85FA-F4D7-419A-B4D2-021C7A6230C4}"/>
              </a:ext>
            </a:extLst>
          </p:cNvPr>
          <p:cNvSpPr txBox="1">
            <a:spLocks/>
          </p:cNvSpPr>
          <p:nvPr/>
        </p:nvSpPr>
        <p:spPr>
          <a:xfrm>
            <a:off x="230806" y="260648"/>
            <a:ext cx="7890545" cy="5760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Расходы бюджета по направлениям финансового обеспечения в 2025 году (тыс. руб.)</a:t>
            </a:r>
          </a:p>
        </p:txBody>
      </p:sp>
      <p:sp>
        <p:nvSpPr>
          <p:cNvPr id="4" name="object 40">
            <a:extLst>
              <a:ext uri="{FF2B5EF4-FFF2-40B4-BE49-F238E27FC236}">
                <a16:creationId xmlns:a16="http://schemas.microsoft.com/office/drawing/2014/main" id="{915933F1-991E-41EE-92D2-C4BD4FAC220C}"/>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21</a:t>
            </a:fld>
            <a:endParaRPr sz="1200" dirty="0">
              <a:latin typeface="Microsoft Sans Serif"/>
              <a:cs typeface="Microsoft Sans Serif"/>
            </a:endParaRPr>
          </a:p>
        </p:txBody>
      </p:sp>
    </p:spTree>
    <p:extLst>
      <p:ext uri="{BB962C8B-B14F-4D97-AF65-F5344CB8AC3E}">
        <p14:creationId xmlns:p14="http://schemas.microsoft.com/office/powerpoint/2010/main" val="3832185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DB7F32CE-2263-4ED6-836A-D40B61068C31}"/>
              </a:ext>
            </a:extLst>
          </p:cNvPr>
          <p:cNvPicPr>
            <a:picLocks noChangeAspect="1"/>
          </p:cNvPicPr>
          <p:nvPr/>
        </p:nvPicPr>
        <p:blipFill>
          <a:blip r:embed="rId3"/>
          <a:stretch>
            <a:fillRect/>
          </a:stretch>
        </p:blipFill>
        <p:spPr>
          <a:xfrm>
            <a:off x="303528" y="979520"/>
            <a:ext cx="5225536" cy="856751"/>
          </a:xfrm>
          <a:prstGeom prst="rect">
            <a:avLst/>
          </a:prstGeom>
        </p:spPr>
      </p:pic>
      <p:sp>
        <p:nvSpPr>
          <p:cNvPr id="2" name="Заголовок 1">
            <a:extLst>
              <a:ext uri="{FF2B5EF4-FFF2-40B4-BE49-F238E27FC236}">
                <a16:creationId xmlns:a16="http://schemas.microsoft.com/office/drawing/2014/main" id="{15262A70-34E2-4C9E-8A51-D702F9F1E1C2}"/>
              </a:ext>
            </a:extLst>
          </p:cNvPr>
          <p:cNvSpPr txBox="1">
            <a:spLocks/>
          </p:cNvSpPr>
          <p:nvPr/>
        </p:nvSpPr>
        <p:spPr>
          <a:xfrm>
            <a:off x="200472" y="459413"/>
            <a:ext cx="5636991" cy="37488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Бюджетные инвестиции в 2025 году (тыс. руб.)</a:t>
            </a:r>
          </a:p>
        </p:txBody>
      </p:sp>
      <p:graphicFrame>
        <p:nvGraphicFramePr>
          <p:cNvPr id="5" name="Таблица 5">
            <a:extLst>
              <a:ext uri="{FF2B5EF4-FFF2-40B4-BE49-F238E27FC236}">
                <a16:creationId xmlns:a16="http://schemas.microsoft.com/office/drawing/2014/main" id="{65CCAE34-BEBA-485F-84E4-E7CC5E22D1F4}"/>
              </a:ext>
            </a:extLst>
          </p:cNvPr>
          <p:cNvGraphicFramePr>
            <a:graphicFrameLocks noGrp="1"/>
          </p:cNvGraphicFramePr>
          <p:nvPr/>
        </p:nvGraphicFramePr>
        <p:xfrm>
          <a:off x="406776" y="1981494"/>
          <a:ext cx="5050279" cy="4327825"/>
        </p:xfrm>
        <a:graphic>
          <a:graphicData uri="http://schemas.openxmlformats.org/drawingml/2006/table">
            <a:tbl>
              <a:tblPr firstRow="1" bandRow="1">
                <a:tableStyleId>{5C22544A-7EE6-4342-B048-85BDC9FD1C3A}</a:tableStyleId>
              </a:tblPr>
              <a:tblGrid>
                <a:gridCol w="2525139">
                  <a:extLst>
                    <a:ext uri="{9D8B030D-6E8A-4147-A177-3AD203B41FA5}">
                      <a16:colId xmlns:a16="http://schemas.microsoft.com/office/drawing/2014/main" val="2485950073"/>
                    </a:ext>
                  </a:extLst>
                </a:gridCol>
                <a:gridCol w="1262570">
                  <a:extLst>
                    <a:ext uri="{9D8B030D-6E8A-4147-A177-3AD203B41FA5}">
                      <a16:colId xmlns:a16="http://schemas.microsoft.com/office/drawing/2014/main" val="2349294327"/>
                    </a:ext>
                  </a:extLst>
                </a:gridCol>
                <a:gridCol w="1262570">
                  <a:extLst>
                    <a:ext uri="{9D8B030D-6E8A-4147-A177-3AD203B41FA5}">
                      <a16:colId xmlns:a16="http://schemas.microsoft.com/office/drawing/2014/main" val="1381620069"/>
                    </a:ext>
                  </a:extLst>
                </a:gridCol>
              </a:tblGrid>
              <a:tr h="662670">
                <a:tc rowSpan="2">
                  <a:txBody>
                    <a:bodyPr/>
                    <a:lstStyle/>
                    <a:p>
                      <a:pPr algn="ctr"/>
                      <a:r>
                        <a:rPr lang="ru-RU" sz="14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Источник финансирования</a:t>
                      </a:r>
                    </a:p>
                  </a:txBody>
                  <a:tcPr marL="74295" marR="74295" marT="37148" marB="37148" anchor="ctr">
                    <a:solidFill>
                      <a:schemeClr val="accent5">
                        <a:lumMod val="50000"/>
                      </a:schemeClr>
                    </a:solidFill>
                  </a:tcPr>
                </a:tc>
                <a:tc gridSpan="2">
                  <a:txBody>
                    <a:bodyPr/>
                    <a:lstStyle/>
                    <a:p>
                      <a:pPr algn="ctr"/>
                      <a:r>
                        <a:rPr lang="ru-RU" sz="14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2025 год</a:t>
                      </a:r>
                    </a:p>
                  </a:txBody>
                  <a:tcPr marL="74295" marR="74295" marT="37148" marB="37148" anchor="ctr">
                    <a:solidFill>
                      <a:schemeClr val="accent5">
                        <a:lumMod val="50000"/>
                      </a:schemeClr>
                    </a:solidFill>
                  </a:tcPr>
                </a:tc>
                <a:tc hMerge="1">
                  <a:txBody>
                    <a:bodyPr/>
                    <a:lstStyle/>
                    <a:p>
                      <a:endParaRPr lang="ru-RU" dirty="0"/>
                    </a:p>
                  </a:txBody>
                  <a:tcPr/>
                </a:tc>
                <a:extLst>
                  <a:ext uri="{0D108BD9-81ED-4DB2-BD59-A6C34878D82A}">
                    <a16:rowId xmlns:a16="http://schemas.microsoft.com/office/drawing/2014/main" val="2772669110"/>
                  </a:ext>
                </a:extLst>
              </a:tr>
              <a:tr h="662670">
                <a:tc vMerge="1">
                  <a:txBody>
                    <a:bodyPr/>
                    <a:lstStyle/>
                    <a:p>
                      <a:endParaRPr lang="ru-RU"/>
                    </a:p>
                  </a:txBody>
                  <a:tcPr/>
                </a:tc>
                <a:tc>
                  <a:txBody>
                    <a:bodyPr/>
                    <a:lstStyle/>
                    <a:p>
                      <a:pPr algn="ctr"/>
                      <a:r>
                        <a:rPr lang="ru-RU" sz="14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план</a:t>
                      </a:r>
                    </a:p>
                  </a:txBody>
                  <a:tcPr marL="74295" marR="74295" marT="37148" marB="37148" anchor="ctr">
                    <a:solidFill>
                      <a:schemeClr val="accent5">
                        <a:lumMod val="50000"/>
                      </a:schemeClr>
                    </a:solidFill>
                  </a:tcPr>
                </a:tc>
                <a:tc>
                  <a:txBody>
                    <a:bodyPr/>
                    <a:lstStyle/>
                    <a:p>
                      <a:pPr algn="ctr"/>
                      <a:r>
                        <a:rPr lang="ru-RU" sz="14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факт</a:t>
                      </a:r>
                    </a:p>
                  </a:txBody>
                  <a:tcPr marL="74295" marR="74295" marT="37148" marB="37148" anchor="ctr">
                    <a:solidFill>
                      <a:schemeClr val="accent5">
                        <a:lumMod val="50000"/>
                      </a:schemeClr>
                    </a:solidFill>
                  </a:tcPr>
                </a:tc>
                <a:extLst>
                  <a:ext uri="{0D108BD9-81ED-4DB2-BD59-A6C34878D82A}">
                    <a16:rowId xmlns:a16="http://schemas.microsoft.com/office/drawing/2014/main" val="3475420113"/>
                  </a:ext>
                </a:extLst>
              </a:tr>
              <a:tr h="1154183">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Средства местного бюджета</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1 242,4</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347,2</a:t>
                      </a:r>
                    </a:p>
                  </a:txBody>
                  <a:tcPr marL="74295" marR="74295" marT="37148" marB="37148" anchor="ctr"/>
                </a:tc>
                <a:extLst>
                  <a:ext uri="{0D108BD9-81ED-4DB2-BD59-A6C34878D82A}">
                    <a16:rowId xmlns:a16="http://schemas.microsoft.com/office/drawing/2014/main" val="3232901572"/>
                  </a:ext>
                </a:extLst>
              </a:tr>
              <a:tr h="1154183">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Средства областного бюджета</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19 464,7</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5 439,4</a:t>
                      </a:r>
                    </a:p>
                  </a:txBody>
                  <a:tcPr marL="74295" marR="74295" marT="37148" marB="37148" anchor="ctr"/>
                </a:tc>
                <a:extLst>
                  <a:ext uri="{0D108BD9-81ED-4DB2-BD59-A6C34878D82A}">
                    <a16:rowId xmlns:a16="http://schemas.microsoft.com/office/drawing/2014/main" val="2659179843"/>
                  </a:ext>
                </a:extLst>
              </a:tr>
              <a:tr h="694119">
                <a:tc>
                  <a:txBody>
                    <a:bodyPr/>
                    <a:lstStyle/>
                    <a:p>
                      <a:pPr algn="ctr"/>
                      <a:r>
                        <a:rPr lang="ru-RU" sz="1400" b="1" dirty="0">
                          <a:latin typeface="Microsoft Sans Serif" panose="020B0604020202020204" pitchFamily="34" charset="0"/>
                          <a:ea typeface="Microsoft Sans Serif" panose="020B0604020202020204" pitchFamily="34" charset="0"/>
                          <a:cs typeface="Microsoft Sans Serif" panose="020B0604020202020204" pitchFamily="34" charset="0"/>
                        </a:rPr>
                        <a:t>Всего</a:t>
                      </a:r>
                    </a:p>
                  </a:txBody>
                  <a:tcPr marL="74295" marR="74295" marT="37148" marB="37148" anchor="ctr"/>
                </a:tc>
                <a:tc>
                  <a:txBody>
                    <a:bodyPr/>
                    <a:lstStyle/>
                    <a:p>
                      <a:pPr algn="ctr"/>
                      <a:r>
                        <a:rPr lang="ru-RU" sz="1400" b="1" dirty="0">
                          <a:latin typeface="Microsoft Sans Serif" panose="020B0604020202020204" pitchFamily="34" charset="0"/>
                          <a:ea typeface="Microsoft Sans Serif" panose="020B0604020202020204" pitchFamily="34" charset="0"/>
                          <a:cs typeface="Microsoft Sans Serif" panose="020B0604020202020204" pitchFamily="34" charset="0"/>
                        </a:rPr>
                        <a:t>20 707,1</a:t>
                      </a:r>
                    </a:p>
                  </a:txBody>
                  <a:tcPr marL="74295" marR="74295" marT="37148" marB="37148" anchor="ctr"/>
                </a:tc>
                <a:tc>
                  <a:txBody>
                    <a:bodyPr/>
                    <a:lstStyle/>
                    <a:p>
                      <a:pPr algn="ctr"/>
                      <a:r>
                        <a:rPr lang="ru-RU" sz="1400" b="1" dirty="0">
                          <a:latin typeface="Microsoft Sans Serif" panose="020B0604020202020204" pitchFamily="34" charset="0"/>
                          <a:ea typeface="Microsoft Sans Serif" panose="020B0604020202020204" pitchFamily="34" charset="0"/>
                          <a:cs typeface="Microsoft Sans Serif" panose="020B0604020202020204" pitchFamily="34" charset="0"/>
                        </a:rPr>
                        <a:t>5 786,6</a:t>
                      </a:r>
                    </a:p>
                  </a:txBody>
                  <a:tcPr marL="74295" marR="74295" marT="37148" marB="37148" anchor="ctr"/>
                </a:tc>
                <a:extLst>
                  <a:ext uri="{0D108BD9-81ED-4DB2-BD59-A6C34878D82A}">
                    <a16:rowId xmlns:a16="http://schemas.microsoft.com/office/drawing/2014/main" val="4294270706"/>
                  </a:ext>
                </a:extLst>
              </a:tr>
            </a:tbl>
          </a:graphicData>
        </a:graphic>
      </p:graphicFrame>
      <p:sp>
        <p:nvSpPr>
          <p:cNvPr id="11" name="TextBox 10">
            <a:extLst>
              <a:ext uri="{FF2B5EF4-FFF2-40B4-BE49-F238E27FC236}">
                <a16:creationId xmlns:a16="http://schemas.microsoft.com/office/drawing/2014/main" id="{F313CC37-31C6-4E15-8AAD-DB99591B21C8}"/>
              </a:ext>
            </a:extLst>
          </p:cNvPr>
          <p:cNvSpPr txBox="1"/>
          <p:nvPr/>
        </p:nvSpPr>
        <p:spPr>
          <a:xfrm>
            <a:off x="406776" y="1124744"/>
            <a:ext cx="4955308" cy="369332"/>
          </a:xfrm>
          <a:prstGeom prst="rect">
            <a:avLst/>
          </a:prstGeom>
          <a:noFill/>
        </p:spPr>
        <p:txBody>
          <a:bodyPr wrap="square">
            <a:spAutoFit/>
          </a:bodyPr>
          <a:lstStyle/>
          <a:p>
            <a:pPr algn="ctr" defTabSz="742950"/>
            <a:r>
              <a:rPr lang="ru-RU" sz="1800" dirty="0">
                <a:solidFill>
                  <a:prstClr val="white"/>
                </a:solidFill>
                <a:latin typeface="Calibri" panose="020F0502020204030204"/>
              </a:rPr>
              <a:t>Строительство </a:t>
            </a:r>
            <a:r>
              <a:rPr lang="ru-RU" sz="1800"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rPr>
              <a:t>клуба</a:t>
            </a:r>
            <a:r>
              <a:rPr lang="ru-RU" sz="1800" dirty="0">
                <a:solidFill>
                  <a:prstClr val="white"/>
                </a:solidFill>
                <a:latin typeface="Calibri" panose="020F0502020204030204"/>
              </a:rPr>
              <a:t> в п. Новостройка</a:t>
            </a:r>
          </a:p>
        </p:txBody>
      </p:sp>
      <p:sp>
        <p:nvSpPr>
          <p:cNvPr id="8" name="object 40">
            <a:extLst>
              <a:ext uri="{FF2B5EF4-FFF2-40B4-BE49-F238E27FC236}">
                <a16:creationId xmlns:a16="http://schemas.microsoft.com/office/drawing/2014/main" id="{F2305B5B-AA77-4760-94A1-7356F1F0BB26}"/>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22</a:t>
            </a:fld>
            <a:endParaRPr sz="1200" dirty="0">
              <a:latin typeface="Microsoft Sans Serif"/>
              <a:cs typeface="Microsoft Sans Serif"/>
            </a:endParaRPr>
          </a:p>
        </p:txBody>
      </p:sp>
      <p:pic>
        <p:nvPicPr>
          <p:cNvPr id="4" name="Рисунок 3">
            <a:extLst>
              <a:ext uri="{FF2B5EF4-FFF2-40B4-BE49-F238E27FC236}">
                <a16:creationId xmlns:a16="http://schemas.microsoft.com/office/drawing/2014/main" id="{36CB1C40-4D33-445B-B7B5-D421FDE66C1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058"/>
          <a:stretch/>
        </p:blipFill>
        <p:spPr>
          <a:xfrm>
            <a:off x="6111568" y="205341"/>
            <a:ext cx="3203848" cy="1838806"/>
          </a:xfrm>
          <a:prstGeom prst="rect">
            <a:avLst/>
          </a:prstGeom>
        </p:spPr>
      </p:pic>
      <p:pic>
        <p:nvPicPr>
          <p:cNvPr id="7" name="Рисунок 6">
            <a:extLst>
              <a:ext uri="{FF2B5EF4-FFF2-40B4-BE49-F238E27FC236}">
                <a16:creationId xmlns:a16="http://schemas.microsoft.com/office/drawing/2014/main" id="{4F465F4A-A6CC-47D5-94D8-5EEDB345AD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9473" y="2146074"/>
            <a:ext cx="3220108" cy="2160845"/>
          </a:xfrm>
          <a:prstGeom prst="rect">
            <a:avLst/>
          </a:prstGeom>
        </p:spPr>
      </p:pic>
      <p:pic>
        <p:nvPicPr>
          <p:cNvPr id="10" name="Рисунок 9">
            <a:extLst>
              <a:ext uri="{FF2B5EF4-FFF2-40B4-BE49-F238E27FC236}">
                <a16:creationId xmlns:a16="http://schemas.microsoft.com/office/drawing/2014/main" id="{9391A967-B92C-46ED-86F7-5DA72CE4ED4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184"/>
          <a:stretch/>
        </p:blipFill>
        <p:spPr>
          <a:xfrm>
            <a:off x="6119474" y="4408846"/>
            <a:ext cx="3220108" cy="2222996"/>
          </a:xfrm>
          <a:prstGeom prst="rect">
            <a:avLst/>
          </a:prstGeom>
        </p:spPr>
      </p:pic>
    </p:spTree>
    <p:extLst>
      <p:ext uri="{BB962C8B-B14F-4D97-AF65-F5344CB8AC3E}">
        <p14:creationId xmlns:p14="http://schemas.microsoft.com/office/powerpoint/2010/main" val="1583159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cstate="print"/>
          <a:stretch>
            <a:fillRect/>
          </a:stretch>
        </p:blipFill>
        <p:spPr>
          <a:xfrm>
            <a:off x="8096410" y="238878"/>
            <a:ext cx="1207597" cy="916029"/>
          </a:xfrm>
          <a:prstGeom prst="rect">
            <a:avLst/>
          </a:prstGeom>
        </p:spPr>
      </p:pic>
      <p:sp>
        <p:nvSpPr>
          <p:cNvPr id="9" name="Прямоугольник 8"/>
          <p:cNvSpPr/>
          <p:nvPr/>
        </p:nvSpPr>
        <p:spPr>
          <a:xfrm>
            <a:off x="454420" y="331859"/>
            <a:ext cx="5002635" cy="365034"/>
          </a:xfrm>
          <a:prstGeom prst="rect">
            <a:avLst/>
          </a:prstGeom>
        </p:spPr>
        <p:txBody>
          <a:bodyPr wrap="none" lIns="0" tIns="0" rIns="0" bIns="0">
            <a:noAutofit/>
          </a:bodyPr>
          <a:lstStyle/>
          <a:p>
            <a:pPr defTabSz="742950">
              <a:lnSpc>
                <a:spcPts val="3254"/>
              </a:lnSpc>
            </a:pPr>
            <a:r>
              <a:rPr lang="ru" b="1" dirty="0">
                <a:latin typeface="Arial" panose="020B0604020202020204" pitchFamily="34" charset="0"/>
                <a:ea typeface="Microsoft Sans Serif" panose="020B0604020202020204" pitchFamily="34" charset="0"/>
                <a:cs typeface="Arial" panose="020B0604020202020204" pitchFamily="34" charset="0"/>
              </a:rPr>
              <a:t>Реализация проекта Народные</a:t>
            </a:r>
            <a:r>
              <a:rPr lang="ru" b="1" dirty="0">
                <a:latin typeface="Arial" panose="020B0604020202020204" pitchFamily="34" charset="0"/>
                <a:cs typeface="Arial" panose="020B0604020202020204" pitchFamily="34" charset="0"/>
              </a:rPr>
              <a:t> инициативы</a:t>
            </a:r>
          </a:p>
        </p:txBody>
      </p:sp>
      <p:sp>
        <p:nvSpPr>
          <p:cNvPr id="19" name="Прямоугольник 18"/>
          <p:cNvSpPr/>
          <p:nvPr/>
        </p:nvSpPr>
        <p:spPr>
          <a:xfrm>
            <a:off x="8096410" y="1172587"/>
            <a:ext cx="1319352" cy="528221"/>
          </a:xfrm>
          <a:prstGeom prst="rect">
            <a:avLst/>
          </a:prstGeom>
        </p:spPr>
        <p:txBody>
          <a:bodyPr lIns="0" tIns="0" rIns="0" bIns="0">
            <a:noAutofit/>
          </a:bodyPr>
          <a:lstStyle/>
          <a:p>
            <a:pPr marL="105220" defTabSz="742950">
              <a:lnSpc>
                <a:spcPts val="1499"/>
              </a:lnSpc>
            </a:pPr>
            <a:r>
              <a:rPr lang="ru" sz="1356" u="sng" dirty="0">
                <a:solidFill>
                  <a:srgbClr val="2A4685"/>
                </a:solidFill>
                <a:latin typeface="Times New Roman"/>
              </a:rPr>
              <a:t>НАРОДНАЯ</a:t>
            </a:r>
            <a:endParaRPr lang="ru" sz="1356" dirty="0">
              <a:solidFill>
                <a:srgbClr val="2A4685"/>
              </a:solidFill>
              <a:latin typeface="Times New Roman"/>
            </a:endParaRPr>
          </a:p>
          <a:p>
            <a:pPr defTabSz="742950">
              <a:lnSpc>
                <a:spcPts val="1416"/>
              </a:lnSpc>
            </a:pPr>
            <a:r>
              <a:rPr lang="ru" sz="1281" b="1" dirty="0">
                <a:solidFill>
                  <a:srgbClr val="2A4685"/>
                </a:solidFill>
                <a:latin typeface="Microsoft Sans Serif" panose="020B0604020202020204" pitchFamily="34" charset="0"/>
                <a:ea typeface="Microsoft Sans Serif" panose="020B0604020202020204" pitchFamily="34" charset="0"/>
                <a:cs typeface="Microsoft Sans Serif" panose="020B0604020202020204" pitchFamily="34" charset="0"/>
              </a:rPr>
              <a:t>ИНИЦИАТИВА</a:t>
            </a:r>
          </a:p>
        </p:txBody>
      </p:sp>
      <p:sp>
        <p:nvSpPr>
          <p:cNvPr id="23" name="Прямоугольник 22">
            <a:extLst>
              <a:ext uri="{FF2B5EF4-FFF2-40B4-BE49-F238E27FC236}">
                <a16:creationId xmlns:a16="http://schemas.microsoft.com/office/drawing/2014/main" id="{26711F8B-DD91-4B15-9FB1-6AF4E251C2EA}"/>
              </a:ext>
            </a:extLst>
          </p:cNvPr>
          <p:cNvSpPr/>
          <p:nvPr/>
        </p:nvSpPr>
        <p:spPr>
          <a:xfrm>
            <a:off x="3479255" y="4994798"/>
            <a:ext cx="3709962" cy="1242514"/>
          </a:xfrm>
          <a:prstGeom prst="rect">
            <a:avLst/>
          </a:prstGeom>
        </p:spPr>
        <p:txBody>
          <a:bodyPr lIns="0" tIns="0" rIns="0" bIns="0">
            <a:noAutofit/>
          </a:bodyPr>
          <a:lstStyle/>
          <a:p>
            <a:pPr algn="ctr" defTabSz="742950">
              <a:lnSpc>
                <a:spcPts val="1700"/>
              </a:lnSpc>
            </a:pPr>
            <a:r>
              <a:rPr lang="ru-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Проведение текущего ремонта МКУК "Межпоселенческий культурный центр администрации Черемховского районного муниципального образования" (структурное подразделение ДНТ с. Бельск (ремонт кровли)</a:t>
            </a:r>
            <a:endParaRPr lang="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pic>
        <p:nvPicPr>
          <p:cNvPr id="2" name="Рисунок 1">
            <a:extLst>
              <a:ext uri="{FF2B5EF4-FFF2-40B4-BE49-F238E27FC236}">
                <a16:creationId xmlns:a16="http://schemas.microsoft.com/office/drawing/2014/main" id="{BD953C59-8019-492E-A366-75D9233B329F}"/>
              </a:ext>
            </a:extLst>
          </p:cNvPr>
          <p:cNvPicPr>
            <a:picLocks noChangeAspect="1"/>
          </p:cNvPicPr>
          <p:nvPr/>
        </p:nvPicPr>
        <p:blipFill>
          <a:blip r:embed="rId4"/>
          <a:stretch>
            <a:fillRect/>
          </a:stretch>
        </p:blipFill>
        <p:spPr>
          <a:xfrm>
            <a:off x="200472" y="832280"/>
            <a:ext cx="7776864" cy="1030923"/>
          </a:xfrm>
          <a:prstGeom prst="rect">
            <a:avLst/>
          </a:prstGeom>
        </p:spPr>
      </p:pic>
      <p:sp>
        <p:nvSpPr>
          <p:cNvPr id="10" name="Прямоугольник 9"/>
          <p:cNvSpPr/>
          <p:nvPr/>
        </p:nvSpPr>
        <p:spPr>
          <a:xfrm>
            <a:off x="704528" y="1046545"/>
            <a:ext cx="7056783" cy="723877"/>
          </a:xfrm>
          <a:prstGeom prst="rect">
            <a:avLst/>
          </a:prstGeom>
        </p:spPr>
        <p:txBody>
          <a:bodyPr lIns="0" tIns="0" rIns="0" bIns="0">
            <a:noAutofit/>
          </a:bodyPr>
          <a:lstStyle/>
          <a:p>
            <a:pPr algn="just" defTabSz="742950"/>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В 2025 году реализовано 6 мероприятий на общую сумму 11 452,8 тыс.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р</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уб., в т.ч. 10 765,0 тыс.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р</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уб.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з</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а счет средств областного бюджета   </a:t>
            </a:r>
          </a:p>
        </p:txBody>
      </p:sp>
      <p:sp>
        <p:nvSpPr>
          <p:cNvPr id="20" name="object 40">
            <a:extLst>
              <a:ext uri="{FF2B5EF4-FFF2-40B4-BE49-F238E27FC236}">
                <a16:creationId xmlns:a16="http://schemas.microsoft.com/office/drawing/2014/main" id="{AA9CECAC-E9DE-4F40-9D95-58D23CDDD559}"/>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23</a:t>
            </a:fld>
            <a:endParaRPr sz="1200" dirty="0">
              <a:latin typeface="Microsoft Sans Serif"/>
              <a:cs typeface="Microsoft Sans Serif"/>
            </a:endParaRPr>
          </a:p>
        </p:txBody>
      </p:sp>
      <p:pic>
        <p:nvPicPr>
          <p:cNvPr id="17" name="Рисунок 16">
            <a:extLst>
              <a:ext uri="{FF2B5EF4-FFF2-40B4-BE49-F238E27FC236}">
                <a16:creationId xmlns:a16="http://schemas.microsoft.com/office/drawing/2014/main" id="{D81B8AF1-4184-484C-83C2-E2C1EF61ED2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520" y="2052070"/>
            <a:ext cx="2698750" cy="2023110"/>
          </a:xfrm>
          <a:prstGeom prst="rect">
            <a:avLst/>
          </a:prstGeom>
          <a:noFill/>
          <a:ln>
            <a:noFill/>
          </a:ln>
        </p:spPr>
      </p:pic>
      <p:pic>
        <p:nvPicPr>
          <p:cNvPr id="18" name="Рисунок 17">
            <a:extLst>
              <a:ext uri="{FF2B5EF4-FFF2-40B4-BE49-F238E27FC236}">
                <a16:creationId xmlns:a16="http://schemas.microsoft.com/office/drawing/2014/main" id="{ECE26A9D-8D6F-4AE2-AFEC-1CC5B7B950B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12840" y="2052070"/>
            <a:ext cx="3709962" cy="2441083"/>
          </a:xfrm>
          <a:prstGeom prst="rect">
            <a:avLst/>
          </a:prstGeom>
          <a:noFill/>
          <a:ln>
            <a:noFill/>
          </a:ln>
        </p:spPr>
      </p:pic>
      <p:pic>
        <p:nvPicPr>
          <p:cNvPr id="21" name="Рисунок 20">
            <a:extLst>
              <a:ext uri="{FF2B5EF4-FFF2-40B4-BE49-F238E27FC236}">
                <a16:creationId xmlns:a16="http://schemas.microsoft.com/office/drawing/2014/main" id="{C83C7ED0-976F-48BC-A648-05AB7011849F}"/>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4312" y="4257389"/>
            <a:ext cx="2727325" cy="2045335"/>
          </a:xfrm>
          <a:prstGeom prst="rect">
            <a:avLst/>
          </a:prstGeom>
          <a:noFill/>
          <a:ln>
            <a:noFill/>
          </a:ln>
        </p:spPr>
      </p:pic>
      <p:pic>
        <p:nvPicPr>
          <p:cNvPr id="22" name="Рисунок 21">
            <a:extLst>
              <a:ext uri="{FF2B5EF4-FFF2-40B4-BE49-F238E27FC236}">
                <a16:creationId xmlns:a16="http://schemas.microsoft.com/office/drawing/2014/main" id="{98399A4F-EA55-494D-9CE2-6A6D00452481}"/>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66836" y="3302748"/>
            <a:ext cx="2243455" cy="299529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D0839D33-83C4-45D4-8581-BE3AB8DD04CA}"/>
              </a:ext>
            </a:extLst>
          </p:cNvPr>
          <p:cNvSpPr/>
          <p:nvPr/>
        </p:nvSpPr>
        <p:spPr>
          <a:xfrm flipH="1">
            <a:off x="454420" y="5729168"/>
            <a:ext cx="9044032" cy="864096"/>
          </a:xfrm>
          <a:prstGeom prst="rect">
            <a:avLst/>
          </a:prstGeom>
        </p:spPr>
        <p:txBody>
          <a:bodyPr lIns="0" tIns="0" rIns="0" bIns="0">
            <a:noAutofit/>
          </a:bodyPr>
          <a:lstStyle/>
          <a:p>
            <a:pPr algn="ctr" defTabSz="742950">
              <a:lnSpc>
                <a:spcPts val="1700"/>
              </a:lnSpc>
            </a:pPr>
            <a:r>
              <a:rPr lang="ru-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Проведение текущего ремонта МКУ ДО "ДЮСШ" р.п. Михайловка (структурное подразделение спортивный клуб "Атлант" с. Голуметь) (приобретение материалов ремонт собственными силами)</a:t>
            </a:r>
            <a:endParaRPr lang="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5" name="Прямоугольник 14">
            <a:extLst>
              <a:ext uri="{FF2B5EF4-FFF2-40B4-BE49-F238E27FC236}">
                <a16:creationId xmlns:a16="http://schemas.microsoft.com/office/drawing/2014/main" id="{B62EEC33-E05E-4DAC-8D71-37858ABB7666}"/>
              </a:ext>
            </a:extLst>
          </p:cNvPr>
          <p:cNvSpPr/>
          <p:nvPr/>
        </p:nvSpPr>
        <p:spPr>
          <a:xfrm>
            <a:off x="454420" y="331859"/>
            <a:ext cx="5002635" cy="365034"/>
          </a:xfrm>
          <a:prstGeom prst="rect">
            <a:avLst/>
          </a:prstGeom>
        </p:spPr>
        <p:txBody>
          <a:bodyPr wrap="none" lIns="0" tIns="0" rIns="0" bIns="0">
            <a:noAutofit/>
          </a:bodyPr>
          <a:lstStyle/>
          <a:p>
            <a:pPr defTabSz="742950">
              <a:lnSpc>
                <a:spcPts val="3254"/>
              </a:lnSpc>
            </a:pPr>
            <a:r>
              <a:rPr lang="ru" b="1" dirty="0">
                <a:latin typeface="Arial" panose="020B0604020202020204" pitchFamily="34" charset="0"/>
                <a:ea typeface="Microsoft Sans Serif" panose="020B0604020202020204" pitchFamily="34" charset="0"/>
                <a:cs typeface="Arial" panose="020B0604020202020204" pitchFamily="34" charset="0"/>
              </a:rPr>
              <a:t>Реализация проекта Народные</a:t>
            </a:r>
            <a:r>
              <a:rPr lang="ru" b="1" dirty="0">
                <a:latin typeface="Arial" panose="020B0604020202020204" pitchFamily="34" charset="0"/>
                <a:cs typeface="Arial" panose="020B0604020202020204" pitchFamily="34" charset="0"/>
              </a:rPr>
              <a:t> инициативы</a:t>
            </a:r>
          </a:p>
        </p:txBody>
      </p:sp>
      <p:sp>
        <p:nvSpPr>
          <p:cNvPr id="16" name="Прямоугольник 15">
            <a:extLst>
              <a:ext uri="{FF2B5EF4-FFF2-40B4-BE49-F238E27FC236}">
                <a16:creationId xmlns:a16="http://schemas.microsoft.com/office/drawing/2014/main" id="{069651A2-6400-4364-9FDA-04F22D1B4997}"/>
              </a:ext>
            </a:extLst>
          </p:cNvPr>
          <p:cNvSpPr/>
          <p:nvPr/>
        </p:nvSpPr>
        <p:spPr>
          <a:xfrm>
            <a:off x="8428923" y="317134"/>
            <a:ext cx="1319352" cy="528221"/>
          </a:xfrm>
          <a:prstGeom prst="rect">
            <a:avLst/>
          </a:prstGeom>
        </p:spPr>
        <p:txBody>
          <a:bodyPr lIns="0" tIns="0" rIns="0" bIns="0">
            <a:noAutofit/>
          </a:bodyPr>
          <a:lstStyle/>
          <a:p>
            <a:pPr marL="105220" defTabSz="742950">
              <a:lnSpc>
                <a:spcPts val="1499"/>
              </a:lnSpc>
            </a:pPr>
            <a:r>
              <a:rPr lang="ru" sz="1356" u="sng" dirty="0">
                <a:solidFill>
                  <a:srgbClr val="2A4685"/>
                </a:solidFill>
                <a:latin typeface="Times New Roman"/>
              </a:rPr>
              <a:t>НАРОДНАЯ</a:t>
            </a:r>
            <a:endParaRPr lang="ru" sz="1356" dirty="0">
              <a:solidFill>
                <a:srgbClr val="2A4685"/>
              </a:solidFill>
              <a:latin typeface="Times New Roman"/>
            </a:endParaRPr>
          </a:p>
          <a:p>
            <a:pPr defTabSz="742950">
              <a:lnSpc>
                <a:spcPts val="1416"/>
              </a:lnSpc>
            </a:pPr>
            <a:r>
              <a:rPr lang="ru" sz="1281" b="1" dirty="0">
                <a:solidFill>
                  <a:srgbClr val="2A4685"/>
                </a:solidFill>
                <a:latin typeface="Microsoft Sans Serif" panose="020B0604020202020204" pitchFamily="34" charset="0"/>
                <a:ea typeface="Microsoft Sans Serif" panose="020B0604020202020204" pitchFamily="34" charset="0"/>
                <a:cs typeface="Microsoft Sans Serif" panose="020B0604020202020204" pitchFamily="34" charset="0"/>
              </a:rPr>
              <a:t>ИНИЦИАТИВА</a:t>
            </a:r>
          </a:p>
        </p:txBody>
      </p:sp>
      <p:sp>
        <p:nvSpPr>
          <p:cNvPr id="17" name="object 40">
            <a:extLst>
              <a:ext uri="{FF2B5EF4-FFF2-40B4-BE49-F238E27FC236}">
                <a16:creationId xmlns:a16="http://schemas.microsoft.com/office/drawing/2014/main" id="{89823F10-3299-40FD-98A6-E745FA252244}"/>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24</a:t>
            </a:fld>
            <a:endParaRPr sz="1200" dirty="0">
              <a:latin typeface="Microsoft Sans Serif"/>
              <a:cs typeface="Microsoft Sans Serif"/>
            </a:endParaRPr>
          </a:p>
        </p:txBody>
      </p:sp>
    </p:spTree>
    <p:extLst>
      <p:ext uri="{BB962C8B-B14F-4D97-AF65-F5344CB8AC3E}">
        <p14:creationId xmlns:p14="http://schemas.microsoft.com/office/powerpoint/2010/main" val="596223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D0839D33-83C4-45D4-8581-BE3AB8DD04CA}"/>
              </a:ext>
            </a:extLst>
          </p:cNvPr>
          <p:cNvSpPr/>
          <p:nvPr/>
        </p:nvSpPr>
        <p:spPr>
          <a:xfrm flipH="1">
            <a:off x="911331" y="5885327"/>
            <a:ext cx="8183657" cy="724168"/>
          </a:xfrm>
          <a:prstGeom prst="rect">
            <a:avLst/>
          </a:prstGeom>
        </p:spPr>
        <p:txBody>
          <a:bodyPr lIns="0" tIns="0" rIns="0" bIns="0">
            <a:noAutofit/>
          </a:bodyPr>
          <a:lstStyle/>
          <a:p>
            <a:pPr algn="ctr" defTabSz="742950">
              <a:lnSpc>
                <a:spcPts val="1700"/>
              </a:lnSpc>
            </a:pPr>
            <a:r>
              <a:rPr lang="ru-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Проведение текущего ремонта МКОУ СОШ с. Алехино (ремонт спортзала)</a:t>
            </a:r>
            <a:endParaRPr lang="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5" name="Прямоугольник 14">
            <a:extLst>
              <a:ext uri="{FF2B5EF4-FFF2-40B4-BE49-F238E27FC236}">
                <a16:creationId xmlns:a16="http://schemas.microsoft.com/office/drawing/2014/main" id="{B62EEC33-E05E-4DAC-8D71-37858ABB7666}"/>
              </a:ext>
            </a:extLst>
          </p:cNvPr>
          <p:cNvSpPr/>
          <p:nvPr/>
        </p:nvSpPr>
        <p:spPr>
          <a:xfrm>
            <a:off x="454420" y="331859"/>
            <a:ext cx="5002635" cy="365034"/>
          </a:xfrm>
          <a:prstGeom prst="rect">
            <a:avLst/>
          </a:prstGeom>
        </p:spPr>
        <p:txBody>
          <a:bodyPr wrap="none" lIns="0" tIns="0" rIns="0" bIns="0">
            <a:noAutofit/>
          </a:bodyPr>
          <a:lstStyle/>
          <a:p>
            <a:pPr defTabSz="742950">
              <a:lnSpc>
                <a:spcPts val="3254"/>
              </a:lnSpc>
            </a:pPr>
            <a:r>
              <a:rPr lang="ru" b="1" dirty="0">
                <a:latin typeface="Arial" panose="020B0604020202020204" pitchFamily="34" charset="0"/>
                <a:ea typeface="Microsoft Sans Serif" panose="020B0604020202020204" pitchFamily="34" charset="0"/>
                <a:cs typeface="Arial" panose="020B0604020202020204" pitchFamily="34" charset="0"/>
              </a:rPr>
              <a:t>Реализация проекта Народные</a:t>
            </a:r>
            <a:r>
              <a:rPr lang="ru" b="1" dirty="0">
                <a:latin typeface="Arial" panose="020B0604020202020204" pitchFamily="34" charset="0"/>
                <a:cs typeface="Arial" panose="020B0604020202020204" pitchFamily="34" charset="0"/>
              </a:rPr>
              <a:t> инициативы</a:t>
            </a:r>
          </a:p>
        </p:txBody>
      </p:sp>
      <p:sp>
        <p:nvSpPr>
          <p:cNvPr id="16" name="Прямоугольник 15">
            <a:extLst>
              <a:ext uri="{FF2B5EF4-FFF2-40B4-BE49-F238E27FC236}">
                <a16:creationId xmlns:a16="http://schemas.microsoft.com/office/drawing/2014/main" id="{069651A2-6400-4364-9FDA-04F22D1B4997}"/>
              </a:ext>
            </a:extLst>
          </p:cNvPr>
          <p:cNvSpPr/>
          <p:nvPr/>
        </p:nvSpPr>
        <p:spPr>
          <a:xfrm>
            <a:off x="8428923" y="317134"/>
            <a:ext cx="1319352" cy="528221"/>
          </a:xfrm>
          <a:prstGeom prst="rect">
            <a:avLst/>
          </a:prstGeom>
        </p:spPr>
        <p:txBody>
          <a:bodyPr lIns="0" tIns="0" rIns="0" bIns="0">
            <a:noAutofit/>
          </a:bodyPr>
          <a:lstStyle/>
          <a:p>
            <a:pPr marL="105220" defTabSz="742950">
              <a:lnSpc>
                <a:spcPts val="1499"/>
              </a:lnSpc>
            </a:pPr>
            <a:r>
              <a:rPr lang="ru" sz="1356" u="sng" dirty="0">
                <a:solidFill>
                  <a:srgbClr val="2A4685"/>
                </a:solidFill>
                <a:latin typeface="Times New Roman"/>
              </a:rPr>
              <a:t>НАРОДНАЯ</a:t>
            </a:r>
            <a:endParaRPr lang="ru" sz="1356" dirty="0">
              <a:solidFill>
                <a:srgbClr val="2A4685"/>
              </a:solidFill>
              <a:latin typeface="Times New Roman"/>
            </a:endParaRPr>
          </a:p>
          <a:p>
            <a:pPr defTabSz="742950">
              <a:lnSpc>
                <a:spcPts val="1416"/>
              </a:lnSpc>
            </a:pPr>
            <a:r>
              <a:rPr lang="ru" sz="1281" b="1" dirty="0">
                <a:solidFill>
                  <a:srgbClr val="2A4685"/>
                </a:solidFill>
                <a:latin typeface="Microsoft Sans Serif" panose="020B0604020202020204" pitchFamily="34" charset="0"/>
                <a:ea typeface="Microsoft Sans Serif" panose="020B0604020202020204" pitchFamily="34" charset="0"/>
                <a:cs typeface="Microsoft Sans Serif" panose="020B0604020202020204" pitchFamily="34" charset="0"/>
              </a:rPr>
              <a:t>ИНИЦИАТИВА</a:t>
            </a:r>
          </a:p>
        </p:txBody>
      </p:sp>
      <p:sp>
        <p:nvSpPr>
          <p:cNvPr id="17" name="object 40">
            <a:extLst>
              <a:ext uri="{FF2B5EF4-FFF2-40B4-BE49-F238E27FC236}">
                <a16:creationId xmlns:a16="http://schemas.microsoft.com/office/drawing/2014/main" id="{89823F10-3299-40FD-98A6-E745FA252244}"/>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25</a:t>
            </a:fld>
            <a:endParaRPr sz="1200" dirty="0">
              <a:latin typeface="Microsoft Sans Serif"/>
              <a:cs typeface="Microsoft Sans Serif"/>
            </a:endParaRPr>
          </a:p>
        </p:txBody>
      </p:sp>
      <p:pic>
        <p:nvPicPr>
          <p:cNvPr id="19" name="Рисунок 18">
            <a:extLst>
              <a:ext uri="{FF2B5EF4-FFF2-40B4-BE49-F238E27FC236}">
                <a16:creationId xmlns:a16="http://schemas.microsoft.com/office/drawing/2014/main" id="{E7900223-47AC-44C2-8601-2CB7D51EF4AC}"/>
              </a:ext>
            </a:extLst>
          </p:cNvPr>
          <p:cNvPicPr/>
          <p:nvPr/>
        </p:nvPicPr>
        <p:blipFill rotWithShape="1">
          <a:blip r:embed="rId3" cstate="print">
            <a:extLst>
              <a:ext uri="{28A0092B-C50C-407E-A947-70E740481C1C}">
                <a14:useLocalDpi xmlns:a14="http://schemas.microsoft.com/office/drawing/2010/main" val="0"/>
              </a:ext>
            </a:extLst>
          </a:blip>
          <a:srcRect b="12308"/>
          <a:stretch/>
        </p:blipFill>
        <p:spPr bwMode="auto">
          <a:xfrm>
            <a:off x="560512" y="980728"/>
            <a:ext cx="3456384" cy="4608512"/>
          </a:xfrm>
          <a:prstGeom prst="rect">
            <a:avLst/>
          </a:prstGeom>
          <a:noFill/>
          <a:ln>
            <a:noFill/>
          </a:ln>
        </p:spPr>
      </p:pic>
      <p:pic>
        <p:nvPicPr>
          <p:cNvPr id="20" name="Рисунок 19">
            <a:extLst>
              <a:ext uri="{FF2B5EF4-FFF2-40B4-BE49-F238E27FC236}">
                <a16:creationId xmlns:a16="http://schemas.microsoft.com/office/drawing/2014/main" id="{2A305256-F597-4F49-B129-ABA18C1F05D0}"/>
              </a:ext>
            </a:extLst>
          </p:cNvPr>
          <p:cNvPicPr/>
          <p:nvPr/>
        </p:nvPicPr>
        <p:blipFill rotWithShape="1">
          <a:blip r:embed="rId4" cstate="print">
            <a:extLst>
              <a:ext uri="{28A0092B-C50C-407E-A947-70E740481C1C}">
                <a14:useLocalDpi xmlns:a14="http://schemas.microsoft.com/office/drawing/2010/main" val="0"/>
              </a:ext>
            </a:extLst>
          </a:blip>
          <a:srcRect b="16923"/>
          <a:stretch/>
        </p:blipFill>
        <p:spPr bwMode="auto">
          <a:xfrm>
            <a:off x="4232920" y="980728"/>
            <a:ext cx="5345547" cy="4608512"/>
          </a:xfrm>
          <a:prstGeom prst="rect">
            <a:avLst/>
          </a:prstGeom>
          <a:noFill/>
          <a:ln>
            <a:noFill/>
          </a:ln>
        </p:spPr>
      </p:pic>
    </p:spTree>
    <p:extLst>
      <p:ext uri="{BB962C8B-B14F-4D97-AF65-F5344CB8AC3E}">
        <p14:creationId xmlns:p14="http://schemas.microsoft.com/office/powerpoint/2010/main" val="3587372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D0839D33-83C4-45D4-8581-BE3AB8DD04CA}"/>
              </a:ext>
            </a:extLst>
          </p:cNvPr>
          <p:cNvSpPr/>
          <p:nvPr/>
        </p:nvSpPr>
        <p:spPr>
          <a:xfrm flipH="1">
            <a:off x="560512" y="6178782"/>
            <a:ext cx="8399681" cy="724168"/>
          </a:xfrm>
          <a:prstGeom prst="rect">
            <a:avLst/>
          </a:prstGeom>
        </p:spPr>
        <p:txBody>
          <a:bodyPr lIns="0" tIns="0" rIns="0" bIns="0">
            <a:noAutofit/>
          </a:bodyPr>
          <a:lstStyle/>
          <a:p>
            <a:pPr algn="ctr" defTabSz="742950">
              <a:lnSpc>
                <a:spcPts val="1700"/>
              </a:lnSpc>
            </a:pPr>
            <a:r>
              <a:rPr lang="ru-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Приобретение и установка системы оповещения населения о чрезвычайных ситуациях</a:t>
            </a:r>
            <a:endParaRPr lang="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5" name="Прямоугольник 14">
            <a:extLst>
              <a:ext uri="{FF2B5EF4-FFF2-40B4-BE49-F238E27FC236}">
                <a16:creationId xmlns:a16="http://schemas.microsoft.com/office/drawing/2014/main" id="{B62EEC33-E05E-4DAC-8D71-37858ABB7666}"/>
              </a:ext>
            </a:extLst>
          </p:cNvPr>
          <p:cNvSpPr/>
          <p:nvPr/>
        </p:nvSpPr>
        <p:spPr>
          <a:xfrm>
            <a:off x="454420" y="331859"/>
            <a:ext cx="5002635" cy="365034"/>
          </a:xfrm>
          <a:prstGeom prst="rect">
            <a:avLst/>
          </a:prstGeom>
        </p:spPr>
        <p:txBody>
          <a:bodyPr wrap="none" lIns="0" tIns="0" rIns="0" bIns="0">
            <a:noAutofit/>
          </a:bodyPr>
          <a:lstStyle/>
          <a:p>
            <a:pPr defTabSz="742950">
              <a:lnSpc>
                <a:spcPts val="3254"/>
              </a:lnSpc>
            </a:pPr>
            <a:r>
              <a:rPr lang="ru" b="1" dirty="0">
                <a:latin typeface="Arial" panose="020B0604020202020204" pitchFamily="34" charset="0"/>
                <a:ea typeface="Microsoft Sans Serif" panose="020B0604020202020204" pitchFamily="34" charset="0"/>
                <a:cs typeface="Arial" panose="020B0604020202020204" pitchFamily="34" charset="0"/>
              </a:rPr>
              <a:t>Реализация проекта Народные</a:t>
            </a:r>
            <a:r>
              <a:rPr lang="ru" b="1" dirty="0">
                <a:latin typeface="Arial" panose="020B0604020202020204" pitchFamily="34" charset="0"/>
                <a:cs typeface="Arial" panose="020B0604020202020204" pitchFamily="34" charset="0"/>
              </a:rPr>
              <a:t> инициативы</a:t>
            </a:r>
          </a:p>
        </p:txBody>
      </p:sp>
      <p:sp>
        <p:nvSpPr>
          <p:cNvPr id="16" name="Прямоугольник 15">
            <a:extLst>
              <a:ext uri="{FF2B5EF4-FFF2-40B4-BE49-F238E27FC236}">
                <a16:creationId xmlns:a16="http://schemas.microsoft.com/office/drawing/2014/main" id="{069651A2-6400-4364-9FDA-04F22D1B4997}"/>
              </a:ext>
            </a:extLst>
          </p:cNvPr>
          <p:cNvSpPr/>
          <p:nvPr/>
        </p:nvSpPr>
        <p:spPr>
          <a:xfrm>
            <a:off x="8428923" y="317134"/>
            <a:ext cx="1319352" cy="528221"/>
          </a:xfrm>
          <a:prstGeom prst="rect">
            <a:avLst/>
          </a:prstGeom>
        </p:spPr>
        <p:txBody>
          <a:bodyPr lIns="0" tIns="0" rIns="0" bIns="0">
            <a:noAutofit/>
          </a:bodyPr>
          <a:lstStyle/>
          <a:p>
            <a:pPr marL="105220" defTabSz="742950">
              <a:lnSpc>
                <a:spcPts val="1499"/>
              </a:lnSpc>
            </a:pPr>
            <a:r>
              <a:rPr lang="ru" sz="1356" u="sng" dirty="0">
                <a:solidFill>
                  <a:srgbClr val="2A4685"/>
                </a:solidFill>
                <a:latin typeface="Times New Roman"/>
              </a:rPr>
              <a:t>НАРОДНАЯ</a:t>
            </a:r>
            <a:endParaRPr lang="ru" sz="1356" dirty="0">
              <a:solidFill>
                <a:srgbClr val="2A4685"/>
              </a:solidFill>
              <a:latin typeface="Times New Roman"/>
            </a:endParaRPr>
          </a:p>
          <a:p>
            <a:pPr defTabSz="742950">
              <a:lnSpc>
                <a:spcPts val="1416"/>
              </a:lnSpc>
            </a:pPr>
            <a:r>
              <a:rPr lang="ru" sz="1281" b="1" dirty="0">
                <a:solidFill>
                  <a:srgbClr val="2A4685"/>
                </a:solidFill>
                <a:latin typeface="Microsoft Sans Serif" panose="020B0604020202020204" pitchFamily="34" charset="0"/>
                <a:ea typeface="Microsoft Sans Serif" panose="020B0604020202020204" pitchFamily="34" charset="0"/>
                <a:cs typeface="Microsoft Sans Serif" panose="020B0604020202020204" pitchFamily="34" charset="0"/>
              </a:rPr>
              <a:t>ИНИЦИАТИВА</a:t>
            </a:r>
          </a:p>
        </p:txBody>
      </p:sp>
      <p:sp>
        <p:nvSpPr>
          <p:cNvPr id="17" name="object 40">
            <a:extLst>
              <a:ext uri="{FF2B5EF4-FFF2-40B4-BE49-F238E27FC236}">
                <a16:creationId xmlns:a16="http://schemas.microsoft.com/office/drawing/2014/main" id="{89823F10-3299-40FD-98A6-E745FA252244}"/>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26</a:t>
            </a:fld>
            <a:endParaRPr sz="1200" dirty="0">
              <a:latin typeface="Microsoft Sans Serif"/>
              <a:cs typeface="Microsoft Sans Serif"/>
            </a:endParaRPr>
          </a:p>
        </p:txBody>
      </p:sp>
      <p:pic>
        <p:nvPicPr>
          <p:cNvPr id="14" name="Рисунок 13">
            <a:extLst>
              <a:ext uri="{FF2B5EF4-FFF2-40B4-BE49-F238E27FC236}">
                <a16:creationId xmlns:a16="http://schemas.microsoft.com/office/drawing/2014/main" id="{C280AF26-8E07-439C-B594-7C116BDB566E}"/>
              </a:ext>
            </a:extLst>
          </p:cNvPr>
          <p:cNvPicPr/>
          <p:nvPr/>
        </p:nvPicPr>
        <p:blipFill rotWithShape="1">
          <a:blip r:embed="rId3" cstate="print">
            <a:extLst>
              <a:ext uri="{28A0092B-C50C-407E-A947-70E740481C1C}">
                <a14:useLocalDpi xmlns:a14="http://schemas.microsoft.com/office/drawing/2010/main" val="0"/>
              </a:ext>
            </a:extLst>
          </a:blip>
          <a:srcRect t="10928" r="6083" b="4462"/>
          <a:stretch/>
        </p:blipFill>
        <p:spPr bwMode="auto">
          <a:xfrm>
            <a:off x="446778" y="2896884"/>
            <a:ext cx="2351009" cy="2740633"/>
          </a:xfrm>
          <a:prstGeom prst="rect">
            <a:avLst/>
          </a:prstGeom>
          <a:noFill/>
          <a:ln>
            <a:noFill/>
          </a:ln>
        </p:spPr>
      </p:pic>
      <p:pic>
        <p:nvPicPr>
          <p:cNvPr id="18" name="Рисунок 17">
            <a:extLst>
              <a:ext uri="{FF2B5EF4-FFF2-40B4-BE49-F238E27FC236}">
                <a16:creationId xmlns:a16="http://schemas.microsoft.com/office/drawing/2014/main" id="{F913980D-652D-40D6-B7EC-78D89C39D97A}"/>
              </a:ext>
            </a:extLst>
          </p:cNvPr>
          <p:cNvPicPr/>
          <p:nvPr/>
        </p:nvPicPr>
        <p:blipFill rotWithShape="1">
          <a:blip r:embed="rId4" cstate="print">
            <a:extLst>
              <a:ext uri="{28A0092B-C50C-407E-A947-70E740481C1C}">
                <a14:useLocalDpi xmlns:a14="http://schemas.microsoft.com/office/drawing/2010/main" val="0"/>
              </a:ext>
            </a:extLst>
          </a:blip>
          <a:srcRect l="42190" t="8309" r="8348"/>
          <a:stretch/>
        </p:blipFill>
        <p:spPr bwMode="auto">
          <a:xfrm>
            <a:off x="3404304" y="872024"/>
            <a:ext cx="3060341" cy="2508768"/>
          </a:xfrm>
          <a:prstGeom prst="rect">
            <a:avLst/>
          </a:prstGeom>
          <a:noFill/>
          <a:ln>
            <a:noFill/>
          </a:ln>
        </p:spPr>
      </p:pic>
      <p:pic>
        <p:nvPicPr>
          <p:cNvPr id="21" name="Рисунок 20">
            <a:extLst>
              <a:ext uri="{FF2B5EF4-FFF2-40B4-BE49-F238E27FC236}">
                <a16:creationId xmlns:a16="http://schemas.microsoft.com/office/drawing/2014/main" id="{40BAA751-2483-4119-9329-8F2BE2B69862}"/>
              </a:ext>
            </a:extLst>
          </p:cNvPr>
          <p:cNvPicPr/>
          <p:nvPr/>
        </p:nvPicPr>
        <p:blipFill rotWithShape="1">
          <a:blip r:embed="rId5" cstate="print">
            <a:extLst>
              <a:ext uri="{28A0092B-C50C-407E-A947-70E740481C1C}">
                <a14:useLocalDpi xmlns:a14="http://schemas.microsoft.com/office/drawing/2010/main" val="0"/>
              </a:ext>
            </a:extLst>
          </a:blip>
          <a:srcRect t="30916"/>
          <a:stretch/>
        </p:blipFill>
        <p:spPr bwMode="auto">
          <a:xfrm>
            <a:off x="6763442" y="890645"/>
            <a:ext cx="2815025" cy="2346062"/>
          </a:xfrm>
          <a:prstGeom prst="rect">
            <a:avLst/>
          </a:prstGeom>
          <a:noFill/>
          <a:ln>
            <a:noFill/>
          </a:ln>
        </p:spPr>
      </p:pic>
      <p:pic>
        <p:nvPicPr>
          <p:cNvPr id="22" name="Рисунок 21">
            <a:extLst>
              <a:ext uri="{FF2B5EF4-FFF2-40B4-BE49-F238E27FC236}">
                <a16:creationId xmlns:a16="http://schemas.microsoft.com/office/drawing/2014/main" id="{29F423A3-251E-4598-9457-D941524BBDA0}"/>
              </a:ext>
            </a:extLst>
          </p:cNvPr>
          <p:cNvPicPr/>
          <p:nvPr/>
        </p:nvPicPr>
        <p:blipFill rotWithShape="1">
          <a:blip r:embed="rId6" cstate="print">
            <a:extLst>
              <a:ext uri="{28A0092B-C50C-407E-A947-70E740481C1C}">
                <a14:useLocalDpi xmlns:a14="http://schemas.microsoft.com/office/drawing/2010/main" val="0"/>
              </a:ext>
            </a:extLst>
          </a:blip>
          <a:srcRect t="24438" b="35798"/>
          <a:stretch/>
        </p:blipFill>
        <p:spPr bwMode="auto">
          <a:xfrm>
            <a:off x="195121" y="880660"/>
            <a:ext cx="2854325" cy="2016224"/>
          </a:xfrm>
          <a:prstGeom prst="rect">
            <a:avLst/>
          </a:prstGeom>
          <a:noFill/>
          <a:ln>
            <a:noFill/>
          </a:ln>
        </p:spPr>
      </p:pic>
      <p:pic>
        <p:nvPicPr>
          <p:cNvPr id="23" name="Рисунок 22">
            <a:extLst>
              <a:ext uri="{FF2B5EF4-FFF2-40B4-BE49-F238E27FC236}">
                <a16:creationId xmlns:a16="http://schemas.microsoft.com/office/drawing/2014/main" id="{216D31A4-82F8-4573-A89D-78F15F06B8AE}"/>
              </a:ext>
            </a:extLst>
          </p:cNvPr>
          <p:cNvPicPr/>
          <p:nvPr/>
        </p:nvPicPr>
        <p:blipFill rotWithShape="1">
          <a:blip r:embed="rId7" cstate="print">
            <a:extLst>
              <a:ext uri="{28A0092B-C50C-407E-A947-70E740481C1C}">
                <a14:useLocalDpi xmlns:a14="http://schemas.microsoft.com/office/drawing/2010/main" val="0"/>
              </a:ext>
            </a:extLst>
          </a:blip>
          <a:srcRect t="10595" b="14974"/>
          <a:stretch/>
        </p:blipFill>
        <p:spPr bwMode="auto">
          <a:xfrm>
            <a:off x="3632656" y="3380792"/>
            <a:ext cx="2469515" cy="2448272"/>
          </a:xfrm>
          <a:prstGeom prst="rect">
            <a:avLst/>
          </a:prstGeom>
          <a:noFill/>
          <a:ln>
            <a:noFill/>
          </a:ln>
        </p:spPr>
      </p:pic>
      <p:pic>
        <p:nvPicPr>
          <p:cNvPr id="24" name="Рисунок 23">
            <a:extLst>
              <a:ext uri="{FF2B5EF4-FFF2-40B4-BE49-F238E27FC236}">
                <a16:creationId xmlns:a16="http://schemas.microsoft.com/office/drawing/2014/main" id="{33379837-3215-4792-A6FC-0C464BFD83B5}"/>
              </a:ext>
            </a:extLst>
          </p:cNvPr>
          <p:cNvPicPr/>
          <p:nvPr/>
        </p:nvPicPr>
        <p:blipFill rotWithShape="1">
          <a:blip r:embed="rId8" cstate="print">
            <a:extLst>
              <a:ext uri="{28A0092B-C50C-407E-A947-70E740481C1C}">
                <a14:useLocalDpi xmlns:a14="http://schemas.microsoft.com/office/drawing/2010/main" val="0"/>
              </a:ext>
            </a:extLst>
          </a:blip>
          <a:srcRect t="5536" b="27768"/>
          <a:stretch/>
        </p:blipFill>
        <p:spPr bwMode="auto">
          <a:xfrm>
            <a:off x="6937040" y="3243932"/>
            <a:ext cx="2351009" cy="2740633"/>
          </a:xfrm>
          <a:prstGeom prst="rect">
            <a:avLst/>
          </a:prstGeom>
          <a:noFill/>
          <a:ln>
            <a:noFill/>
          </a:ln>
        </p:spPr>
      </p:pic>
    </p:spTree>
    <p:extLst>
      <p:ext uri="{BB962C8B-B14F-4D97-AF65-F5344CB8AC3E}">
        <p14:creationId xmlns:p14="http://schemas.microsoft.com/office/powerpoint/2010/main" val="129739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FC58B4AA-786B-4544-B815-BCA3F03673A9}"/>
              </a:ext>
            </a:extLst>
          </p:cNvPr>
          <p:cNvSpPr/>
          <p:nvPr/>
        </p:nvSpPr>
        <p:spPr>
          <a:xfrm>
            <a:off x="454420" y="331859"/>
            <a:ext cx="5002635" cy="365034"/>
          </a:xfrm>
          <a:prstGeom prst="rect">
            <a:avLst/>
          </a:prstGeom>
        </p:spPr>
        <p:txBody>
          <a:bodyPr wrap="none" lIns="0" tIns="0" rIns="0" bIns="0">
            <a:noAutofit/>
          </a:bodyPr>
          <a:lstStyle/>
          <a:p>
            <a:pPr defTabSz="742950">
              <a:lnSpc>
                <a:spcPts val="3254"/>
              </a:lnSpc>
            </a:pPr>
            <a:r>
              <a:rPr lang="ru" b="1" dirty="0">
                <a:latin typeface="Arial" panose="020B0604020202020204" pitchFamily="34" charset="0"/>
                <a:ea typeface="Microsoft Sans Serif" panose="020B0604020202020204" pitchFamily="34" charset="0"/>
                <a:cs typeface="Arial" panose="020B0604020202020204" pitchFamily="34" charset="0"/>
              </a:rPr>
              <a:t>Реализация проекта Народные</a:t>
            </a:r>
            <a:r>
              <a:rPr lang="ru" b="1" dirty="0">
                <a:latin typeface="Arial" panose="020B0604020202020204" pitchFamily="34" charset="0"/>
                <a:cs typeface="Arial" panose="020B0604020202020204" pitchFamily="34" charset="0"/>
              </a:rPr>
              <a:t> инициативы</a:t>
            </a:r>
          </a:p>
        </p:txBody>
      </p:sp>
      <p:pic>
        <p:nvPicPr>
          <p:cNvPr id="9" name="Рисунок 8">
            <a:extLst>
              <a:ext uri="{FF2B5EF4-FFF2-40B4-BE49-F238E27FC236}">
                <a16:creationId xmlns:a16="http://schemas.microsoft.com/office/drawing/2014/main" id="{05C2ED8A-C994-4515-AA9E-ACE859BE084A}"/>
              </a:ext>
            </a:extLst>
          </p:cNvPr>
          <p:cNvPicPr>
            <a:picLocks noChangeAspect="1"/>
          </p:cNvPicPr>
          <p:nvPr/>
        </p:nvPicPr>
        <p:blipFill>
          <a:blip r:embed="rId3" cstate="print"/>
          <a:stretch>
            <a:fillRect/>
          </a:stretch>
        </p:blipFill>
        <p:spPr>
          <a:xfrm>
            <a:off x="8096410" y="238878"/>
            <a:ext cx="1207597" cy="916029"/>
          </a:xfrm>
          <a:prstGeom prst="rect">
            <a:avLst/>
          </a:prstGeom>
        </p:spPr>
      </p:pic>
      <p:sp>
        <p:nvSpPr>
          <p:cNvPr id="10" name="Прямоугольник 9">
            <a:extLst>
              <a:ext uri="{FF2B5EF4-FFF2-40B4-BE49-F238E27FC236}">
                <a16:creationId xmlns:a16="http://schemas.microsoft.com/office/drawing/2014/main" id="{88A0328F-D072-498D-B5CB-D831FE305613}"/>
              </a:ext>
            </a:extLst>
          </p:cNvPr>
          <p:cNvSpPr/>
          <p:nvPr/>
        </p:nvSpPr>
        <p:spPr>
          <a:xfrm>
            <a:off x="8096410" y="1172587"/>
            <a:ext cx="1319352" cy="528221"/>
          </a:xfrm>
          <a:prstGeom prst="rect">
            <a:avLst/>
          </a:prstGeom>
        </p:spPr>
        <p:txBody>
          <a:bodyPr lIns="0" tIns="0" rIns="0" bIns="0">
            <a:noAutofit/>
          </a:bodyPr>
          <a:lstStyle/>
          <a:p>
            <a:pPr marL="105220" defTabSz="742950">
              <a:lnSpc>
                <a:spcPts val="1499"/>
              </a:lnSpc>
            </a:pPr>
            <a:r>
              <a:rPr lang="ru" sz="1356" u="sng" dirty="0">
                <a:solidFill>
                  <a:srgbClr val="2A4685"/>
                </a:solidFill>
                <a:latin typeface="Times New Roman"/>
              </a:rPr>
              <a:t>НАРОДНАЯ</a:t>
            </a:r>
            <a:endParaRPr lang="ru" sz="1356" dirty="0">
              <a:solidFill>
                <a:srgbClr val="2A4685"/>
              </a:solidFill>
              <a:latin typeface="Times New Roman"/>
            </a:endParaRPr>
          </a:p>
          <a:p>
            <a:pPr defTabSz="742950">
              <a:lnSpc>
                <a:spcPts val="1416"/>
              </a:lnSpc>
            </a:pPr>
            <a:r>
              <a:rPr lang="ru" sz="1281" b="1" dirty="0">
                <a:solidFill>
                  <a:srgbClr val="2A4685"/>
                </a:solidFill>
                <a:latin typeface="Microsoft Sans Serif" panose="020B0604020202020204" pitchFamily="34" charset="0"/>
                <a:ea typeface="Microsoft Sans Serif" panose="020B0604020202020204" pitchFamily="34" charset="0"/>
                <a:cs typeface="Microsoft Sans Serif" panose="020B0604020202020204" pitchFamily="34" charset="0"/>
              </a:rPr>
              <a:t>ИНИЦИАТИВА</a:t>
            </a:r>
          </a:p>
        </p:txBody>
      </p:sp>
      <p:sp>
        <p:nvSpPr>
          <p:cNvPr id="11" name="object 40">
            <a:extLst>
              <a:ext uri="{FF2B5EF4-FFF2-40B4-BE49-F238E27FC236}">
                <a16:creationId xmlns:a16="http://schemas.microsoft.com/office/drawing/2014/main" id="{C42B7C1C-EC4C-4058-965C-0B6E4EB1B886}"/>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27</a:t>
            </a:fld>
            <a:endParaRPr sz="1200" dirty="0">
              <a:latin typeface="Microsoft Sans Serif"/>
              <a:cs typeface="Microsoft Sans Serif"/>
            </a:endParaRPr>
          </a:p>
        </p:txBody>
      </p:sp>
      <p:sp>
        <p:nvSpPr>
          <p:cNvPr id="13" name="Прямоугольник 12">
            <a:extLst>
              <a:ext uri="{FF2B5EF4-FFF2-40B4-BE49-F238E27FC236}">
                <a16:creationId xmlns:a16="http://schemas.microsoft.com/office/drawing/2014/main" id="{4E829E62-4932-434D-96BD-69684BBB3F5B}"/>
              </a:ext>
            </a:extLst>
          </p:cNvPr>
          <p:cNvSpPr/>
          <p:nvPr/>
        </p:nvSpPr>
        <p:spPr>
          <a:xfrm flipH="1">
            <a:off x="462554" y="5875231"/>
            <a:ext cx="7535585" cy="724168"/>
          </a:xfrm>
          <a:prstGeom prst="rect">
            <a:avLst/>
          </a:prstGeom>
        </p:spPr>
        <p:txBody>
          <a:bodyPr lIns="0" tIns="0" rIns="0" bIns="0">
            <a:noAutofit/>
          </a:bodyPr>
          <a:lstStyle/>
          <a:p>
            <a:pPr algn="ctr" defTabSz="742950">
              <a:lnSpc>
                <a:spcPts val="1700"/>
              </a:lnSpc>
            </a:pPr>
            <a:endParaRPr lang="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5" name="TextBox 14">
            <a:extLst>
              <a:ext uri="{FF2B5EF4-FFF2-40B4-BE49-F238E27FC236}">
                <a16:creationId xmlns:a16="http://schemas.microsoft.com/office/drawing/2014/main" id="{B73CB992-69A4-475E-B381-E55DEF73C5E0}"/>
              </a:ext>
            </a:extLst>
          </p:cNvPr>
          <p:cNvSpPr txBox="1"/>
          <p:nvPr/>
        </p:nvSpPr>
        <p:spPr>
          <a:xfrm>
            <a:off x="191994" y="5140568"/>
            <a:ext cx="9522011" cy="1246495"/>
          </a:xfrm>
          <a:prstGeom prst="rect">
            <a:avLst/>
          </a:prstGeom>
          <a:noFill/>
        </p:spPr>
        <p:txBody>
          <a:bodyPr wrap="square">
            <a:spAutoFit/>
          </a:bodyPr>
          <a:lstStyle/>
          <a:p>
            <a:pPr algn="ctr" defTabSz="742950">
              <a:lnSpc>
                <a:spcPts val="1500"/>
              </a:lnSpc>
            </a:pPr>
            <a:r>
              <a:rPr lang="ru-RU" sz="14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Материально-техническое обеспечение дошкольных и школьных образовательных организаций, организации дополнительного образования  (приобретение  оборудования и мебели) МКОУ СОШ с. Нижняя Иреть (структурное подразделение в д.Бажей), МКОУ СОШ с. Алехино (структурное подразделение в д.С.Булай), МКОУ СОШ с. Верхний Булай, МКОУ СОШ с. Парфеново (структурное подразделение в д.Герасимова), МКОУ СОШ № 3 п. Михайловка, МКОУ СОШ с. Бельск, МКДОУ № 14 п. Михайловка, МКДОУ с. Бельск, МКДОУ д. Нены, МКУ ДО ЦВР п. Михайловка</a:t>
            </a:r>
            <a:endParaRPr lang="ru" sz="14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pic>
        <p:nvPicPr>
          <p:cNvPr id="19" name="Рисунок 18">
            <a:extLst>
              <a:ext uri="{FF2B5EF4-FFF2-40B4-BE49-F238E27FC236}">
                <a16:creationId xmlns:a16="http://schemas.microsoft.com/office/drawing/2014/main" id="{E743086E-65E1-4D4A-9E7A-2233FD56AA6E}"/>
              </a:ext>
            </a:extLst>
          </p:cNvPr>
          <p:cNvPicPr/>
          <p:nvPr/>
        </p:nvPicPr>
        <p:blipFill rotWithShape="1">
          <a:blip r:embed="rId4" cstate="print">
            <a:extLst>
              <a:ext uri="{28A0092B-C50C-407E-A947-70E740481C1C}">
                <a14:useLocalDpi xmlns:a14="http://schemas.microsoft.com/office/drawing/2010/main" val="0"/>
              </a:ext>
            </a:extLst>
          </a:blip>
          <a:srcRect t="10040"/>
          <a:stretch/>
        </p:blipFill>
        <p:spPr bwMode="auto">
          <a:xfrm>
            <a:off x="327533" y="971658"/>
            <a:ext cx="2145175" cy="3927665"/>
          </a:xfrm>
          <a:prstGeom prst="rect">
            <a:avLst/>
          </a:prstGeom>
          <a:noFill/>
          <a:ln>
            <a:noFill/>
          </a:ln>
        </p:spPr>
      </p:pic>
      <p:pic>
        <p:nvPicPr>
          <p:cNvPr id="22" name="Рисунок 21">
            <a:extLst>
              <a:ext uri="{FF2B5EF4-FFF2-40B4-BE49-F238E27FC236}">
                <a16:creationId xmlns:a16="http://schemas.microsoft.com/office/drawing/2014/main" id="{C846C5D3-FB0B-4478-8CB7-88A019085BC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64768" y="1326383"/>
            <a:ext cx="2806948" cy="3562954"/>
          </a:xfrm>
          <a:prstGeom prst="rect">
            <a:avLst/>
          </a:prstGeom>
          <a:noFill/>
          <a:ln>
            <a:noFill/>
          </a:ln>
        </p:spPr>
      </p:pic>
      <p:pic>
        <p:nvPicPr>
          <p:cNvPr id="23" name="Рисунок 22">
            <a:extLst>
              <a:ext uri="{FF2B5EF4-FFF2-40B4-BE49-F238E27FC236}">
                <a16:creationId xmlns:a16="http://schemas.microsoft.com/office/drawing/2014/main" id="{3A9795B4-CB71-4D67-A4C9-5B31976E448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89104" y="1772816"/>
            <a:ext cx="3689363" cy="3126507"/>
          </a:xfrm>
          <a:prstGeom prst="rect">
            <a:avLst/>
          </a:prstGeom>
          <a:noFill/>
          <a:ln>
            <a:noFill/>
          </a:ln>
        </p:spPr>
      </p:pic>
    </p:spTree>
    <p:extLst>
      <p:ext uri="{BB962C8B-B14F-4D97-AF65-F5344CB8AC3E}">
        <p14:creationId xmlns:p14="http://schemas.microsoft.com/office/powerpoint/2010/main" val="3099167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FC58B4AA-786B-4544-B815-BCA3F03673A9}"/>
              </a:ext>
            </a:extLst>
          </p:cNvPr>
          <p:cNvSpPr/>
          <p:nvPr/>
        </p:nvSpPr>
        <p:spPr>
          <a:xfrm>
            <a:off x="454420" y="331859"/>
            <a:ext cx="5002635" cy="365034"/>
          </a:xfrm>
          <a:prstGeom prst="rect">
            <a:avLst/>
          </a:prstGeom>
        </p:spPr>
        <p:txBody>
          <a:bodyPr wrap="none" lIns="0" tIns="0" rIns="0" bIns="0">
            <a:noAutofit/>
          </a:bodyPr>
          <a:lstStyle/>
          <a:p>
            <a:pPr defTabSz="742950">
              <a:lnSpc>
                <a:spcPts val="3254"/>
              </a:lnSpc>
            </a:pPr>
            <a:r>
              <a:rPr lang="ru" b="1" dirty="0">
                <a:latin typeface="Arial" panose="020B0604020202020204" pitchFamily="34" charset="0"/>
                <a:ea typeface="Microsoft Sans Serif" panose="020B0604020202020204" pitchFamily="34" charset="0"/>
                <a:cs typeface="Arial" panose="020B0604020202020204" pitchFamily="34" charset="0"/>
              </a:rPr>
              <a:t>Реализация проекта Народные</a:t>
            </a:r>
            <a:r>
              <a:rPr lang="ru" b="1" dirty="0">
                <a:latin typeface="Arial" panose="020B0604020202020204" pitchFamily="34" charset="0"/>
                <a:cs typeface="Arial" panose="020B0604020202020204" pitchFamily="34" charset="0"/>
              </a:rPr>
              <a:t> инициативы</a:t>
            </a:r>
          </a:p>
        </p:txBody>
      </p:sp>
      <p:pic>
        <p:nvPicPr>
          <p:cNvPr id="9" name="Рисунок 8">
            <a:extLst>
              <a:ext uri="{FF2B5EF4-FFF2-40B4-BE49-F238E27FC236}">
                <a16:creationId xmlns:a16="http://schemas.microsoft.com/office/drawing/2014/main" id="{05C2ED8A-C994-4515-AA9E-ACE859BE084A}"/>
              </a:ext>
            </a:extLst>
          </p:cNvPr>
          <p:cNvPicPr>
            <a:picLocks noChangeAspect="1"/>
          </p:cNvPicPr>
          <p:nvPr/>
        </p:nvPicPr>
        <p:blipFill>
          <a:blip r:embed="rId3" cstate="print"/>
          <a:stretch>
            <a:fillRect/>
          </a:stretch>
        </p:blipFill>
        <p:spPr>
          <a:xfrm>
            <a:off x="8096410" y="238878"/>
            <a:ext cx="1207597" cy="916029"/>
          </a:xfrm>
          <a:prstGeom prst="rect">
            <a:avLst/>
          </a:prstGeom>
        </p:spPr>
      </p:pic>
      <p:sp>
        <p:nvSpPr>
          <p:cNvPr id="10" name="Прямоугольник 9">
            <a:extLst>
              <a:ext uri="{FF2B5EF4-FFF2-40B4-BE49-F238E27FC236}">
                <a16:creationId xmlns:a16="http://schemas.microsoft.com/office/drawing/2014/main" id="{88A0328F-D072-498D-B5CB-D831FE305613}"/>
              </a:ext>
            </a:extLst>
          </p:cNvPr>
          <p:cNvSpPr/>
          <p:nvPr/>
        </p:nvSpPr>
        <p:spPr>
          <a:xfrm>
            <a:off x="8096410" y="1172587"/>
            <a:ext cx="1319352" cy="528221"/>
          </a:xfrm>
          <a:prstGeom prst="rect">
            <a:avLst/>
          </a:prstGeom>
        </p:spPr>
        <p:txBody>
          <a:bodyPr lIns="0" tIns="0" rIns="0" bIns="0">
            <a:noAutofit/>
          </a:bodyPr>
          <a:lstStyle/>
          <a:p>
            <a:pPr marL="105220" defTabSz="742950">
              <a:lnSpc>
                <a:spcPts val="1499"/>
              </a:lnSpc>
            </a:pPr>
            <a:r>
              <a:rPr lang="ru" sz="1356" u="sng" dirty="0">
                <a:solidFill>
                  <a:srgbClr val="2A4685"/>
                </a:solidFill>
                <a:latin typeface="Times New Roman"/>
              </a:rPr>
              <a:t>НАРОДНАЯ</a:t>
            </a:r>
            <a:endParaRPr lang="ru" sz="1356" dirty="0">
              <a:solidFill>
                <a:srgbClr val="2A4685"/>
              </a:solidFill>
              <a:latin typeface="Times New Roman"/>
            </a:endParaRPr>
          </a:p>
          <a:p>
            <a:pPr defTabSz="742950">
              <a:lnSpc>
                <a:spcPts val="1416"/>
              </a:lnSpc>
            </a:pPr>
            <a:r>
              <a:rPr lang="ru" sz="1281" b="1" dirty="0">
                <a:solidFill>
                  <a:srgbClr val="2A4685"/>
                </a:solidFill>
                <a:latin typeface="Microsoft Sans Serif" panose="020B0604020202020204" pitchFamily="34" charset="0"/>
                <a:ea typeface="Microsoft Sans Serif" panose="020B0604020202020204" pitchFamily="34" charset="0"/>
                <a:cs typeface="Microsoft Sans Serif" panose="020B0604020202020204" pitchFamily="34" charset="0"/>
              </a:rPr>
              <a:t>ИНИЦИАТИВА</a:t>
            </a:r>
          </a:p>
        </p:txBody>
      </p:sp>
      <p:sp>
        <p:nvSpPr>
          <p:cNvPr id="11" name="object 40">
            <a:extLst>
              <a:ext uri="{FF2B5EF4-FFF2-40B4-BE49-F238E27FC236}">
                <a16:creationId xmlns:a16="http://schemas.microsoft.com/office/drawing/2014/main" id="{C42B7C1C-EC4C-4058-965C-0B6E4EB1B886}"/>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28</a:t>
            </a:fld>
            <a:endParaRPr sz="1200" dirty="0">
              <a:latin typeface="Microsoft Sans Serif"/>
              <a:cs typeface="Microsoft Sans Serif"/>
            </a:endParaRPr>
          </a:p>
        </p:txBody>
      </p:sp>
      <p:sp>
        <p:nvSpPr>
          <p:cNvPr id="13" name="Прямоугольник 12">
            <a:extLst>
              <a:ext uri="{FF2B5EF4-FFF2-40B4-BE49-F238E27FC236}">
                <a16:creationId xmlns:a16="http://schemas.microsoft.com/office/drawing/2014/main" id="{4E829E62-4932-434D-96BD-69684BBB3F5B}"/>
              </a:ext>
            </a:extLst>
          </p:cNvPr>
          <p:cNvSpPr/>
          <p:nvPr/>
        </p:nvSpPr>
        <p:spPr>
          <a:xfrm flipH="1">
            <a:off x="462554" y="5875231"/>
            <a:ext cx="7535585" cy="724168"/>
          </a:xfrm>
          <a:prstGeom prst="rect">
            <a:avLst/>
          </a:prstGeom>
        </p:spPr>
        <p:txBody>
          <a:bodyPr lIns="0" tIns="0" rIns="0" bIns="0">
            <a:noAutofit/>
          </a:bodyPr>
          <a:lstStyle/>
          <a:p>
            <a:pPr algn="ctr" defTabSz="742950">
              <a:lnSpc>
                <a:spcPts val="1700"/>
              </a:lnSpc>
            </a:pPr>
            <a:endParaRPr lang="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5" name="TextBox 14">
            <a:extLst>
              <a:ext uri="{FF2B5EF4-FFF2-40B4-BE49-F238E27FC236}">
                <a16:creationId xmlns:a16="http://schemas.microsoft.com/office/drawing/2014/main" id="{B73CB992-69A4-475E-B381-E55DEF73C5E0}"/>
              </a:ext>
            </a:extLst>
          </p:cNvPr>
          <p:cNvSpPr txBox="1"/>
          <p:nvPr/>
        </p:nvSpPr>
        <p:spPr>
          <a:xfrm>
            <a:off x="191994" y="5140568"/>
            <a:ext cx="9522011" cy="1246495"/>
          </a:xfrm>
          <a:prstGeom prst="rect">
            <a:avLst/>
          </a:prstGeom>
          <a:noFill/>
        </p:spPr>
        <p:txBody>
          <a:bodyPr wrap="square">
            <a:spAutoFit/>
          </a:bodyPr>
          <a:lstStyle/>
          <a:p>
            <a:pPr algn="ctr" defTabSz="742950">
              <a:lnSpc>
                <a:spcPts val="1500"/>
              </a:lnSpc>
            </a:pPr>
            <a:r>
              <a:rPr lang="ru-RU" sz="14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Материально-техническое обеспечение дошкольных и школьных образовательных организаций, организации дополнительного образования  (приобретение  оборудования и мебели) МКОУ СОШ с. Нижняя Иреть (структурное подразделение в д.Бажей), МКОУ СОШ с. Алехино (структурное подразделение в д.С.Булай), МКОУ СОШ с. Верхний Булай, МКОУ СОШ с. Парфеново (структурное подразделение в д.Герасимова), МКОУ СОШ № 3 п. Михайловка, МКОУ СОШ с. Бельск, МКДОУ № 14 п. Михайловка, МКДОУ с. Бельск, МКДОУ д. Нены, МКУ ДО ЦВР п. Михайловка</a:t>
            </a:r>
            <a:endParaRPr lang="ru" sz="14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pic>
        <p:nvPicPr>
          <p:cNvPr id="12" name="Рисунок 11">
            <a:extLst>
              <a:ext uri="{FF2B5EF4-FFF2-40B4-BE49-F238E27FC236}">
                <a16:creationId xmlns:a16="http://schemas.microsoft.com/office/drawing/2014/main" id="{78F692DB-0400-463C-9133-4A1D9F4144DF}"/>
              </a:ext>
            </a:extLst>
          </p:cNvPr>
          <p:cNvPicPr/>
          <p:nvPr/>
        </p:nvPicPr>
        <p:blipFill rotWithShape="1">
          <a:blip r:embed="rId4" cstate="print">
            <a:extLst>
              <a:ext uri="{28A0092B-C50C-407E-A947-70E740481C1C}">
                <a14:useLocalDpi xmlns:a14="http://schemas.microsoft.com/office/drawing/2010/main" val="0"/>
              </a:ext>
            </a:extLst>
          </a:blip>
          <a:srcRect b="10975"/>
          <a:stretch/>
        </p:blipFill>
        <p:spPr bwMode="auto">
          <a:xfrm>
            <a:off x="272480" y="1792951"/>
            <a:ext cx="3169148" cy="2908935"/>
          </a:xfrm>
          <a:prstGeom prst="rect">
            <a:avLst/>
          </a:prstGeom>
          <a:noFill/>
          <a:ln>
            <a:noFill/>
          </a:ln>
        </p:spPr>
      </p:pic>
      <p:pic>
        <p:nvPicPr>
          <p:cNvPr id="14" name="Рисунок 13">
            <a:extLst>
              <a:ext uri="{FF2B5EF4-FFF2-40B4-BE49-F238E27FC236}">
                <a16:creationId xmlns:a16="http://schemas.microsoft.com/office/drawing/2014/main" id="{0E72F979-9221-491F-BEDB-B938AC17DE6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6890" y="1836233"/>
            <a:ext cx="2416175" cy="2908935"/>
          </a:xfrm>
          <a:prstGeom prst="rect">
            <a:avLst/>
          </a:prstGeom>
          <a:noFill/>
          <a:ln>
            <a:noFill/>
          </a:ln>
        </p:spPr>
      </p:pic>
      <p:pic>
        <p:nvPicPr>
          <p:cNvPr id="16" name="Рисунок 15">
            <a:extLst>
              <a:ext uri="{FF2B5EF4-FFF2-40B4-BE49-F238E27FC236}">
                <a16:creationId xmlns:a16="http://schemas.microsoft.com/office/drawing/2014/main" id="{F61A494B-D7F6-4B5E-896E-B2E5AEFDDE1E}"/>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19424" y="2486154"/>
            <a:ext cx="3114096" cy="2215732"/>
          </a:xfrm>
          <a:prstGeom prst="rect">
            <a:avLst/>
          </a:prstGeom>
          <a:noFill/>
          <a:ln>
            <a:noFill/>
          </a:ln>
        </p:spPr>
      </p:pic>
    </p:spTree>
    <p:extLst>
      <p:ext uri="{BB962C8B-B14F-4D97-AF65-F5344CB8AC3E}">
        <p14:creationId xmlns:p14="http://schemas.microsoft.com/office/powerpoint/2010/main" val="3001454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FC58B4AA-786B-4544-B815-BCA3F03673A9}"/>
              </a:ext>
            </a:extLst>
          </p:cNvPr>
          <p:cNvSpPr/>
          <p:nvPr/>
        </p:nvSpPr>
        <p:spPr>
          <a:xfrm>
            <a:off x="454420" y="331859"/>
            <a:ext cx="5002635" cy="365034"/>
          </a:xfrm>
          <a:prstGeom prst="rect">
            <a:avLst/>
          </a:prstGeom>
        </p:spPr>
        <p:txBody>
          <a:bodyPr wrap="none" lIns="0" tIns="0" rIns="0" bIns="0">
            <a:noAutofit/>
          </a:bodyPr>
          <a:lstStyle/>
          <a:p>
            <a:pPr defTabSz="742950">
              <a:lnSpc>
                <a:spcPts val="3254"/>
              </a:lnSpc>
            </a:pPr>
            <a:r>
              <a:rPr lang="ru" b="1" dirty="0">
                <a:latin typeface="Arial" panose="020B0604020202020204" pitchFamily="34" charset="0"/>
                <a:ea typeface="Microsoft Sans Serif" panose="020B0604020202020204" pitchFamily="34" charset="0"/>
                <a:cs typeface="Arial" panose="020B0604020202020204" pitchFamily="34" charset="0"/>
              </a:rPr>
              <a:t>Реализация проекта Народные</a:t>
            </a:r>
            <a:r>
              <a:rPr lang="ru" b="1" dirty="0">
                <a:latin typeface="Arial" panose="020B0604020202020204" pitchFamily="34" charset="0"/>
                <a:cs typeface="Arial" panose="020B0604020202020204" pitchFamily="34" charset="0"/>
              </a:rPr>
              <a:t> инициативы</a:t>
            </a:r>
          </a:p>
        </p:txBody>
      </p:sp>
      <p:pic>
        <p:nvPicPr>
          <p:cNvPr id="9" name="Рисунок 8">
            <a:extLst>
              <a:ext uri="{FF2B5EF4-FFF2-40B4-BE49-F238E27FC236}">
                <a16:creationId xmlns:a16="http://schemas.microsoft.com/office/drawing/2014/main" id="{05C2ED8A-C994-4515-AA9E-ACE859BE084A}"/>
              </a:ext>
            </a:extLst>
          </p:cNvPr>
          <p:cNvPicPr>
            <a:picLocks noChangeAspect="1"/>
          </p:cNvPicPr>
          <p:nvPr/>
        </p:nvPicPr>
        <p:blipFill>
          <a:blip r:embed="rId3" cstate="print"/>
          <a:stretch>
            <a:fillRect/>
          </a:stretch>
        </p:blipFill>
        <p:spPr>
          <a:xfrm>
            <a:off x="8096410" y="238878"/>
            <a:ext cx="1207597" cy="916029"/>
          </a:xfrm>
          <a:prstGeom prst="rect">
            <a:avLst/>
          </a:prstGeom>
        </p:spPr>
      </p:pic>
      <p:sp>
        <p:nvSpPr>
          <p:cNvPr id="10" name="Прямоугольник 9">
            <a:extLst>
              <a:ext uri="{FF2B5EF4-FFF2-40B4-BE49-F238E27FC236}">
                <a16:creationId xmlns:a16="http://schemas.microsoft.com/office/drawing/2014/main" id="{88A0328F-D072-498D-B5CB-D831FE305613}"/>
              </a:ext>
            </a:extLst>
          </p:cNvPr>
          <p:cNvSpPr/>
          <p:nvPr/>
        </p:nvSpPr>
        <p:spPr>
          <a:xfrm>
            <a:off x="8096410" y="1172587"/>
            <a:ext cx="1319352" cy="528221"/>
          </a:xfrm>
          <a:prstGeom prst="rect">
            <a:avLst/>
          </a:prstGeom>
        </p:spPr>
        <p:txBody>
          <a:bodyPr lIns="0" tIns="0" rIns="0" bIns="0">
            <a:noAutofit/>
          </a:bodyPr>
          <a:lstStyle/>
          <a:p>
            <a:pPr marL="105220" defTabSz="742950">
              <a:lnSpc>
                <a:spcPts val="1499"/>
              </a:lnSpc>
            </a:pPr>
            <a:r>
              <a:rPr lang="ru" sz="1356" u="sng" dirty="0">
                <a:solidFill>
                  <a:srgbClr val="2A4685"/>
                </a:solidFill>
                <a:latin typeface="Times New Roman"/>
              </a:rPr>
              <a:t>НАРОДНАЯ</a:t>
            </a:r>
            <a:endParaRPr lang="ru" sz="1356" dirty="0">
              <a:solidFill>
                <a:srgbClr val="2A4685"/>
              </a:solidFill>
              <a:latin typeface="Times New Roman"/>
            </a:endParaRPr>
          </a:p>
          <a:p>
            <a:pPr defTabSz="742950">
              <a:lnSpc>
                <a:spcPts val="1416"/>
              </a:lnSpc>
            </a:pPr>
            <a:r>
              <a:rPr lang="ru" sz="1281" b="1" dirty="0">
                <a:solidFill>
                  <a:srgbClr val="2A4685"/>
                </a:solidFill>
                <a:latin typeface="Microsoft Sans Serif" panose="020B0604020202020204" pitchFamily="34" charset="0"/>
                <a:ea typeface="Microsoft Sans Serif" panose="020B0604020202020204" pitchFamily="34" charset="0"/>
                <a:cs typeface="Microsoft Sans Serif" panose="020B0604020202020204" pitchFamily="34" charset="0"/>
              </a:rPr>
              <a:t>ИНИЦИАТИВА</a:t>
            </a:r>
          </a:p>
        </p:txBody>
      </p:sp>
      <p:sp>
        <p:nvSpPr>
          <p:cNvPr id="11" name="object 40">
            <a:extLst>
              <a:ext uri="{FF2B5EF4-FFF2-40B4-BE49-F238E27FC236}">
                <a16:creationId xmlns:a16="http://schemas.microsoft.com/office/drawing/2014/main" id="{C42B7C1C-EC4C-4058-965C-0B6E4EB1B886}"/>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29</a:t>
            </a:fld>
            <a:endParaRPr sz="1200" dirty="0">
              <a:latin typeface="Microsoft Sans Serif"/>
              <a:cs typeface="Microsoft Sans Serif"/>
            </a:endParaRPr>
          </a:p>
        </p:txBody>
      </p:sp>
      <p:sp>
        <p:nvSpPr>
          <p:cNvPr id="13" name="Прямоугольник 12">
            <a:extLst>
              <a:ext uri="{FF2B5EF4-FFF2-40B4-BE49-F238E27FC236}">
                <a16:creationId xmlns:a16="http://schemas.microsoft.com/office/drawing/2014/main" id="{13A6B832-5FC3-4F40-B5DD-5975F80D89DA}"/>
              </a:ext>
            </a:extLst>
          </p:cNvPr>
          <p:cNvSpPr/>
          <p:nvPr/>
        </p:nvSpPr>
        <p:spPr>
          <a:xfrm flipH="1">
            <a:off x="454420" y="5757956"/>
            <a:ext cx="8864950" cy="865057"/>
          </a:xfrm>
          <a:prstGeom prst="rect">
            <a:avLst/>
          </a:prstGeom>
        </p:spPr>
        <p:txBody>
          <a:bodyPr lIns="0" tIns="0" rIns="0" bIns="0">
            <a:noAutofit/>
          </a:bodyPr>
          <a:lstStyle/>
          <a:p>
            <a:pPr algn="ctr" defTabSz="742950">
              <a:lnSpc>
                <a:spcPts val="1700"/>
              </a:lnSpc>
            </a:pPr>
            <a:r>
              <a:rPr lang="ru-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Материально-техническое обеспечение школьных образовательных организаций, организации дополнительного образования  (приобретение спортивного и туристического инвентаря и оборудования, мебели,  приобретение снегохода для проведения спортивных мероприятий и устройства лыжных трасс) МКОУ СОШ с. Новогромово, МКОУ СОШ с. Парфеново, МКОУ СОШ с. Бельск, МКУ ДО ДЮСШ п. Михайловка</a:t>
            </a:r>
            <a:endParaRPr lang="ru" sz="1300"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pic>
        <p:nvPicPr>
          <p:cNvPr id="18" name="Рисунок 17">
            <a:extLst>
              <a:ext uri="{FF2B5EF4-FFF2-40B4-BE49-F238E27FC236}">
                <a16:creationId xmlns:a16="http://schemas.microsoft.com/office/drawing/2014/main" id="{F7C9AF51-63FE-43C6-AB3F-57D8BF4DA1C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4016" y="1051821"/>
            <a:ext cx="2892157" cy="2260869"/>
          </a:xfrm>
          <a:prstGeom prst="rect">
            <a:avLst/>
          </a:prstGeom>
          <a:noFill/>
          <a:ln>
            <a:noFill/>
          </a:ln>
        </p:spPr>
      </p:pic>
      <p:pic>
        <p:nvPicPr>
          <p:cNvPr id="19" name="Рисунок 18">
            <a:extLst>
              <a:ext uri="{FF2B5EF4-FFF2-40B4-BE49-F238E27FC236}">
                <a16:creationId xmlns:a16="http://schemas.microsoft.com/office/drawing/2014/main" id="{011901B6-DFF0-49B1-872F-1C31B3FCC61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2574" y="1051821"/>
            <a:ext cx="2736304" cy="2260870"/>
          </a:xfrm>
          <a:prstGeom prst="rect">
            <a:avLst/>
          </a:prstGeom>
          <a:noFill/>
          <a:ln>
            <a:noFill/>
          </a:ln>
        </p:spPr>
      </p:pic>
      <p:pic>
        <p:nvPicPr>
          <p:cNvPr id="20" name="Рисунок 19">
            <a:extLst>
              <a:ext uri="{FF2B5EF4-FFF2-40B4-BE49-F238E27FC236}">
                <a16:creationId xmlns:a16="http://schemas.microsoft.com/office/drawing/2014/main" id="{1EDE18BD-0494-4D04-BABD-AC379DC893ED}"/>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72946" y="1718488"/>
            <a:ext cx="2209038" cy="3824673"/>
          </a:xfrm>
          <a:prstGeom prst="rect">
            <a:avLst/>
          </a:prstGeom>
          <a:noFill/>
          <a:ln>
            <a:noFill/>
          </a:ln>
        </p:spPr>
      </p:pic>
      <p:pic>
        <p:nvPicPr>
          <p:cNvPr id="21" name="Рисунок 20">
            <a:extLst>
              <a:ext uri="{FF2B5EF4-FFF2-40B4-BE49-F238E27FC236}">
                <a16:creationId xmlns:a16="http://schemas.microsoft.com/office/drawing/2014/main" id="{75678855-D7DB-4E74-A165-A922897FBB43}"/>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2632" y="3429000"/>
            <a:ext cx="2934923" cy="2149423"/>
          </a:xfrm>
          <a:prstGeom prst="rect">
            <a:avLst/>
          </a:prstGeom>
          <a:noFill/>
          <a:ln>
            <a:noFill/>
          </a:ln>
        </p:spPr>
      </p:pic>
      <p:pic>
        <p:nvPicPr>
          <p:cNvPr id="23" name="Рисунок 22">
            <a:extLst>
              <a:ext uri="{FF2B5EF4-FFF2-40B4-BE49-F238E27FC236}">
                <a16:creationId xmlns:a16="http://schemas.microsoft.com/office/drawing/2014/main" id="{52BCFCFB-CBAD-4646-B92D-616E7CEB62F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62574" y="3447004"/>
            <a:ext cx="2736304" cy="2149423"/>
          </a:xfrm>
          <a:prstGeom prst="rect">
            <a:avLst/>
          </a:prstGeom>
          <a:noFill/>
          <a:ln>
            <a:noFill/>
          </a:ln>
        </p:spPr>
      </p:pic>
    </p:spTree>
    <p:extLst>
      <p:ext uri="{BB962C8B-B14F-4D97-AF65-F5344CB8AC3E}">
        <p14:creationId xmlns:p14="http://schemas.microsoft.com/office/powerpoint/2010/main" val="2369708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50391" y="346913"/>
            <a:ext cx="7187565" cy="575310"/>
          </a:xfrm>
          <a:prstGeom prst="rect">
            <a:avLst/>
          </a:prstGeom>
        </p:spPr>
        <p:txBody>
          <a:bodyPr vert="horz" wrap="square" lIns="0" tIns="12700" rIns="0" bIns="0" rtlCol="0">
            <a:spAutoFit/>
          </a:bodyPr>
          <a:lstStyle/>
          <a:p>
            <a:pPr algn="ctr">
              <a:lnSpc>
                <a:spcPct val="100000"/>
              </a:lnSpc>
              <a:spcBef>
                <a:spcPts val="100"/>
              </a:spcBef>
            </a:pPr>
            <a:r>
              <a:rPr spc="-20" dirty="0">
                <a:solidFill>
                  <a:srgbClr val="256F9F"/>
                </a:solidFill>
              </a:rPr>
              <a:t>Уважаемые</a:t>
            </a:r>
            <a:r>
              <a:rPr spc="-5" dirty="0">
                <a:solidFill>
                  <a:srgbClr val="256F9F"/>
                </a:solidFill>
              </a:rPr>
              <a:t> </a:t>
            </a:r>
            <a:r>
              <a:rPr spc="-15" dirty="0">
                <a:solidFill>
                  <a:srgbClr val="256F9F"/>
                </a:solidFill>
              </a:rPr>
              <a:t>жители</a:t>
            </a:r>
          </a:p>
          <a:p>
            <a:pPr algn="ctr">
              <a:lnSpc>
                <a:spcPct val="100000"/>
              </a:lnSpc>
              <a:spcBef>
                <a:spcPts val="5"/>
              </a:spcBef>
            </a:pPr>
            <a:r>
              <a:rPr lang="ru-RU" spc="-10" dirty="0">
                <a:solidFill>
                  <a:srgbClr val="256F9F"/>
                </a:solidFill>
              </a:rPr>
              <a:t>Черемховского районного муниципального образования</a:t>
            </a:r>
            <a:r>
              <a:rPr dirty="0">
                <a:solidFill>
                  <a:srgbClr val="256F9F"/>
                </a:solidFill>
              </a:rPr>
              <a:t>!</a:t>
            </a:r>
          </a:p>
        </p:txBody>
      </p:sp>
      <p:sp>
        <p:nvSpPr>
          <p:cNvPr id="3" name="object 3"/>
          <p:cNvSpPr txBox="1"/>
          <p:nvPr/>
        </p:nvSpPr>
        <p:spPr>
          <a:xfrm>
            <a:off x="1770379" y="2024888"/>
            <a:ext cx="2216150" cy="940435"/>
          </a:xfrm>
          <a:prstGeom prst="rect">
            <a:avLst/>
          </a:prstGeom>
        </p:spPr>
        <p:txBody>
          <a:bodyPr vert="horz" wrap="square" lIns="0" tIns="12700" rIns="0" bIns="0" rtlCol="0">
            <a:spAutoFit/>
          </a:bodyPr>
          <a:lstStyle/>
          <a:p>
            <a:pPr marL="12700" marR="961390" indent="127635">
              <a:lnSpc>
                <a:spcPct val="100000"/>
              </a:lnSpc>
              <a:spcBef>
                <a:spcPts val="100"/>
              </a:spcBef>
            </a:pPr>
            <a:r>
              <a:rPr sz="1200" spc="-10" dirty="0">
                <a:latin typeface="Microsoft Sans Serif"/>
                <a:cs typeface="Microsoft Sans Serif"/>
              </a:rPr>
              <a:t>это </a:t>
            </a:r>
            <a:r>
              <a:rPr sz="1200" spc="-30" dirty="0">
                <a:latin typeface="Microsoft Sans Serif"/>
                <a:cs typeface="Microsoft Sans Serif"/>
              </a:rPr>
              <a:t>документ, </a:t>
            </a:r>
            <a:r>
              <a:rPr sz="1200" spc="-25" dirty="0">
                <a:latin typeface="Microsoft Sans Serif"/>
                <a:cs typeface="Microsoft Sans Serif"/>
              </a:rPr>
              <a:t> </a:t>
            </a:r>
            <a:r>
              <a:rPr sz="1200" dirty="0">
                <a:latin typeface="Microsoft Sans Serif"/>
                <a:cs typeface="Microsoft Sans Serif"/>
              </a:rPr>
              <a:t>о</a:t>
            </a:r>
            <a:r>
              <a:rPr sz="1200" spc="-25" dirty="0">
                <a:latin typeface="Microsoft Sans Serif"/>
                <a:cs typeface="Microsoft Sans Serif"/>
              </a:rPr>
              <a:t>б</a:t>
            </a:r>
            <a:r>
              <a:rPr sz="1200" dirty="0">
                <a:latin typeface="Microsoft Sans Serif"/>
                <a:cs typeface="Microsoft Sans Serif"/>
              </a:rPr>
              <a:t>е</a:t>
            </a:r>
            <a:r>
              <a:rPr sz="1200" spc="-10" dirty="0">
                <a:latin typeface="Microsoft Sans Serif"/>
                <a:cs typeface="Microsoft Sans Serif"/>
              </a:rPr>
              <a:t>сп</a:t>
            </a:r>
            <a:r>
              <a:rPr sz="1200" spc="-45" dirty="0">
                <a:latin typeface="Microsoft Sans Serif"/>
                <a:cs typeface="Microsoft Sans Serif"/>
              </a:rPr>
              <a:t>е</a:t>
            </a:r>
            <a:r>
              <a:rPr sz="1200" spc="-5" dirty="0">
                <a:latin typeface="Microsoft Sans Serif"/>
                <a:cs typeface="Microsoft Sans Serif"/>
              </a:rPr>
              <a:t>чи</a:t>
            </a:r>
            <a:r>
              <a:rPr sz="1200" spc="-20" dirty="0">
                <a:latin typeface="Microsoft Sans Serif"/>
                <a:cs typeface="Microsoft Sans Serif"/>
              </a:rPr>
              <a:t>в</a:t>
            </a:r>
            <a:r>
              <a:rPr sz="1200" dirty="0">
                <a:latin typeface="Microsoft Sans Serif"/>
                <a:cs typeface="Microsoft Sans Serif"/>
              </a:rPr>
              <a:t>а</a:t>
            </a:r>
            <a:r>
              <a:rPr sz="1200" spc="5" dirty="0">
                <a:latin typeface="Microsoft Sans Serif"/>
                <a:cs typeface="Microsoft Sans Serif"/>
              </a:rPr>
              <a:t>ю</a:t>
            </a:r>
            <a:r>
              <a:rPr sz="1200" dirty="0">
                <a:latin typeface="Microsoft Sans Serif"/>
                <a:cs typeface="Microsoft Sans Serif"/>
              </a:rPr>
              <a:t>щ</a:t>
            </a:r>
            <a:r>
              <a:rPr sz="1200" spc="-5" dirty="0">
                <a:latin typeface="Microsoft Sans Serif"/>
                <a:cs typeface="Microsoft Sans Serif"/>
              </a:rPr>
              <a:t>ий</a:t>
            </a:r>
            <a:endParaRPr sz="1200" dirty="0">
              <a:latin typeface="Microsoft Sans Serif"/>
              <a:cs typeface="Microsoft Sans Serif"/>
            </a:endParaRPr>
          </a:p>
          <a:p>
            <a:pPr marL="12700" marR="5080">
              <a:lnSpc>
                <a:spcPct val="100000"/>
              </a:lnSpc>
            </a:pPr>
            <a:r>
              <a:rPr sz="1200" spc="-10" dirty="0">
                <a:latin typeface="Microsoft Sans Serif"/>
                <a:cs typeface="Microsoft Sans Serif"/>
              </a:rPr>
              <a:t>представление </a:t>
            </a:r>
            <a:r>
              <a:rPr sz="1200" spc="-20" dirty="0">
                <a:latin typeface="Microsoft Sans Serif"/>
                <a:cs typeface="Microsoft Sans Serif"/>
              </a:rPr>
              <a:t>бюджета </a:t>
            </a:r>
            <a:r>
              <a:rPr sz="1200" spc="-5" dirty="0">
                <a:latin typeface="Microsoft Sans Serif"/>
                <a:cs typeface="Microsoft Sans Serif"/>
              </a:rPr>
              <a:t>и </a:t>
            </a:r>
            <a:r>
              <a:rPr sz="1200" dirty="0">
                <a:latin typeface="Microsoft Sans Serif"/>
                <a:cs typeface="Microsoft Sans Serif"/>
              </a:rPr>
              <a:t> </a:t>
            </a:r>
            <a:r>
              <a:rPr sz="1200" spc="-15" dirty="0">
                <a:latin typeface="Microsoft Sans Serif"/>
                <a:cs typeface="Microsoft Sans Serif"/>
              </a:rPr>
              <a:t>отчета</a:t>
            </a:r>
            <a:r>
              <a:rPr sz="1200" spc="-25" dirty="0">
                <a:latin typeface="Microsoft Sans Serif"/>
                <a:cs typeface="Microsoft Sans Serif"/>
              </a:rPr>
              <a:t> </a:t>
            </a:r>
            <a:r>
              <a:rPr sz="1200" spc="-5" dirty="0">
                <a:latin typeface="Microsoft Sans Serif"/>
                <a:cs typeface="Microsoft Sans Serif"/>
              </a:rPr>
              <a:t>об</a:t>
            </a:r>
            <a:r>
              <a:rPr sz="1200" dirty="0">
                <a:latin typeface="Microsoft Sans Serif"/>
                <a:cs typeface="Microsoft Sans Serif"/>
              </a:rPr>
              <a:t> </a:t>
            </a:r>
            <a:r>
              <a:rPr sz="1200" spc="-20" dirty="0">
                <a:latin typeface="Microsoft Sans Serif"/>
                <a:cs typeface="Microsoft Sans Serif"/>
              </a:rPr>
              <a:t>его</a:t>
            </a:r>
            <a:r>
              <a:rPr sz="1200" dirty="0">
                <a:latin typeface="Microsoft Sans Serif"/>
                <a:cs typeface="Microsoft Sans Serif"/>
              </a:rPr>
              <a:t> </a:t>
            </a:r>
            <a:r>
              <a:rPr sz="1200" spc="-10" dirty="0">
                <a:latin typeface="Microsoft Sans Serif"/>
                <a:cs typeface="Microsoft Sans Serif"/>
              </a:rPr>
              <a:t>исполнении</a:t>
            </a:r>
            <a:r>
              <a:rPr sz="1200" spc="15" dirty="0">
                <a:latin typeface="Microsoft Sans Serif"/>
                <a:cs typeface="Microsoft Sans Serif"/>
              </a:rPr>
              <a:t> </a:t>
            </a:r>
            <a:r>
              <a:rPr sz="1200" dirty="0">
                <a:latin typeface="Microsoft Sans Serif"/>
                <a:cs typeface="Microsoft Sans Serif"/>
              </a:rPr>
              <a:t>в </a:t>
            </a:r>
            <a:r>
              <a:rPr sz="1200" spc="5" dirty="0">
                <a:latin typeface="Microsoft Sans Serif"/>
                <a:cs typeface="Microsoft Sans Serif"/>
              </a:rPr>
              <a:t> </a:t>
            </a:r>
            <a:r>
              <a:rPr sz="1200" spc="-10" dirty="0">
                <a:latin typeface="Microsoft Sans Serif"/>
                <a:cs typeface="Microsoft Sans Serif"/>
              </a:rPr>
              <a:t>доступной</a:t>
            </a:r>
            <a:r>
              <a:rPr sz="1200" spc="10" dirty="0">
                <a:latin typeface="Microsoft Sans Serif"/>
                <a:cs typeface="Microsoft Sans Serif"/>
              </a:rPr>
              <a:t> </a:t>
            </a:r>
            <a:r>
              <a:rPr sz="1200" spc="-5" dirty="0">
                <a:latin typeface="Microsoft Sans Serif"/>
                <a:cs typeface="Microsoft Sans Serif"/>
              </a:rPr>
              <a:t>для</a:t>
            </a:r>
            <a:r>
              <a:rPr sz="1200" spc="15" dirty="0">
                <a:latin typeface="Microsoft Sans Serif"/>
                <a:cs typeface="Microsoft Sans Serif"/>
              </a:rPr>
              <a:t> </a:t>
            </a:r>
            <a:r>
              <a:rPr sz="1200" spc="-15" dirty="0">
                <a:latin typeface="Microsoft Sans Serif"/>
                <a:cs typeface="Microsoft Sans Serif"/>
              </a:rPr>
              <a:t>граждан</a:t>
            </a:r>
            <a:r>
              <a:rPr sz="1200" dirty="0">
                <a:latin typeface="Microsoft Sans Serif"/>
                <a:cs typeface="Microsoft Sans Serif"/>
              </a:rPr>
              <a:t> </a:t>
            </a:r>
            <a:r>
              <a:rPr sz="1200" spc="-10" dirty="0">
                <a:latin typeface="Microsoft Sans Serif"/>
                <a:cs typeface="Microsoft Sans Serif"/>
              </a:rPr>
              <a:t>форме</a:t>
            </a:r>
            <a:endParaRPr sz="1200" dirty="0">
              <a:latin typeface="Microsoft Sans Serif"/>
              <a:cs typeface="Microsoft Sans Serif"/>
            </a:endParaRPr>
          </a:p>
        </p:txBody>
      </p:sp>
      <p:sp>
        <p:nvSpPr>
          <p:cNvPr id="4" name="object 4"/>
          <p:cNvSpPr txBox="1"/>
          <p:nvPr/>
        </p:nvSpPr>
        <p:spPr>
          <a:xfrm>
            <a:off x="393191" y="4590288"/>
            <a:ext cx="9255760" cy="338455"/>
          </a:xfrm>
          <a:prstGeom prst="rect">
            <a:avLst/>
          </a:prstGeom>
          <a:solidFill>
            <a:srgbClr val="DFE3EB"/>
          </a:solidFill>
        </p:spPr>
        <p:txBody>
          <a:bodyPr vert="horz" wrap="square" lIns="0" tIns="41910" rIns="0" bIns="0" rtlCol="0">
            <a:spAutoFit/>
          </a:bodyPr>
          <a:lstStyle/>
          <a:p>
            <a:pPr marL="1270" algn="ctr">
              <a:lnSpc>
                <a:spcPct val="100000"/>
              </a:lnSpc>
              <a:spcBef>
                <a:spcPts val="330"/>
              </a:spcBef>
            </a:pPr>
            <a:r>
              <a:rPr sz="1600" spc="-10" dirty="0">
                <a:latin typeface="Microsoft Sans Serif"/>
                <a:cs typeface="Microsoft Sans Serif"/>
              </a:rPr>
              <a:t>Обратная</a:t>
            </a:r>
            <a:r>
              <a:rPr sz="1600" spc="35" dirty="0">
                <a:latin typeface="Microsoft Sans Serif"/>
                <a:cs typeface="Microsoft Sans Serif"/>
              </a:rPr>
              <a:t> </a:t>
            </a:r>
            <a:r>
              <a:rPr sz="1600" spc="-20" dirty="0">
                <a:latin typeface="Microsoft Sans Serif"/>
                <a:cs typeface="Microsoft Sans Serif"/>
              </a:rPr>
              <a:t>связь</a:t>
            </a:r>
            <a:r>
              <a:rPr sz="1600" spc="20" dirty="0">
                <a:latin typeface="Microsoft Sans Serif"/>
                <a:cs typeface="Microsoft Sans Serif"/>
              </a:rPr>
              <a:t> </a:t>
            </a:r>
            <a:r>
              <a:rPr sz="1600" spc="-15" dirty="0">
                <a:latin typeface="Microsoft Sans Serif"/>
                <a:cs typeface="Microsoft Sans Serif"/>
              </a:rPr>
              <a:t>по</a:t>
            </a:r>
            <a:r>
              <a:rPr sz="1600" spc="10" dirty="0">
                <a:latin typeface="Microsoft Sans Serif"/>
                <a:cs typeface="Microsoft Sans Serif"/>
              </a:rPr>
              <a:t> </a:t>
            </a:r>
            <a:r>
              <a:rPr sz="1600" spc="-25" dirty="0">
                <a:latin typeface="Microsoft Sans Serif"/>
                <a:cs typeface="Microsoft Sans Serif"/>
              </a:rPr>
              <a:t>открытому</a:t>
            </a:r>
            <a:r>
              <a:rPr sz="1600" spc="40" dirty="0">
                <a:latin typeface="Microsoft Sans Serif"/>
                <a:cs typeface="Microsoft Sans Serif"/>
              </a:rPr>
              <a:t> </a:t>
            </a:r>
            <a:r>
              <a:rPr sz="1600" spc="-25" dirty="0">
                <a:latin typeface="Microsoft Sans Serif"/>
                <a:cs typeface="Microsoft Sans Serif"/>
              </a:rPr>
              <a:t>бюджету:</a:t>
            </a:r>
            <a:endParaRPr sz="1600" dirty="0">
              <a:latin typeface="Microsoft Sans Serif"/>
              <a:cs typeface="Microsoft Sans Serif"/>
            </a:endParaRPr>
          </a:p>
        </p:txBody>
      </p:sp>
      <p:sp>
        <p:nvSpPr>
          <p:cNvPr id="5" name="object 5"/>
          <p:cNvSpPr txBox="1"/>
          <p:nvPr/>
        </p:nvSpPr>
        <p:spPr>
          <a:xfrm>
            <a:off x="472541" y="5301234"/>
            <a:ext cx="1071880" cy="239395"/>
          </a:xfrm>
          <a:prstGeom prst="rect">
            <a:avLst/>
          </a:prstGeom>
        </p:spPr>
        <p:txBody>
          <a:bodyPr vert="horz" wrap="square" lIns="0" tIns="12700" rIns="0" bIns="0" rtlCol="0">
            <a:spAutoFit/>
          </a:bodyPr>
          <a:lstStyle/>
          <a:p>
            <a:pPr marL="12700">
              <a:lnSpc>
                <a:spcPct val="100000"/>
              </a:lnSpc>
              <a:spcBef>
                <a:spcPts val="100"/>
              </a:spcBef>
            </a:pPr>
            <a:r>
              <a:rPr sz="1400" spc="-10" dirty="0">
                <a:latin typeface="Microsoft Sans Serif"/>
                <a:cs typeface="Microsoft Sans Serif"/>
              </a:rPr>
              <a:t>Мессенджер</a:t>
            </a:r>
            <a:endParaRPr sz="1400" dirty="0">
              <a:latin typeface="Microsoft Sans Serif"/>
              <a:cs typeface="Microsoft Sans Serif"/>
            </a:endParaRPr>
          </a:p>
        </p:txBody>
      </p:sp>
      <p:sp>
        <p:nvSpPr>
          <p:cNvPr id="6" name="object 6"/>
          <p:cNvSpPr txBox="1"/>
          <p:nvPr/>
        </p:nvSpPr>
        <p:spPr>
          <a:xfrm>
            <a:off x="415636" y="5728208"/>
            <a:ext cx="1861575" cy="228268"/>
          </a:xfrm>
          <a:prstGeom prst="rect">
            <a:avLst/>
          </a:prstGeom>
        </p:spPr>
        <p:txBody>
          <a:bodyPr vert="horz" wrap="square" lIns="0" tIns="12700" rIns="0" bIns="0" rtlCol="0">
            <a:spAutoFit/>
          </a:bodyPr>
          <a:lstStyle/>
          <a:p>
            <a:pPr marL="12700">
              <a:lnSpc>
                <a:spcPct val="100000"/>
              </a:lnSpc>
              <a:spcBef>
                <a:spcPts val="100"/>
              </a:spcBef>
            </a:pPr>
            <a:r>
              <a:rPr lang="en-US" sz="1400" spc="-5" dirty="0">
                <a:solidFill>
                  <a:srgbClr val="2E5496"/>
                </a:solidFill>
                <a:uFill>
                  <a:solidFill>
                    <a:srgbClr val="2E5496"/>
                  </a:solidFill>
                </a:uFill>
                <a:latin typeface="Microsoft Sans Serif"/>
                <a:cs typeface="Microsoft Sans Serif"/>
              </a:rPr>
              <a:t>t.me/cher</a:t>
            </a:r>
            <a:r>
              <a:rPr lang="en-US" sz="1400" u="sng" spc="-5" dirty="0">
                <a:solidFill>
                  <a:srgbClr val="2E5496"/>
                </a:solidFill>
                <a:uFill>
                  <a:solidFill>
                    <a:srgbClr val="2E5496"/>
                  </a:solidFill>
                </a:uFill>
                <a:latin typeface="Microsoft Sans Serif"/>
                <a:cs typeface="Microsoft Sans Serif"/>
              </a:rPr>
              <a:t>_</a:t>
            </a:r>
            <a:r>
              <a:rPr lang="en-US" sz="1400" spc="-5" dirty="0">
                <a:solidFill>
                  <a:srgbClr val="2E5496"/>
                </a:solidFill>
                <a:uFill>
                  <a:solidFill>
                    <a:srgbClr val="2E5496"/>
                  </a:solidFill>
                </a:uFill>
                <a:latin typeface="Microsoft Sans Serif"/>
                <a:cs typeface="Microsoft Sans Serif"/>
              </a:rPr>
              <a:t>raion</a:t>
            </a:r>
            <a:endParaRPr sz="1400" dirty="0">
              <a:latin typeface="Microsoft Sans Serif"/>
              <a:cs typeface="Microsoft Sans Serif"/>
            </a:endParaRPr>
          </a:p>
        </p:txBody>
      </p:sp>
      <p:sp>
        <p:nvSpPr>
          <p:cNvPr id="7" name="object 7"/>
          <p:cNvSpPr txBox="1"/>
          <p:nvPr/>
        </p:nvSpPr>
        <p:spPr>
          <a:xfrm>
            <a:off x="5023103" y="1946148"/>
            <a:ext cx="4617720" cy="903452"/>
          </a:xfrm>
          <a:prstGeom prst="rect">
            <a:avLst/>
          </a:prstGeom>
          <a:solidFill>
            <a:srgbClr val="EEF0F5"/>
          </a:solidFill>
          <a:ln w="9525">
            <a:solidFill>
              <a:srgbClr val="DAE2F3"/>
            </a:solidFill>
          </a:ln>
        </p:spPr>
        <p:txBody>
          <a:bodyPr vert="horz" wrap="square" lIns="0" tIns="41275" rIns="0" bIns="0" rtlCol="0">
            <a:spAutoFit/>
          </a:bodyPr>
          <a:lstStyle/>
          <a:p>
            <a:pPr marL="92710" marR="149225">
              <a:lnSpc>
                <a:spcPct val="100000"/>
              </a:lnSpc>
              <a:spcBef>
                <a:spcPts val="325"/>
              </a:spcBef>
            </a:pPr>
            <a:r>
              <a:rPr sz="1400" spc="-5" dirty="0">
                <a:latin typeface="Microsoft Sans Serif"/>
                <a:cs typeface="Microsoft Sans Serif"/>
              </a:rPr>
              <a:t>Эта </a:t>
            </a:r>
            <a:r>
              <a:rPr sz="1400" dirty="0">
                <a:latin typeface="Microsoft Sans Serif"/>
                <a:cs typeface="Microsoft Sans Serif"/>
              </a:rPr>
              <a:t>брошюра</a:t>
            </a:r>
            <a:r>
              <a:rPr sz="1400" spc="-10" dirty="0">
                <a:latin typeface="Microsoft Sans Serif"/>
                <a:cs typeface="Microsoft Sans Serif"/>
              </a:rPr>
              <a:t> </a:t>
            </a:r>
            <a:r>
              <a:rPr sz="1400" spc="-15" dirty="0">
                <a:latin typeface="Microsoft Sans Serif"/>
                <a:cs typeface="Microsoft Sans Serif"/>
              </a:rPr>
              <a:t>выходит</a:t>
            </a:r>
            <a:r>
              <a:rPr sz="1400" spc="30" dirty="0">
                <a:latin typeface="Microsoft Sans Serif"/>
                <a:cs typeface="Microsoft Sans Serif"/>
              </a:rPr>
              <a:t> </a:t>
            </a:r>
            <a:r>
              <a:rPr sz="1400" spc="-15" dirty="0">
                <a:latin typeface="Microsoft Sans Serif"/>
                <a:cs typeface="Microsoft Sans Serif"/>
              </a:rPr>
              <a:t>накануне</a:t>
            </a:r>
            <a:r>
              <a:rPr sz="1400" spc="-5" dirty="0">
                <a:latin typeface="Microsoft Sans Serif"/>
                <a:cs typeface="Microsoft Sans Serif"/>
              </a:rPr>
              <a:t> </a:t>
            </a:r>
            <a:r>
              <a:rPr sz="1400" spc="-15" dirty="0">
                <a:latin typeface="Microsoft Sans Serif"/>
                <a:cs typeface="Microsoft Sans Serif"/>
              </a:rPr>
              <a:t>публичных </a:t>
            </a:r>
            <a:r>
              <a:rPr sz="1400" spc="-10" dirty="0">
                <a:latin typeface="Microsoft Sans Serif"/>
                <a:cs typeface="Microsoft Sans Serif"/>
              </a:rPr>
              <a:t> </a:t>
            </a:r>
            <a:r>
              <a:rPr sz="1400" spc="-5" dirty="0">
                <a:latin typeface="Microsoft Sans Serif"/>
                <a:cs typeface="Microsoft Sans Serif"/>
              </a:rPr>
              <a:t>слушаний</a:t>
            </a:r>
            <a:r>
              <a:rPr sz="1400" spc="15" dirty="0">
                <a:latin typeface="Microsoft Sans Serif"/>
                <a:cs typeface="Microsoft Sans Serif"/>
              </a:rPr>
              <a:t> </a:t>
            </a:r>
            <a:r>
              <a:rPr sz="1400" spc="-15" dirty="0">
                <a:latin typeface="Microsoft Sans Serif"/>
                <a:cs typeface="Microsoft Sans Serif"/>
              </a:rPr>
              <a:t>по</a:t>
            </a:r>
            <a:r>
              <a:rPr sz="1400" spc="10" dirty="0">
                <a:latin typeface="Microsoft Sans Serif"/>
                <a:cs typeface="Microsoft Sans Serif"/>
              </a:rPr>
              <a:t> </a:t>
            </a:r>
            <a:r>
              <a:rPr sz="1400" spc="-15" dirty="0">
                <a:latin typeface="Microsoft Sans Serif"/>
                <a:cs typeface="Microsoft Sans Serif"/>
              </a:rPr>
              <a:t>отчету</a:t>
            </a:r>
            <a:r>
              <a:rPr sz="1400" spc="-10" dirty="0">
                <a:latin typeface="Microsoft Sans Serif"/>
                <a:cs typeface="Microsoft Sans Serif"/>
              </a:rPr>
              <a:t> </a:t>
            </a:r>
            <a:r>
              <a:rPr sz="1400" spc="-5" dirty="0">
                <a:latin typeface="Microsoft Sans Serif"/>
                <a:cs typeface="Microsoft Sans Serif"/>
              </a:rPr>
              <a:t>об</a:t>
            </a:r>
            <a:r>
              <a:rPr sz="1400" dirty="0">
                <a:latin typeface="Microsoft Sans Serif"/>
                <a:cs typeface="Microsoft Sans Serif"/>
              </a:rPr>
              <a:t> </a:t>
            </a:r>
            <a:r>
              <a:rPr sz="1400" spc="-10" dirty="0">
                <a:latin typeface="Microsoft Sans Serif"/>
                <a:cs typeface="Microsoft Sans Serif"/>
              </a:rPr>
              <a:t>исполнении</a:t>
            </a:r>
            <a:r>
              <a:rPr sz="1400" spc="15" dirty="0">
                <a:latin typeface="Microsoft Sans Serif"/>
                <a:cs typeface="Microsoft Sans Serif"/>
              </a:rPr>
              <a:t> </a:t>
            </a:r>
            <a:r>
              <a:rPr sz="1400" spc="-20" dirty="0">
                <a:latin typeface="Microsoft Sans Serif"/>
                <a:cs typeface="Microsoft Sans Serif"/>
              </a:rPr>
              <a:t>бюджета</a:t>
            </a:r>
            <a:r>
              <a:rPr sz="1400" spc="-30" dirty="0">
                <a:latin typeface="Microsoft Sans Serif"/>
                <a:cs typeface="Microsoft Sans Serif"/>
              </a:rPr>
              <a:t> за</a:t>
            </a:r>
            <a:r>
              <a:rPr sz="1400" spc="-5" dirty="0">
                <a:latin typeface="Microsoft Sans Serif"/>
                <a:cs typeface="Microsoft Sans Serif"/>
              </a:rPr>
              <a:t> 202</a:t>
            </a:r>
            <a:r>
              <a:rPr lang="ru-RU" sz="1400" spc="-5" dirty="0">
                <a:latin typeface="Microsoft Sans Serif"/>
                <a:cs typeface="Microsoft Sans Serif"/>
              </a:rPr>
              <a:t>3</a:t>
            </a:r>
            <a:r>
              <a:rPr sz="1400" spc="-5" dirty="0">
                <a:latin typeface="Microsoft Sans Serif"/>
                <a:cs typeface="Microsoft Sans Serif"/>
              </a:rPr>
              <a:t> </a:t>
            </a:r>
            <a:r>
              <a:rPr sz="1400" spc="-355" dirty="0">
                <a:latin typeface="Microsoft Sans Serif"/>
                <a:cs typeface="Microsoft Sans Serif"/>
              </a:rPr>
              <a:t> </a:t>
            </a:r>
            <a:r>
              <a:rPr sz="1400" spc="-25" dirty="0">
                <a:latin typeface="Microsoft Sans Serif"/>
                <a:cs typeface="Microsoft Sans Serif"/>
              </a:rPr>
              <a:t>год,</a:t>
            </a:r>
            <a:r>
              <a:rPr sz="1400" spc="-5" dirty="0">
                <a:latin typeface="Microsoft Sans Serif"/>
                <a:cs typeface="Microsoft Sans Serif"/>
              </a:rPr>
              <a:t> на</a:t>
            </a:r>
            <a:r>
              <a:rPr sz="1400" spc="5" dirty="0">
                <a:latin typeface="Microsoft Sans Serif"/>
                <a:cs typeface="Microsoft Sans Serif"/>
              </a:rPr>
              <a:t> </a:t>
            </a:r>
            <a:r>
              <a:rPr sz="1400" spc="-20" dirty="0">
                <a:latin typeface="Microsoft Sans Serif"/>
                <a:cs typeface="Microsoft Sans Serif"/>
              </a:rPr>
              <a:t>которые </a:t>
            </a:r>
            <a:r>
              <a:rPr sz="1400" dirty="0">
                <a:latin typeface="Microsoft Sans Serif"/>
                <a:cs typeface="Microsoft Sans Serif"/>
              </a:rPr>
              <a:t>Вы</a:t>
            </a:r>
            <a:r>
              <a:rPr sz="1400" spc="10" dirty="0">
                <a:latin typeface="Microsoft Sans Serif"/>
                <a:cs typeface="Microsoft Sans Serif"/>
              </a:rPr>
              <a:t> </a:t>
            </a:r>
            <a:r>
              <a:rPr sz="1400" spc="-30" dirty="0">
                <a:latin typeface="Microsoft Sans Serif"/>
                <a:cs typeface="Microsoft Sans Serif"/>
              </a:rPr>
              <a:t>будете</a:t>
            </a:r>
            <a:r>
              <a:rPr sz="1400" spc="5" dirty="0">
                <a:latin typeface="Microsoft Sans Serif"/>
                <a:cs typeface="Microsoft Sans Serif"/>
              </a:rPr>
              <a:t> </a:t>
            </a:r>
            <a:r>
              <a:rPr sz="1400" spc="-10" dirty="0">
                <a:latin typeface="Microsoft Sans Serif"/>
                <a:cs typeface="Microsoft Sans Serif"/>
              </a:rPr>
              <a:t>приглашены</a:t>
            </a:r>
            <a:r>
              <a:rPr sz="1400" spc="5" dirty="0">
                <a:latin typeface="Microsoft Sans Serif"/>
                <a:cs typeface="Microsoft Sans Serif"/>
              </a:rPr>
              <a:t> </a:t>
            </a:r>
            <a:r>
              <a:rPr sz="1400" spc="-20" dirty="0">
                <a:latin typeface="Microsoft Sans Serif"/>
                <a:cs typeface="Microsoft Sans Serif"/>
              </a:rPr>
              <a:t>отдельным </a:t>
            </a:r>
            <a:r>
              <a:rPr sz="1400" spc="-15" dirty="0">
                <a:latin typeface="Microsoft Sans Serif"/>
                <a:cs typeface="Microsoft Sans Serif"/>
              </a:rPr>
              <a:t> извещением.</a:t>
            </a:r>
            <a:endParaRPr sz="1400" dirty="0">
              <a:latin typeface="Microsoft Sans Serif"/>
              <a:cs typeface="Microsoft Sans Serif"/>
            </a:endParaRPr>
          </a:p>
        </p:txBody>
      </p:sp>
      <p:sp>
        <p:nvSpPr>
          <p:cNvPr id="8" name="object 8"/>
          <p:cNvSpPr/>
          <p:nvPr/>
        </p:nvSpPr>
        <p:spPr>
          <a:xfrm>
            <a:off x="4917947" y="1950720"/>
            <a:ext cx="59690" cy="982980"/>
          </a:xfrm>
          <a:custGeom>
            <a:avLst/>
            <a:gdLst/>
            <a:ahLst/>
            <a:cxnLst/>
            <a:rect l="l" t="t" r="r" b="b"/>
            <a:pathLst>
              <a:path w="59689" h="982980">
                <a:moveTo>
                  <a:pt x="29717" y="0"/>
                </a:moveTo>
                <a:lnTo>
                  <a:pt x="18162" y="2339"/>
                </a:lnTo>
                <a:lnTo>
                  <a:pt x="8715" y="8715"/>
                </a:lnTo>
                <a:lnTo>
                  <a:pt x="2339" y="18162"/>
                </a:lnTo>
                <a:lnTo>
                  <a:pt x="0" y="29717"/>
                </a:lnTo>
                <a:lnTo>
                  <a:pt x="0" y="953262"/>
                </a:lnTo>
                <a:lnTo>
                  <a:pt x="2339" y="964817"/>
                </a:lnTo>
                <a:lnTo>
                  <a:pt x="8715" y="974264"/>
                </a:lnTo>
                <a:lnTo>
                  <a:pt x="18162" y="980640"/>
                </a:lnTo>
                <a:lnTo>
                  <a:pt x="29717" y="982979"/>
                </a:lnTo>
                <a:lnTo>
                  <a:pt x="41273" y="980640"/>
                </a:lnTo>
                <a:lnTo>
                  <a:pt x="50720" y="974264"/>
                </a:lnTo>
                <a:lnTo>
                  <a:pt x="57096" y="964817"/>
                </a:lnTo>
                <a:lnTo>
                  <a:pt x="59436" y="953262"/>
                </a:lnTo>
                <a:lnTo>
                  <a:pt x="59436" y="29717"/>
                </a:lnTo>
                <a:lnTo>
                  <a:pt x="57096" y="18162"/>
                </a:lnTo>
                <a:lnTo>
                  <a:pt x="50720" y="8715"/>
                </a:lnTo>
                <a:lnTo>
                  <a:pt x="41273" y="2339"/>
                </a:lnTo>
                <a:lnTo>
                  <a:pt x="29717" y="0"/>
                </a:lnTo>
                <a:close/>
              </a:path>
            </a:pathLst>
          </a:custGeom>
          <a:solidFill>
            <a:srgbClr val="C4CADA"/>
          </a:solidFill>
        </p:spPr>
        <p:txBody>
          <a:bodyPr wrap="square" lIns="0" tIns="0" rIns="0" bIns="0" rtlCol="0"/>
          <a:lstStyle/>
          <a:p>
            <a:endParaRPr dirty="0"/>
          </a:p>
        </p:txBody>
      </p:sp>
      <p:sp>
        <p:nvSpPr>
          <p:cNvPr id="9" name="object 9"/>
          <p:cNvSpPr txBox="1"/>
          <p:nvPr/>
        </p:nvSpPr>
        <p:spPr>
          <a:xfrm>
            <a:off x="5023103" y="3144011"/>
            <a:ext cx="4608830" cy="1394613"/>
          </a:xfrm>
          <a:prstGeom prst="rect">
            <a:avLst/>
          </a:prstGeom>
          <a:solidFill>
            <a:srgbClr val="EEF0F5"/>
          </a:solidFill>
        </p:spPr>
        <p:txBody>
          <a:bodyPr vert="horz" wrap="square" lIns="0" tIns="40005" rIns="0" bIns="0" rtlCol="0">
            <a:spAutoFit/>
          </a:bodyPr>
          <a:lstStyle/>
          <a:p>
            <a:pPr marL="92710" marR="120650">
              <a:lnSpc>
                <a:spcPct val="100000"/>
              </a:lnSpc>
              <a:spcBef>
                <a:spcPts val="315"/>
              </a:spcBef>
            </a:pPr>
            <a:r>
              <a:rPr sz="1800" spc="-15" dirty="0">
                <a:solidFill>
                  <a:srgbClr val="256F9F"/>
                </a:solidFill>
                <a:latin typeface="Microsoft Sans Serif"/>
                <a:cs typeface="Microsoft Sans Serif"/>
              </a:rPr>
              <a:t>Публичные</a:t>
            </a:r>
            <a:r>
              <a:rPr sz="1800" spc="20" dirty="0">
                <a:solidFill>
                  <a:srgbClr val="256F9F"/>
                </a:solidFill>
                <a:latin typeface="Microsoft Sans Serif"/>
                <a:cs typeface="Microsoft Sans Serif"/>
              </a:rPr>
              <a:t> </a:t>
            </a:r>
            <a:r>
              <a:rPr sz="1800" spc="-5" dirty="0">
                <a:solidFill>
                  <a:srgbClr val="256F9F"/>
                </a:solidFill>
                <a:latin typeface="Microsoft Sans Serif"/>
                <a:cs typeface="Microsoft Sans Serif"/>
              </a:rPr>
              <a:t>слушания</a:t>
            </a:r>
            <a:r>
              <a:rPr sz="1800" spc="65" dirty="0">
                <a:solidFill>
                  <a:srgbClr val="256F9F"/>
                </a:solidFill>
                <a:latin typeface="Microsoft Sans Serif"/>
                <a:cs typeface="Microsoft Sans Serif"/>
              </a:rPr>
              <a:t> </a:t>
            </a:r>
            <a:r>
              <a:rPr sz="1400" spc="-10" dirty="0">
                <a:latin typeface="Microsoft Sans Serif"/>
                <a:cs typeface="Microsoft Sans Serif"/>
              </a:rPr>
              <a:t>проводятся </a:t>
            </a:r>
            <a:r>
              <a:rPr sz="1400" dirty="0">
                <a:latin typeface="Microsoft Sans Serif"/>
                <a:cs typeface="Microsoft Sans Serif"/>
              </a:rPr>
              <a:t>в </a:t>
            </a:r>
            <a:r>
              <a:rPr sz="1400" spc="5" dirty="0">
                <a:latin typeface="Microsoft Sans Serif"/>
                <a:cs typeface="Microsoft Sans Serif"/>
              </a:rPr>
              <a:t> </a:t>
            </a:r>
            <a:r>
              <a:rPr sz="1400" spc="-10" dirty="0">
                <a:latin typeface="Microsoft Sans Serif"/>
                <a:cs typeface="Microsoft Sans Serif"/>
              </a:rPr>
              <a:t>соответствии</a:t>
            </a:r>
            <a:r>
              <a:rPr sz="1400" spc="-5" dirty="0">
                <a:latin typeface="Microsoft Sans Serif"/>
                <a:cs typeface="Microsoft Sans Serif"/>
              </a:rPr>
              <a:t> </a:t>
            </a:r>
            <a:r>
              <a:rPr sz="1400" dirty="0">
                <a:latin typeface="Microsoft Sans Serif"/>
                <a:cs typeface="Microsoft Sans Serif"/>
              </a:rPr>
              <a:t>с</a:t>
            </a:r>
            <a:r>
              <a:rPr sz="1400" spc="5" dirty="0">
                <a:latin typeface="Microsoft Sans Serif"/>
                <a:cs typeface="Microsoft Sans Serif"/>
              </a:rPr>
              <a:t> </a:t>
            </a:r>
            <a:r>
              <a:rPr lang="ru-RU" sz="1400" spc="-15" dirty="0">
                <a:latin typeface="Microsoft Sans Serif"/>
                <a:cs typeface="Microsoft Sans Serif"/>
              </a:rPr>
              <a:t>Порядком организации и проведения публичных слушаний в Черемховском районном муниципальном образовании, утвержденным решением Думы Черемховского районного муниципального образования от 24.05.2022 № 191</a:t>
            </a:r>
            <a:endParaRPr sz="1400" dirty="0">
              <a:latin typeface="Microsoft Sans Serif"/>
              <a:cs typeface="Microsoft Sans Serif"/>
            </a:endParaRPr>
          </a:p>
        </p:txBody>
      </p:sp>
      <p:grpSp>
        <p:nvGrpSpPr>
          <p:cNvPr id="10" name="object 10"/>
          <p:cNvGrpSpPr/>
          <p:nvPr/>
        </p:nvGrpSpPr>
        <p:grpSpPr>
          <a:xfrm>
            <a:off x="4905502" y="3162045"/>
            <a:ext cx="72390" cy="1242695"/>
            <a:chOff x="4905502" y="3162045"/>
            <a:chExt cx="72390" cy="1242695"/>
          </a:xfrm>
        </p:grpSpPr>
        <p:sp>
          <p:nvSpPr>
            <p:cNvPr id="11" name="object 11"/>
            <p:cNvSpPr/>
            <p:nvPr/>
          </p:nvSpPr>
          <p:spPr>
            <a:xfrm>
              <a:off x="4911852" y="3168395"/>
              <a:ext cx="59690" cy="1229995"/>
            </a:xfrm>
            <a:custGeom>
              <a:avLst/>
              <a:gdLst/>
              <a:ahLst/>
              <a:cxnLst/>
              <a:rect l="l" t="t" r="r" b="b"/>
              <a:pathLst>
                <a:path w="59689" h="1229995">
                  <a:moveTo>
                    <a:pt x="29718" y="0"/>
                  </a:moveTo>
                  <a:lnTo>
                    <a:pt x="18162" y="2339"/>
                  </a:lnTo>
                  <a:lnTo>
                    <a:pt x="8715" y="8715"/>
                  </a:lnTo>
                  <a:lnTo>
                    <a:pt x="2339" y="18162"/>
                  </a:lnTo>
                  <a:lnTo>
                    <a:pt x="0" y="29717"/>
                  </a:lnTo>
                  <a:lnTo>
                    <a:pt x="0" y="1200149"/>
                  </a:lnTo>
                  <a:lnTo>
                    <a:pt x="2339" y="1211705"/>
                  </a:lnTo>
                  <a:lnTo>
                    <a:pt x="8715" y="1221152"/>
                  </a:lnTo>
                  <a:lnTo>
                    <a:pt x="18162" y="1227528"/>
                  </a:lnTo>
                  <a:lnTo>
                    <a:pt x="29718" y="1229867"/>
                  </a:lnTo>
                  <a:lnTo>
                    <a:pt x="41273" y="1227528"/>
                  </a:lnTo>
                  <a:lnTo>
                    <a:pt x="50720" y="1221152"/>
                  </a:lnTo>
                  <a:lnTo>
                    <a:pt x="57096" y="1211705"/>
                  </a:lnTo>
                  <a:lnTo>
                    <a:pt x="59436" y="1200149"/>
                  </a:lnTo>
                  <a:lnTo>
                    <a:pt x="59436" y="29717"/>
                  </a:lnTo>
                  <a:lnTo>
                    <a:pt x="57096" y="18162"/>
                  </a:lnTo>
                  <a:lnTo>
                    <a:pt x="50720" y="8715"/>
                  </a:lnTo>
                  <a:lnTo>
                    <a:pt x="41273" y="2339"/>
                  </a:lnTo>
                  <a:lnTo>
                    <a:pt x="29718" y="0"/>
                  </a:lnTo>
                  <a:close/>
                </a:path>
              </a:pathLst>
            </a:custGeom>
            <a:solidFill>
              <a:srgbClr val="C4CADA"/>
            </a:solidFill>
          </p:spPr>
          <p:txBody>
            <a:bodyPr wrap="square" lIns="0" tIns="0" rIns="0" bIns="0" rtlCol="0"/>
            <a:lstStyle/>
            <a:p>
              <a:endParaRPr dirty="0"/>
            </a:p>
          </p:txBody>
        </p:sp>
        <p:sp>
          <p:nvSpPr>
            <p:cNvPr id="12" name="object 12"/>
            <p:cNvSpPr/>
            <p:nvPr/>
          </p:nvSpPr>
          <p:spPr>
            <a:xfrm>
              <a:off x="4911852" y="3168395"/>
              <a:ext cx="59690" cy="1229995"/>
            </a:xfrm>
            <a:custGeom>
              <a:avLst/>
              <a:gdLst/>
              <a:ahLst/>
              <a:cxnLst/>
              <a:rect l="l" t="t" r="r" b="b"/>
              <a:pathLst>
                <a:path w="59689" h="1229995">
                  <a:moveTo>
                    <a:pt x="29718" y="1229867"/>
                  </a:moveTo>
                  <a:lnTo>
                    <a:pt x="18162" y="1227528"/>
                  </a:lnTo>
                  <a:lnTo>
                    <a:pt x="8715" y="1221152"/>
                  </a:lnTo>
                  <a:lnTo>
                    <a:pt x="2339" y="1211705"/>
                  </a:lnTo>
                  <a:lnTo>
                    <a:pt x="0" y="1200149"/>
                  </a:lnTo>
                  <a:lnTo>
                    <a:pt x="0" y="29717"/>
                  </a:lnTo>
                  <a:lnTo>
                    <a:pt x="2339" y="18162"/>
                  </a:lnTo>
                  <a:lnTo>
                    <a:pt x="8715" y="8715"/>
                  </a:lnTo>
                  <a:lnTo>
                    <a:pt x="18162" y="2339"/>
                  </a:lnTo>
                  <a:lnTo>
                    <a:pt x="29718" y="0"/>
                  </a:lnTo>
                  <a:lnTo>
                    <a:pt x="41273" y="2339"/>
                  </a:lnTo>
                  <a:lnTo>
                    <a:pt x="50720" y="8715"/>
                  </a:lnTo>
                  <a:lnTo>
                    <a:pt x="57096" y="18162"/>
                  </a:lnTo>
                  <a:lnTo>
                    <a:pt x="59436" y="29717"/>
                  </a:lnTo>
                  <a:lnTo>
                    <a:pt x="59436" y="1200149"/>
                  </a:lnTo>
                  <a:lnTo>
                    <a:pt x="57096" y="1211705"/>
                  </a:lnTo>
                  <a:lnTo>
                    <a:pt x="50720" y="1221152"/>
                  </a:lnTo>
                  <a:lnTo>
                    <a:pt x="41273" y="1227528"/>
                  </a:lnTo>
                  <a:lnTo>
                    <a:pt x="29718" y="1229867"/>
                  </a:lnTo>
                  <a:close/>
                </a:path>
              </a:pathLst>
            </a:custGeom>
            <a:ln w="12699">
              <a:solidFill>
                <a:srgbClr val="DEEBF7"/>
              </a:solidFill>
            </a:ln>
          </p:spPr>
          <p:txBody>
            <a:bodyPr wrap="square" lIns="0" tIns="0" rIns="0" bIns="0" rtlCol="0"/>
            <a:lstStyle/>
            <a:p>
              <a:endParaRPr dirty="0"/>
            </a:p>
          </p:txBody>
        </p:sp>
      </p:grpSp>
      <p:sp>
        <p:nvSpPr>
          <p:cNvPr id="13" name="object 13"/>
          <p:cNvSpPr txBox="1"/>
          <p:nvPr/>
        </p:nvSpPr>
        <p:spPr>
          <a:xfrm>
            <a:off x="472541" y="3368166"/>
            <a:ext cx="4033086" cy="939800"/>
          </a:xfrm>
          <a:prstGeom prst="rect">
            <a:avLst/>
          </a:prstGeom>
        </p:spPr>
        <p:txBody>
          <a:bodyPr vert="horz" wrap="square" lIns="0" tIns="12700" rIns="0" bIns="0" rtlCol="0">
            <a:spAutoFit/>
          </a:bodyPr>
          <a:lstStyle/>
          <a:p>
            <a:pPr marL="12700" marR="5080" indent="427990">
              <a:lnSpc>
                <a:spcPct val="100000"/>
              </a:lnSpc>
              <a:spcBef>
                <a:spcPts val="100"/>
              </a:spcBef>
            </a:pPr>
            <a:r>
              <a:rPr sz="1200" spc="-15" dirty="0">
                <a:latin typeface="Microsoft Sans Serif"/>
                <a:cs typeface="Microsoft Sans Serif"/>
              </a:rPr>
              <a:t>разрабатывается </a:t>
            </a:r>
            <a:r>
              <a:rPr sz="1200" dirty="0">
                <a:latin typeface="Microsoft Sans Serif"/>
                <a:cs typeface="Microsoft Sans Serif"/>
              </a:rPr>
              <a:t>для</a:t>
            </a:r>
            <a:r>
              <a:rPr sz="1200" spc="25" dirty="0">
                <a:latin typeface="Microsoft Sans Serif"/>
                <a:cs typeface="Microsoft Sans Serif"/>
              </a:rPr>
              <a:t> </a:t>
            </a:r>
            <a:r>
              <a:rPr sz="1200" spc="-20" dirty="0">
                <a:latin typeface="Microsoft Sans Serif"/>
                <a:cs typeface="Microsoft Sans Serif"/>
              </a:rPr>
              <a:t>ознакомления</a:t>
            </a:r>
            <a:r>
              <a:rPr sz="1200" spc="-15" dirty="0">
                <a:latin typeface="Microsoft Sans Serif"/>
                <a:cs typeface="Microsoft Sans Serif"/>
              </a:rPr>
              <a:t> граждан</a:t>
            </a:r>
            <a:r>
              <a:rPr sz="1200" spc="-10" dirty="0">
                <a:latin typeface="Microsoft Sans Serif"/>
                <a:cs typeface="Microsoft Sans Serif"/>
              </a:rPr>
              <a:t> </a:t>
            </a:r>
            <a:r>
              <a:rPr sz="1200" dirty="0">
                <a:latin typeface="Microsoft Sans Serif"/>
                <a:cs typeface="Microsoft Sans Serif"/>
              </a:rPr>
              <a:t>с </a:t>
            </a:r>
            <a:r>
              <a:rPr sz="1200" spc="5" dirty="0">
                <a:latin typeface="Microsoft Sans Serif"/>
                <a:cs typeface="Microsoft Sans Serif"/>
              </a:rPr>
              <a:t> </a:t>
            </a:r>
            <a:r>
              <a:rPr sz="1200" spc="-10" dirty="0">
                <a:latin typeface="Microsoft Sans Serif"/>
                <a:cs typeface="Microsoft Sans Serif"/>
              </a:rPr>
              <a:t>приоритетными</a:t>
            </a:r>
            <a:r>
              <a:rPr sz="1200" spc="-20" dirty="0">
                <a:latin typeface="Microsoft Sans Serif"/>
                <a:cs typeface="Microsoft Sans Serif"/>
              </a:rPr>
              <a:t> </a:t>
            </a:r>
            <a:r>
              <a:rPr sz="1200" spc="-10" dirty="0">
                <a:latin typeface="Microsoft Sans Serif"/>
                <a:cs typeface="Microsoft Sans Serif"/>
              </a:rPr>
              <a:t>направлениями</a:t>
            </a:r>
            <a:r>
              <a:rPr sz="1200" spc="-5" dirty="0">
                <a:latin typeface="Microsoft Sans Serif"/>
                <a:cs typeface="Microsoft Sans Serif"/>
              </a:rPr>
              <a:t> </a:t>
            </a:r>
            <a:r>
              <a:rPr sz="1200" spc="-15" dirty="0">
                <a:latin typeface="Microsoft Sans Serif"/>
                <a:cs typeface="Microsoft Sans Serif"/>
              </a:rPr>
              <a:t>бюджетной</a:t>
            </a:r>
            <a:r>
              <a:rPr sz="1200" spc="5" dirty="0">
                <a:latin typeface="Microsoft Sans Serif"/>
                <a:cs typeface="Microsoft Sans Serif"/>
              </a:rPr>
              <a:t> </a:t>
            </a:r>
            <a:r>
              <a:rPr sz="1200" spc="-15" dirty="0">
                <a:latin typeface="Microsoft Sans Serif"/>
                <a:cs typeface="Microsoft Sans Serif"/>
              </a:rPr>
              <a:t>политики, </a:t>
            </a:r>
            <a:r>
              <a:rPr sz="1200" spc="-305" dirty="0">
                <a:latin typeface="Microsoft Sans Serif"/>
                <a:cs typeface="Microsoft Sans Serif"/>
              </a:rPr>
              <a:t> </a:t>
            </a:r>
            <a:r>
              <a:rPr sz="1200" spc="-5" dirty="0">
                <a:latin typeface="Microsoft Sans Serif"/>
                <a:cs typeface="Microsoft Sans Serif"/>
              </a:rPr>
              <a:t>основными</a:t>
            </a:r>
            <a:r>
              <a:rPr sz="1200" spc="5" dirty="0">
                <a:latin typeface="Microsoft Sans Serif"/>
                <a:cs typeface="Microsoft Sans Serif"/>
              </a:rPr>
              <a:t> </a:t>
            </a:r>
            <a:r>
              <a:rPr sz="1200" spc="-10" dirty="0">
                <a:latin typeface="Microsoft Sans Serif"/>
                <a:cs typeface="Microsoft Sans Serif"/>
              </a:rPr>
              <a:t>условиями</a:t>
            </a:r>
            <a:r>
              <a:rPr sz="1200" spc="30" dirty="0">
                <a:latin typeface="Microsoft Sans Serif"/>
                <a:cs typeface="Microsoft Sans Serif"/>
              </a:rPr>
              <a:t> </a:t>
            </a:r>
            <a:r>
              <a:rPr sz="1200" spc="-10" dirty="0">
                <a:latin typeface="Microsoft Sans Serif"/>
                <a:cs typeface="Microsoft Sans Serif"/>
              </a:rPr>
              <a:t>формирования</a:t>
            </a:r>
            <a:r>
              <a:rPr sz="1200" spc="-20" dirty="0">
                <a:latin typeface="Microsoft Sans Serif"/>
                <a:cs typeface="Microsoft Sans Serif"/>
              </a:rPr>
              <a:t> </a:t>
            </a:r>
            <a:r>
              <a:rPr sz="1200" spc="-5" dirty="0">
                <a:latin typeface="Microsoft Sans Serif"/>
                <a:cs typeface="Microsoft Sans Serif"/>
              </a:rPr>
              <a:t>и</a:t>
            </a:r>
            <a:r>
              <a:rPr sz="1200" spc="35" dirty="0">
                <a:latin typeface="Microsoft Sans Serif"/>
                <a:cs typeface="Microsoft Sans Serif"/>
              </a:rPr>
              <a:t> </a:t>
            </a:r>
            <a:r>
              <a:rPr sz="1200" spc="-10" dirty="0">
                <a:latin typeface="Microsoft Sans Serif"/>
                <a:cs typeface="Microsoft Sans Serif"/>
              </a:rPr>
              <a:t>исполнения </a:t>
            </a:r>
            <a:r>
              <a:rPr sz="1200" spc="-5" dirty="0">
                <a:latin typeface="Microsoft Sans Serif"/>
                <a:cs typeface="Microsoft Sans Serif"/>
              </a:rPr>
              <a:t> </a:t>
            </a:r>
            <a:r>
              <a:rPr sz="1200" spc="-15" dirty="0">
                <a:latin typeface="Microsoft Sans Serif"/>
                <a:cs typeface="Microsoft Sans Serif"/>
              </a:rPr>
              <a:t>бюджета,</a:t>
            </a:r>
            <a:r>
              <a:rPr sz="1200" spc="-10" dirty="0">
                <a:latin typeface="Microsoft Sans Serif"/>
                <a:cs typeface="Microsoft Sans Serif"/>
              </a:rPr>
              <a:t> </a:t>
            </a:r>
            <a:r>
              <a:rPr sz="1200" dirty="0">
                <a:latin typeface="Microsoft Sans Serif"/>
                <a:cs typeface="Microsoft Sans Serif"/>
              </a:rPr>
              <a:t>а</a:t>
            </a:r>
            <a:r>
              <a:rPr sz="1200" spc="5" dirty="0">
                <a:latin typeface="Microsoft Sans Serif"/>
                <a:cs typeface="Microsoft Sans Serif"/>
              </a:rPr>
              <a:t> </a:t>
            </a:r>
            <a:r>
              <a:rPr sz="1200" spc="-30" dirty="0">
                <a:latin typeface="Microsoft Sans Serif"/>
                <a:cs typeface="Microsoft Sans Serif"/>
              </a:rPr>
              <a:t>также</a:t>
            </a:r>
            <a:r>
              <a:rPr sz="1200" spc="-10" dirty="0">
                <a:latin typeface="Microsoft Sans Serif"/>
                <a:cs typeface="Microsoft Sans Serif"/>
              </a:rPr>
              <a:t> вовлечения </a:t>
            </a:r>
            <a:r>
              <a:rPr sz="1200" spc="-15" dirty="0">
                <a:latin typeface="Microsoft Sans Serif"/>
                <a:cs typeface="Microsoft Sans Serif"/>
              </a:rPr>
              <a:t>граждан</a:t>
            </a:r>
            <a:r>
              <a:rPr sz="1200" spc="5" dirty="0">
                <a:latin typeface="Microsoft Sans Serif"/>
                <a:cs typeface="Microsoft Sans Serif"/>
              </a:rPr>
              <a:t> </a:t>
            </a:r>
            <a:r>
              <a:rPr sz="1200" dirty="0">
                <a:latin typeface="Microsoft Sans Serif"/>
                <a:cs typeface="Microsoft Sans Serif"/>
              </a:rPr>
              <a:t>в</a:t>
            </a:r>
            <a:r>
              <a:rPr sz="1200" spc="5" dirty="0">
                <a:latin typeface="Microsoft Sans Serif"/>
                <a:cs typeface="Microsoft Sans Serif"/>
              </a:rPr>
              <a:t> </a:t>
            </a:r>
            <a:r>
              <a:rPr sz="1200" spc="-10" dirty="0">
                <a:latin typeface="Microsoft Sans Serif"/>
                <a:cs typeface="Microsoft Sans Serif"/>
              </a:rPr>
              <a:t>обсуждение </a:t>
            </a:r>
            <a:r>
              <a:rPr sz="1200" spc="-5" dirty="0">
                <a:latin typeface="Microsoft Sans Serif"/>
                <a:cs typeface="Microsoft Sans Serif"/>
              </a:rPr>
              <a:t> </a:t>
            </a:r>
            <a:r>
              <a:rPr sz="1200" spc="-15" dirty="0">
                <a:latin typeface="Microsoft Sans Serif"/>
                <a:cs typeface="Microsoft Sans Serif"/>
              </a:rPr>
              <a:t>бюджетных</a:t>
            </a:r>
            <a:r>
              <a:rPr sz="1200" spc="-5" dirty="0">
                <a:latin typeface="Microsoft Sans Serif"/>
                <a:cs typeface="Microsoft Sans Serif"/>
              </a:rPr>
              <a:t> решений</a:t>
            </a:r>
            <a:endParaRPr sz="1200" dirty="0">
              <a:latin typeface="Microsoft Sans Serif"/>
              <a:cs typeface="Microsoft Sans Serif"/>
            </a:endParaRPr>
          </a:p>
        </p:txBody>
      </p:sp>
      <p:grpSp>
        <p:nvGrpSpPr>
          <p:cNvPr id="14" name="object 14"/>
          <p:cNvGrpSpPr/>
          <p:nvPr/>
        </p:nvGrpSpPr>
        <p:grpSpPr>
          <a:xfrm>
            <a:off x="335279" y="1795272"/>
            <a:ext cx="1303020" cy="1525905"/>
            <a:chOff x="335279" y="1795272"/>
            <a:chExt cx="1303020" cy="1525905"/>
          </a:xfrm>
        </p:grpSpPr>
        <p:sp>
          <p:nvSpPr>
            <p:cNvPr id="15" name="object 15"/>
            <p:cNvSpPr/>
            <p:nvPr/>
          </p:nvSpPr>
          <p:spPr>
            <a:xfrm>
              <a:off x="626364" y="1898903"/>
              <a:ext cx="962025" cy="1400810"/>
            </a:xfrm>
            <a:custGeom>
              <a:avLst/>
              <a:gdLst/>
              <a:ahLst/>
              <a:cxnLst/>
              <a:rect l="l" t="t" r="r" b="b"/>
              <a:pathLst>
                <a:path w="962025" h="1400810">
                  <a:moveTo>
                    <a:pt x="961631" y="0"/>
                  </a:moveTo>
                  <a:lnTo>
                    <a:pt x="0" y="0"/>
                  </a:lnTo>
                  <a:lnTo>
                    <a:pt x="0" y="1342644"/>
                  </a:lnTo>
                  <a:lnTo>
                    <a:pt x="0" y="1400556"/>
                  </a:lnTo>
                  <a:lnTo>
                    <a:pt x="961631" y="1400556"/>
                  </a:lnTo>
                  <a:lnTo>
                    <a:pt x="961631" y="1342644"/>
                  </a:lnTo>
                  <a:lnTo>
                    <a:pt x="961631" y="0"/>
                  </a:lnTo>
                  <a:close/>
                </a:path>
              </a:pathLst>
            </a:custGeom>
            <a:solidFill>
              <a:srgbClr val="DAE2F3"/>
            </a:solidFill>
          </p:spPr>
          <p:txBody>
            <a:bodyPr wrap="square" lIns="0" tIns="0" rIns="0" bIns="0" rtlCol="0"/>
            <a:lstStyle/>
            <a:p>
              <a:endParaRPr dirty="0"/>
            </a:p>
          </p:txBody>
        </p:sp>
        <p:pic>
          <p:nvPicPr>
            <p:cNvPr id="16" name="object 16"/>
            <p:cNvPicPr/>
            <p:nvPr/>
          </p:nvPicPr>
          <p:blipFill>
            <a:blip r:embed="rId2" cstate="print"/>
            <a:stretch>
              <a:fillRect/>
            </a:stretch>
          </p:blipFill>
          <p:spPr>
            <a:xfrm>
              <a:off x="358139" y="1795272"/>
              <a:ext cx="1219200" cy="1525524"/>
            </a:xfrm>
            <a:prstGeom prst="rect">
              <a:avLst/>
            </a:prstGeom>
          </p:spPr>
        </p:pic>
        <p:pic>
          <p:nvPicPr>
            <p:cNvPr id="17" name="object 17"/>
            <p:cNvPicPr/>
            <p:nvPr/>
          </p:nvPicPr>
          <p:blipFill>
            <a:blip r:embed="rId3" cstate="print"/>
            <a:stretch>
              <a:fillRect/>
            </a:stretch>
          </p:blipFill>
          <p:spPr>
            <a:xfrm>
              <a:off x="335279" y="2022335"/>
              <a:ext cx="1303020" cy="1143012"/>
            </a:xfrm>
            <a:prstGeom prst="rect">
              <a:avLst/>
            </a:prstGeom>
          </p:spPr>
        </p:pic>
        <p:sp>
          <p:nvSpPr>
            <p:cNvPr id="18" name="object 18"/>
            <p:cNvSpPr/>
            <p:nvPr/>
          </p:nvSpPr>
          <p:spPr>
            <a:xfrm>
              <a:off x="422147" y="1840992"/>
              <a:ext cx="1096010" cy="1400810"/>
            </a:xfrm>
            <a:custGeom>
              <a:avLst/>
              <a:gdLst/>
              <a:ahLst/>
              <a:cxnLst/>
              <a:rect l="l" t="t" r="r" b="b"/>
              <a:pathLst>
                <a:path w="1096010" h="1400810">
                  <a:moveTo>
                    <a:pt x="1095756" y="0"/>
                  </a:moveTo>
                  <a:lnTo>
                    <a:pt x="0" y="0"/>
                  </a:lnTo>
                  <a:lnTo>
                    <a:pt x="0" y="1400555"/>
                  </a:lnTo>
                  <a:lnTo>
                    <a:pt x="1095756" y="1400555"/>
                  </a:lnTo>
                  <a:lnTo>
                    <a:pt x="1095756" y="0"/>
                  </a:lnTo>
                  <a:close/>
                </a:path>
              </a:pathLst>
            </a:custGeom>
            <a:solidFill>
              <a:srgbClr val="256F9F"/>
            </a:solidFill>
          </p:spPr>
          <p:txBody>
            <a:bodyPr wrap="square" lIns="0" tIns="0" rIns="0" bIns="0" rtlCol="0"/>
            <a:lstStyle/>
            <a:p>
              <a:endParaRPr dirty="0"/>
            </a:p>
          </p:txBody>
        </p:sp>
        <p:sp>
          <p:nvSpPr>
            <p:cNvPr id="19" name="object 19"/>
            <p:cNvSpPr/>
            <p:nvPr/>
          </p:nvSpPr>
          <p:spPr>
            <a:xfrm>
              <a:off x="422147" y="1840992"/>
              <a:ext cx="1096010" cy="1400810"/>
            </a:xfrm>
            <a:custGeom>
              <a:avLst/>
              <a:gdLst/>
              <a:ahLst/>
              <a:cxnLst/>
              <a:rect l="l" t="t" r="r" b="b"/>
              <a:pathLst>
                <a:path w="1096010" h="1400810">
                  <a:moveTo>
                    <a:pt x="0" y="1400555"/>
                  </a:moveTo>
                  <a:lnTo>
                    <a:pt x="1095756" y="1400555"/>
                  </a:lnTo>
                  <a:lnTo>
                    <a:pt x="1095756" y="0"/>
                  </a:lnTo>
                  <a:lnTo>
                    <a:pt x="0" y="0"/>
                  </a:lnTo>
                  <a:lnTo>
                    <a:pt x="0" y="1400555"/>
                  </a:lnTo>
                  <a:close/>
                </a:path>
              </a:pathLst>
            </a:custGeom>
            <a:ln w="9525">
              <a:solidFill>
                <a:srgbClr val="BEBEBE"/>
              </a:solidFill>
            </a:ln>
          </p:spPr>
          <p:txBody>
            <a:bodyPr wrap="square" lIns="0" tIns="0" rIns="0" bIns="0" rtlCol="0"/>
            <a:lstStyle/>
            <a:p>
              <a:endParaRPr dirty="0"/>
            </a:p>
          </p:txBody>
        </p:sp>
      </p:grpSp>
      <p:sp>
        <p:nvSpPr>
          <p:cNvPr id="20" name="object 20"/>
          <p:cNvSpPr txBox="1"/>
          <p:nvPr/>
        </p:nvSpPr>
        <p:spPr>
          <a:xfrm>
            <a:off x="542950" y="2111755"/>
            <a:ext cx="85280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Microsoft Sans Serif"/>
                <a:cs typeface="Microsoft Sans Serif"/>
              </a:rPr>
              <a:t>Б</a:t>
            </a:r>
            <a:r>
              <a:rPr sz="1800" spc="-30" dirty="0">
                <a:solidFill>
                  <a:srgbClr val="FFFFFF"/>
                </a:solidFill>
                <a:latin typeface="Microsoft Sans Serif"/>
                <a:cs typeface="Microsoft Sans Serif"/>
              </a:rPr>
              <a:t>ю</a:t>
            </a:r>
            <a:r>
              <a:rPr sz="1800" dirty="0">
                <a:solidFill>
                  <a:srgbClr val="FFFFFF"/>
                </a:solidFill>
                <a:latin typeface="Microsoft Sans Serif"/>
                <a:cs typeface="Microsoft Sans Serif"/>
              </a:rPr>
              <a:t>д</a:t>
            </a:r>
            <a:r>
              <a:rPr sz="1800" spc="-40" dirty="0">
                <a:solidFill>
                  <a:srgbClr val="FFFFFF"/>
                </a:solidFill>
                <a:latin typeface="Microsoft Sans Serif"/>
                <a:cs typeface="Microsoft Sans Serif"/>
              </a:rPr>
              <a:t>ж</a:t>
            </a:r>
            <a:r>
              <a:rPr sz="1800" spc="-105" dirty="0">
                <a:solidFill>
                  <a:srgbClr val="FFFFFF"/>
                </a:solidFill>
                <a:latin typeface="Microsoft Sans Serif"/>
                <a:cs typeface="Microsoft Sans Serif"/>
              </a:rPr>
              <a:t>е</a:t>
            </a:r>
            <a:r>
              <a:rPr sz="1800" dirty="0">
                <a:solidFill>
                  <a:srgbClr val="FFFFFF"/>
                </a:solidFill>
                <a:latin typeface="Microsoft Sans Serif"/>
                <a:cs typeface="Microsoft Sans Serif"/>
              </a:rPr>
              <a:t>т</a:t>
            </a:r>
            <a:endParaRPr sz="1800" dirty="0">
              <a:latin typeface="Microsoft Sans Serif"/>
              <a:cs typeface="Microsoft Sans Serif"/>
            </a:endParaRPr>
          </a:p>
        </p:txBody>
      </p:sp>
      <p:sp>
        <p:nvSpPr>
          <p:cNvPr id="21" name="object 21"/>
          <p:cNvSpPr txBox="1"/>
          <p:nvPr/>
        </p:nvSpPr>
        <p:spPr>
          <a:xfrm>
            <a:off x="760882" y="2386076"/>
            <a:ext cx="41719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Microsoft Sans Serif"/>
                <a:cs typeface="Microsoft Sans Serif"/>
              </a:rPr>
              <a:t>д</a:t>
            </a:r>
            <a:r>
              <a:rPr sz="1800" spc="20" dirty="0">
                <a:solidFill>
                  <a:srgbClr val="FFFFFF"/>
                </a:solidFill>
                <a:latin typeface="Microsoft Sans Serif"/>
                <a:cs typeface="Microsoft Sans Serif"/>
              </a:rPr>
              <a:t>л</a:t>
            </a:r>
            <a:r>
              <a:rPr sz="1800" spc="-5" dirty="0">
                <a:solidFill>
                  <a:srgbClr val="FFFFFF"/>
                </a:solidFill>
                <a:latin typeface="Microsoft Sans Serif"/>
                <a:cs typeface="Microsoft Sans Serif"/>
              </a:rPr>
              <a:t>я</a:t>
            </a:r>
            <a:endParaRPr sz="1800" dirty="0">
              <a:latin typeface="Microsoft Sans Serif"/>
              <a:cs typeface="Microsoft Sans Serif"/>
            </a:endParaRPr>
          </a:p>
        </p:txBody>
      </p:sp>
      <p:sp>
        <p:nvSpPr>
          <p:cNvPr id="22" name="object 22"/>
          <p:cNvSpPr txBox="1"/>
          <p:nvPr/>
        </p:nvSpPr>
        <p:spPr>
          <a:xfrm>
            <a:off x="518566" y="2660396"/>
            <a:ext cx="902335" cy="299720"/>
          </a:xfrm>
          <a:prstGeom prst="rect">
            <a:avLst/>
          </a:prstGeom>
        </p:spPr>
        <p:txBody>
          <a:bodyPr vert="horz" wrap="square" lIns="0" tIns="12700" rIns="0" bIns="0" rtlCol="0">
            <a:spAutoFit/>
          </a:bodyPr>
          <a:lstStyle/>
          <a:p>
            <a:pPr marL="12700">
              <a:lnSpc>
                <a:spcPct val="100000"/>
              </a:lnSpc>
              <a:spcBef>
                <a:spcPts val="100"/>
              </a:spcBef>
            </a:pPr>
            <a:r>
              <a:rPr sz="1800" spc="-15" dirty="0">
                <a:solidFill>
                  <a:srgbClr val="FFFFFF"/>
                </a:solidFill>
                <a:latin typeface="Microsoft Sans Serif"/>
                <a:cs typeface="Microsoft Sans Serif"/>
              </a:rPr>
              <a:t>гр</a:t>
            </a:r>
            <a:r>
              <a:rPr sz="1800" spc="-25" dirty="0">
                <a:solidFill>
                  <a:srgbClr val="FFFFFF"/>
                </a:solidFill>
                <a:latin typeface="Microsoft Sans Serif"/>
                <a:cs typeface="Microsoft Sans Serif"/>
              </a:rPr>
              <a:t>а</a:t>
            </a:r>
            <a:r>
              <a:rPr sz="1800" spc="-20" dirty="0">
                <a:solidFill>
                  <a:srgbClr val="FFFFFF"/>
                </a:solidFill>
                <a:latin typeface="Microsoft Sans Serif"/>
                <a:cs typeface="Microsoft Sans Serif"/>
              </a:rPr>
              <a:t>ждан</a:t>
            </a:r>
            <a:endParaRPr sz="1800" dirty="0">
              <a:latin typeface="Microsoft Sans Serif"/>
              <a:cs typeface="Microsoft Sans Serif"/>
            </a:endParaRPr>
          </a:p>
        </p:txBody>
      </p:sp>
      <p:grpSp>
        <p:nvGrpSpPr>
          <p:cNvPr id="23" name="object 23"/>
          <p:cNvGrpSpPr/>
          <p:nvPr/>
        </p:nvGrpSpPr>
        <p:grpSpPr>
          <a:xfrm>
            <a:off x="371856" y="1801329"/>
            <a:ext cx="1405255" cy="1663064"/>
            <a:chOff x="371856" y="1801329"/>
            <a:chExt cx="1405255" cy="1663064"/>
          </a:xfrm>
        </p:grpSpPr>
        <p:pic>
          <p:nvPicPr>
            <p:cNvPr id="24" name="object 24"/>
            <p:cNvPicPr/>
            <p:nvPr/>
          </p:nvPicPr>
          <p:blipFill>
            <a:blip r:embed="rId4" cstate="print"/>
            <a:stretch>
              <a:fillRect/>
            </a:stretch>
          </p:blipFill>
          <p:spPr>
            <a:xfrm>
              <a:off x="1373123" y="1801329"/>
              <a:ext cx="403898" cy="385610"/>
            </a:xfrm>
            <a:prstGeom prst="rect">
              <a:avLst/>
            </a:prstGeom>
          </p:spPr>
        </p:pic>
        <p:sp>
          <p:nvSpPr>
            <p:cNvPr id="25" name="object 25"/>
            <p:cNvSpPr/>
            <p:nvPr/>
          </p:nvSpPr>
          <p:spPr>
            <a:xfrm>
              <a:off x="1432559" y="1840992"/>
              <a:ext cx="289560" cy="273050"/>
            </a:xfrm>
            <a:custGeom>
              <a:avLst/>
              <a:gdLst/>
              <a:ahLst/>
              <a:cxnLst/>
              <a:rect l="l" t="t" r="r" b="b"/>
              <a:pathLst>
                <a:path w="289560" h="273050">
                  <a:moveTo>
                    <a:pt x="144780" y="0"/>
                  </a:moveTo>
                  <a:lnTo>
                    <a:pt x="98999" y="6955"/>
                  </a:lnTo>
                  <a:lnTo>
                    <a:pt x="59253" y="26322"/>
                  </a:lnTo>
                  <a:lnTo>
                    <a:pt x="27919" y="55851"/>
                  </a:lnTo>
                  <a:lnTo>
                    <a:pt x="7376" y="93293"/>
                  </a:lnTo>
                  <a:lnTo>
                    <a:pt x="0" y="136398"/>
                  </a:lnTo>
                  <a:lnTo>
                    <a:pt x="7376" y="179502"/>
                  </a:lnTo>
                  <a:lnTo>
                    <a:pt x="27919" y="216944"/>
                  </a:lnTo>
                  <a:lnTo>
                    <a:pt x="59253" y="246473"/>
                  </a:lnTo>
                  <a:lnTo>
                    <a:pt x="98999" y="265840"/>
                  </a:lnTo>
                  <a:lnTo>
                    <a:pt x="144780" y="272796"/>
                  </a:lnTo>
                  <a:lnTo>
                    <a:pt x="190560" y="265840"/>
                  </a:lnTo>
                  <a:lnTo>
                    <a:pt x="230306" y="246473"/>
                  </a:lnTo>
                  <a:lnTo>
                    <a:pt x="261640" y="216944"/>
                  </a:lnTo>
                  <a:lnTo>
                    <a:pt x="282183" y="179502"/>
                  </a:lnTo>
                  <a:lnTo>
                    <a:pt x="289559" y="136398"/>
                  </a:lnTo>
                  <a:lnTo>
                    <a:pt x="282183" y="93293"/>
                  </a:lnTo>
                  <a:lnTo>
                    <a:pt x="261640" y="55851"/>
                  </a:lnTo>
                  <a:lnTo>
                    <a:pt x="230306" y="26322"/>
                  </a:lnTo>
                  <a:lnTo>
                    <a:pt x="190560" y="6955"/>
                  </a:lnTo>
                  <a:lnTo>
                    <a:pt x="144780" y="0"/>
                  </a:lnTo>
                  <a:close/>
                </a:path>
              </a:pathLst>
            </a:custGeom>
            <a:solidFill>
              <a:srgbClr val="EABC00"/>
            </a:solidFill>
          </p:spPr>
          <p:txBody>
            <a:bodyPr wrap="square" lIns="0" tIns="0" rIns="0" bIns="0" rtlCol="0"/>
            <a:lstStyle/>
            <a:p>
              <a:endParaRPr dirty="0"/>
            </a:p>
          </p:txBody>
        </p:sp>
        <p:pic>
          <p:nvPicPr>
            <p:cNvPr id="26" name="object 26"/>
            <p:cNvPicPr/>
            <p:nvPr/>
          </p:nvPicPr>
          <p:blipFill>
            <a:blip r:embed="rId5" cstate="print"/>
            <a:stretch>
              <a:fillRect/>
            </a:stretch>
          </p:blipFill>
          <p:spPr>
            <a:xfrm>
              <a:off x="371856" y="3076943"/>
              <a:ext cx="403898" cy="387108"/>
            </a:xfrm>
            <a:prstGeom prst="rect">
              <a:avLst/>
            </a:prstGeom>
          </p:spPr>
        </p:pic>
        <p:sp>
          <p:nvSpPr>
            <p:cNvPr id="27" name="object 27"/>
            <p:cNvSpPr/>
            <p:nvPr/>
          </p:nvSpPr>
          <p:spPr>
            <a:xfrm>
              <a:off x="431292" y="3116580"/>
              <a:ext cx="289560" cy="274320"/>
            </a:xfrm>
            <a:custGeom>
              <a:avLst/>
              <a:gdLst/>
              <a:ahLst/>
              <a:cxnLst/>
              <a:rect l="l" t="t" r="r" b="b"/>
              <a:pathLst>
                <a:path w="289559" h="274320">
                  <a:moveTo>
                    <a:pt x="144779" y="0"/>
                  </a:moveTo>
                  <a:lnTo>
                    <a:pt x="99018" y="6998"/>
                  </a:lnTo>
                  <a:lnTo>
                    <a:pt x="59275" y="26481"/>
                  </a:lnTo>
                  <a:lnTo>
                    <a:pt x="27934" y="56180"/>
                  </a:lnTo>
                  <a:lnTo>
                    <a:pt x="7381" y="93829"/>
                  </a:lnTo>
                  <a:lnTo>
                    <a:pt x="0" y="137160"/>
                  </a:lnTo>
                  <a:lnTo>
                    <a:pt x="7381" y="180490"/>
                  </a:lnTo>
                  <a:lnTo>
                    <a:pt x="27934" y="218139"/>
                  </a:lnTo>
                  <a:lnTo>
                    <a:pt x="59275" y="247838"/>
                  </a:lnTo>
                  <a:lnTo>
                    <a:pt x="99018" y="267321"/>
                  </a:lnTo>
                  <a:lnTo>
                    <a:pt x="144779" y="274320"/>
                  </a:lnTo>
                  <a:lnTo>
                    <a:pt x="190541" y="267321"/>
                  </a:lnTo>
                  <a:lnTo>
                    <a:pt x="230284" y="247838"/>
                  </a:lnTo>
                  <a:lnTo>
                    <a:pt x="261625" y="218139"/>
                  </a:lnTo>
                  <a:lnTo>
                    <a:pt x="282178" y="180490"/>
                  </a:lnTo>
                  <a:lnTo>
                    <a:pt x="289559" y="137160"/>
                  </a:lnTo>
                  <a:lnTo>
                    <a:pt x="282178" y="93829"/>
                  </a:lnTo>
                  <a:lnTo>
                    <a:pt x="261625" y="56180"/>
                  </a:lnTo>
                  <a:lnTo>
                    <a:pt x="230284" y="26481"/>
                  </a:lnTo>
                  <a:lnTo>
                    <a:pt x="190541" y="6998"/>
                  </a:lnTo>
                  <a:lnTo>
                    <a:pt x="144779" y="0"/>
                  </a:lnTo>
                  <a:close/>
                </a:path>
              </a:pathLst>
            </a:custGeom>
            <a:solidFill>
              <a:srgbClr val="EABC00"/>
            </a:solidFill>
          </p:spPr>
          <p:txBody>
            <a:bodyPr wrap="square" lIns="0" tIns="0" rIns="0" bIns="0" rtlCol="0"/>
            <a:lstStyle/>
            <a:p>
              <a:endParaRPr dirty="0"/>
            </a:p>
          </p:txBody>
        </p:sp>
      </p:grpSp>
      <p:pic>
        <p:nvPicPr>
          <p:cNvPr id="28" name="object 28"/>
          <p:cNvPicPr/>
          <p:nvPr/>
        </p:nvPicPr>
        <p:blipFill>
          <a:blip r:embed="rId6" cstate="print"/>
          <a:stretch>
            <a:fillRect/>
          </a:stretch>
        </p:blipFill>
        <p:spPr>
          <a:xfrm>
            <a:off x="3895344" y="1985887"/>
            <a:ext cx="610283" cy="581978"/>
          </a:xfrm>
          <a:prstGeom prst="rect">
            <a:avLst/>
          </a:prstGeom>
        </p:spPr>
      </p:pic>
      <p:sp>
        <p:nvSpPr>
          <p:cNvPr id="29" name="object 29"/>
          <p:cNvSpPr txBox="1"/>
          <p:nvPr/>
        </p:nvSpPr>
        <p:spPr>
          <a:xfrm>
            <a:off x="500887" y="1209801"/>
            <a:ext cx="8657590" cy="452755"/>
          </a:xfrm>
          <a:prstGeom prst="rect">
            <a:avLst/>
          </a:prstGeom>
        </p:spPr>
        <p:txBody>
          <a:bodyPr vert="horz" wrap="square" lIns="0" tIns="13335" rIns="0" bIns="0" rtlCol="0">
            <a:spAutoFit/>
          </a:bodyPr>
          <a:lstStyle/>
          <a:p>
            <a:pPr marL="12700" marR="5080">
              <a:lnSpc>
                <a:spcPct val="100000"/>
              </a:lnSpc>
              <a:spcBef>
                <a:spcPts val="105"/>
              </a:spcBef>
            </a:pPr>
            <a:r>
              <a:rPr sz="1400" spc="-15" dirty="0">
                <a:latin typeface="Microsoft Sans Serif"/>
                <a:cs typeface="Microsoft Sans Serif"/>
              </a:rPr>
              <a:t>Предлагаем</a:t>
            </a:r>
            <a:r>
              <a:rPr sz="1400" spc="-5" dirty="0">
                <a:latin typeface="Microsoft Sans Serif"/>
                <a:cs typeface="Microsoft Sans Serif"/>
              </a:rPr>
              <a:t> Вашему</a:t>
            </a:r>
            <a:r>
              <a:rPr sz="1400" spc="5" dirty="0">
                <a:latin typeface="Microsoft Sans Serif"/>
                <a:cs typeface="Microsoft Sans Serif"/>
              </a:rPr>
              <a:t> </a:t>
            </a:r>
            <a:r>
              <a:rPr sz="1400" spc="-10" dirty="0">
                <a:latin typeface="Microsoft Sans Serif"/>
                <a:cs typeface="Microsoft Sans Serif"/>
              </a:rPr>
              <a:t>вниманию</a:t>
            </a:r>
            <a:r>
              <a:rPr sz="1400" spc="20" dirty="0">
                <a:latin typeface="Microsoft Sans Serif"/>
                <a:cs typeface="Microsoft Sans Serif"/>
              </a:rPr>
              <a:t> </a:t>
            </a:r>
            <a:r>
              <a:rPr sz="1400" spc="-20" dirty="0">
                <a:latin typeface="Microsoft Sans Serif"/>
                <a:cs typeface="Microsoft Sans Serif"/>
              </a:rPr>
              <a:t>издание</a:t>
            </a:r>
            <a:r>
              <a:rPr sz="1400" spc="10" dirty="0">
                <a:latin typeface="Microsoft Sans Serif"/>
                <a:cs typeface="Microsoft Sans Serif"/>
              </a:rPr>
              <a:t> </a:t>
            </a:r>
            <a:r>
              <a:rPr sz="1400" spc="-20" dirty="0">
                <a:latin typeface="Microsoft Sans Serif"/>
                <a:cs typeface="Microsoft Sans Serif"/>
              </a:rPr>
              <a:t>«Бюджет</a:t>
            </a:r>
            <a:r>
              <a:rPr sz="1400" spc="5" dirty="0">
                <a:latin typeface="Microsoft Sans Serif"/>
                <a:cs typeface="Microsoft Sans Serif"/>
              </a:rPr>
              <a:t> </a:t>
            </a:r>
            <a:r>
              <a:rPr sz="1400" dirty="0">
                <a:latin typeface="Microsoft Sans Serif"/>
                <a:cs typeface="Microsoft Sans Serif"/>
              </a:rPr>
              <a:t>для</a:t>
            </a:r>
            <a:r>
              <a:rPr sz="1400" spc="15" dirty="0">
                <a:latin typeface="Microsoft Sans Serif"/>
                <a:cs typeface="Microsoft Sans Serif"/>
              </a:rPr>
              <a:t> </a:t>
            </a:r>
            <a:r>
              <a:rPr sz="1400" spc="-10" dirty="0">
                <a:latin typeface="Microsoft Sans Serif"/>
                <a:cs typeface="Microsoft Sans Serif"/>
              </a:rPr>
              <a:t>граждан»,</a:t>
            </a:r>
            <a:r>
              <a:rPr sz="1400" spc="-15" dirty="0">
                <a:latin typeface="Microsoft Sans Serif"/>
                <a:cs typeface="Microsoft Sans Serif"/>
              </a:rPr>
              <a:t> </a:t>
            </a:r>
            <a:r>
              <a:rPr sz="1400" dirty="0">
                <a:latin typeface="Microsoft Sans Serif"/>
                <a:cs typeface="Microsoft Sans Serif"/>
              </a:rPr>
              <a:t>в</a:t>
            </a:r>
            <a:r>
              <a:rPr sz="1400" spc="20" dirty="0">
                <a:latin typeface="Microsoft Sans Serif"/>
                <a:cs typeface="Microsoft Sans Serif"/>
              </a:rPr>
              <a:t> </a:t>
            </a:r>
            <a:r>
              <a:rPr sz="1400" spc="-25" dirty="0">
                <a:latin typeface="Microsoft Sans Serif"/>
                <a:cs typeface="Microsoft Sans Serif"/>
              </a:rPr>
              <a:t>котором</a:t>
            </a:r>
            <a:r>
              <a:rPr sz="1400" spc="-20" dirty="0">
                <a:latin typeface="Microsoft Sans Serif"/>
                <a:cs typeface="Microsoft Sans Serif"/>
              </a:rPr>
              <a:t> </a:t>
            </a:r>
            <a:r>
              <a:rPr sz="1400" spc="-35" dirty="0">
                <a:latin typeface="Microsoft Sans Serif"/>
                <a:cs typeface="Microsoft Sans Serif"/>
              </a:rPr>
              <a:t>кратко</a:t>
            </a:r>
            <a:r>
              <a:rPr sz="1400" dirty="0">
                <a:latin typeface="Microsoft Sans Serif"/>
                <a:cs typeface="Microsoft Sans Serif"/>
              </a:rPr>
              <a:t> и</a:t>
            </a:r>
            <a:r>
              <a:rPr sz="1400" spc="25" dirty="0">
                <a:latin typeface="Microsoft Sans Serif"/>
                <a:cs typeface="Microsoft Sans Serif"/>
              </a:rPr>
              <a:t> </a:t>
            </a:r>
            <a:r>
              <a:rPr sz="1400" spc="-5" dirty="0">
                <a:latin typeface="Microsoft Sans Serif"/>
                <a:cs typeface="Microsoft Sans Serif"/>
              </a:rPr>
              <a:t>доступно</a:t>
            </a:r>
            <a:r>
              <a:rPr sz="1400" dirty="0">
                <a:latin typeface="Microsoft Sans Serif"/>
                <a:cs typeface="Microsoft Sans Serif"/>
              </a:rPr>
              <a:t> </a:t>
            </a:r>
            <a:r>
              <a:rPr sz="1400" spc="-15" dirty="0">
                <a:latin typeface="Microsoft Sans Serif"/>
                <a:cs typeface="Microsoft Sans Serif"/>
              </a:rPr>
              <a:t>отражены </a:t>
            </a:r>
            <a:r>
              <a:rPr sz="1400" spc="-360" dirty="0">
                <a:latin typeface="Microsoft Sans Serif"/>
                <a:cs typeface="Microsoft Sans Serif"/>
              </a:rPr>
              <a:t> </a:t>
            </a:r>
            <a:r>
              <a:rPr sz="1400" spc="-5" dirty="0">
                <a:latin typeface="Microsoft Sans Serif"/>
                <a:cs typeface="Microsoft Sans Serif"/>
              </a:rPr>
              <a:t>основные</a:t>
            </a:r>
            <a:r>
              <a:rPr sz="1400" spc="-10" dirty="0">
                <a:latin typeface="Microsoft Sans Serif"/>
                <a:cs typeface="Microsoft Sans Serif"/>
              </a:rPr>
              <a:t> </a:t>
            </a:r>
            <a:r>
              <a:rPr sz="1400" spc="-15" dirty="0">
                <a:latin typeface="Microsoft Sans Serif"/>
                <a:cs typeface="Microsoft Sans Serif"/>
              </a:rPr>
              <a:t>положения</a:t>
            </a:r>
            <a:r>
              <a:rPr sz="1400" spc="15" dirty="0">
                <a:latin typeface="Microsoft Sans Serif"/>
                <a:cs typeface="Microsoft Sans Serif"/>
              </a:rPr>
              <a:t> </a:t>
            </a:r>
            <a:r>
              <a:rPr sz="1400" spc="-20" dirty="0">
                <a:latin typeface="Microsoft Sans Serif"/>
                <a:cs typeface="Microsoft Sans Serif"/>
              </a:rPr>
              <a:t>отчета</a:t>
            </a:r>
            <a:r>
              <a:rPr sz="1400" spc="-25" dirty="0">
                <a:latin typeface="Microsoft Sans Serif"/>
                <a:cs typeface="Microsoft Sans Serif"/>
              </a:rPr>
              <a:t> </a:t>
            </a:r>
            <a:r>
              <a:rPr sz="1400" spc="-5" dirty="0">
                <a:latin typeface="Microsoft Sans Serif"/>
                <a:cs typeface="Microsoft Sans Serif"/>
              </a:rPr>
              <a:t>об</a:t>
            </a:r>
            <a:r>
              <a:rPr sz="1400" spc="15" dirty="0">
                <a:latin typeface="Microsoft Sans Serif"/>
                <a:cs typeface="Microsoft Sans Serif"/>
              </a:rPr>
              <a:t> </a:t>
            </a:r>
            <a:r>
              <a:rPr sz="1400" spc="-10" dirty="0">
                <a:latin typeface="Microsoft Sans Serif"/>
                <a:cs typeface="Microsoft Sans Serif"/>
              </a:rPr>
              <a:t>исполнении</a:t>
            </a:r>
            <a:r>
              <a:rPr sz="1400" spc="10" dirty="0">
                <a:latin typeface="Microsoft Sans Serif"/>
                <a:cs typeface="Microsoft Sans Serif"/>
              </a:rPr>
              <a:t> </a:t>
            </a:r>
            <a:r>
              <a:rPr sz="1400" spc="-20" dirty="0">
                <a:latin typeface="Microsoft Sans Serif"/>
                <a:cs typeface="Microsoft Sans Serif"/>
              </a:rPr>
              <a:t>бюджета</a:t>
            </a:r>
            <a:r>
              <a:rPr sz="1400" spc="-5" dirty="0">
                <a:latin typeface="Microsoft Sans Serif"/>
                <a:cs typeface="Microsoft Sans Serif"/>
              </a:rPr>
              <a:t> </a:t>
            </a:r>
            <a:r>
              <a:rPr sz="1400" spc="-15" dirty="0">
                <a:latin typeface="Microsoft Sans Serif"/>
                <a:cs typeface="Microsoft Sans Serif"/>
              </a:rPr>
              <a:t>муниципального</a:t>
            </a:r>
            <a:r>
              <a:rPr sz="1400" spc="25" dirty="0">
                <a:latin typeface="Microsoft Sans Serif"/>
                <a:cs typeface="Microsoft Sans Serif"/>
              </a:rPr>
              <a:t> </a:t>
            </a:r>
            <a:r>
              <a:rPr sz="1400" spc="-15" dirty="0">
                <a:latin typeface="Microsoft Sans Serif"/>
                <a:cs typeface="Microsoft Sans Serif"/>
              </a:rPr>
              <a:t>образования </a:t>
            </a:r>
            <a:r>
              <a:rPr sz="1400" spc="-30" dirty="0">
                <a:latin typeface="Microsoft Sans Serif"/>
                <a:cs typeface="Microsoft Sans Serif"/>
              </a:rPr>
              <a:t>за</a:t>
            </a:r>
            <a:r>
              <a:rPr sz="1400" dirty="0">
                <a:latin typeface="Microsoft Sans Serif"/>
                <a:cs typeface="Microsoft Sans Serif"/>
              </a:rPr>
              <a:t> </a:t>
            </a:r>
            <a:r>
              <a:rPr sz="1400" spc="-5" dirty="0">
                <a:latin typeface="Microsoft Sans Serif"/>
                <a:cs typeface="Microsoft Sans Serif"/>
              </a:rPr>
              <a:t>202</a:t>
            </a:r>
            <a:r>
              <a:rPr lang="ru-RU" sz="1400" spc="-5" dirty="0">
                <a:latin typeface="Microsoft Sans Serif"/>
                <a:cs typeface="Microsoft Sans Serif"/>
              </a:rPr>
              <a:t>3</a:t>
            </a:r>
            <a:r>
              <a:rPr sz="1400" dirty="0">
                <a:latin typeface="Microsoft Sans Serif"/>
                <a:cs typeface="Microsoft Sans Serif"/>
              </a:rPr>
              <a:t> </a:t>
            </a:r>
            <a:r>
              <a:rPr sz="1400" spc="-35" dirty="0">
                <a:latin typeface="Microsoft Sans Serif"/>
                <a:cs typeface="Microsoft Sans Serif"/>
              </a:rPr>
              <a:t>год</a:t>
            </a:r>
            <a:endParaRPr sz="1400" dirty="0">
              <a:latin typeface="Microsoft Sans Serif"/>
              <a:cs typeface="Microsoft Sans Serif"/>
            </a:endParaRPr>
          </a:p>
        </p:txBody>
      </p:sp>
      <p:sp>
        <p:nvSpPr>
          <p:cNvPr id="30" name="object 30"/>
          <p:cNvSpPr txBox="1"/>
          <p:nvPr/>
        </p:nvSpPr>
        <p:spPr>
          <a:xfrm>
            <a:off x="5069204" y="5170678"/>
            <a:ext cx="4170045" cy="443711"/>
          </a:xfrm>
          <a:prstGeom prst="rect">
            <a:avLst/>
          </a:prstGeom>
        </p:spPr>
        <p:txBody>
          <a:bodyPr vert="horz" wrap="square" lIns="0" tIns="12700" rIns="0" bIns="0" rtlCol="0">
            <a:spAutoFit/>
          </a:bodyPr>
          <a:lstStyle/>
          <a:p>
            <a:pPr marL="12700">
              <a:lnSpc>
                <a:spcPct val="100000"/>
              </a:lnSpc>
              <a:spcBef>
                <a:spcPts val="100"/>
              </a:spcBef>
            </a:pPr>
            <a:r>
              <a:rPr sz="1400" spc="-5" dirty="0">
                <a:latin typeface="Microsoft Sans Serif"/>
                <a:cs typeface="Microsoft Sans Serif"/>
              </a:rPr>
              <a:t>Официальный</a:t>
            </a:r>
            <a:r>
              <a:rPr sz="1400" spc="20" dirty="0">
                <a:latin typeface="Microsoft Sans Serif"/>
                <a:cs typeface="Microsoft Sans Serif"/>
              </a:rPr>
              <a:t> </a:t>
            </a:r>
            <a:r>
              <a:rPr sz="1400" spc="-5" dirty="0">
                <a:latin typeface="Microsoft Sans Serif"/>
                <a:cs typeface="Microsoft Sans Serif"/>
              </a:rPr>
              <a:t>сайт</a:t>
            </a:r>
            <a:r>
              <a:rPr sz="1400" spc="15" dirty="0">
                <a:latin typeface="Microsoft Sans Serif"/>
                <a:cs typeface="Microsoft Sans Serif"/>
              </a:rPr>
              <a:t> </a:t>
            </a:r>
            <a:r>
              <a:rPr lang="ru-RU" sz="1400" spc="-15" dirty="0">
                <a:latin typeface="Microsoft Sans Serif"/>
                <a:cs typeface="Microsoft Sans Serif"/>
              </a:rPr>
              <a:t>Черемховского районного муниципального образования </a:t>
            </a:r>
            <a:r>
              <a:rPr sz="1400" dirty="0">
                <a:latin typeface="Microsoft Sans Serif"/>
                <a:cs typeface="Microsoft Sans Serif"/>
              </a:rPr>
              <a:t>в</a:t>
            </a:r>
            <a:r>
              <a:rPr sz="1400" spc="20" dirty="0">
                <a:latin typeface="Microsoft Sans Serif"/>
                <a:cs typeface="Microsoft Sans Serif"/>
              </a:rPr>
              <a:t> </a:t>
            </a:r>
            <a:r>
              <a:rPr sz="1400" spc="-15" dirty="0">
                <a:latin typeface="Microsoft Sans Serif"/>
                <a:cs typeface="Microsoft Sans Serif"/>
              </a:rPr>
              <a:t>сети</a:t>
            </a:r>
            <a:r>
              <a:rPr sz="1400" spc="-5" dirty="0">
                <a:latin typeface="Microsoft Sans Serif"/>
                <a:cs typeface="Microsoft Sans Serif"/>
              </a:rPr>
              <a:t> </a:t>
            </a:r>
            <a:r>
              <a:rPr sz="1400" spc="-10" dirty="0">
                <a:latin typeface="Microsoft Sans Serif"/>
                <a:cs typeface="Microsoft Sans Serif"/>
              </a:rPr>
              <a:t>Интернет</a:t>
            </a:r>
            <a:endParaRPr sz="1400" dirty="0">
              <a:latin typeface="Microsoft Sans Serif"/>
              <a:cs typeface="Microsoft Sans Serif"/>
            </a:endParaRPr>
          </a:p>
        </p:txBody>
      </p:sp>
      <p:sp>
        <p:nvSpPr>
          <p:cNvPr id="31" name="object 31"/>
          <p:cNvSpPr txBox="1"/>
          <p:nvPr/>
        </p:nvSpPr>
        <p:spPr>
          <a:xfrm>
            <a:off x="5069204" y="5805952"/>
            <a:ext cx="2368498" cy="228268"/>
          </a:xfrm>
          <a:prstGeom prst="rect">
            <a:avLst/>
          </a:prstGeom>
        </p:spPr>
        <p:txBody>
          <a:bodyPr vert="horz" wrap="square" lIns="0" tIns="12700" rIns="0" bIns="0" rtlCol="0">
            <a:spAutoFit/>
          </a:bodyPr>
          <a:lstStyle/>
          <a:p>
            <a:pPr marL="12700">
              <a:lnSpc>
                <a:spcPct val="100000"/>
              </a:lnSpc>
              <a:spcBef>
                <a:spcPts val="100"/>
              </a:spcBef>
            </a:pPr>
            <a:r>
              <a:rPr sz="1400" u="sng" spc="-5" dirty="0">
                <a:solidFill>
                  <a:schemeClr val="accent1">
                    <a:lumMod val="75000"/>
                  </a:schemeClr>
                </a:solidFill>
                <a:uFill>
                  <a:solidFill>
                    <a:srgbClr val="2E5496"/>
                  </a:solidFill>
                </a:uFill>
                <a:latin typeface="Microsoft Sans Serif"/>
                <a:cs typeface="Microsoft Sans Serif"/>
                <a:hlinkClick r:id="rId7">
                  <a:extLst>
                    <a:ext uri="{A12FA001-AC4F-418D-AE19-62706E023703}">
                      <ahyp:hlinkClr xmlns:ahyp="http://schemas.microsoft.com/office/drawing/2018/hyperlinkcolor" val="tx"/>
                    </a:ext>
                  </a:extLst>
                </a:hlinkClick>
              </a:rPr>
              <a:t>http:</a:t>
            </a:r>
            <a:r>
              <a:rPr lang="en-US" sz="1400" u="sng" spc="-5" dirty="0">
                <a:solidFill>
                  <a:schemeClr val="accent1">
                    <a:lumMod val="75000"/>
                  </a:schemeClr>
                </a:solidFill>
                <a:uFill>
                  <a:solidFill>
                    <a:srgbClr val="2E5496"/>
                  </a:solidFill>
                </a:uFill>
                <a:latin typeface="Microsoft Sans Serif"/>
                <a:cs typeface="Microsoft Sans Serif"/>
                <a:hlinkClick r:id="rId7">
                  <a:extLst>
                    <a:ext uri="{A12FA001-AC4F-418D-AE19-62706E023703}">
                      <ahyp:hlinkClr xmlns:ahyp="http://schemas.microsoft.com/office/drawing/2018/hyperlinkcolor" val="tx"/>
                    </a:ext>
                  </a:extLst>
                </a:hlinkClick>
              </a:rPr>
              <a:t>//cherraion.ru/</a:t>
            </a:r>
            <a:endParaRPr sz="1400" dirty="0">
              <a:solidFill>
                <a:schemeClr val="accent1">
                  <a:lumMod val="75000"/>
                </a:schemeClr>
              </a:solidFill>
              <a:latin typeface="Microsoft Sans Serif"/>
              <a:cs typeface="Microsoft Sans Serif"/>
            </a:endParaRPr>
          </a:p>
        </p:txBody>
      </p:sp>
      <p:pic>
        <p:nvPicPr>
          <p:cNvPr id="32" name="object 32"/>
          <p:cNvPicPr/>
          <p:nvPr/>
        </p:nvPicPr>
        <p:blipFill>
          <a:blip r:embed="rId8" cstate="print"/>
          <a:stretch>
            <a:fillRect/>
          </a:stretch>
        </p:blipFill>
        <p:spPr>
          <a:xfrm>
            <a:off x="2468298" y="5515646"/>
            <a:ext cx="560471" cy="526723"/>
          </a:xfrm>
          <a:prstGeom prst="rect">
            <a:avLst/>
          </a:prstGeom>
        </p:spPr>
      </p:pic>
      <p:pic>
        <p:nvPicPr>
          <p:cNvPr id="33" name="object 33"/>
          <p:cNvPicPr/>
          <p:nvPr/>
        </p:nvPicPr>
        <p:blipFill>
          <a:blip r:embed="rId9" cstate="print"/>
          <a:stretch>
            <a:fillRect/>
          </a:stretch>
        </p:blipFill>
        <p:spPr>
          <a:xfrm>
            <a:off x="8763000" y="5516879"/>
            <a:ext cx="868679" cy="690371"/>
          </a:xfrm>
          <a:prstGeom prst="rect">
            <a:avLst/>
          </a:prstGeom>
        </p:spPr>
      </p:pic>
      <p:sp>
        <p:nvSpPr>
          <p:cNvPr id="34" name="object 34"/>
          <p:cNvSpPr txBox="1"/>
          <p:nvPr/>
        </p:nvSpPr>
        <p:spPr>
          <a:xfrm>
            <a:off x="9418573" y="6397049"/>
            <a:ext cx="203200" cy="197485"/>
          </a:xfrm>
          <a:prstGeom prst="rect">
            <a:avLst/>
          </a:prstGeom>
        </p:spPr>
        <p:txBody>
          <a:bodyPr vert="horz" wrap="square" lIns="0" tIns="0" rIns="0" bIns="0" rtlCol="0">
            <a:spAutoFit/>
          </a:bodyPr>
          <a:lstStyle/>
          <a:p>
            <a:pPr marL="38100">
              <a:lnSpc>
                <a:spcPts val="1440"/>
              </a:lnSpc>
            </a:pPr>
            <a:fld id="{81D60167-4931-47E6-BA6A-407CBD079E47}" type="slidenum">
              <a:rPr sz="1200" spc="-5" dirty="0">
                <a:solidFill>
                  <a:srgbClr val="888888"/>
                </a:solidFill>
                <a:latin typeface="Microsoft Sans Serif"/>
                <a:cs typeface="Microsoft Sans Serif"/>
              </a:rPr>
              <a:pPr marL="38100">
                <a:lnSpc>
                  <a:spcPts val="1440"/>
                </a:lnSpc>
              </a:pPr>
              <a:t>3</a:t>
            </a:fld>
            <a:endParaRPr sz="1200" dirty="0">
              <a:latin typeface="Microsoft Sans Serif"/>
              <a:cs typeface="Microsoft Sans Serif"/>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172BCEB-B333-47F8-9D90-F94AC3AADCAE}"/>
              </a:ext>
            </a:extLst>
          </p:cNvPr>
          <p:cNvPicPr>
            <a:picLocks noChangeAspect="1"/>
          </p:cNvPicPr>
          <p:nvPr/>
        </p:nvPicPr>
        <p:blipFill>
          <a:blip r:embed="rId3"/>
          <a:stretch>
            <a:fillRect/>
          </a:stretch>
        </p:blipFill>
        <p:spPr>
          <a:xfrm>
            <a:off x="344489" y="1114062"/>
            <a:ext cx="6912768" cy="1234818"/>
          </a:xfrm>
          <a:prstGeom prst="rect">
            <a:avLst/>
          </a:prstGeom>
        </p:spPr>
      </p:pic>
      <p:graphicFrame>
        <p:nvGraphicFramePr>
          <p:cNvPr id="17" name="Таблица 17">
            <a:extLst>
              <a:ext uri="{FF2B5EF4-FFF2-40B4-BE49-F238E27FC236}">
                <a16:creationId xmlns:a16="http://schemas.microsoft.com/office/drawing/2014/main" id="{165D26BD-6AB1-4B24-A7B2-4FCD19EC400E}"/>
              </a:ext>
            </a:extLst>
          </p:cNvPr>
          <p:cNvGraphicFramePr>
            <a:graphicFrameLocks noGrp="1"/>
          </p:cNvGraphicFramePr>
          <p:nvPr/>
        </p:nvGraphicFramePr>
        <p:xfrm>
          <a:off x="474620" y="2443049"/>
          <a:ext cx="8984532" cy="3954000"/>
        </p:xfrm>
        <a:graphic>
          <a:graphicData uri="http://schemas.openxmlformats.org/drawingml/2006/table">
            <a:tbl>
              <a:tblPr firstRow="1" bandRow="1">
                <a:tableStyleId>{5C22544A-7EE6-4342-B048-85BDC9FD1C3A}</a:tableStyleId>
              </a:tblPr>
              <a:tblGrid>
                <a:gridCol w="6948838">
                  <a:extLst>
                    <a:ext uri="{9D8B030D-6E8A-4147-A177-3AD203B41FA5}">
                      <a16:colId xmlns:a16="http://schemas.microsoft.com/office/drawing/2014/main" val="2121509450"/>
                    </a:ext>
                  </a:extLst>
                </a:gridCol>
                <a:gridCol w="2035694">
                  <a:extLst>
                    <a:ext uri="{9D8B030D-6E8A-4147-A177-3AD203B41FA5}">
                      <a16:colId xmlns:a16="http://schemas.microsoft.com/office/drawing/2014/main" val="3239754585"/>
                    </a:ext>
                  </a:extLst>
                </a:gridCol>
              </a:tblGrid>
              <a:tr h="498000">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мероприятия</a:t>
                      </a:r>
                    </a:p>
                  </a:txBody>
                  <a:tcPr marL="74295" marR="74295" marT="37148" marB="37148" anchor="ctr">
                    <a:solidFill>
                      <a:schemeClr val="accent5">
                        <a:lumMod val="50000"/>
                      </a:schemeClr>
                    </a:solidFill>
                  </a:tcP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Сумма, тыс. руб.</a:t>
                      </a:r>
                    </a:p>
                  </a:txBody>
                  <a:tcPr marL="74295" marR="74295" marT="37148" marB="37148" anchor="ctr">
                    <a:solidFill>
                      <a:schemeClr val="accent5">
                        <a:lumMod val="50000"/>
                      </a:schemeClr>
                    </a:solidFill>
                  </a:tcPr>
                </a:tc>
                <a:extLst>
                  <a:ext uri="{0D108BD9-81ED-4DB2-BD59-A6C34878D82A}">
                    <a16:rowId xmlns:a16="http://schemas.microsoft.com/office/drawing/2014/main" val="1698202585"/>
                  </a:ext>
                </a:extLst>
              </a:tr>
              <a:tr h="432000">
                <a:tc>
                  <a:txBody>
                    <a:bodyPr/>
                    <a:lstStyle/>
                    <a:p>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Мхатик - дошколенок</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1 892,0</a:t>
                      </a:r>
                    </a:p>
                  </a:txBody>
                  <a:tcPr marL="74295" marR="74295" marT="37148" marB="37148" anchor="ctr"/>
                </a:tc>
                <a:extLst>
                  <a:ext uri="{0D108BD9-81ED-4DB2-BD59-A6C34878D82A}">
                    <a16:rowId xmlns:a16="http://schemas.microsoft.com/office/drawing/2014/main" val="2246337136"/>
                  </a:ext>
                </a:extLst>
              </a:tr>
              <a:tr h="432000">
                <a:tc>
                  <a:txBody>
                    <a:bodyPr/>
                    <a:lstStyle/>
                    <a:p>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Перспектива Движения Первых</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1 994,8</a:t>
                      </a:r>
                    </a:p>
                  </a:txBody>
                  <a:tcPr marL="74295" marR="74295" marT="37148" marB="37148" anchor="ctr"/>
                </a:tc>
                <a:extLst>
                  <a:ext uri="{0D108BD9-81ED-4DB2-BD59-A6C34878D82A}">
                    <a16:rowId xmlns:a16="http://schemas.microsoft.com/office/drawing/2014/main" val="3190980860"/>
                  </a:ext>
                </a:extLst>
              </a:tr>
              <a:tr h="432000">
                <a:tc>
                  <a:txBody>
                    <a:bodyPr/>
                    <a:lstStyle/>
                    <a:p>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Семейный очаг</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2 000,0</a:t>
                      </a:r>
                    </a:p>
                  </a:txBody>
                  <a:tcPr marL="74295" marR="74295" marT="37148" marB="37148" anchor="ctr"/>
                </a:tc>
                <a:extLst>
                  <a:ext uri="{0D108BD9-81ED-4DB2-BD59-A6C34878D82A}">
                    <a16:rowId xmlns:a16="http://schemas.microsoft.com/office/drawing/2014/main" val="1413380533"/>
                  </a:ext>
                </a:extLst>
              </a:tr>
              <a:tr h="432000">
                <a:tc>
                  <a:txBody>
                    <a:bodyPr/>
                    <a:lstStyle/>
                    <a:p>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ИГРОГРАД</a:t>
                      </a:r>
                    </a:p>
                  </a:txBody>
                  <a:tcPr marL="74295" marR="74295" marT="37148" marB="37148" anchor="ctr"/>
                </a:tc>
                <a:tc>
                  <a:txBody>
                    <a:bodyPr/>
                    <a:lstStyle/>
                    <a:p>
                      <a:pPr algn="ctr"/>
                      <a:r>
                        <a:rPr lang="en-US" sz="1400" dirty="0">
                          <a:latin typeface="Microsoft Sans Serif" panose="020B0604020202020204" pitchFamily="34" charset="0"/>
                          <a:ea typeface="Microsoft Sans Serif" panose="020B0604020202020204" pitchFamily="34" charset="0"/>
                          <a:cs typeface="Microsoft Sans Serif" panose="020B0604020202020204" pitchFamily="34" charset="0"/>
                        </a:rPr>
                        <a:t>1 </a:t>
                      </a: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814,2</a:t>
                      </a:r>
                    </a:p>
                  </a:txBody>
                  <a:tcPr marL="74295" marR="74295" marT="37148" marB="37148" anchor="ctr"/>
                </a:tc>
                <a:extLst>
                  <a:ext uri="{0D108BD9-81ED-4DB2-BD59-A6C34878D82A}">
                    <a16:rowId xmlns:a16="http://schemas.microsoft.com/office/drawing/2014/main" val="1838951725"/>
                  </a:ext>
                </a:extLst>
              </a:tr>
              <a:tr h="432000">
                <a:tc>
                  <a:txBody>
                    <a:bodyPr/>
                    <a:lstStyle/>
                    <a:p>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Центр детских инициатив</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1 212,9</a:t>
                      </a:r>
                    </a:p>
                  </a:txBody>
                  <a:tcPr marL="74295" marR="74295" marT="37148" marB="37148" anchor="ctr"/>
                </a:tc>
                <a:extLst>
                  <a:ext uri="{0D108BD9-81ED-4DB2-BD59-A6C34878D82A}">
                    <a16:rowId xmlns:a16="http://schemas.microsoft.com/office/drawing/2014/main" val="2724874111"/>
                  </a:ext>
                </a:extLst>
              </a:tr>
              <a:tr h="432000">
                <a:tc>
                  <a:txBody>
                    <a:bodyPr/>
                    <a:lstStyle/>
                    <a:p>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Резной палисад</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1 500,0</a:t>
                      </a:r>
                    </a:p>
                  </a:txBody>
                  <a:tcPr marL="74295" marR="74295" marT="37148" marB="37148" anchor="ctr"/>
                </a:tc>
                <a:extLst>
                  <a:ext uri="{0D108BD9-81ED-4DB2-BD59-A6C34878D82A}">
                    <a16:rowId xmlns:a16="http://schemas.microsoft.com/office/drawing/2014/main" val="4060229180"/>
                  </a:ext>
                </a:extLst>
              </a:tr>
              <a:tr h="432000">
                <a:tc>
                  <a:txBody>
                    <a:bodyPr/>
                    <a:lstStyle/>
                    <a:p>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Живи ярко</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2 000,0</a:t>
                      </a:r>
                    </a:p>
                  </a:txBody>
                  <a:tcPr marL="74295" marR="74295" marT="37148" marB="37148" anchor="ctr"/>
                </a:tc>
                <a:extLst>
                  <a:ext uri="{0D108BD9-81ED-4DB2-BD59-A6C34878D82A}">
                    <a16:rowId xmlns:a16="http://schemas.microsoft.com/office/drawing/2014/main" val="693308200"/>
                  </a:ext>
                </a:extLst>
              </a:tr>
              <a:tr h="432000">
                <a:tc>
                  <a:txBody>
                    <a:bodyPr/>
                    <a:lstStyle/>
                    <a:p>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Ремонт дороги деревни Красный Брод</a:t>
                      </a:r>
                    </a:p>
                  </a:txBody>
                  <a:tcPr marL="74295" marR="74295" marT="37148" marB="37148" anchor="ctr"/>
                </a:tc>
                <a:tc>
                  <a:txBody>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2 200,0</a:t>
                      </a:r>
                    </a:p>
                  </a:txBody>
                  <a:tcPr marL="74295" marR="74295" marT="37148" marB="37148" anchor="ctr"/>
                </a:tc>
                <a:extLst>
                  <a:ext uri="{0D108BD9-81ED-4DB2-BD59-A6C34878D82A}">
                    <a16:rowId xmlns:a16="http://schemas.microsoft.com/office/drawing/2014/main" val="2993078876"/>
                  </a:ext>
                </a:extLst>
              </a:tr>
            </a:tbl>
          </a:graphicData>
        </a:graphic>
      </p:graphicFrame>
      <p:sp>
        <p:nvSpPr>
          <p:cNvPr id="18" name="Прямоугольник 17">
            <a:extLst>
              <a:ext uri="{FF2B5EF4-FFF2-40B4-BE49-F238E27FC236}">
                <a16:creationId xmlns:a16="http://schemas.microsoft.com/office/drawing/2014/main" id="{F6A1A9C1-4A77-4848-A732-A0C7E10A3C74}"/>
              </a:ext>
            </a:extLst>
          </p:cNvPr>
          <p:cNvSpPr/>
          <p:nvPr/>
        </p:nvSpPr>
        <p:spPr>
          <a:xfrm>
            <a:off x="776536" y="1321462"/>
            <a:ext cx="6308932" cy="811394"/>
          </a:xfrm>
          <a:prstGeom prst="rect">
            <a:avLst/>
          </a:prstGeom>
        </p:spPr>
        <p:txBody>
          <a:bodyPr lIns="0" tIns="0" rIns="0" bIns="0">
            <a:noAutofit/>
          </a:bodyPr>
          <a:lstStyle/>
          <a:p>
            <a:pPr defTabSz="742950"/>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В 202</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5</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 году реализовано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8</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 инициативных проектов на общую сумму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14 613,9 </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тыс.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р</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уб., в т.ч.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13 038,5</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тыс.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р</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уб. </a:t>
            </a: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з</a:t>
            </a:r>
            <a:r>
              <a:rPr lang="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а счет средств областного бюджета  </a:t>
            </a:r>
          </a:p>
        </p:txBody>
      </p:sp>
      <p:sp>
        <p:nvSpPr>
          <p:cNvPr id="6" name="Прямоугольник 5">
            <a:extLst>
              <a:ext uri="{FF2B5EF4-FFF2-40B4-BE49-F238E27FC236}">
                <a16:creationId xmlns:a16="http://schemas.microsoft.com/office/drawing/2014/main" id="{CC29BE01-60BA-4BE9-85EF-C889C26DEA49}"/>
              </a:ext>
            </a:extLst>
          </p:cNvPr>
          <p:cNvSpPr/>
          <p:nvPr/>
        </p:nvSpPr>
        <p:spPr>
          <a:xfrm>
            <a:off x="454420" y="331859"/>
            <a:ext cx="5002635" cy="365034"/>
          </a:xfrm>
          <a:prstGeom prst="rect">
            <a:avLst/>
          </a:prstGeom>
        </p:spPr>
        <p:txBody>
          <a:bodyPr wrap="none" lIns="0" tIns="0" rIns="0" bIns="0">
            <a:noAutofit/>
          </a:bodyPr>
          <a:lstStyle/>
          <a:p>
            <a:pPr defTabSz="742950">
              <a:lnSpc>
                <a:spcPts val="3254"/>
              </a:lnSpc>
            </a:pPr>
            <a:r>
              <a:rPr lang="ru" b="1" dirty="0">
                <a:latin typeface="Arial" panose="020B0604020202020204" pitchFamily="34" charset="0"/>
                <a:ea typeface="Microsoft Sans Serif" panose="020B0604020202020204" pitchFamily="34" charset="0"/>
                <a:cs typeface="Arial" panose="020B0604020202020204" pitchFamily="34" charset="0"/>
              </a:rPr>
              <a:t>Реализация Инициативных проектов</a:t>
            </a:r>
            <a:endParaRPr lang="ru" b="1" dirty="0">
              <a:latin typeface="Arial" panose="020B0604020202020204" pitchFamily="34" charset="0"/>
              <a:cs typeface="Arial" panose="020B0604020202020204" pitchFamily="34" charset="0"/>
            </a:endParaRPr>
          </a:p>
        </p:txBody>
      </p:sp>
      <p:sp>
        <p:nvSpPr>
          <p:cNvPr id="7" name="object 40">
            <a:extLst>
              <a:ext uri="{FF2B5EF4-FFF2-40B4-BE49-F238E27FC236}">
                <a16:creationId xmlns:a16="http://schemas.microsoft.com/office/drawing/2014/main" id="{5D4F8C25-A69D-4BEE-AA68-CD2B9FA6CEB1}"/>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30</a:t>
            </a:fld>
            <a:endParaRPr sz="1200" dirty="0">
              <a:latin typeface="Microsoft Sans Serif"/>
              <a:cs typeface="Microsoft Sans Serif"/>
            </a:endParaRPr>
          </a:p>
        </p:txBody>
      </p:sp>
      <p:pic>
        <p:nvPicPr>
          <p:cNvPr id="3" name="Рисунок 2">
            <a:extLst>
              <a:ext uri="{FF2B5EF4-FFF2-40B4-BE49-F238E27FC236}">
                <a16:creationId xmlns:a16="http://schemas.microsoft.com/office/drawing/2014/main" id="{EDB714F7-8D2F-435E-8048-FF9C8B06E0A7}"/>
              </a:ext>
            </a:extLst>
          </p:cNvPr>
          <p:cNvPicPr>
            <a:picLocks noChangeAspect="1"/>
          </p:cNvPicPr>
          <p:nvPr/>
        </p:nvPicPr>
        <p:blipFill>
          <a:blip r:embed="rId4" cstate="print"/>
          <a:stretch>
            <a:fillRect/>
          </a:stretch>
        </p:blipFill>
        <p:spPr>
          <a:xfrm>
            <a:off x="7257256" y="159901"/>
            <a:ext cx="2468724" cy="164581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4A7467-848A-4931-B1BA-174BAB235D6D}"/>
              </a:ext>
            </a:extLst>
          </p:cNvPr>
          <p:cNvSpPr txBox="1">
            <a:spLocks/>
          </p:cNvSpPr>
          <p:nvPr/>
        </p:nvSpPr>
        <p:spPr>
          <a:xfrm>
            <a:off x="272168" y="299546"/>
            <a:ext cx="4005780" cy="6142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Исполнение муниципальных программ в 2025 году (тыс. руб.)</a:t>
            </a:r>
          </a:p>
        </p:txBody>
      </p:sp>
      <p:graphicFrame>
        <p:nvGraphicFramePr>
          <p:cNvPr id="3" name="Таблица 3">
            <a:extLst>
              <a:ext uri="{FF2B5EF4-FFF2-40B4-BE49-F238E27FC236}">
                <a16:creationId xmlns:a16="http://schemas.microsoft.com/office/drawing/2014/main" id="{16C233D4-D71D-4CEF-B52A-3A475318B7E3}"/>
              </a:ext>
            </a:extLst>
          </p:cNvPr>
          <p:cNvGraphicFramePr>
            <a:graphicFrameLocks noGrp="1"/>
          </p:cNvGraphicFramePr>
          <p:nvPr/>
        </p:nvGraphicFramePr>
        <p:xfrm>
          <a:off x="4238727" y="1338963"/>
          <a:ext cx="5395106" cy="4921896"/>
        </p:xfrm>
        <a:graphic>
          <a:graphicData uri="http://schemas.openxmlformats.org/drawingml/2006/table">
            <a:tbl>
              <a:tblPr firstRow="1" bandRow="1">
                <a:tableStyleId>{5940675A-B579-460E-94D1-54222C63F5DA}</a:tableStyleId>
              </a:tblPr>
              <a:tblGrid>
                <a:gridCol w="486562">
                  <a:extLst>
                    <a:ext uri="{9D8B030D-6E8A-4147-A177-3AD203B41FA5}">
                      <a16:colId xmlns:a16="http://schemas.microsoft.com/office/drawing/2014/main" val="2724746552"/>
                    </a:ext>
                  </a:extLst>
                </a:gridCol>
                <a:gridCol w="4081315">
                  <a:extLst>
                    <a:ext uri="{9D8B030D-6E8A-4147-A177-3AD203B41FA5}">
                      <a16:colId xmlns:a16="http://schemas.microsoft.com/office/drawing/2014/main" val="47022035"/>
                    </a:ext>
                  </a:extLst>
                </a:gridCol>
                <a:gridCol w="827229">
                  <a:extLst>
                    <a:ext uri="{9D8B030D-6E8A-4147-A177-3AD203B41FA5}">
                      <a16:colId xmlns:a16="http://schemas.microsoft.com/office/drawing/2014/main" val="1188867742"/>
                    </a:ext>
                  </a:extLst>
                </a:gridCol>
              </a:tblGrid>
              <a:tr h="301308">
                <a:tc rowSpan="13">
                  <a:txBody>
                    <a:bodyPr/>
                    <a:lstStyle/>
                    <a:p>
                      <a:pPr algn="ctr"/>
                      <a:r>
                        <a:rPr lang="ru-RU" sz="2000" dirty="0">
                          <a:latin typeface="Microsoft Sans Serif" panose="020B0604020202020204" pitchFamily="34" charset="0"/>
                          <a:ea typeface="Microsoft Sans Serif" panose="020B0604020202020204" pitchFamily="34" charset="0"/>
                          <a:cs typeface="Microsoft Sans Serif" panose="020B0604020202020204" pitchFamily="34" charset="0"/>
                        </a:rPr>
                        <a:t>Муниципальные программы</a:t>
                      </a:r>
                    </a:p>
                  </a:txBody>
                  <a:tcPr marL="74295" marR="74295" marT="37148" marB="37148" vert="vert27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ru-RU" sz="13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новое качество жизни</a:t>
                      </a:r>
                    </a:p>
                  </a:txBody>
                  <a:tcPr marL="74295" marR="74295" marT="37148" marB="37148">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50000"/>
                      </a:schemeClr>
                    </a:solidFill>
                  </a:tcPr>
                </a:tc>
                <a:tc>
                  <a:txBody>
                    <a:bodyPr/>
                    <a:lstStyle/>
                    <a:p>
                      <a:pPr algn="ctr"/>
                      <a:r>
                        <a:rPr lang="ru-RU" sz="13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78,0 %</a:t>
                      </a:r>
                    </a:p>
                  </a:txBody>
                  <a:tcPr marL="74295" marR="74295" marT="37148" marB="37148">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3727846769"/>
                  </a:ext>
                </a:extLst>
              </a:tr>
              <a:tr h="301308">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 Развитие образования Черемховского района</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6">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1 752 640,7</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542618849"/>
                  </a:ext>
                </a:extLst>
              </a:tr>
              <a:tr h="371475">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2. Сохранение и развитие культуры в Черемховском районном муниципальном образовании</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endParaRPr lang="ru-RU" sz="1200" dirty="0"/>
                    </a:p>
                  </a:txBody>
                  <a:tcPr/>
                </a:tc>
                <a:extLst>
                  <a:ext uri="{0D108BD9-81ED-4DB2-BD59-A6C34878D82A}">
                    <a16:rowId xmlns:a16="http://schemas.microsoft.com/office/drawing/2014/main" val="1169428798"/>
                  </a:ext>
                </a:extLst>
              </a:tr>
              <a:tr h="371475">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3. Жилищно-коммунальный комплекс и развитие инфраструктуры в Черемховском районном муниципальном образовании</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endParaRPr lang="ru-RU" sz="1200" dirty="0"/>
                    </a:p>
                  </a:txBody>
                  <a:tcPr/>
                </a:tc>
                <a:extLst>
                  <a:ext uri="{0D108BD9-81ED-4DB2-BD59-A6C34878D82A}">
                    <a16:rowId xmlns:a16="http://schemas.microsoft.com/office/drawing/2014/main" val="230215087"/>
                  </a:ext>
                </a:extLst>
              </a:tr>
              <a:tr h="371475">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4. Развитие молодежной политики, физической культуры, спорта и туризма в Черемховском районном муниципальном образовании</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endParaRPr lang="ru-RU" sz="1200" dirty="0"/>
                    </a:p>
                  </a:txBody>
                  <a:tcPr/>
                </a:tc>
                <a:extLst>
                  <a:ext uri="{0D108BD9-81ED-4DB2-BD59-A6C34878D82A}">
                    <a16:rowId xmlns:a16="http://schemas.microsoft.com/office/drawing/2014/main" val="666290881"/>
                  </a:ext>
                </a:extLst>
              </a:tr>
              <a:tr h="371475">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5. Здоровье населения в Черемховском районном муниципальном образовании</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endParaRPr lang="ru-RU" sz="1200" dirty="0"/>
                    </a:p>
                  </a:txBody>
                  <a:tcPr/>
                </a:tc>
                <a:extLst>
                  <a:ext uri="{0D108BD9-81ED-4DB2-BD59-A6C34878D82A}">
                    <a16:rowId xmlns:a16="http://schemas.microsoft.com/office/drawing/2014/main" val="3122742342"/>
                  </a:ext>
                </a:extLst>
              </a:tr>
              <a:tr h="371475">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6. Социальная поддержка населения Черемховского районного муниципального образования</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endParaRPr lang="ru-RU" sz="1200" dirty="0"/>
                    </a:p>
                  </a:txBody>
                  <a:tcPr/>
                </a:tc>
                <a:extLst>
                  <a:ext uri="{0D108BD9-81ED-4DB2-BD59-A6C34878D82A}">
                    <a16:rowId xmlns:a16="http://schemas.microsoft.com/office/drawing/2014/main" val="2652739680"/>
                  </a:ext>
                </a:extLst>
              </a:tr>
              <a:tr h="301308">
                <a:tc vMerge="1">
                  <a:txBody>
                    <a:bodyPr/>
                    <a:lstStyle/>
                    <a:p>
                      <a:endParaRPr lang="ru-RU" sz="1200" dirty="0"/>
                    </a:p>
                  </a:txBody>
                  <a:tcPr/>
                </a:tc>
                <a:tc>
                  <a:txBody>
                    <a:bodyPr/>
                    <a:lstStyle/>
                    <a:p>
                      <a:pPr algn="ctr"/>
                      <a:r>
                        <a:rPr lang="ru-RU" sz="13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эффективное управление</a:t>
                      </a:r>
                    </a:p>
                  </a:txBody>
                  <a:tcPr marL="74295" marR="74295" marT="37148" marB="37148">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50000"/>
                      </a:schemeClr>
                    </a:solidFill>
                  </a:tcPr>
                </a:tc>
                <a:tc>
                  <a:txBody>
                    <a:bodyPr/>
                    <a:lstStyle/>
                    <a:p>
                      <a:pPr algn="ctr"/>
                      <a:r>
                        <a:rPr lang="ru-RU" sz="13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20,4 %</a:t>
                      </a:r>
                    </a:p>
                  </a:txBody>
                  <a:tcPr marL="74295" marR="74295" marT="37148" marB="37148">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1471442153"/>
                  </a:ext>
                </a:extLst>
              </a:tr>
              <a:tr h="371475">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7. Управление муниципальными финансами Черемховского районного муниципального образования</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3">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458 258,2</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560771421"/>
                  </a:ext>
                </a:extLst>
              </a:tr>
              <a:tr h="371475">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8. Управление муниципальным имуществом Черемховского районного муниципального образования</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endParaRPr lang="ru-RU" sz="1200" dirty="0"/>
                    </a:p>
                  </a:txBody>
                  <a:tcPr/>
                </a:tc>
                <a:extLst>
                  <a:ext uri="{0D108BD9-81ED-4DB2-BD59-A6C34878D82A}">
                    <a16:rowId xmlns:a16="http://schemas.microsoft.com/office/drawing/2014/main" val="3923573763"/>
                  </a:ext>
                </a:extLst>
              </a:tr>
              <a:tr h="371475">
                <a:tc vMerge="1">
                  <a:txBody>
                    <a:bodyPr/>
                    <a:lstStyle/>
                    <a:p>
                      <a:endParaRPr lang="ru-RU" sz="1200" dirty="0"/>
                    </a:p>
                  </a:txBody>
                  <a:tcPr/>
                </a:tc>
                <a:tc>
                  <a:txBody>
                    <a:bodyPr/>
                    <a:lstStyle/>
                    <a:p>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9. Муниципальное управление в Черемховском районном муниципальном образовании</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endParaRPr lang="ru-RU" sz="1200" dirty="0"/>
                    </a:p>
                  </a:txBody>
                  <a:tcPr/>
                </a:tc>
                <a:extLst>
                  <a:ext uri="{0D108BD9-81ED-4DB2-BD59-A6C34878D82A}">
                    <a16:rowId xmlns:a16="http://schemas.microsoft.com/office/drawing/2014/main" val="3069092661"/>
                  </a:ext>
                </a:extLst>
              </a:tr>
              <a:tr h="301308">
                <a:tc vMerge="1">
                  <a:txBody>
                    <a:bodyPr/>
                    <a:lstStyle/>
                    <a:p>
                      <a:pPr algn="ctr"/>
                      <a:endParaRPr lang="ru-RU" sz="1600" dirty="0"/>
                    </a:p>
                  </a:txBody>
                  <a:tcPr/>
                </a:tc>
                <a:tc>
                  <a:txBody>
                    <a:bodyPr/>
                    <a:lstStyle/>
                    <a:p>
                      <a:pPr algn="ctr"/>
                      <a:r>
                        <a:rPr lang="ru-RU" sz="13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безопасности и защита населения</a:t>
                      </a:r>
                    </a:p>
                  </a:txBody>
                  <a:tcPr marL="74295" marR="74295" marT="37148" marB="37148">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50000"/>
                      </a:schemeClr>
                    </a:solidFill>
                  </a:tcPr>
                </a:tc>
                <a:tc>
                  <a:txBody>
                    <a:bodyPr/>
                    <a:lstStyle/>
                    <a:p>
                      <a:pPr algn="ctr"/>
                      <a:r>
                        <a:rPr lang="ru-RU" sz="13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1,6 %</a:t>
                      </a:r>
                    </a:p>
                  </a:txBody>
                  <a:tcPr marL="74295" marR="74295" marT="37148" marB="37148">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1064008145"/>
                  </a:ext>
                </a:extLst>
              </a:tr>
              <a:tr h="371475">
                <a:tc vMerge="1">
                  <a:txBody>
                    <a:bodyPr/>
                    <a:lstStyle/>
                    <a:p>
                      <a:pPr algn="l"/>
                      <a:endParaRPr lang="ru-RU" sz="1200" dirty="0"/>
                    </a:p>
                  </a:txBody>
                  <a:tcPr/>
                </a:tc>
                <a:tc>
                  <a:txBody>
                    <a:bodyPr/>
                    <a:lstStyle/>
                    <a:p>
                      <a:pPr algn="l"/>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10. Безопасность жизнедеятельности в Черемховском районном муниципальном образовании</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35 058,3</a:t>
                      </a:r>
                    </a:p>
                  </a:txBody>
                  <a:tcPr marL="74295" marR="74295" marT="37148" marB="3714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0427187"/>
                  </a:ext>
                </a:extLst>
              </a:tr>
            </a:tbl>
          </a:graphicData>
        </a:graphic>
      </p:graphicFrame>
      <p:graphicFrame>
        <p:nvGraphicFramePr>
          <p:cNvPr id="6" name="Диаграмма 5">
            <a:extLst>
              <a:ext uri="{FF2B5EF4-FFF2-40B4-BE49-F238E27FC236}">
                <a16:creationId xmlns:a16="http://schemas.microsoft.com/office/drawing/2014/main" id="{8F0049A2-4E2C-461B-84BA-5E9D68DF8C20}"/>
              </a:ext>
            </a:extLst>
          </p:cNvPr>
          <p:cNvGraphicFramePr/>
          <p:nvPr/>
        </p:nvGraphicFramePr>
        <p:xfrm>
          <a:off x="146603" y="2132856"/>
          <a:ext cx="3785322" cy="2825406"/>
        </p:xfrm>
        <a:graphic>
          <a:graphicData uri="http://schemas.openxmlformats.org/drawingml/2006/chart">
            <c:chart xmlns:c="http://schemas.openxmlformats.org/drawingml/2006/chart" xmlns:r="http://schemas.openxmlformats.org/officeDocument/2006/relationships" r:id="rId3"/>
          </a:graphicData>
        </a:graphic>
      </p:graphicFrame>
      <p:grpSp>
        <p:nvGrpSpPr>
          <p:cNvPr id="12" name="Группа 11">
            <a:extLst>
              <a:ext uri="{FF2B5EF4-FFF2-40B4-BE49-F238E27FC236}">
                <a16:creationId xmlns:a16="http://schemas.microsoft.com/office/drawing/2014/main" id="{FCAFB6C7-78D2-46D5-B7FE-9665C00B22B3}"/>
              </a:ext>
            </a:extLst>
          </p:cNvPr>
          <p:cNvGrpSpPr/>
          <p:nvPr/>
        </p:nvGrpSpPr>
        <p:grpSpPr>
          <a:xfrm>
            <a:off x="272167" y="5080189"/>
            <a:ext cx="3966558" cy="982373"/>
            <a:chOff x="567891" y="5461233"/>
            <a:chExt cx="4292867" cy="1209074"/>
          </a:xfrm>
        </p:grpSpPr>
        <p:sp>
          <p:nvSpPr>
            <p:cNvPr id="7" name="Прямоугольник: скругленные углы 6">
              <a:extLst>
                <a:ext uri="{FF2B5EF4-FFF2-40B4-BE49-F238E27FC236}">
                  <a16:creationId xmlns:a16="http://schemas.microsoft.com/office/drawing/2014/main" id="{E5D26B1A-CE21-447F-8D4E-6A50C97EBBD3}"/>
                </a:ext>
              </a:extLst>
            </p:cNvPr>
            <p:cNvSpPr/>
            <p:nvPr/>
          </p:nvSpPr>
          <p:spPr>
            <a:xfrm>
              <a:off x="567891" y="5461233"/>
              <a:ext cx="4292867" cy="1209074"/>
            </a:xfrm>
            <a:prstGeom prst="roundRect">
              <a:avLst/>
            </a:prstGeom>
            <a:no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ru-RU" sz="1463" dirty="0">
                <a:solidFill>
                  <a:srgbClr val="2D1341"/>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8" name="Прямоугольник: скругленные углы 7">
              <a:extLst>
                <a:ext uri="{FF2B5EF4-FFF2-40B4-BE49-F238E27FC236}">
                  <a16:creationId xmlns:a16="http://schemas.microsoft.com/office/drawing/2014/main" id="{EB26F674-E5BE-42C2-BD32-973148B25399}"/>
                </a:ext>
              </a:extLst>
            </p:cNvPr>
            <p:cNvSpPr/>
            <p:nvPr/>
          </p:nvSpPr>
          <p:spPr>
            <a:xfrm>
              <a:off x="3780924" y="5608570"/>
              <a:ext cx="914400"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lang="ru-RU" sz="2600" b="1" dirty="0">
                  <a:solidFill>
                    <a:srgbClr val="2D1341"/>
                  </a:solidFill>
                  <a:latin typeface="Microsoft Sans Serif" panose="020B0604020202020204" pitchFamily="34" charset="0"/>
                  <a:ea typeface="Microsoft Sans Serif" panose="020B0604020202020204" pitchFamily="34" charset="0"/>
                  <a:cs typeface="Microsoft Sans Serif" panose="020B0604020202020204" pitchFamily="34" charset="0"/>
                </a:rPr>
                <a:t>10</a:t>
              </a:r>
            </a:p>
          </p:txBody>
        </p:sp>
        <p:sp>
          <p:nvSpPr>
            <p:cNvPr id="10" name="TextBox 9">
              <a:extLst>
                <a:ext uri="{FF2B5EF4-FFF2-40B4-BE49-F238E27FC236}">
                  <a16:creationId xmlns:a16="http://schemas.microsoft.com/office/drawing/2014/main" id="{9CA34E01-66EA-4172-A64E-FCE3B8C7DC38}"/>
                </a:ext>
              </a:extLst>
            </p:cNvPr>
            <p:cNvSpPr txBox="1"/>
            <p:nvPr/>
          </p:nvSpPr>
          <p:spPr>
            <a:xfrm>
              <a:off x="658128" y="5596717"/>
              <a:ext cx="3122796" cy="944875"/>
            </a:xfrm>
            <a:prstGeom prst="rect">
              <a:avLst/>
            </a:prstGeom>
            <a:noFill/>
          </p:spPr>
          <p:txBody>
            <a:bodyPr wrap="square">
              <a:spAutoFit/>
            </a:bodyPr>
            <a:lstStyle/>
            <a:p>
              <a:pPr defTabSz="742950"/>
              <a:r>
                <a:rPr lang="ru-RU" sz="1463"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муниципальных программ, используемых при исполнении бюджета</a:t>
              </a:r>
            </a:p>
          </p:txBody>
        </p:sp>
      </p:grpSp>
      <p:sp>
        <p:nvSpPr>
          <p:cNvPr id="11" name="Блок-схема: узел 10">
            <a:extLst>
              <a:ext uri="{FF2B5EF4-FFF2-40B4-BE49-F238E27FC236}">
                <a16:creationId xmlns:a16="http://schemas.microsoft.com/office/drawing/2014/main" id="{C1B0A68D-1A62-4708-9B4F-D938C6E7B779}"/>
              </a:ext>
            </a:extLst>
          </p:cNvPr>
          <p:cNvSpPr/>
          <p:nvPr/>
        </p:nvSpPr>
        <p:spPr>
          <a:xfrm>
            <a:off x="1397208" y="2941921"/>
            <a:ext cx="1365128" cy="1274746"/>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lang="ru-RU" sz="1463" dirty="0">
                <a:ln>
                  <a:solidFill>
                    <a:srgbClr val="70AD47"/>
                  </a:solidFill>
                </a:ln>
                <a:solidFill>
                  <a:srgbClr val="70AD47"/>
                </a:solidFill>
                <a:latin typeface="Microsoft Sans Serif" panose="020B0604020202020204" pitchFamily="34" charset="0"/>
                <a:ea typeface="Microsoft Sans Serif" panose="020B0604020202020204" pitchFamily="34" charset="0"/>
                <a:cs typeface="Microsoft Sans Serif" panose="020B0604020202020204" pitchFamily="34" charset="0"/>
              </a:rPr>
              <a:t>99,6 % в общем объеме расходов бюджета</a:t>
            </a:r>
          </a:p>
        </p:txBody>
      </p:sp>
      <p:grpSp>
        <p:nvGrpSpPr>
          <p:cNvPr id="17" name="Группа 16">
            <a:extLst>
              <a:ext uri="{FF2B5EF4-FFF2-40B4-BE49-F238E27FC236}">
                <a16:creationId xmlns:a16="http://schemas.microsoft.com/office/drawing/2014/main" id="{B4E83B91-B52A-45BB-A54C-295821463FAE}"/>
              </a:ext>
            </a:extLst>
          </p:cNvPr>
          <p:cNvGrpSpPr/>
          <p:nvPr/>
        </p:nvGrpSpPr>
        <p:grpSpPr>
          <a:xfrm>
            <a:off x="128464" y="1405852"/>
            <a:ext cx="4110262" cy="672549"/>
            <a:chOff x="179672" y="938971"/>
            <a:chExt cx="4771323" cy="827753"/>
          </a:xfrm>
        </p:grpSpPr>
        <p:sp>
          <p:nvSpPr>
            <p:cNvPr id="14" name="Прямоугольник: скругленные углы 13">
              <a:extLst>
                <a:ext uri="{FF2B5EF4-FFF2-40B4-BE49-F238E27FC236}">
                  <a16:creationId xmlns:a16="http://schemas.microsoft.com/office/drawing/2014/main" id="{51E4C755-C70D-4A80-88AC-653080DE21E2}"/>
                </a:ext>
              </a:extLst>
            </p:cNvPr>
            <p:cNvSpPr/>
            <p:nvPr/>
          </p:nvSpPr>
          <p:spPr>
            <a:xfrm>
              <a:off x="179672" y="938971"/>
              <a:ext cx="4771323" cy="827753"/>
            </a:xfrm>
            <a:prstGeom prst="roundRect">
              <a:avLst/>
            </a:prstGeom>
            <a:noFill/>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ru-RU" sz="1463" dirty="0">
                <a:solidFill>
                  <a:srgbClr val="2D1341"/>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5" name="Прямоугольник: скругленные углы 14">
              <a:extLst>
                <a:ext uri="{FF2B5EF4-FFF2-40B4-BE49-F238E27FC236}">
                  <a16:creationId xmlns:a16="http://schemas.microsoft.com/office/drawing/2014/main" id="{4A0ACEE0-E32A-49F3-B345-E585E39AB48E}"/>
                </a:ext>
              </a:extLst>
            </p:cNvPr>
            <p:cNvSpPr/>
            <p:nvPr/>
          </p:nvSpPr>
          <p:spPr>
            <a:xfrm>
              <a:off x="3099335" y="1006039"/>
              <a:ext cx="1851660" cy="6260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lang="ru-RU" sz="1950" b="1" dirty="0">
                  <a:solidFill>
                    <a:srgbClr val="2D1341"/>
                  </a:solidFill>
                  <a:latin typeface="Microsoft Sans Serif" panose="020B0604020202020204" pitchFamily="34" charset="0"/>
                  <a:ea typeface="Microsoft Sans Serif" panose="020B0604020202020204" pitchFamily="34" charset="0"/>
                  <a:cs typeface="Microsoft Sans Serif" panose="020B0604020202020204" pitchFamily="34" charset="0"/>
                </a:rPr>
                <a:t>2 245 957,2</a:t>
              </a:r>
            </a:p>
          </p:txBody>
        </p:sp>
        <p:sp>
          <p:nvSpPr>
            <p:cNvPr id="16" name="TextBox 15">
              <a:extLst>
                <a:ext uri="{FF2B5EF4-FFF2-40B4-BE49-F238E27FC236}">
                  <a16:creationId xmlns:a16="http://schemas.microsoft.com/office/drawing/2014/main" id="{D4B0DF82-5860-4A1C-B1D4-EFABD483C9B8}"/>
                </a:ext>
              </a:extLst>
            </p:cNvPr>
            <p:cNvSpPr txBox="1"/>
            <p:nvPr/>
          </p:nvSpPr>
          <p:spPr>
            <a:xfrm>
              <a:off x="200728" y="1156066"/>
              <a:ext cx="3286971" cy="390719"/>
            </a:xfrm>
            <a:prstGeom prst="rect">
              <a:avLst/>
            </a:prstGeom>
            <a:noFill/>
          </p:spPr>
          <p:txBody>
            <a:bodyPr wrap="square">
              <a:spAutoFit/>
            </a:bodyPr>
            <a:lstStyle/>
            <a:p>
              <a:pPr defTabSz="742950"/>
              <a:r>
                <a:rPr lang="ru-RU" sz="1463"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Программные мероприятия</a:t>
              </a:r>
            </a:p>
          </p:txBody>
        </p:sp>
      </p:grpSp>
      <p:sp>
        <p:nvSpPr>
          <p:cNvPr id="18" name="Стрелка: вниз 17">
            <a:extLst>
              <a:ext uri="{FF2B5EF4-FFF2-40B4-BE49-F238E27FC236}">
                <a16:creationId xmlns:a16="http://schemas.microsoft.com/office/drawing/2014/main" id="{5CD3BC84-AF6C-4CD8-975C-21300A16380E}"/>
              </a:ext>
            </a:extLst>
          </p:cNvPr>
          <p:cNvSpPr/>
          <p:nvPr/>
        </p:nvSpPr>
        <p:spPr>
          <a:xfrm>
            <a:off x="2937586" y="2078401"/>
            <a:ext cx="401779" cy="672549"/>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742950"/>
            <a:endParaRPr lang="ru-RU" sz="1463" dirty="0">
              <a:solidFill>
                <a:prstClr val="white"/>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9" name="object 40">
            <a:extLst>
              <a:ext uri="{FF2B5EF4-FFF2-40B4-BE49-F238E27FC236}">
                <a16:creationId xmlns:a16="http://schemas.microsoft.com/office/drawing/2014/main" id="{B7CD2B80-F3B9-40E9-9367-1F98EDC2428A}"/>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31</a:t>
            </a:fld>
            <a:endParaRPr sz="1200" dirty="0">
              <a:latin typeface="Microsoft Sans Serif"/>
              <a:cs typeface="Microsoft Sans Serif"/>
            </a:endParaRPr>
          </a:p>
        </p:txBody>
      </p:sp>
    </p:spTree>
    <p:extLst>
      <p:ext uri="{BB962C8B-B14F-4D97-AF65-F5344CB8AC3E}">
        <p14:creationId xmlns:p14="http://schemas.microsoft.com/office/powerpoint/2010/main" val="3638745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Таблица 3">
            <a:extLst>
              <a:ext uri="{FF2B5EF4-FFF2-40B4-BE49-F238E27FC236}">
                <a16:creationId xmlns:a16="http://schemas.microsoft.com/office/drawing/2014/main" id="{D68EE5EB-43C3-44A2-A129-983733E6A85E}"/>
              </a:ext>
            </a:extLst>
          </p:cNvPr>
          <p:cNvGraphicFramePr>
            <a:graphicFrameLocks noGrp="1"/>
          </p:cNvGraphicFramePr>
          <p:nvPr/>
        </p:nvGraphicFramePr>
        <p:xfrm>
          <a:off x="299787" y="1196752"/>
          <a:ext cx="9306426" cy="4968552"/>
        </p:xfrm>
        <a:graphic>
          <a:graphicData uri="http://schemas.openxmlformats.org/drawingml/2006/table">
            <a:tbl>
              <a:tblPr firstRow="1" bandRow="1">
                <a:tableStyleId>{5C22544A-7EE6-4342-B048-85BDC9FD1C3A}</a:tableStyleId>
              </a:tblPr>
              <a:tblGrid>
                <a:gridCol w="5685522">
                  <a:extLst>
                    <a:ext uri="{9D8B030D-6E8A-4147-A177-3AD203B41FA5}">
                      <a16:colId xmlns:a16="http://schemas.microsoft.com/office/drawing/2014/main" val="2603611839"/>
                    </a:ext>
                  </a:extLst>
                </a:gridCol>
                <a:gridCol w="1266926">
                  <a:extLst>
                    <a:ext uri="{9D8B030D-6E8A-4147-A177-3AD203B41FA5}">
                      <a16:colId xmlns:a16="http://schemas.microsoft.com/office/drawing/2014/main" val="3944719672"/>
                    </a:ext>
                  </a:extLst>
                </a:gridCol>
                <a:gridCol w="1188720">
                  <a:extLst>
                    <a:ext uri="{9D8B030D-6E8A-4147-A177-3AD203B41FA5}">
                      <a16:colId xmlns:a16="http://schemas.microsoft.com/office/drawing/2014/main" val="193882074"/>
                    </a:ext>
                  </a:extLst>
                </a:gridCol>
                <a:gridCol w="1165258">
                  <a:extLst>
                    <a:ext uri="{9D8B030D-6E8A-4147-A177-3AD203B41FA5}">
                      <a16:colId xmlns:a16="http://schemas.microsoft.com/office/drawing/2014/main" val="588822149"/>
                    </a:ext>
                  </a:extLst>
                </a:gridCol>
              </a:tblGrid>
              <a:tr h="329297">
                <a:tc rowSpan="2">
                  <a:txBody>
                    <a:bodyPr/>
                    <a:lstStyle/>
                    <a:p>
                      <a:pPr algn="ctr"/>
                      <a:r>
                        <a:rPr lang="ru-RU" sz="13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муниципальной программы</a:t>
                      </a:r>
                    </a:p>
                  </a:txBody>
                  <a:tcPr marL="74295" marR="74295" marT="37148" marB="37148" anchor="ctr">
                    <a:solidFill>
                      <a:schemeClr val="accent5">
                        <a:lumMod val="50000"/>
                      </a:schemeClr>
                    </a:solidFill>
                  </a:tcPr>
                </a:tc>
                <a:tc>
                  <a:txBody>
                    <a:bodyPr/>
                    <a:lstStyle/>
                    <a:p>
                      <a:pPr algn="ctr"/>
                      <a:r>
                        <a:rPr lang="ru-RU" sz="12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2024</a:t>
                      </a:r>
                    </a:p>
                  </a:txBody>
                  <a:tcPr marL="74295" marR="74295" marT="37148" marB="37148">
                    <a:solidFill>
                      <a:schemeClr val="accent5">
                        <a:lumMod val="50000"/>
                      </a:schemeClr>
                    </a:solidFill>
                  </a:tcPr>
                </a:tc>
                <a:tc gridSpan="2">
                  <a:txBody>
                    <a:bodyPr/>
                    <a:lstStyle/>
                    <a:p>
                      <a:pPr algn="ctr"/>
                      <a:r>
                        <a:rPr lang="ru-RU" sz="12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2025</a:t>
                      </a:r>
                    </a:p>
                  </a:txBody>
                  <a:tcPr marL="74295" marR="74295" marT="37148" marB="37148">
                    <a:solidFill>
                      <a:schemeClr val="accent5">
                        <a:lumMod val="50000"/>
                      </a:schemeClr>
                    </a:solidFill>
                  </a:tcPr>
                </a:tc>
                <a:tc hMerge="1">
                  <a:txBody>
                    <a:bodyPr/>
                    <a:lstStyle/>
                    <a:p>
                      <a:endParaRPr lang="ru-RU" dirty="0"/>
                    </a:p>
                  </a:txBody>
                  <a:tcPr/>
                </a:tc>
                <a:extLst>
                  <a:ext uri="{0D108BD9-81ED-4DB2-BD59-A6C34878D82A}">
                    <a16:rowId xmlns:a16="http://schemas.microsoft.com/office/drawing/2014/main" val="3459733802"/>
                  </a:ext>
                </a:extLst>
              </a:tr>
              <a:tr h="521388">
                <a:tc vMerge="1">
                  <a:txBody>
                    <a:bodyPr/>
                    <a:lstStyle/>
                    <a:p>
                      <a:endParaRPr lang="ru-RU"/>
                    </a:p>
                  </a:txBody>
                  <a:tcPr/>
                </a:tc>
                <a:tc>
                  <a:txBody>
                    <a:bodyPr/>
                    <a:lstStyle/>
                    <a:p>
                      <a:pPr marL="0" algn="ctr" defTabSz="914400" rtl="0" eaLnBrk="1" latinLnBrk="0" hangingPunct="1"/>
                      <a:r>
                        <a:rPr lang="ru-RU" sz="1300" b="1" kern="12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факт</a:t>
                      </a:r>
                    </a:p>
                    <a:p>
                      <a:pPr marL="0" algn="ctr" defTabSz="914400" rtl="0" eaLnBrk="1" latinLnBrk="0" hangingPunct="1"/>
                      <a:endParaRPr lang="ru-RU" sz="1300" b="1" kern="12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4295" marR="74295" marT="37148" marB="37148">
                    <a:solidFill>
                      <a:schemeClr val="accent5">
                        <a:lumMod val="50000"/>
                      </a:schemeClr>
                    </a:solidFill>
                  </a:tcPr>
                </a:tc>
                <a:tc>
                  <a:txBody>
                    <a:bodyPr/>
                    <a:lstStyle/>
                    <a:p>
                      <a:pPr algn="ctr"/>
                      <a:r>
                        <a:rPr lang="ru-RU" sz="1300" b="1"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план</a:t>
                      </a:r>
                    </a:p>
                  </a:txBody>
                  <a:tcPr marL="74295" marR="74295" marT="37148" marB="37148">
                    <a:solidFill>
                      <a:schemeClr val="accent5">
                        <a:lumMod val="50000"/>
                      </a:schemeClr>
                    </a:solidFill>
                  </a:tcPr>
                </a:tc>
                <a:tc>
                  <a:txBody>
                    <a:bodyPr/>
                    <a:lstStyle/>
                    <a:p>
                      <a:pPr algn="ctr"/>
                      <a:r>
                        <a:rPr lang="ru-RU" sz="1300" b="1"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факт</a:t>
                      </a:r>
                    </a:p>
                  </a:txBody>
                  <a:tcPr marL="74295" marR="74295" marT="37148" marB="37148">
                    <a:solidFill>
                      <a:schemeClr val="accent5">
                        <a:lumMod val="50000"/>
                      </a:schemeClr>
                    </a:solidFill>
                  </a:tcPr>
                </a:tc>
                <a:extLst>
                  <a:ext uri="{0D108BD9-81ED-4DB2-BD59-A6C34878D82A}">
                    <a16:rowId xmlns:a16="http://schemas.microsoft.com/office/drawing/2014/main" val="674554173"/>
                  </a:ext>
                </a:extLst>
              </a:tr>
              <a:tr h="254757">
                <a:tc>
                  <a:txBody>
                    <a:bodyPr/>
                    <a:lstStyle/>
                    <a:p>
                      <a:pPr marL="0" marR="0" lvl="0" indent="0" algn="l"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rgbClr val="000000"/>
                          </a:solidFill>
                          <a:latin typeface="Microsoft Sans Serif" panose="020B0604020202020204" pitchFamily="34" charset="0"/>
                          <a:ea typeface="Microsoft Sans Serif" panose="020B0604020202020204" pitchFamily="34" charset="0"/>
                          <a:cs typeface="Microsoft Sans Serif" panose="020B0604020202020204" pitchFamily="34" charset="0"/>
                        </a:rPr>
                        <a:t>"Развитие образования Черемховского района"</a:t>
                      </a:r>
                    </a:p>
                  </a:txBody>
                  <a:tcPr marL="6191" marR="6191" marT="6191" marB="0" anchor="ctr" horzOverflow="overflow"/>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1 542 442,1</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1 638 536,7</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1 614 195,1</a:t>
                      </a:r>
                    </a:p>
                  </a:txBody>
                  <a:tcPr marL="9525" marR="9525" marT="9525" marB="0" anchor="b"/>
                </a:tc>
                <a:extLst>
                  <a:ext uri="{0D108BD9-81ED-4DB2-BD59-A6C34878D82A}">
                    <a16:rowId xmlns:a16="http://schemas.microsoft.com/office/drawing/2014/main" val="3886749852"/>
                  </a:ext>
                </a:extLst>
              </a:tr>
              <a:tr h="391041">
                <a:tc>
                  <a:txBody>
                    <a:bodyPr/>
                    <a:lstStyle/>
                    <a:p>
                      <a:pPr marL="0" marR="0" lvl="0" indent="0" algn="l" defTabSz="914400" rtl="0" eaLnBrk="1" fontAlgn="ctr" latinLnBrk="0" hangingPunct="1">
                        <a:lnSpc>
                          <a:spcPct val="100000"/>
                        </a:lnSpc>
                        <a:spcBef>
                          <a:spcPct val="0"/>
                        </a:spcBef>
                        <a:spcAft>
                          <a:spcPct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"Сохранение и развитие культуры в Черемховском районном муниципальном образовании "</a:t>
                      </a:r>
                      <a:endParaRPr kumimoji="0" lang="ru-RU" sz="1100" b="0" i="0" u="none" strike="noStrike" cap="none" normalizeH="0" baseline="0" dirty="0">
                        <a:ln>
                          <a:noFill/>
                        </a:ln>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6191" marR="6191" marT="6191" marB="0" anchor="ctr" horzOverflow="overflow"/>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94 816,4</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91 416,2</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87 964,0</a:t>
                      </a:r>
                    </a:p>
                  </a:txBody>
                  <a:tcPr marL="9525" marR="9525" marT="9525" marB="0" anchor="b"/>
                </a:tc>
                <a:extLst>
                  <a:ext uri="{0D108BD9-81ED-4DB2-BD59-A6C34878D82A}">
                    <a16:rowId xmlns:a16="http://schemas.microsoft.com/office/drawing/2014/main" val="2703360388"/>
                  </a:ext>
                </a:extLst>
              </a:tr>
              <a:tr h="422198">
                <a:tc>
                  <a:txBody>
                    <a:bodyPr/>
                    <a:lstStyle/>
                    <a:p>
                      <a:pPr>
                        <a:lnSpc>
                          <a:spcPct val="115000"/>
                        </a:lnSpc>
                        <a:spcAft>
                          <a:spcPts val="0"/>
                        </a:spcAft>
                      </a:pPr>
                      <a:r>
                        <a:rPr lang="ru-RU" sz="1100" dirty="0">
                          <a:solidFill>
                            <a:srgbClr val="000000"/>
                          </a:solidFill>
                          <a:latin typeface="Microsoft Sans Serif" panose="020B0604020202020204" pitchFamily="34" charset="0"/>
                          <a:ea typeface="Microsoft Sans Serif" panose="020B0604020202020204" pitchFamily="34" charset="0"/>
                          <a:cs typeface="Microsoft Sans Serif" panose="020B0604020202020204" pitchFamily="34" charset="0"/>
                        </a:rPr>
                        <a:t>"Жилищно-коммунальный комплекс и развитие инфраструктуры в Черемховском районном муниципальном образовании"</a:t>
                      </a:r>
                      <a:endParaRPr lang="ru-RU" sz="11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55721" marR="55721" marT="0" marB="0" anchor="ctr"/>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94 954,7</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105 620,0</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47 595,5</a:t>
                      </a:r>
                    </a:p>
                  </a:txBody>
                  <a:tcPr marL="9525" marR="9525" marT="9525" marB="0" anchor="b"/>
                </a:tc>
                <a:extLst>
                  <a:ext uri="{0D108BD9-81ED-4DB2-BD59-A6C34878D82A}">
                    <a16:rowId xmlns:a16="http://schemas.microsoft.com/office/drawing/2014/main" val="873005109"/>
                  </a:ext>
                </a:extLst>
              </a:tr>
              <a:tr h="391041">
                <a:tc>
                  <a:txBody>
                    <a:bodyPr/>
                    <a:lstStyle/>
                    <a:p>
                      <a:pPr marL="0" marR="0" lvl="0" indent="0" algn="l" defTabSz="914400" rtl="0" eaLnBrk="1" fontAlgn="ctr" latinLnBrk="0" hangingPunct="1">
                        <a:lnSpc>
                          <a:spcPct val="100000"/>
                        </a:lnSpc>
                        <a:spcBef>
                          <a:spcPct val="0"/>
                        </a:spcBef>
                        <a:spcAft>
                          <a:spcPct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"Управление муниципальными финансами Черемховского районного муниципального образования"</a:t>
                      </a:r>
                      <a:endParaRPr kumimoji="0" lang="ru-RU" sz="1100" b="0" i="0" u="none" strike="noStrike" cap="none" normalizeH="0" baseline="0" dirty="0">
                        <a:ln>
                          <a:noFill/>
                        </a:ln>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6191" marR="6191" marT="6191" marB="0" anchor="ctr" horzOverflow="overflow"/>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247 636,6</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289 779,4</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288 364,3</a:t>
                      </a:r>
                    </a:p>
                  </a:txBody>
                  <a:tcPr marL="9525" marR="9525" marT="9525" marB="0" anchor="b"/>
                </a:tc>
                <a:extLst>
                  <a:ext uri="{0D108BD9-81ED-4DB2-BD59-A6C34878D82A}">
                    <a16:rowId xmlns:a16="http://schemas.microsoft.com/office/drawing/2014/main" val="1308807179"/>
                  </a:ext>
                </a:extLst>
              </a:tr>
              <a:tr h="391041">
                <a:tc>
                  <a:txBody>
                    <a:bodyPr/>
                    <a:lstStyle/>
                    <a:p>
                      <a:pPr marL="0" marR="0" lvl="0" indent="0" algn="l" defTabSz="914400" rtl="0" eaLnBrk="1" fontAlgn="ctr" latinLnBrk="0" hangingPunct="1">
                        <a:lnSpc>
                          <a:spcPct val="100000"/>
                        </a:lnSpc>
                        <a:spcBef>
                          <a:spcPct val="0"/>
                        </a:spcBef>
                        <a:spcAft>
                          <a:spcPct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"Управление муниципальным имуществом Черемховского районного муниципального образования"</a:t>
                      </a:r>
                      <a:endParaRPr kumimoji="0" lang="ru-RU" sz="1100" b="0" i="0" u="none" strike="noStrike" cap="none" normalizeH="0" baseline="0" dirty="0">
                        <a:ln>
                          <a:noFill/>
                        </a:ln>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6191" marR="6191" marT="6191" marB="0" anchor="ctr" horzOverflow="overflow"/>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67 614,7</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77 161,7</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74 923,7</a:t>
                      </a:r>
                    </a:p>
                  </a:txBody>
                  <a:tcPr marL="9525" marR="9525" marT="9525" marB="0" anchor="b"/>
                </a:tc>
                <a:extLst>
                  <a:ext uri="{0D108BD9-81ED-4DB2-BD59-A6C34878D82A}">
                    <a16:rowId xmlns:a16="http://schemas.microsoft.com/office/drawing/2014/main" val="1773789981"/>
                  </a:ext>
                </a:extLst>
              </a:tr>
              <a:tr h="422198">
                <a:tc>
                  <a:txBody>
                    <a:bodyPr/>
                    <a:lstStyle/>
                    <a:p>
                      <a:pPr>
                        <a:lnSpc>
                          <a:spcPct val="115000"/>
                        </a:lnSpc>
                        <a:spcAft>
                          <a:spcPts val="0"/>
                        </a:spcAft>
                      </a:pPr>
                      <a:r>
                        <a:rPr lang="ru-RU" sz="1100" dirty="0">
                          <a:solidFill>
                            <a:srgbClr val="000000"/>
                          </a:solidFill>
                          <a:latin typeface="Microsoft Sans Serif" panose="020B0604020202020204" pitchFamily="34" charset="0"/>
                          <a:ea typeface="Microsoft Sans Serif" panose="020B0604020202020204" pitchFamily="34" charset="0"/>
                          <a:cs typeface="Microsoft Sans Serif" panose="020B0604020202020204" pitchFamily="34" charset="0"/>
                        </a:rPr>
                        <a:t>"Муниципальное управление в Черемховском районном муниципальном образовании "</a:t>
                      </a:r>
                      <a:endParaRPr lang="ru-RU" sz="11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55721" marR="55721" marT="0" marB="0" anchor="ctr"/>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89 716,9</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96 757,0</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94 970,2</a:t>
                      </a:r>
                    </a:p>
                  </a:txBody>
                  <a:tcPr marL="9525" marR="9525" marT="9525" marB="0" anchor="b"/>
                </a:tc>
                <a:extLst>
                  <a:ext uri="{0D108BD9-81ED-4DB2-BD59-A6C34878D82A}">
                    <a16:rowId xmlns:a16="http://schemas.microsoft.com/office/drawing/2014/main" val="967075648"/>
                  </a:ext>
                </a:extLst>
              </a:tr>
              <a:tr h="422198">
                <a:tc>
                  <a:txBody>
                    <a:bodyPr/>
                    <a:lstStyle/>
                    <a:p>
                      <a:pPr>
                        <a:lnSpc>
                          <a:spcPct val="115000"/>
                        </a:lnSpc>
                        <a:spcAft>
                          <a:spcPts val="0"/>
                        </a:spcAft>
                      </a:pPr>
                      <a:r>
                        <a:rPr lang="ru-RU" sz="1100" dirty="0">
                          <a:solidFill>
                            <a:srgbClr val="000000"/>
                          </a:solidFill>
                          <a:latin typeface="Microsoft Sans Serif" panose="020B0604020202020204" pitchFamily="34" charset="0"/>
                          <a:ea typeface="Microsoft Sans Serif" panose="020B0604020202020204" pitchFamily="34" charset="0"/>
                          <a:cs typeface="Microsoft Sans Serif" panose="020B0604020202020204" pitchFamily="34" charset="0"/>
                        </a:rPr>
                        <a:t>"Безопасность жизнедеятельности в Черемховском районном муниципальном образовании"</a:t>
                      </a:r>
                      <a:endParaRPr lang="ru-RU" sz="11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55721" marR="55721" marT="0" marB="0" anchor="ctr"/>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15 080,7</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54 232,8</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35 058,3</a:t>
                      </a:r>
                    </a:p>
                  </a:txBody>
                  <a:tcPr marL="9525" marR="9525" marT="9525" marB="0" anchor="b"/>
                </a:tc>
                <a:extLst>
                  <a:ext uri="{0D108BD9-81ED-4DB2-BD59-A6C34878D82A}">
                    <a16:rowId xmlns:a16="http://schemas.microsoft.com/office/drawing/2014/main" val="3838446744"/>
                  </a:ext>
                </a:extLst>
              </a:tr>
              <a:tr h="422198">
                <a:tc>
                  <a:txBody>
                    <a:bodyPr/>
                    <a:lstStyle/>
                    <a:p>
                      <a:pPr>
                        <a:lnSpc>
                          <a:spcPct val="115000"/>
                        </a:lnSpc>
                        <a:spcAft>
                          <a:spcPts val="0"/>
                        </a:spcAft>
                      </a:pPr>
                      <a:r>
                        <a:rPr lang="ru-RU" sz="1100" dirty="0">
                          <a:solidFill>
                            <a:srgbClr val="000000"/>
                          </a:solidFill>
                          <a:latin typeface="Microsoft Sans Serif" panose="020B0604020202020204" pitchFamily="34" charset="0"/>
                          <a:ea typeface="Microsoft Sans Serif" panose="020B0604020202020204" pitchFamily="34" charset="0"/>
                          <a:cs typeface="Microsoft Sans Serif" panose="020B0604020202020204" pitchFamily="34" charset="0"/>
                        </a:rPr>
                        <a:t>«Развитие молодежной политики, физической культуры, спорта и туризма в Черемховском районном муниципальном образовании"</a:t>
                      </a:r>
                      <a:endParaRPr lang="ru-RU" sz="11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55721" marR="55721" marT="0" marB="0" anchor="ctr"/>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3 058,8</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2 320,6</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2 308,0</a:t>
                      </a:r>
                    </a:p>
                  </a:txBody>
                  <a:tcPr marL="9525" marR="9525" marT="9525" marB="0" anchor="b"/>
                </a:tc>
                <a:extLst>
                  <a:ext uri="{0D108BD9-81ED-4DB2-BD59-A6C34878D82A}">
                    <a16:rowId xmlns:a16="http://schemas.microsoft.com/office/drawing/2014/main" val="1454426604"/>
                  </a:ext>
                </a:extLst>
              </a:tr>
              <a:tr h="245127">
                <a:tc>
                  <a:txBody>
                    <a:bodyPr/>
                    <a:lstStyle/>
                    <a:p>
                      <a:pPr>
                        <a:lnSpc>
                          <a:spcPct val="115000"/>
                        </a:lnSpc>
                        <a:spcAft>
                          <a:spcPts val="0"/>
                        </a:spcAft>
                      </a:pPr>
                      <a:r>
                        <a:rPr lang="ru-RU" sz="1100" dirty="0">
                          <a:solidFill>
                            <a:srgbClr val="000000"/>
                          </a:solidFill>
                          <a:latin typeface="Microsoft Sans Serif" panose="020B0604020202020204" pitchFamily="34" charset="0"/>
                          <a:ea typeface="Microsoft Sans Serif" panose="020B0604020202020204" pitchFamily="34" charset="0"/>
                          <a:cs typeface="Microsoft Sans Serif" panose="020B0604020202020204" pitchFamily="34" charset="0"/>
                        </a:rPr>
                        <a:t>"Здоровье населения в Черемховском районном муниципальном образовании"</a:t>
                      </a:r>
                      <a:endParaRPr lang="ru-RU" sz="11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55721" marR="55721" marT="0" marB="0" anchor="ctr"/>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217,7</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421,8</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419,2</a:t>
                      </a:r>
                    </a:p>
                  </a:txBody>
                  <a:tcPr marL="9525" marR="9525" marT="9525" marB="0" anchor="b"/>
                </a:tc>
                <a:extLst>
                  <a:ext uri="{0D108BD9-81ED-4DB2-BD59-A6C34878D82A}">
                    <a16:rowId xmlns:a16="http://schemas.microsoft.com/office/drawing/2014/main" val="669410502"/>
                  </a:ext>
                </a:extLst>
              </a:tr>
              <a:tr h="422198">
                <a:tc>
                  <a:txBody>
                    <a:bodyPr/>
                    <a:lstStyle/>
                    <a:p>
                      <a:pPr>
                        <a:lnSpc>
                          <a:spcPct val="115000"/>
                        </a:lnSpc>
                        <a:spcAft>
                          <a:spcPts val="0"/>
                        </a:spcAft>
                      </a:pPr>
                      <a:r>
                        <a:rPr lang="ru-RU" sz="1100" dirty="0">
                          <a:solidFill>
                            <a:srgbClr val="000000"/>
                          </a:solidFill>
                          <a:latin typeface="Microsoft Sans Serif" panose="020B0604020202020204" pitchFamily="34" charset="0"/>
                          <a:ea typeface="Microsoft Sans Serif" panose="020B0604020202020204" pitchFamily="34" charset="0"/>
                          <a:cs typeface="Microsoft Sans Serif" panose="020B0604020202020204" pitchFamily="34" charset="0"/>
                        </a:rPr>
                        <a:t>"Социальная поддержка населения Черемховского районного муниципального образования"</a:t>
                      </a:r>
                      <a:endParaRPr lang="ru-RU" sz="1100" dirty="0">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55721" marR="55721" marT="0" marB="0" anchor="ctr"/>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225,0</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158,9</a:t>
                      </a:r>
                    </a:p>
                  </a:txBody>
                  <a:tcPr marL="9525" marR="9525" marT="9525" marB="0" anchor="b"/>
                </a:tc>
                <a:tc>
                  <a:txBody>
                    <a:bodyPr/>
                    <a:lstStyle/>
                    <a:p>
                      <a:pPr marL="0" marR="0" lvl="0" indent="0" algn="ctr" defTabSz="914400" rtl="0" eaLnBrk="1" fontAlgn="ctr" latinLnBrk="0" hangingPunct="1">
                        <a:lnSpc>
                          <a:spcPct val="115000"/>
                        </a:lnSpc>
                        <a:spcBef>
                          <a:spcPct val="0"/>
                        </a:spcBef>
                        <a:spcAft>
                          <a:spcPts val="0"/>
                        </a:spcAft>
                        <a:buClrTx/>
                        <a:buSzTx/>
                        <a:buFontTx/>
                        <a:buNone/>
                        <a:tabLst>
                          <a:tab pos="179388" algn="l"/>
                        </a:tabLst>
                      </a:pPr>
                      <a:r>
                        <a:rPr lang="ru-RU" sz="1100" kern="1200" dirty="0">
                          <a:solidFill>
                            <a:schemeClr val="tx1"/>
                          </a:solidFill>
                          <a:latin typeface="Microsoft Sans Serif" panose="020B0604020202020204" pitchFamily="34" charset="0"/>
                          <a:ea typeface="Microsoft Sans Serif" panose="020B0604020202020204" pitchFamily="34" charset="0"/>
                          <a:cs typeface="Microsoft Sans Serif" panose="020B0604020202020204" pitchFamily="34" charset="0"/>
                        </a:rPr>
                        <a:t>158,9</a:t>
                      </a:r>
                    </a:p>
                  </a:txBody>
                  <a:tcPr marL="9525" marR="9525" marT="9525" marB="0" anchor="b"/>
                </a:tc>
                <a:extLst>
                  <a:ext uri="{0D108BD9-81ED-4DB2-BD59-A6C34878D82A}">
                    <a16:rowId xmlns:a16="http://schemas.microsoft.com/office/drawing/2014/main" val="821354054"/>
                  </a:ext>
                </a:extLst>
              </a:tr>
              <a:tr h="333870">
                <a:tc>
                  <a:txBody>
                    <a:bodyPr/>
                    <a:lstStyle/>
                    <a:p>
                      <a:pPr algn="ctr"/>
                      <a:r>
                        <a:rPr lang="ru-RU" sz="1100" b="1" dirty="0">
                          <a:latin typeface="Microsoft Sans Serif" panose="020B0604020202020204" pitchFamily="34" charset="0"/>
                          <a:ea typeface="Microsoft Sans Serif" panose="020B0604020202020204" pitchFamily="34" charset="0"/>
                          <a:cs typeface="Microsoft Sans Serif" panose="020B0604020202020204" pitchFamily="34" charset="0"/>
                        </a:rPr>
                        <a:t>Всего расходов</a:t>
                      </a:r>
                    </a:p>
                  </a:txBody>
                  <a:tcPr marL="74295" marR="74295" marT="37148" marB="37148" anchor="ctr"/>
                </a:tc>
                <a:tc>
                  <a:txBody>
                    <a:bodyPr/>
                    <a:lstStyle/>
                    <a:p>
                      <a:pPr algn="ctr"/>
                      <a:r>
                        <a:rPr lang="ru-RU" sz="1100" b="1" dirty="0">
                          <a:latin typeface="Microsoft Sans Serif" panose="020B0604020202020204" pitchFamily="34" charset="0"/>
                          <a:ea typeface="Microsoft Sans Serif" panose="020B0604020202020204" pitchFamily="34" charset="0"/>
                          <a:cs typeface="Microsoft Sans Serif" panose="020B0604020202020204" pitchFamily="34" charset="0"/>
                        </a:rPr>
                        <a:t>2 155 763,6</a:t>
                      </a:r>
                    </a:p>
                  </a:txBody>
                  <a:tcPr marL="74295" marR="74295" marT="37148" marB="37148" anchor="ctr"/>
                </a:tc>
                <a:tc>
                  <a:txBody>
                    <a:bodyPr/>
                    <a:lstStyle/>
                    <a:p>
                      <a:pPr algn="ctr"/>
                      <a:r>
                        <a:rPr lang="ru-RU" sz="1100" b="1" dirty="0">
                          <a:latin typeface="Microsoft Sans Serif" panose="020B0604020202020204" pitchFamily="34" charset="0"/>
                          <a:ea typeface="Microsoft Sans Serif" panose="020B0604020202020204" pitchFamily="34" charset="0"/>
                          <a:cs typeface="Microsoft Sans Serif" panose="020B0604020202020204" pitchFamily="34" charset="0"/>
                        </a:rPr>
                        <a:t>2 356 405,1 </a:t>
                      </a:r>
                    </a:p>
                  </a:txBody>
                  <a:tcPr marL="74295" marR="74295" marT="37148" marB="37148" anchor="ctr"/>
                </a:tc>
                <a:tc>
                  <a:txBody>
                    <a:bodyPr/>
                    <a:lstStyle/>
                    <a:p>
                      <a:pPr algn="ctr"/>
                      <a:r>
                        <a:rPr lang="ru-RU" sz="1100" b="1" dirty="0">
                          <a:latin typeface="Microsoft Sans Serif" panose="020B0604020202020204" pitchFamily="34" charset="0"/>
                          <a:ea typeface="Microsoft Sans Serif" panose="020B0604020202020204" pitchFamily="34" charset="0"/>
                          <a:cs typeface="Microsoft Sans Serif" panose="020B0604020202020204" pitchFamily="34" charset="0"/>
                        </a:rPr>
                        <a:t>2 245 957,2</a:t>
                      </a:r>
                    </a:p>
                  </a:txBody>
                  <a:tcPr marL="74295" marR="74295" marT="37148" marB="37148" anchor="ctr"/>
                </a:tc>
                <a:extLst>
                  <a:ext uri="{0D108BD9-81ED-4DB2-BD59-A6C34878D82A}">
                    <a16:rowId xmlns:a16="http://schemas.microsoft.com/office/drawing/2014/main" val="3607815864"/>
                  </a:ext>
                </a:extLst>
              </a:tr>
            </a:tbl>
          </a:graphicData>
        </a:graphic>
      </p:graphicFrame>
      <p:sp>
        <p:nvSpPr>
          <p:cNvPr id="3" name="Заголовок 1">
            <a:extLst>
              <a:ext uri="{FF2B5EF4-FFF2-40B4-BE49-F238E27FC236}">
                <a16:creationId xmlns:a16="http://schemas.microsoft.com/office/drawing/2014/main" id="{EF1B31E7-E7BF-4A42-9165-BA59F548D43F}"/>
              </a:ext>
            </a:extLst>
          </p:cNvPr>
          <p:cNvSpPr txBox="1">
            <a:spLocks/>
          </p:cNvSpPr>
          <p:nvPr/>
        </p:nvSpPr>
        <p:spPr>
          <a:xfrm>
            <a:off x="221582" y="260648"/>
            <a:ext cx="5007744" cy="65333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Объемы финансирования на исполнение муниципальных программ(тыс. руб.)</a:t>
            </a:r>
          </a:p>
        </p:txBody>
      </p:sp>
      <p:sp>
        <p:nvSpPr>
          <p:cNvPr id="4" name="object 40">
            <a:extLst>
              <a:ext uri="{FF2B5EF4-FFF2-40B4-BE49-F238E27FC236}">
                <a16:creationId xmlns:a16="http://schemas.microsoft.com/office/drawing/2014/main" id="{4733D5BC-B92D-4FA3-B651-AEC120D15D97}"/>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32</a:t>
            </a:fld>
            <a:endParaRPr sz="1200" dirty="0">
              <a:latin typeface="Microsoft Sans Serif"/>
              <a:cs typeface="Microsoft Sans Serif"/>
            </a:endParaRPr>
          </a:p>
        </p:txBody>
      </p:sp>
    </p:spTree>
    <p:extLst>
      <p:ext uri="{BB962C8B-B14F-4D97-AF65-F5344CB8AC3E}">
        <p14:creationId xmlns:p14="http://schemas.microsoft.com/office/powerpoint/2010/main" val="8376633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51840" y="395478"/>
            <a:ext cx="4385136" cy="289823"/>
          </a:xfrm>
          <a:prstGeom prst="rect">
            <a:avLst/>
          </a:prstGeom>
        </p:spPr>
        <p:txBody>
          <a:bodyPr vert="horz" wrap="square" lIns="0" tIns="12700" rIns="0" bIns="0" rtlCol="0">
            <a:spAutoFit/>
          </a:bodyPr>
          <a:lstStyle/>
          <a:p>
            <a:pPr marL="12700" marR="5080">
              <a:lnSpc>
                <a:spcPct val="100000"/>
              </a:lnSpc>
              <a:spcBef>
                <a:spcPts val="100"/>
              </a:spcBef>
            </a:pPr>
            <a:r>
              <a:rPr sz="1800" b="1" spc="-10" dirty="0">
                <a:latin typeface="Arial"/>
                <a:cs typeface="Arial"/>
              </a:rPr>
              <a:t>Развитие</a:t>
            </a:r>
            <a:r>
              <a:rPr sz="1800" b="1" spc="5" dirty="0">
                <a:latin typeface="Arial"/>
                <a:cs typeface="Arial"/>
              </a:rPr>
              <a:t> </a:t>
            </a:r>
            <a:r>
              <a:rPr sz="1800" b="1" spc="-10" dirty="0">
                <a:latin typeface="Arial"/>
                <a:cs typeface="Arial"/>
              </a:rPr>
              <a:t>образования </a:t>
            </a:r>
            <a:r>
              <a:rPr sz="1800" b="1" spc="-484" dirty="0">
                <a:latin typeface="Arial"/>
                <a:cs typeface="Arial"/>
              </a:rPr>
              <a:t> </a:t>
            </a:r>
            <a:r>
              <a:rPr sz="1800" b="1" dirty="0">
                <a:latin typeface="Arial"/>
                <a:cs typeface="Arial"/>
              </a:rPr>
              <a:t>(</a:t>
            </a:r>
            <a:r>
              <a:rPr lang="ru-RU" sz="1800" b="1" dirty="0">
                <a:latin typeface="Arial"/>
                <a:cs typeface="Arial"/>
              </a:rPr>
              <a:t>тыс.</a:t>
            </a:r>
            <a:r>
              <a:rPr sz="1800" b="1" spc="-5" dirty="0">
                <a:latin typeface="Arial"/>
                <a:cs typeface="Arial"/>
              </a:rPr>
              <a:t> </a:t>
            </a:r>
            <a:r>
              <a:rPr sz="1800" b="1" spc="-20" dirty="0">
                <a:latin typeface="Arial"/>
                <a:cs typeface="Arial"/>
              </a:rPr>
              <a:t>рублей)</a:t>
            </a:r>
            <a:endParaRPr sz="1800" dirty="0">
              <a:latin typeface="Arial"/>
              <a:cs typeface="Arial"/>
            </a:endParaRPr>
          </a:p>
        </p:txBody>
      </p:sp>
      <p:sp>
        <p:nvSpPr>
          <p:cNvPr id="27" name="object 27"/>
          <p:cNvSpPr/>
          <p:nvPr/>
        </p:nvSpPr>
        <p:spPr>
          <a:xfrm>
            <a:off x="5562600" y="2005583"/>
            <a:ext cx="4079875" cy="340360"/>
          </a:xfrm>
          <a:custGeom>
            <a:avLst/>
            <a:gdLst/>
            <a:ahLst/>
            <a:cxnLst/>
            <a:rect l="l" t="t" r="r" b="b"/>
            <a:pathLst>
              <a:path w="4079875" h="340360">
                <a:moveTo>
                  <a:pt x="4023105" y="0"/>
                </a:moveTo>
                <a:lnTo>
                  <a:pt x="56641" y="0"/>
                </a:lnTo>
                <a:lnTo>
                  <a:pt x="34611" y="4456"/>
                </a:lnTo>
                <a:lnTo>
                  <a:pt x="16605" y="16605"/>
                </a:lnTo>
                <a:lnTo>
                  <a:pt x="4456" y="34611"/>
                </a:lnTo>
                <a:lnTo>
                  <a:pt x="0" y="56641"/>
                </a:lnTo>
                <a:lnTo>
                  <a:pt x="0" y="283210"/>
                </a:lnTo>
                <a:lnTo>
                  <a:pt x="4456" y="305240"/>
                </a:lnTo>
                <a:lnTo>
                  <a:pt x="16605" y="323246"/>
                </a:lnTo>
                <a:lnTo>
                  <a:pt x="34611" y="335395"/>
                </a:lnTo>
                <a:lnTo>
                  <a:pt x="56641" y="339851"/>
                </a:lnTo>
                <a:lnTo>
                  <a:pt x="4023105" y="339851"/>
                </a:lnTo>
                <a:lnTo>
                  <a:pt x="4045136" y="335395"/>
                </a:lnTo>
                <a:lnTo>
                  <a:pt x="4063142" y="323246"/>
                </a:lnTo>
                <a:lnTo>
                  <a:pt x="4075291" y="305240"/>
                </a:lnTo>
                <a:lnTo>
                  <a:pt x="4079748" y="283210"/>
                </a:lnTo>
                <a:lnTo>
                  <a:pt x="4079748" y="56641"/>
                </a:lnTo>
                <a:lnTo>
                  <a:pt x="4075291" y="34611"/>
                </a:lnTo>
                <a:lnTo>
                  <a:pt x="4063142" y="16605"/>
                </a:lnTo>
                <a:lnTo>
                  <a:pt x="4045136" y="4456"/>
                </a:lnTo>
                <a:lnTo>
                  <a:pt x="4023105" y="0"/>
                </a:lnTo>
                <a:close/>
              </a:path>
            </a:pathLst>
          </a:custGeom>
          <a:solidFill>
            <a:srgbClr val="256F9F"/>
          </a:solidFill>
        </p:spPr>
        <p:txBody>
          <a:bodyPr wrap="square" lIns="0" tIns="0" rIns="0" bIns="0" rtlCol="0"/>
          <a:lstStyle/>
          <a:p>
            <a:endParaRPr dirty="0"/>
          </a:p>
        </p:txBody>
      </p:sp>
      <p:sp>
        <p:nvSpPr>
          <p:cNvPr id="28" name="object 28"/>
          <p:cNvSpPr txBox="1"/>
          <p:nvPr/>
        </p:nvSpPr>
        <p:spPr>
          <a:xfrm>
            <a:off x="5867780" y="2048967"/>
            <a:ext cx="3469004" cy="240029"/>
          </a:xfrm>
          <a:prstGeom prst="rect">
            <a:avLst/>
          </a:prstGeom>
        </p:spPr>
        <p:txBody>
          <a:bodyPr vert="horz" wrap="square" lIns="0" tIns="13335" rIns="0" bIns="0" rtlCol="0">
            <a:spAutoFit/>
          </a:bodyPr>
          <a:lstStyle/>
          <a:p>
            <a:pPr marL="12700">
              <a:lnSpc>
                <a:spcPct val="100000"/>
              </a:lnSpc>
              <a:spcBef>
                <a:spcPts val="105"/>
              </a:spcBef>
            </a:pPr>
            <a:r>
              <a:rPr sz="1400" spc="-5" dirty="0">
                <a:solidFill>
                  <a:srgbClr val="FFFFFF"/>
                </a:solidFill>
                <a:latin typeface="Microsoft Sans Serif"/>
                <a:cs typeface="Microsoft Sans Serif"/>
              </a:rPr>
              <a:t>Расходы </a:t>
            </a:r>
            <a:r>
              <a:rPr sz="1400" spc="-10" dirty="0">
                <a:solidFill>
                  <a:srgbClr val="FFFFFF"/>
                </a:solidFill>
                <a:latin typeface="Microsoft Sans Serif"/>
                <a:cs typeface="Microsoft Sans Serif"/>
              </a:rPr>
              <a:t>по</a:t>
            </a:r>
            <a:r>
              <a:rPr sz="1400" spc="5" dirty="0">
                <a:solidFill>
                  <a:srgbClr val="FFFFFF"/>
                </a:solidFill>
                <a:latin typeface="Microsoft Sans Serif"/>
                <a:cs typeface="Microsoft Sans Serif"/>
              </a:rPr>
              <a:t> </a:t>
            </a:r>
            <a:r>
              <a:rPr sz="1400" spc="-15" dirty="0">
                <a:solidFill>
                  <a:srgbClr val="FFFFFF"/>
                </a:solidFill>
                <a:latin typeface="Microsoft Sans Serif"/>
                <a:cs typeface="Microsoft Sans Serif"/>
              </a:rPr>
              <a:t>источникам</a:t>
            </a:r>
            <a:r>
              <a:rPr sz="1400" spc="-30" dirty="0">
                <a:solidFill>
                  <a:srgbClr val="FFFFFF"/>
                </a:solidFill>
                <a:latin typeface="Microsoft Sans Serif"/>
                <a:cs typeface="Microsoft Sans Serif"/>
              </a:rPr>
              <a:t> </a:t>
            </a:r>
            <a:r>
              <a:rPr sz="1400" spc="-5" dirty="0">
                <a:solidFill>
                  <a:srgbClr val="FFFFFF"/>
                </a:solidFill>
                <a:latin typeface="Microsoft Sans Serif"/>
                <a:cs typeface="Microsoft Sans Serif"/>
              </a:rPr>
              <a:t>финансирования</a:t>
            </a:r>
            <a:endParaRPr sz="1400" dirty="0">
              <a:latin typeface="Microsoft Sans Serif"/>
              <a:cs typeface="Microsoft Sans Serif"/>
            </a:endParaRPr>
          </a:p>
        </p:txBody>
      </p:sp>
      <p:sp>
        <p:nvSpPr>
          <p:cNvPr id="29" name="object 29"/>
          <p:cNvSpPr/>
          <p:nvPr/>
        </p:nvSpPr>
        <p:spPr>
          <a:xfrm>
            <a:off x="416051" y="1133855"/>
            <a:ext cx="2847340" cy="562610"/>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endParaRPr dirty="0"/>
          </a:p>
        </p:txBody>
      </p:sp>
      <p:sp>
        <p:nvSpPr>
          <p:cNvPr id="30" name="object 30"/>
          <p:cNvSpPr txBox="1"/>
          <p:nvPr/>
        </p:nvSpPr>
        <p:spPr>
          <a:xfrm>
            <a:off x="635304" y="1161414"/>
            <a:ext cx="2313940" cy="452755"/>
          </a:xfrm>
          <a:prstGeom prst="rect">
            <a:avLst/>
          </a:prstGeom>
        </p:spPr>
        <p:txBody>
          <a:bodyPr vert="horz" wrap="square" lIns="0" tIns="13335" rIns="0" bIns="0" rtlCol="0">
            <a:spAutoFit/>
          </a:bodyPr>
          <a:lstStyle/>
          <a:p>
            <a:pPr marL="12700" marR="5080" indent="132080">
              <a:lnSpc>
                <a:spcPct val="100000"/>
              </a:lnSpc>
              <a:spcBef>
                <a:spcPts val="105"/>
              </a:spcBef>
            </a:pPr>
            <a:r>
              <a:rPr sz="1400" dirty="0">
                <a:solidFill>
                  <a:srgbClr val="FFFFFF"/>
                </a:solidFill>
                <a:latin typeface="Microsoft Sans Serif"/>
                <a:cs typeface="Microsoft Sans Serif"/>
              </a:rPr>
              <a:t>Общий </a:t>
            </a:r>
            <a:r>
              <a:rPr sz="1400" spc="-15" dirty="0">
                <a:solidFill>
                  <a:srgbClr val="FFFFFF"/>
                </a:solidFill>
                <a:latin typeface="Microsoft Sans Serif"/>
                <a:cs typeface="Microsoft Sans Serif"/>
              </a:rPr>
              <a:t>объем </a:t>
            </a:r>
            <a:r>
              <a:rPr sz="1400" spc="-10" dirty="0">
                <a:solidFill>
                  <a:srgbClr val="FFFFFF"/>
                </a:solidFill>
                <a:latin typeface="Microsoft Sans Serif"/>
                <a:cs typeface="Microsoft Sans Serif"/>
              </a:rPr>
              <a:t>расходов </a:t>
            </a:r>
            <a:r>
              <a:rPr sz="1400" spc="-5" dirty="0">
                <a:solidFill>
                  <a:srgbClr val="FFFFFF"/>
                </a:solidFill>
                <a:latin typeface="Microsoft Sans Serif"/>
                <a:cs typeface="Microsoft Sans Serif"/>
              </a:rPr>
              <a:t> на</a:t>
            </a:r>
            <a:r>
              <a:rPr sz="1400" spc="-10" dirty="0">
                <a:solidFill>
                  <a:srgbClr val="FFFFFF"/>
                </a:solidFill>
                <a:latin typeface="Microsoft Sans Serif"/>
                <a:cs typeface="Microsoft Sans Serif"/>
              </a:rPr>
              <a:t> реализацию</a:t>
            </a:r>
            <a:r>
              <a:rPr sz="1400" spc="-25" dirty="0">
                <a:solidFill>
                  <a:srgbClr val="FFFFFF"/>
                </a:solidFill>
                <a:latin typeface="Microsoft Sans Serif"/>
                <a:cs typeface="Microsoft Sans Serif"/>
              </a:rPr>
              <a:t> </a:t>
            </a:r>
            <a:r>
              <a:rPr sz="1400" spc="-15" dirty="0">
                <a:solidFill>
                  <a:srgbClr val="FFFFFF"/>
                </a:solidFill>
                <a:latin typeface="Microsoft Sans Serif"/>
                <a:cs typeface="Microsoft Sans Serif"/>
              </a:rPr>
              <a:t>программы:</a:t>
            </a:r>
            <a:endParaRPr sz="1400" dirty="0">
              <a:latin typeface="Microsoft Sans Serif"/>
              <a:cs typeface="Microsoft Sans Serif"/>
            </a:endParaRPr>
          </a:p>
        </p:txBody>
      </p:sp>
      <p:sp>
        <p:nvSpPr>
          <p:cNvPr id="31" name="object 31"/>
          <p:cNvSpPr/>
          <p:nvPr/>
        </p:nvSpPr>
        <p:spPr>
          <a:xfrm>
            <a:off x="3075432" y="1133855"/>
            <a:ext cx="2342515" cy="562610"/>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endParaRPr dirty="0"/>
          </a:p>
        </p:txBody>
      </p:sp>
      <p:sp>
        <p:nvSpPr>
          <p:cNvPr id="32" name="object 32"/>
          <p:cNvSpPr txBox="1"/>
          <p:nvPr/>
        </p:nvSpPr>
        <p:spPr>
          <a:xfrm>
            <a:off x="3767263" y="1182438"/>
            <a:ext cx="1670814" cy="457176"/>
          </a:xfrm>
          <a:prstGeom prst="rect">
            <a:avLst/>
          </a:prstGeom>
        </p:spPr>
        <p:txBody>
          <a:bodyPr vert="horz" wrap="square" lIns="0" tIns="13335" rIns="0" bIns="0" rtlCol="0" anchor="ctr">
            <a:spAutoFit/>
          </a:bodyPr>
          <a:lstStyle/>
          <a:p>
            <a:pPr marL="12700">
              <a:lnSpc>
                <a:spcPct val="100000"/>
              </a:lnSpc>
              <a:spcBef>
                <a:spcPts val="105"/>
              </a:spcBef>
            </a:pPr>
            <a:r>
              <a:rPr sz="1400" spc="-30" dirty="0" err="1">
                <a:solidFill>
                  <a:srgbClr val="FFFFFF"/>
                </a:solidFill>
                <a:latin typeface="Microsoft Sans Serif"/>
                <a:cs typeface="Microsoft Sans Serif"/>
              </a:rPr>
              <a:t>за</a:t>
            </a:r>
            <a:r>
              <a:rPr sz="1400" spc="-20" dirty="0">
                <a:solidFill>
                  <a:srgbClr val="FFFFFF"/>
                </a:solidFill>
                <a:latin typeface="Microsoft Sans Serif"/>
                <a:cs typeface="Microsoft Sans Serif"/>
              </a:rPr>
              <a:t> </a:t>
            </a: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3</a:t>
            </a:r>
            <a:r>
              <a:rPr sz="1400" spc="-15" dirty="0">
                <a:solidFill>
                  <a:srgbClr val="FFFFFF"/>
                </a:solidFill>
                <a:latin typeface="Microsoft Sans Serif"/>
                <a:cs typeface="Microsoft Sans Serif"/>
              </a:rPr>
              <a:t> </a:t>
            </a:r>
            <a:r>
              <a:rPr sz="1400" spc="-35" dirty="0">
                <a:solidFill>
                  <a:srgbClr val="FFFFFF"/>
                </a:solidFill>
                <a:latin typeface="Microsoft Sans Serif"/>
                <a:cs typeface="Microsoft Sans Serif"/>
              </a:rPr>
              <a:t>год</a:t>
            </a:r>
            <a:endParaRPr lang="ru-RU" sz="1400" spc="370" dirty="0">
              <a:solidFill>
                <a:srgbClr val="FFFFFF"/>
              </a:solidFill>
              <a:latin typeface="Microsoft Sans Serif"/>
              <a:cs typeface="Microsoft Sans Serif"/>
            </a:endParaRPr>
          </a:p>
          <a:p>
            <a:pPr marL="12700">
              <a:lnSpc>
                <a:spcPct val="100000"/>
              </a:lnSpc>
              <a:spcBef>
                <a:spcPts val="105"/>
              </a:spcBef>
            </a:pP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1 321 434,7</a:t>
            </a:r>
            <a:endParaRPr sz="1400" dirty="0">
              <a:latin typeface="Microsoft Sans Serif"/>
              <a:cs typeface="Microsoft Sans Serif"/>
            </a:endParaRPr>
          </a:p>
        </p:txBody>
      </p:sp>
      <p:sp>
        <p:nvSpPr>
          <p:cNvPr id="33" name="object 33"/>
          <p:cNvSpPr/>
          <p:nvPr/>
        </p:nvSpPr>
        <p:spPr>
          <a:xfrm>
            <a:off x="5218176" y="1146047"/>
            <a:ext cx="2342515" cy="542925"/>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endParaRPr dirty="0"/>
          </a:p>
        </p:txBody>
      </p:sp>
      <p:sp>
        <p:nvSpPr>
          <p:cNvPr id="34" name="object 34"/>
          <p:cNvSpPr txBox="1"/>
          <p:nvPr/>
        </p:nvSpPr>
        <p:spPr>
          <a:xfrm>
            <a:off x="5922772" y="1191815"/>
            <a:ext cx="1597660" cy="457176"/>
          </a:xfrm>
          <a:prstGeom prst="rect">
            <a:avLst/>
          </a:prstGeom>
        </p:spPr>
        <p:txBody>
          <a:bodyPr vert="horz" wrap="square" lIns="0" tIns="13335" rIns="0" bIns="0" rtlCol="0">
            <a:spAutoFit/>
          </a:bodyPr>
          <a:lstStyle/>
          <a:p>
            <a:pPr marL="12700">
              <a:lnSpc>
                <a:spcPct val="100000"/>
              </a:lnSpc>
              <a:spcBef>
                <a:spcPts val="105"/>
              </a:spcBef>
            </a:pPr>
            <a:r>
              <a:rPr sz="1400" spc="-30" dirty="0" err="1">
                <a:solidFill>
                  <a:srgbClr val="FFFFFF"/>
                </a:solidFill>
                <a:latin typeface="Microsoft Sans Serif"/>
                <a:cs typeface="Microsoft Sans Serif"/>
              </a:rPr>
              <a:t>за</a:t>
            </a:r>
            <a:r>
              <a:rPr sz="1400" spc="-20" dirty="0">
                <a:solidFill>
                  <a:srgbClr val="FFFFFF"/>
                </a:solidFill>
                <a:latin typeface="Microsoft Sans Serif"/>
                <a:cs typeface="Microsoft Sans Serif"/>
              </a:rPr>
              <a:t> </a:t>
            </a: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4</a:t>
            </a:r>
            <a:r>
              <a:rPr sz="1400" spc="-15" dirty="0">
                <a:solidFill>
                  <a:srgbClr val="FFFFFF"/>
                </a:solidFill>
                <a:latin typeface="Microsoft Sans Serif"/>
                <a:cs typeface="Microsoft Sans Serif"/>
              </a:rPr>
              <a:t> </a:t>
            </a:r>
            <a:r>
              <a:rPr sz="1400" spc="-35"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2700">
              <a:lnSpc>
                <a:spcPct val="100000"/>
              </a:lnSpc>
              <a:spcBef>
                <a:spcPts val="105"/>
              </a:spcBef>
            </a:pPr>
            <a:r>
              <a:rPr lang="ru-RU" sz="1400" dirty="0">
                <a:solidFill>
                  <a:srgbClr val="FFFFFF"/>
                </a:solidFill>
                <a:latin typeface="Microsoft Sans Serif"/>
                <a:cs typeface="Microsoft Sans Serif"/>
              </a:rPr>
              <a:t>1 542 442,1</a:t>
            </a:r>
            <a:endParaRPr sz="1400" dirty="0">
              <a:latin typeface="Microsoft Sans Serif"/>
              <a:cs typeface="Microsoft Sans Serif"/>
            </a:endParaRPr>
          </a:p>
        </p:txBody>
      </p:sp>
      <p:sp>
        <p:nvSpPr>
          <p:cNvPr id="35" name="object 35"/>
          <p:cNvSpPr/>
          <p:nvPr/>
        </p:nvSpPr>
        <p:spPr>
          <a:xfrm>
            <a:off x="7377683" y="1132332"/>
            <a:ext cx="2270760" cy="562610"/>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endParaRPr dirty="0"/>
          </a:p>
        </p:txBody>
      </p:sp>
      <p:sp>
        <p:nvSpPr>
          <p:cNvPr id="36" name="object 36"/>
          <p:cNvSpPr txBox="1"/>
          <p:nvPr/>
        </p:nvSpPr>
        <p:spPr>
          <a:xfrm>
            <a:off x="7991162" y="1167999"/>
            <a:ext cx="1597660" cy="457176"/>
          </a:xfrm>
          <a:prstGeom prst="rect">
            <a:avLst/>
          </a:prstGeom>
        </p:spPr>
        <p:txBody>
          <a:bodyPr vert="horz" wrap="square" lIns="0" tIns="13335" rIns="0" bIns="0" rtlCol="0">
            <a:spAutoFit/>
          </a:bodyPr>
          <a:lstStyle/>
          <a:p>
            <a:pPr marL="12700">
              <a:lnSpc>
                <a:spcPct val="100000"/>
              </a:lnSpc>
              <a:spcBef>
                <a:spcPts val="105"/>
              </a:spcBef>
            </a:pPr>
            <a:r>
              <a:rPr sz="1400" spc="-30" dirty="0" err="1">
                <a:solidFill>
                  <a:srgbClr val="FFFFFF"/>
                </a:solidFill>
                <a:latin typeface="Microsoft Sans Serif"/>
                <a:cs typeface="Microsoft Sans Serif"/>
              </a:rPr>
              <a:t>за</a:t>
            </a:r>
            <a:r>
              <a:rPr sz="1400" spc="-20" dirty="0">
                <a:solidFill>
                  <a:srgbClr val="FFFFFF"/>
                </a:solidFill>
                <a:latin typeface="Microsoft Sans Serif"/>
                <a:cs typeface="Microsoft Sans Serif"/>
              </a:rPr>
              <a:t> </a:t>
            </a: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5</a:t>
            </a:r>
            <a:r>
              <a:rPr sz="1400" spc="-15" dirty="0">
                <a:solidFill>
                  <a:srgbClr val="FFFFFF"/>
                </a:solidFill>
                <a:latin typeface="Microsoft Sans Serif"/>
                <a:cs typeface="Microsoft Sans Serif"/>
              </a:rPr>
              <a:t> </a:t>
            </a:r>
            <a:r>
              <a:rPr sz="1400" spc="-35" dirty="0">
                <a:solidFill>
                  <a:srgbClr val="FFFFFF"/>
                </a:solidFill>
                <a:latin typeface="Microsoft Sans Serif"/>
                <a:cs typeface="Microsoft Sans Serif"/>
              </a:rPr>
              <a:t>год</a:t>
            </a:r>
            <a:endParaRPr lang="ru-RU" sz="1400" spc="-35" dirty="0">
              <a:solidFill>
                <a:srgbClr val="FFFFFF"/>
              </a:solidFill>
              <a:latin typeface="Microsoft Sans Serif"/>
              <a:cs typeface="Microsoft Sans Serif"/>
            </a:endParaRPr>
          </a:p>
          <a:p>
            <a:pPr marL="12700">
              <a:lnSpc>
                <a:spcPct val="100000"/>
              </a:lnSpc>
              <a:spcBef>
                <a:spcPts val="105"/>
              </a:spcBef>
            </a:pPr>
            <a:r>
              <a:rPr lang="ru-RU" sz="1400" spc="-35" dirty="0">
                <a:solidFill>
                  <a:srgbClr val="FFFFFF"/>
                </a:solidFill>
                <a:latin typeface="Microsoft Sans Serif"/>
                <a:cs typeface="Microsoft Sans Serif"/>
              </a:rPr>
              <a:t>1 614 195,1</a:t>
            </a:r>
            <a:endParaRPr sz="1400" dirty="0">
              <a:latin typeface="Microsoft Sans Serif"/>
              <a:cs typeface="Microsoft Sans Serif"/>
            </a:endParaRPr>
          </a:p>
        </p:txBody>
      </p:sp>
      <p:sp>
        <p:nvSpPr>
          <p:cNvPr id="37" name="object 37"/>
          <p:cNvSpPr/>
          <p:nvPr/>
        </p:nvSpPr>
        <p:spPr>
          <a:xfrm>
            <a:off x="416051" y="1962911"/>
            <a:ext cx="4101465" cy="817244"/>
          </a:xfrm>
          <a:custGeom>
            <a:avLst/>
            <a:gdLst/>
            <a:ahLst/>
            <a:cxnLst/>
            <a:rect l="l" t="t" r="r" b="b"/>
            <a:pathLst>
              <a:path w="4101465" h="817244">
                <a:moveTo>
                  <a:pt x="3964940" y="0"/>
                </a:moveTo>
                <a:lnTo>
                  <a:pt x="136144" y="0"/>
                </a:lnTo>
                <a:lnTo>
                  <a:pt x="93114" y="6941"/>
                </a:lnTo>
                <a:lnTo>
                  <a:pt x="55741" y="26269"/>
                </a:lnTo>
                <a:lnTo>
                  <a:pt x="26269" y="55741"/>
                </a:lnTo>
                <a:lnTo>
                  <a:pt x="6941" y="93114"/>
                </a:lnTo>
                <a:lnTo>
                  <a:pt x="0" y="136143"/>
                </a:lnTo>
                <a:lnTo>
                  <a:pt x="0" y="680720"/>
                </a:lnTo>
                <a:lnTo>
                  <a:pt x="6941" y="723749"/>
                </a:lnTo>
                <a:lnTo>
                  <a:pt x="26269" y="761122"/>
                </a:lnTo>
                <a:lnTo>
                  <a:pt x="55741" y="790594"/>
                </a:lnTo>
                <a:lnTo>
                  <a:pt x="93114" y="809922"/>
                </a:lnTo>
                <a:lnTo>
                  <a:pt x="136144" y="816863"/>
                </a:lnTo>
                <a:lnTo>
                  <a:pt x="3964940" y="816863"/>
                </a:lnTo>
                <a:lnTo>
                  <a:pt x="4007969" y="809922"/>
                </a:lnTo>
                <a:lnTo>
                  <a:pt x="4045342" y="790594"/>
                </a:lnTo>
                <a:lnTo>
                  <a:pt x="4074814" y="761122"/>
                </a:lnTo>
                <a:lnTo>
                  <a:pt x="4094142" y="723749"/>
                </a:lnTo>
                <a:lnTo>
                  <a:pt x="4101084" y="680720"/>
                </a:lnTo>
                <a:lnTo>
                  <a:pt x="4101084" y="136143"/>
                </a:lnTo>
                <a:lnTo>
                  <a:pt x="4094142" y="93114"/>
                </a:lnTo>
                <a:lnTo>
                  <a:pt x="4074814" y="55741"/>
                </a:lnTo>
                <a:lnTo>
                  <a:pt x="4045342" y="26269"/>
                </a:lnTo>
                <a:lnTo>
                  <a:pt x="4007969" y="6941"/>
                </a:lnTo>
                <a:lnTo>
                  <a:pt x="3964940" y="0"/>
                </a:lnTo>
                <a:close/>
              </a:path>
            </a:pathLst>
          </a:custGeom>
          <a:solidFill>
            <a:srgbClr val="EBE8EB"/>
          </a:solidFill>
        </p:spPr>
        <p:txBody>
          <a:bodyPr wrap="square" lIns="0" tIns="0" rIns="0" bIns="0" rtlCol="0"/>
          <a:lstStyle/>
          <a:p>
            <a:endParaRPr dirty="0"/>
          </a:p>
        </p:txBody>
      </p:sp>
      <p:sp>
        <p:nvSpPr>
          <p:cNvPr id="38" name="object 38"/>
          <p:cNvSpPr txBox="1"/>
          <p:nvPr/>
        </p:nvSpPr>
        <p:spPr>
          <a:xfrm>
            <a:off x="534720" y="2033397"/>
            <a:ext cx="2470150" cy="666750"/>
          </a:xfrm>
          <a:prstGeom prst="rect">
            <a:avLst/>
          </a:prstGeom>
        </p:spPr>
        <p:txBody>
          <a:bodyPr vert="horz" wrap="square" lIns="0" tIns="13335" rIns="0" bIns="0" rtlCol="0">
            <a:spAutoFit/>
          </a:bodyPr>
          <a:lstStyle/>
          <a:p>
            <a:pPr marL="12700" marR="5080">
              <a:lnSpc>
                <a:spcPct val="100000"/>
              </a:lnSpc>
              <a:spcBef>
                <a:spcPts val="105"/>
              </a:spcBef>
            </a:pPr>
            <a:r>
              <a:rPr sz="1400" spc="-5" dirty="0">
                <a:latin typeface="Microsoft Sans Serif"/>
                <a:cs typeface="Microsoft Sans Serif"/>
              </a:rPr>
              <a:t>Муниципальные </a:t>
            </a:r>
            <a:r>
              <a:rPr sz="1400" spc="-15" dirty="0">
                <a:latin typeface="Microsoft Sans Serif"/>
                <a:cs typeface="Microsoft Sans Serif"/>
              </a:rPr>
              <a:t>учреждения, </a:t>
            </a:r>
            <a:r>
              <a:rPr sz="1400" spc="-360" dirty="0">
                <a:latin typeface="Microsoft Sans Serif"/>
                <a:cs typeface="Microsoft Sans Serif"/>
              </a:rPr>
              <a:t> </a:t>
            </a:r>
            <a:r>
              <a:rPr sz="1400" spc="-10" dirty="0">
                <a:latin typeface="Microsoft Sans Serif"/>
                <a:cs typeface="Microsoft Sans Serif"/>
              </a:rPr>
              <a:t>предоставляющие</a:t>
            </a:r>
            <a:r>
              <a:rPr sz="1400" spc="-20" dirty="0">
                <a:latin typeface="Microsoft Sans Serif"/>
                <a:cs typeface="Microsoft Sans Serif"/>
              </a:rPr>
              <a:t> </a:t>
            </a:r>
            <a:r>
              <a:rPr sz="1400" spc="-10" dirty="0">
                <a:latin typeface="Microsoft Sans Serif"/>
                <a:cs typeface="Microsoft Sans Serif"/>
              </a:rPr>
              <a:t>услуги</a:t>
            </a:r>
            <a:endParaRPr sz="1400" dirty="0">
              <a:latin typeface="Microsoft Sans Serif"/>
              <a:cs typeface="Microsoft Sans Serif"/>
            </a:endParaRPr>
          </a:p>
          <a:p>
            <a:pPr marL="12700">
              <a:lnSpc>
                <a:spcPct val="100000"/>
              </a:lnSpc>
            </a:pPr>
            <a:r>
              <a:rPr sz="1400" dirty="0">
                <a:latin typeface="Microsoft Sans Serif"/>
                <a:cs typeface="Microsoft Sans Serif"/>
              </a:rPr>
              <a:t>в</a:t>
            </a:r>
            <a:r>
              <a:rPr sz="1400" spc="-5" dirty="0">
                <a:latin typeface="Microsoft Sans Serif"/>
                <a:cs typeface="Microsoft Sans Serif"/>
              </a:rPr>
              <a:t> </a:t>
            </a:r>
            <a:r>
              <a:rPr sz="1400" dirty="0">
                <a:latin typeface="Microsoft Sans Serif"/>
                <a:cs typeface="Microsoft Sans Serif"/>
              </a:rPr>
              <a:t>сфере</a:t>
            </a:r>
            <a:r>
              <a:rPr sz="1400" spc="-35" dirty="0">
                <a:latin typeface="Microsoft Sans Serif"/>
                <a:cs typeface="Microsoft Sans Serif"/>
              </a:rPr>
              <a:t> </a:t>
            </a:r>
            <a:r>
              <a:rPr sz="1400" spc="-15" dirty="0">
                <a:latin typeface="Microsoft Sans Serif"/>
                <a:cs typeface="Microsoft Sans Serif"/>
              </a:rPr>
              <a:t>образования</a:t>
            </a:r>
            <a:endParaRPr sz="1400" dirty="0">
              <a:latin typeface="Microsoft Sans Serif"/>
              <a:cs typeface="Microsoft Sans Serif"/>
            </a:endParaRPr>
          </a:p>
        </p:txBody>
      </p:sp>
      <p:grpSp>
        <p:nvGrpSpPr>
          <p:cNvPr id="39" name="object 39"/>
          <p:cNvGrpSpPr/>
          <p:nvPr/>
        </p:nvGrpSpPr>
        <p:grpSpPr>
          <a:xfrm>
            <a:off x="3319653" y="1996820"/>
            <a:ext cx="1179195" cy="734060"/>
            <a:chOff x="3319653" y="1996820"/>
            <a:chExt cx="1179195" cy="734060"/>
          </a:xfrm>
        </p:grpSpPr>
        <p:sp>
          <p:nvSpPr>
            <p:cNvPr id="40" name="object 40"/>
            <p:cNvSpPr/>
            <p:nvPr/>
          </p:nvSpPr>
          <p:spPr>
            <a:xfrm>
              <a:off x="3329178" y="2006345"/>
              <a:ext cx="1160145" cy="715010"/>
            </a:xfrm>
            <a:custGeom>
              <a:avLst/>
              <a:gdLst/>
              <a:ahLst/>
              <a:cxnLst/>
              <a:rect l="l" t="t" r="r" b="b"/>
              <a:pathLst>
                <a:path w="1160145" h="715010">
                  <a:moveTo>
                    <a:pt x="1040638" y="0"/>
                  </a:moveTo>
                  <a:lnTo>
                    <a:pt x="119125" y="0"/>
                  </a:lnTo>
                  <a:lnTo>
                    <a:pt x="72759" y="9362"/>
                  </a:lnTo>
                  <a:lnTo>
                    <a:pt x="34893" y="34893"/>
                  </a:lnTo>
                  <a:lnTo>
                    <a:pt x="9362" y="72759"/>
                  </a:lnTo>
                  <a:lnTo>
                    <a:pt x="0" y="119125"/>
                  </a:lnTo>
                  <a:lnTo>
                    <a:pt x="0" y="595629"/>
                  </a:lnTo>
                  <a:lnTo>
                    <a:pt x="9362" y="641996"/>
                  </a:lnTo>
                  <a:lnTo>
                    <a:pt x="34893" y="679862"/>
                  </a:lnTo>
                  <a:lnTo>
                    <a:pt x="72759" y="705393"/>
                  </a:lnTo>
                  <a:lnTo>
                    <a:pt x="119125" y="714755"/>
                  </a:lnTo>
                  <a:lnTo>
                    <a:pt x="1040638" y="714755"/>
                  </a:lnTo>
                  <a:lnTo>
                    <a:pt x="1087004" y="705393"/>
                  </a:lnTo>
                  <a:lnTo>
                    <a:pt x="1124870" y="679862"/>
                  </a:lnTo>
                  <a:lnTo>
                    <a:pt x="1150401" y="641996"/>
                  </a:lnTo>
                  <a:lnTo>
                    <a:pt x="1159764" y="595629"/>
                  </a:lnTo>
                  <a:lnTo>
                    <a:pt x="1159764" y="119125"/>
                  </a:lnTo>
                  <a:lnTo>
                    <a:pt x="1150401" y="72759"/>
                  </a:lnTo>
                  <a:lnTo>
                    <a:pt x="1124870" y="34893"/>
                  </a:lnTo>
                  <a:lnTo>
                    <a:pt x="1087004" y="9362"/>
                  </a:lnTo>
                  <a:lnTo>
                    <a:pt x="1040638" y="0"/>
                  </a:lnTo>
                  <a:close/>
                </a:path>
              </a:pathLst>
            </a:custGeom>
            <a:solidFill>
              <a:srgbClr val="93819B"/>
            </a:solidFill>
          </p:spPr>
          <p:txBody>
            <a:bodyPr wrap="square" lIns="0" tIns="0" rIns="0" bIns="0" rtlCol="0"/>
            <a:lstStyle/>
            <a:p>
              <a:endParaRPr dirty="0"/>
            </a:p>
          </p:txBody>
        </p:sp>
        <p:sp>
          <p:nvSpPr>
            <p:cNvPr id="41" name="object 41"/>
            <p:cNvSpPr/>
            <p:nvPr/>
          </p:nvSpPr>
          <p:spPr>
            <a:xfrm>
              <a:off x="3329178" y="2006345"/>
              <a:ext cx="1160145" cy="715010"/>
            </a:xfrm>
            <a:custGeom>
              <a:avLst/>
              <a:gdLst/>
              <a:ahLst/>
              <a:cxnLst/>
              <a:rect l="l" t="t" r="r" b="b"/>
              <a:pathLst>
                <a:path w="1160145" h="715010">
                  <a:moveTo>
                    <a:pt x="0" y="119125"/>
                  </a:moveTo>
                  <a:lnTo>
                    <a:pt x="9362" y="72759"/>
                  </a:lnTo>
                  <a:lnTo>
                    <a:pt x="34893" y="34893"/>
                  </a:lnTo>
                  <a:lnTo>
                    <a:pt x="72759" y="9362"/>
                  </a:lnTo>
                  <a:lnTo>
                    <a:pt x="119125" y="0"/>
                  </a:lnTo>
                  <a:lnTo>
                    <a:pt x="1040638" y="0"/>
                  </a:lnTo>
                  <a:lnTo>
                    <a:pt x="1087004" y="9362"/>
                  </a:lnTo>
                  <a:lnTo>
                    <a:pt x="1124870" y="34893"/>
                  </a:lnTo>
                  <a:lnTo>
                    <a:pt x="1150401" y="72759"/>
                  </a:lnTo>
                  <a:lnTo>
                    <a:pt x="1159764" y="119125"/>
                  </a:lnTo>
                  <a:lnTo>
                    <a:pt x="1159764" y="595629"/>
                  </a:lnTo>
                  <a:lnTo>
                    <a:pt x="1150401" y="641996"/>
                  </a:lnTo>
                  <a:lnTo>
                    <a:pt x="1124870" y="679862"/>
                  </a:lnTo>
                  <a:lnTo>
                    <a:pt x="1087004" y="705393"/>
                  </a:lnTo>
                  <a:lnTo>
                    <a:pt x="1040638" y="714755"/>
                  </a:lnTo>
                  <a:lnTo>
                    <a:pt x="119125" y="714755"/>
                  </a:lnTo>
                  <a:lnTo>
                    <a:pt x="72759" y="705393"/>
                  </a:lnTo>
                  <a:lnTo>
                    <a:pt x="34893" y="679862"/>
                  </a:lnTo>
                  <a:lnTo>
                    <a:pt x="9362" y="641996"/>
                  </a:lnTo>
                  <a:lnTo>
                    <a:pt x="0" y="595629"/>
                  </a:lnTo>
                  <a:lnTo>
                    <a:pt x="0" y="119125"/>
                  </a:lnTo>
                  <a:close/>
                </a:path>
              </a:pathLst>
            </a:custGeom>
            <a:ln w="19050">
              <a:solidFill>
                <a:srgbClr val="FFFFFF"/>
              </a:solidFill>
            </a:ln>
          </p:spPr>
          <p:txBody>
            <a:bodyPr wrap="square" lIns="0" tIns="0" rIns="0" bIns="0" rtlCol="0"/>
            <a:lstStyle/>
            <a:p>
              <a:endParaRPr dirty="0"/>
            </a:p>
          </p:txBody>
        </p:sp>
      </p:grpSp>
      <p:sp>
        <p:nvSpPr>
          <p:cNvPr id="42" name="object 42"/>
          <p:cNvSpPr txBox="1"/>
          <p:nvPr/>
        </p:nvSpPr>
        <p:spPr>
          <a:xfrm>
            <a:off x="3468370" y="2068829"/>
            <a:ext cx="878840" cy="577215"/>
          </a:xfrm>
          <a:prstGeom prst="rect">
            <a:avLst/>
          </a:prstGeom>
        </p:spPr>
        <p:txBody>
          <a:bodyPr vert="horz" wrap="square" lIns="0" tIns="12700" rIns="0" bIns="0" rtlCol="0">
            <a:spAutoFit/>
          </a:bodyPr>
          <a:lstStyle/>
          <a:p>
            <a:pPr algn="ctr">
              <a:lnSpc>
                <a:spcPct val="100000"/>
              </a:lnSpc>
              <a:spcBef>
                <a:spcPts val="100"/>
              </a:spcBef>
            </a:pPr>
            <a:r>
              <a:rPr lang="ru-RU" sz="2400" spc="-10" dirty="0">
                <a:solidFill>
                  <a:srgbClr val="FFFFFF"/>
                </a:solidFill>
                <a:latin typeface="Microsoft Sans Serif"/>
                <a:cs typeface="Microsoft Sans Serif"/>
              </a:rPr>
              <a:t>49</a:t>
            </a:r>
            <a:endParaRPr sz="2400" dirty="0">
              <a:latin typeface="Microsoft Sans Serif"/>
              <a:cs typeface="Microsoft Sans Serif"/>
            </a:endParaRPr>
          </a:p>
          <a:p>
            <a:pPr algn="ctr">
              <a:lnSpc>
                <a:spcPct val="100000"/>
              </a:lnSpc>
              <a:spcBef>
                <a:spcPts val="25"/>
              </a:spcBef>
            </a:pPr>
            <a:r>
              <a:rPr sz="1200" spc="-10" dirty="0">
                <a:solidFill>
                  <a:srgbClr val="FFFFFF"/>
                </a:solidFill>
                <a:latin typeface="Microsoft Sans Serif"/>
                <a:cs typeface="Microsoft Sans Serif"/>
              </a:rPr>
              <a:t>учреждений</a:t>
            </a:r>
            <a:endParaRPr sz="1200" dirty="0">
              <a:latin typeface="Microsoft Sans Serif"/>
              <a:cs typeface="Microsoft Sans Serif"/>
            </a:endParaRPr>
          </a:p>
        </p:txBody>
      </p:sp>
      <p:grpSp>
        <p:nvGrpSpPr>
          <p:cNvPr id="43" name="object 43"/>
          <p:cNvGrpSpPr/>
          <p:nvPr/>
        </p:nvGrpSpPr>
        <p:grpSpPr>
          <a:xfrm>
            <a:off x="356615" y="3012935"/>
            <a:ext cx="4194175" cy="1207135"/>
            <a:chOff x="356615" y="3012935"/>
            <a:chExt cx="4194175" cy="1207135"/>
          </a:xfrm>
        </p:grpSpPr>
        <p:pic>
          <p:nvPicPr>
            <p:cNvPr id="44" name="object 44"/>
            <p:cNvPicPr/>
            <p:nvPr/>
          </p:nvPicPr>
          <p:blipFill>
            <a:blip r:embed="rId3" cstate="print"/>
            <a:stretch>
              <a:fillRect/>
            </a:stretch>
          </p:blipFill>
          <p:spPr>
            <a:xfrm>
              <a:off x="371836" y="3317657"/>
              <a:ext cx="4178847" cy="891675"/>
            </a:xfrm>
            <a:prstGeom prst="rect">
              <a:avLst/>
            </a:prstGeom>
          </p:spPr>
        </p:pic>
        <p:pic>
          <p:nvPicPr>
            <p:cNvPr id="45" name="object 45"/>
            <p:cNvPicPr/>
            <p:nvPr/>
          </p:nvPicPr>
          <p:blipFill>
            <a:blip r:embed="rId4" cstate="print"/>
            <a:stretch>
              <a:fillRect/>
            </a:stretch>
          </p:blipFill>
          <p:spPr>
            <a:xfrm>
              <a:off x="356615" y="3317760"/>
              <a:ext cx="3563112" cy="902195"/>
            </a:xfrm>
            <a:prstGeom prst="rect">
              <a:avLst/>
            </a:prstGeom>
          </p:spPr>
        </p:pic>
        <p:sp>
          <p:nvSpPr>
            <p:cNvPr id="46" name="object 46"/>
            <p:cNvSpPr/>
            <p:nvPr/>
          </p:nvSpPr>
          <p:spPr>
            <a:xfrm>
              <a:off x="416051" y="3314699"/>
              <a:ext cx="4095115" cy="817244"/>
            </a:xfrm>
            <a:custGeom>
              <a:avLst/>
              <a:gdLst/>
              <a:ahLst/>
              <a:cxnLst/>
              <a:rect l="l" t="t" r="r" b="b"/>
              <a:pathLst>
                <a:path w="4095115" h="817245">
                  <a:moveTo>
                    <a:pt x="3958844" y="0"/>
                  </a:moveTo>
                  <a:lnTo>
                    <a:pt x="136144" y="0"/>
                  </a:lnTo>
                  <a:lnTo>
                    <a:pt x="93114" y="6941"/>
                  </a:lnTo>
                  <a:lnTo>
                    <a:pt x="55741" y="26269"/>
                  </a:lnTo>
                  <a:lnTo>
                    <a:pt x="26269" y="55741"/>
                  </a:lnTo>
                  <a:lnTo>
                    <a:pt x="6941" y="93114"/>
                  </a:lnTo>
                  <a:lnTo>
                    <a:pt x="0" y="136144"/>
                  </a:lnTo>
                  <a:lnTo>
                    <a:pt x="0" y="680719"/>
                  </a:lnTo>
                  <a:lnTo>
                    <a:pt x="6941" y="723749"/>
                  </a:lnTo>
                  <a:lnTo>
                    <a:pt x="26269" y="761122"/>
                  </a:lnTo>
                  <a:lnTo>
                    <a:pt x="55741" y="790594"/>
                  </a:lnTo>
                  <a:lnTo>
                    <a:pt x="93114" y="809922"/>
                  </a:lnTo>
                  <a:lnTo>
                    <a:pt x="136144" y="816863"/>
                  </a:lnTo>
                  <a:lnTo>
                    <a:pt x="3958844" y="816863"/>
                  </a:lnTo>
                  <a:lnTo>
                    <a:pt x="4001873" y="809922"/>
                  </a:lnTo>
                  <a:lnTo>
                    <a:pt x="4039246" y="790594"/>
                  </a:lnTo>
                  <a:lnTo>
                    <a:pt x="4068718" y="761122"/>
                  </a:lnTo>
                  <a:lnTo>
                    <a:pt x="4088046" y="723749"/>
                  </a:lnTo>
                  <a:lnTo>
                    <a:pt x="4094988" y="680719"/>
                  </a:lnTo>
                  <a:lnTo>
                    <a:pt x="4094988" y="136144"/>
                  </a:lnTo>
                  <a:lnTo>
                    <a:pt x="4088046" y="93114"/>
                  </a:lnTo>
                  <a:lnTo>
                    <a:pt x="4068718" y="55741"/>
                  </a:lnTo>
                  <a:lnTo>
                    <a:pt x="4039246" y="26269"/>
                  </a:lnTo>
                  <a:lnTo>
                    <a:pt x="4001873" y="6941"/>
                  </a:lnTo>
                  <a:lnTo>
                    <a:pt x="3958844" y="0"/>
                  </a:lnTo>
                  <a:close/>
                </a:path>
              </a:pathLst>
            </a:custGeom>
            <a:solidFill>
              <a:srgbClr val="FFFFFF"/>
            </a:solidFill>
          </p:spPr>
          <p:txBody>
            <a:bodyPr wrap="square" lIns="0" tIns="0" rIns="0" bIns="0" rtlCol="0"/>
            <a:lstStyle/>
            <a:p>
              <a:endParaRPr dirty="0"/>
            </a:p>
          </p:txBody>
        </p:sp>
        <p:pic>
          <p:nvPicPr>
            <p:cNvPr id="47" name="object 47"/>
            <p:cNvPicPr/>
            <p:nvPr/>
          </p:nvPicPr>
          <p:blipFill>
            <a:blip r:embed="rId5" cstate="print"/>
            <a:stretch>
              <a:fillRect/>
            </a:stretch>
          </p:blipFill>
          <p:spPr>
            <a:xfrm>
              <a:off x="356615" y="3012935"/>
              <a:ext cx="4171188" cy="460260"/>
            </a:xfrm>
            <a:prstGeom prst="rect">
              <a:avLst/>
            </a:prstGeom>
          </p:spPr>
        </p:pic>
        <p:pic>
          <p:nvPicPr>
            <p:cNvPr id="48" name="object 48"/>
            <p:cNvPicPr/>
            <p:nvPr/>
          </p:nvPicPr>
          <p:blipFill>
            <a:blip r:embed="rId6" cstate="print"/>
            <a:stretch>
              <a:fillRect/>
            </a:stretch>
          </p:blipFill>
          <p:spPr>
            <a:xfrm>
              <a:off x="478536" y="3023577"/>
              <a:ext cx="2458212" cy="475526"/>
            </a:xfrm>
            <a:prstGeom prst="rect">
              <a:avLst/>
            </a:prstGeom>
          </p:spPr>
        </p:pic>
        <p:sp>
          <p:nvSpPr>
            <p:cNvPr id="49" name="object 49"/>
            <p:cNvSpPr/>
            <p:nvPr/>
          </p:nvSpPr>
          <p:spPr>
            <a:xfrm>
              <a:off x="416051" y="3034283"/>
              <a:ext cx="4057015" cy="346075"/>
            </a:xfrm>
            <a:custGeom>
              <a:avLst/>
              <a:gdLst/>
              <a:ahLst/>
              <a:cxnLst/>
              <a:rect l="l" t="t" r="r" b="b"/>
              <a:pathLst>
                <a:path w="4057015" h="346075">
                  <a:moveTo>
                    <a:pt x="3999230" y="0"/>
                  </a:moveTo>
                  <a:lnTo>
                    <a:pt x="57657" y="0"/>
                  </a:lnTo>
                  <a:lnTo>
                    <a:pt x="35216" y="4526"/>
                  </a:lnTo>
                  <a:lnTo>
                    <a:pt x="16889" y="16875"/>
                  </a:lnTo>
                  <a:lnTo>
                    <a:pt x="4531" y="35200"/>
                  </a:lnTo>
                  <a:lnTo>
                    <a:pt x="0" y="57657"/>
                  </a:lnTo>
                  <a:lnTo>
                    <a:pt x="0" y="288289"/>
                  </a:lnTo>
                  <a:lnTo>
                    <a:pt x="4531" y="310747"/>
                  </a:lnTo>
                  <a:lnTo>
                    <a:pt x="16889" y="329072"/>
                  </a:lnTo>
                  <a:lnTo>
                    <a:pt x="35216" y="341421"/>
                  </a:lnTo>
                  <a:lnTo>
                    <a:pt x="57657" y="345948"/>
                  </a:lnTo>
                  <a:lnTo>
                    <a:pt x="3999230" y="345948"/>
                  </a:lnTo>
                  <a:lnTo>
                    <a:pt x="4021687" y="341421"/>
                  </a:lnTo>
                  <a:lnTo>
                    <a:pt x="4040012" y="329072"/>
                  </a:lnTo>
                  <a:lnTo>
                    <a:pt x="4052361" y="310747"/>
                  </a:lnTo>
                  <a:lnTo>
                    <a:pt x="4056888" y="288289"/>
                  </a:lnTo>
                  <a:lnTo>
                    <a:pt x="4056888" y="57657"/>
                  </a:lnTo>
                  <a:lnTo>
                    <a:pt x="4052361" y="35200"/>
                  </a:lnTo>
                  <a:lnTo>
                    <a:pt x="4040012" y="16875"/>
                  </a:lnTo>
                  <a:lnTo>
                    <a:pt x="4021687" y="4526"/>
                  </a:lnTo>
                  <a:lnTo>
                    <a:pt x="3999230" y="0"/>
                  </a:lnTo>
                  <a:close/>
                </a:path>
              </a:pathLst>
            </a:custGeom>
            <a:solidFill>
              <a:srgbClr val="D5DCE4"/>
            </a:solidFill>
          </p:spPr>
          <p:txBody>
            <a:bodyPr wrap="square" lIns="0" tIns="0" rIns="0" bIns="0" rtlCol="0"/>
            <a:lstStyle/>
            <a:p>
              <a:endParaRPr dirty="0"/>
            </a:p>
          </p:txBody>
        </p:sp>
        <p:sp>
          <p:nvSpPr>
            <p:cNvPr id="50" name="object 50"/>
            <p:cNvSpPr/>
            <p:nvPr/>
          </p:nvSpPr>
          <p:spPr>
            <a:xfrm>
              <a:off x="416051" y="3034283"/>
              <a:ext cx="4057015" cy="346075"/>
            </a:xfrm>
            <a:custGeom>
              <a:avLst/>
              <a:gdLst/>
              <a:ahLst/>
              <a:cxnLst/>
              <a:rect l="l" t="t" r="r" b="b"/>
              <a:pathLst>
                <a:path w="4057015" h="346075">
                  <a:moveTo>
                    <a:pt x="0" y="57657"/>
                  </a:moveTo>
                  <a:lnTo>
                    <a:pt x="4531" y="35200"/>
                  </a:lnTo>
                  <a:lnTo>
                    <a:pt x="16889" y="16875"/>
                  </a:lnTo>
                  <a:lnTo>
                    <a:pt x="35216" y="4526"/>
                  </a:lnTo>
                  <a:lnTo>
                    <a:pt x="57657" y="0"/>
                  </a:lnTo>
                  <a:lnTo>
                    <a:pt x="3999230" y="0"/>
                  </a:lnTo>
                  <a:lnTo>
                    <a:pt x="4021687" y="4526"/>
                  </a:lnTo>
                  <a:lnTo>
                    <a:pt x="4040012" y="16875"/>
                  </a:lnTo>
                  <a:lnTo>
                    <a:pt x="4052361" y="35200"/>
                  </a:lnTo>
                  <a:lnTo>
                    <a:pt x="4056888" y="57657"/>
                  </a:lnTo>
                  <a:lnTo>
                    <a:pt x="4056888" y="288289"/>
                  </a:lnTo>
                  <a:lnTo>
                    <a:pt x="4052361" y="310747"/>
                  </a:lnTo>
                  <a:lnTo>
                    <a:pt x="4040012" y="329072"/>
                  </a:lnTo>
                  <a:lnTo>
                    <a:pt x="4021687" y="341421"/>
                  </a:lnTo>
                  <a:lnTo>
                    <a:pt x="3999230" y="345948"/>
                  </a:lnTo>
                  <a:lnTo>
                    <a:pt x="57657" y="345948"/>
                  </a:lnTo>
                  <a:lnTo>
                    <a:pt x="35216" y="341421"/>
                  </a:lnTo>
                  <a:lnTo>
                    <a:pt x="16889" y="329072"/>
                  </a:lnTo>
                  <a:lnTo>
                    <a:pt x="4531" y="310747"/>
                  </a:lnTo>
                  <a:lnTo>
                    <a:pt x="0" y="288289"/>
                  </a:lnTo>
                  <a:lnTo>
                    <a:pt x="0" y="57657"/>
                  </a:lnTo>
                  <a:close/>
                </a:path>
              </a:pathLst>
            </a:custGeom>
            <a:ln w="12699">
              <a:solidFill>
                <a:srgbClr val="FFFFFF"/>
              </a:solidFill>
            </a:ln>
          </p:spPr>
          <p:txBody>
            <a:bodyPr wrap="square" lIns="0" tIns="0" rIns="0" bIns="0" rtlCol="0"/>
            <a:lstStyle/>
            <a:p>
              <a:endParaRPr dirty="0"/>
            </a:p>
          </p:txBody>
        </p:sp>
      </p:grpSp>
      <p:sp>
        <p:nvSpPr>
          <p:cNvPr id="51" name="object 51"/>
          <p:cNvSpPr txBox="1"/>
          <p:nvPr/>
        </p:nvSpPr>
        <p:spPr>
          <a:xfrm>
            <a:off x="543941" y="3024536"/>
            <a:ext cx="3258820" cy="684162"/>
          </a:xfrm>
          <a:prstGeom prst="rect">
            <a:avLst/>
          </a:prstGeom>
        </p:spPr>
        <p:txBody>
          <a:bodyPr vert="horz" wrap="square" lIns="0" tIns="88265" rIns="0" bIns="0" rtlCol="0">
            <a:spAutoFit/>
          </a:bodyPr>
          <a:lstStyle/>
          <a:p>
            <a:pPr marL="103505">
              <a:lnSpc>
                <a:spcPct val="100000"/>
              </a:lnSpc>
              <a:spcBef>
                <a:spcPts val="695"/>
              </a:spcBef>
            </a:pPr>
            <a:r>
              <a:rPr sz="1400" spc="-30" dirty="0">
                <a:latin typeface="Microsoft Sans Serif"/>
                <a:cs typeface="Microsoft Sans Serif"/>
              </a:rPr>
              <a:t>Дошкольное</a:t>
            </a:r>
            <a:r>
              <a:rPr sz="1400" spc="-20" dirty="0">
                <a:latin typeface="Microsoft Sans Serif"/>
                <a:cs typeface="Microsoft Sans Serif"/>
              </a:rPr>
              <a:t> </a:t>
            </a:r>
            <a:r>
              <a:rPr sz="1400" spc="-15" dirty="0">
                <a:latin typeface="Microsoft Sans Serif"/>
                <a:cs typeface="Microsoft Sans Serif"/>
              </a:rPr>
              <a:t>образование</a:t>
            </a:r>
            <a:endParaRPr sz="1400" dirty="0">
              <a:latin typeface="Microsoft Sans Serif"/>
              <a:cs typeface="Microsoft Sans Serif"/>
            </a:endParaRPr>
          </a:p>
          <a:p>
            <a:pPr marL="12700">
              <a:lnSpc>
                <a:spcPct val="100000"/>
              </a:lnSpc>
              <a:spcBef>
                <a:spcPts val="760"/>
              </a:spcBef>
            </a:pPr>
            <a:r>
              <a:rPr lang="ru-RU" sz="1800" spc="-5" dirty="0">
                <a:solidFill>
                  <a:srgbClr val="372D39"/>
                </a:solidFill>
                <a:latin typeface="Microsoft Sans Serif"/>
                <a:cs typeface="Microsoft Sans Serif"/>
              </a:rPr>
              <a:t>                 26</a:t>
            </a:r>
            <a:r>
              <a:rPr sz="1800" spc="-150" dirty="0">
                <a:solidFill>
                  <a:srgbClr val="372D39"/>
                </a:solidFill>
                <a:latin typeface="Microsoft Sans Serif"/>
                <a:cs typeface="Microsoft Sans Serif"/>
              </a:rPr>
              <a:t> </a:t>
            </a:r>
            <a:r>
              <a:rPr sz="1200" spc="-5" dirty="0">
                <a:latin typeface="Microsoft Sans Serif"/>
                <a:cs typeface="Microsoft Sans Serif"/>
              </a:rPr>
              <a:t>д</a:t>
            </a:r>
            <a:r>
              <a:rPr sz="1200" spc="-35" dirty="0">
                <a:latin typeface="Microsoft Sans Serif"/>
                <a:cs typeface="Microsoft Sans Serif"/>
              </a:rPr>
              <a:t>е</a:t>
            </a:r>
            <a:r>
              <a:rPr sz="1200" spc="-10" dirty="0">
                <a:latin typeface="Microsoft Sans Serif"/>
                <a:cs typeface="Microsoft Sans Serif"/>
              </a:rPr>
              <a:t>т</a:t>
            </a:r>
            <a:r>
              <a:rPr sz="1200" spc="-30" dirty="0">
                <a:latin typeface="Microsoft Sans Serif"/>
                <a:cs typeface="Microsoft Sans Serif"/>
              </a:rPr>
              <a:t>ски</a:t>
            </a:r>
            <a:r>
              <a:rPr sz="1200" dirty="0">
                <a:latin typeface="Microsoft Sans Serif"/>
                <a:cs typeface="Microsoft Sans Serif"/>
              </a:rPr>
              <a:t>х с</a:t>
            </a:r>
            <a:r>
              <a:rPr sz="1200" spc="5" dirty="0">
                <a:latin typeface="Microsoft Sans Serif"/>
                <a:cs typeface="Microsoft Sans Serif"/>
              </a:rPr>
              <a:t>а</a:t>
            </a:r>
            <a:r>
              <a:rPr sz="1200" spc="-5" dirty="0">
                <a:latin typeface="Microsoft Sans Serif"/>
                <a:cs typeface="Microsoft Sans Serif"/>
              </a:rPr>
              <a:t>д</a:t>
            </a:r>
            <a:r>
              <a:rPr sz="1200" dirty="0">
                <a:latin typeface="Microsoft Sans Serif"/>
                <a:cs typeface="Microsoft Sans Serif"/>
              </a:rPr>
              <a:t>ов</a:t>
            </a:r>
          </a:p>
        </p:txBody>
      </p:sp>
      <p:grpSp>
        <p:nvGrpSpPr>
          <p:cNvPr id="52" name="object 52"/>
          <p:cNvGrpSpPr/>
          <p:nvPr/>
        </p:nvGrpSpPr>
        <p:grpSpPr>
          <a:xfrm>
            <a:off x="348995" y="4311357"/>
            <a:ext cx="4185285" cy="1122045"/>
            <a:chOff x="348995" y="4311357"/>
            <a:chExt cx="4185285" cy="1122045"/>
          </a:xfrm>
        </p:grpSpPr>
        <p:pic>
          <p:nvPicPr>
            <p:cNvPr id="53" name="object 53"/>
            <p:cNvPicPr/>
            <p:nvPr/>
          </p:nvPicPr>
          <p:blipFill>
            <a:blip r:embed="rId7" cstate="print"/>
            <a:stretch>
              <a:fillRect/>
            </a:stretch>
          </p:blipFill>
          <p:spPr>
            <a:xfrm>
              <a:off x="371845" y="4583998"/>
              <a:ext cx="4155968" cy="733328"/>
            </a:xfrm>
            <a:prstGeom prst="rect">
              <a:avLst/>
            </a:prstGeom>
          </p:spPr>
        </p:pic>
        <p:pic>
          <p:nvPicPr>
            <p:cNvPr id="54" name="object 54"/>
            <p:cNvPicPr/>
            <p:nvPr/>
          </p:nvPicPr>
          <p:blipFill>
            <a:blip r:embed="rId8" cstate="print"/>
            <a:stretch>
              <a:fillRect/>
            </a:stretch>
          </p:blipFill>
          <p:spPr>
            <a:xfrm>
              <a:off x="348995" y="4576584"/>
              <a:ext cx="1190256" cy="856475"/>
            </a:xfrm>
            <a:prstGeom prst="rect">
              <a:avLst/>
            </a:prstGeom>
          </p:spPr>
        </p:pic>
        <p:sp>
          <p:nvSpPr>
            <p:cNvPr id="55" name="object 55"/>
            <p:cNvSpPr/>
            <p:nvPr/>
          </p:nvSpPr>
          <p:spPr>
            <a:xfrm>
              <a:off x="416051" y="4581143"/>
              <a:ext cx="4072254" cy="658495"/>
            </a:xfrm>
            <a:custGeom>
              <a:avLst/>
              <a:gdLst/>
              <a:ahLst/>
              <a:cxnLst/>
              <a:rect l="l" t="t" r="r" b="b"/>
              <a:pathLst>
                <a:path w="4072254" h="658495">
                  <a:moveTo>
                    <a:pt x="3962400" y="0"/>
                  </a:moveTo>
                  <a:lnTo>
                    <a:pt x="109728" y="0"/>
                  </a:lnTo>
                  <a:lnTo>
                    <a:pt x="67015" y="8626"/>
                  </a:lnTo>
                  <a:lnTo>
                    <a:pt x="32137" y="32146"/>
                  </a:lnTo>
                  <a:lnTo>
                    <a:pt x="8622" y="67026"/>
                  </a:lnTo>
                  <a:lnTo>
                    <a:pt x="0" y="109727"/>
                  </a:lnTo>
                  <a:lnTo>
                    <a:pt x="0" y="548639"/>
                  </a:lnTo>
                  <a:lnTo>
                    <a:pt x="8622" y="591341"/>
                  </a:lnTo>
                  <a:lnTo>
                    <a:pt x="32137" y="626221"/>
                  </a:lnTo>
                  <a:lnTo>
                    <a:pt x="67015" y="649741"/>
                  </a:lnTo>
                  <a:lnTo>
                    <a:pt x="109728" y="658367"/>
                  </a:lnTo>
                  <a:lnTo>
                    <a:pt x="3962400" y="658367"/>
                  </a:lnTo>
                  <a:lnTo>
                    <a:pt x="4005101" y="649741"/>
                  </a:lnTo>
                  <a:lnTo>
                    <a:pt x="4039981" y="626221"/>
                  </a:lnTo>
                  <a:lnTo>
                    <a:pt x="4063501" y="591341"/>
                  </a:lnTo>
                  <a:lnTo>
                    <a:pt x="4072128" y="548639"/>
                  </a:lnTo>
                  <a:lnTo>
                    <a:pt x="4072128" y="109727"/>
                  </a:lnTo>
                  <a:lnTo>
                    <a:pt x="4063501" y="67026"/>
                  </a:lnTo>
                  <a:lnTo>
                    <a:pt x="4039981" y="32146"/>
                  </a:lnTo>
                  <a:lnTo>
                    <a:pt x="4005101" y="8626"/>
                  </a:lnTo>
                  <a:lnTo>
                    <a:pt x="3962400" y="0"/>
                  </a:lnTo>
                  <a:close/>
                </a:path>
              </a:pathLst>
            </a:custGeom>
            <a:solidFill>
              <a:srgbClr val="FFFFFF"/>
            </a:solidFill>
          </p:spPr>
          <p:txBody>
            <a:bodyPr wrap="square" lIns="0" tIns="0" rIns="0" bIns="0" rtlCol="0"/>
            <a:lstStyle/>
            <a:p>
              <a:endParaRPr dirty="0"/>
            </a:p>
          </p:txBody>
        </p:sp>
        <p:pic>
          <p:nvPicPr>
            <p:cNvPr id="56" name="object 56"/>
            <p:cNvPicPr/>
            <p:nvPr/>
          </p:nvPicPr>
          <p:blipFill>
            <a:blip r:embed="rId9" cstate="print"/>
            <a:stretch>
              <a:fillRect/>
            </a:stretch>
          </p:blipFill>
          <p:spPr>
            <a:xfrm>
              <a:off x="356615" y="4315955"/>
              <a:ext cx="4177284" cy="432828"/>
            </a:xfrm>
            <a:prstGeom prst="rect">
              <a:avLst/>
            </a:prstGeom>
          </p:spPr>
        </p:pic>
        <p:pic>
          <p:nvPicPr>
            <p:cNvPr id="57" name="object 57"/>
            <p:cNvPicPr/>
            <p:nvPr/>
          </p:nvPicPr>
          <p:blipFill>
            <a:blip r:embed="rId10" cstate="print"/>
            <a:stretch>
              <a:fillRect/>
            </a:stretch>
          </p:blipFill>
          <p:spPr>
            <a:xfrm>
              <a:off x="477011" y="4311357"/>
              <a:ext cx="2010156" cy="475526"/>
            </a:xfrm>
            <a:prstGeom prst="rect">
              <a:avLst/>
            </a:prstGeom>
          </p:spPr>
        </p:pic>
        <p:sp>
          <p:nvSpPr>
            <p:cNvPr id="58" name="object 58"/>
            <p:cNvSpPr/>
            <p:nvPr/>
          </p:nvSpPr>
          <p:spPr>
            <a:xfrm>
              <a:off x="416051" y="4337303"/>
              <a:ext cx="4063365" cy="318770"/>
            </a:xfrm>
            <a:custGeom>
              <a:avLst/>
              <a:gdLst/>
              <a:ahLst/>
              <a:cxnLst/>
              <a:rect l="l" t="t" r="r" b="b"/>
              <a:pathLst>
                <a:path w="4063365" h="318770">
                  <a:moveTo>
                    <a:pt x="4009898" y="0"/>
                  </a:moveTo>
                  <a:lnTo>
                    <a:pt x="53086" y="0"/>
                  </a:lnTo>
                  <a:lnTo>
                    <a:pt x="32425" y="4169"/>
                  </a:lnTo>
                  <a:lnTo>
                    <a:pt x="15551" y="15541"/>
                  </a:lnTo>
                  <a:lnTo>
                    <a:pt x="4172" y="32414"/>
                  </a:lnTo>
                  <a:lnTo>
                    <a:pt x="0" y="53086"/>
                  </a:lnTo>
                  <a:lnTo>
                    <a:pt x="0" y="265430"/>
                  </a:lnTo>
                  <a:lnTo>
                    <a:pt x="4172" y="286101"/>
                  </a:lnTo>
                  <a:lnTo>
                    <a:pt x="15551" y="302974"/>
                  </a:lnTo>
                  <a:lnTo>
                    <a:pt x="32425" y="314346"/>
                  </a:lnTo>
                  <a:lnTo>
                    <a:pt x="53086" y="318516"/>
                  </a:lnTo>
                  <a:lnTo>
                    <a:pt x="4009898" y="318516"/>
                  </a:lnTo>
                  <a:lnTo>
                    <a:pt x="4030569" y="314346"/>
                  </a:lnTo>
                  <a:lnTo>
                    <a:pt x="4047442" y="302974"/>
                  </a:lnTo>
                  <a:lnTo>
                    <a:pt x="4058814" y="286101"/>
                  </a:lnTo>
                  <a:lnTo>
                    <a:pt x="4062984" y="265430"/>
                  </a:lnTo>
                  <a:lnTo>
                    <a:pt x="4062984" y="53086"/>
                  </a:lnTo>
                  <a:lnTo>
                    <a:pt x="4058814" y="32414"/>
                  </a:lnTo>
                  <a:lnTo>
                    <a:pt x="4047442" y="15541"/>
                  </a:lnTo>
                  <a:lnTo>
                    <a:pt x="4030569" y="4169"/>
                  </a:lnTo>
                  <a:lnTo>
                    <a:pt x="4009898" y="0"/>
                  </a:lnTo>
                  <a:close/>
                </a:path>
              </a:pathLst>
            </a:custGeom>
            <a:solidFill>
              <a:srgbClr val="D5DCE4"/>
            </a:solidFill>
          </p:spPr>
          <p:txBody>
            <a:bodyPr wrap="square" lIns="0" tIns="0" rIns="0" bIns="0" rtlCol="0"/>
            <a:lstStyle/>
            <a:p>
              <a:endParaRPr dirty="0"/>
            </a:p>
          </p:txBody>
        </p:sp>
        <p:sp>
          <p:nvSpPr>
            <p:cNvPr id="59" name="object 59"/>
            <p:cNvSpPr/>
            <p:nvPr/>
          </p:nvSpPr>
          <p:spPr>
            <a:xfrm>
              <a:off x="416051" y="4337303"/>
              <a:ext cx="4063365" cy="318770"/>
            </a:xfrm>
            <a:custGeom>
              <a:avLst/>
              <a:gdLst/>
              <a:ahLst/>
              <a:cxnLst/>
              <a:rect l="l" t="t" r="r" b="b"/>
              <a:pathLst>
                <a:path w="4063365" h="318770">
                  <a:moveTo>
                    <a:pt x="0" y="53086"/>
                  </a:moveTo>
                  <a:lnTo>
                    <a:pt x="4172" y="32414"/>
                  </a:lnTo>
                  <a:lnTo>
                    <a:pt x="15551" y="15541"/>
                  </a:lnTo>
                  <a:lnTo>
                    <a:pt x="32425" y="4169"/>
                  </a:lnTo>
                  <a:lnTo>
                    <a:pt x="53086" y="0"/>
                  </a:lnTo>
                  <a:lnTo>
                    <a:pt x="4009898" y="0"/>
                  </a:lnTo>
                  <a:lnTo>
                    <a:pt x="4030569" y="4169"/>
                  </a:lnTo>
                  <a:lnTo>
                    <a:pt x="4047442" y="15541"/>
                  </a:lnTo>
                  <a:lnTo>
                    <a:pt x="4058814" y="32414"/>
                  </a:lnTo>
                  <a:lnTo>
                    <a:pt x="4062984" y="53086"/>
                  </a:lnTo>
                  <a:lnTo>
                    <a:pt x="4062984" y="265430"/>
                  </a:lnTo>
                  <a:lnTo>
                    <a:pt x="4058814" y="286101"/>
                  </a:lnTo>
                  <a:lnTo>
                    <a:pt x="4047442" y="302974"/>
                  </a:lnTo>
                  <a:lnTo>
                    <a:pt x="4030569" y="314346"/>
                  </a:lnTo>
                  <a:lnTo>
                    <a:pt x="4009898" y="318516"/>
                  </a:lnTo>
                  <a:lnTo>
                    <a:pt x="53086" y="318516"/>
                  </a:lnTo>
                  <a:lnTo>
                    <a:pt x="32425" y="314346"/>
                  </a:lnTo>
                  <a:lnTo>
                    <a:pt x="15551" y="302974"/>
                  </a:lnTo>
                  <a:lnTo>
                    <a:pt x="4172" y="286101"/>
                  </a:lnTo>
                  <a:lnTo>
                    <a:pt x="0" y="265430"/>
                  </a:lnTo>
                  <a:lnTo>
                    <a:pt x="0" y="53086"/>
                  </a:lnTo>
                  <a:close/>
                </a:path>
              </a:pathLst>
            </a:custGeom>
            <a:ln w="12700">
              <a:solidFill>
                <a:srgbClr val="FFFFFF"/>
              </a:solidFill>
            </a:ln>
          </p:spPr>
          <p:txBody>
            <a:bodyPr wrap="square" lIns="0" tIns="0" rIns="0" bIns="0" rtlCol="0"/>
            <a:lstStyle/>
            <a:p>
              <a:endParaRPr dirty="0"/>
            </a:p>
          </p:txBody>
        </p:sp>
      </p:grpSp>
      <p:sp>
        <p:nvSpPr>
          <p:cNvPr id="60" name="object 60"/>
          <p:cNvSpPr txBox="1"/>
          <p:nvPr/>
        </p:nvSpPr>
        <p:spPr>
          <a:xfrm>
            <a:off x="526795" y="4309912"/>
            <a:ext cx="2249944" cy="806630"/>
          </a:xfrm>
          <a:prstGeom prst="rect">
            <a:avLst/>
          </a:prstGeom>
        </p:spPr>
        <p:txBody>
          <a:bodyPr vert="horz" wrap="square" lIns="0" tIns="64769" rIns="0" bIns="0" rtlCol="0">
            <a:spAutoFit/>
          </a:bodyPr>
          <a:lstStyle/>
          <a:p>
            <a:pPr marL="110489">
              <a:lnSpc>
                <a:spcPct val="100000"/>
              </a:lnSpc>
              <a:spcBef>
                <a:spcPts val="509"/>
              </a:spcBef>
            </a:pPr>
            <a:r>
              <a:rPr sz="1400" spc="-5" dirty="0">
                <a:latin typeface="Microsoft Sans Serif"/>
                <a:cs typeface="Microsoft Sans Serif"/>
              </a:rPr>
              <a:t>Общее</a:t>
            </a:r>
            <a:r>
              <a:rPr sz="1400" spc="-45" dirty="0">
                <a:latin typeface="Microsoft Sans Serif"/>
                <a:cs typeface="Microsoft Sans Serif"/>
              </a:rPr>
              <a:t> </a:t>
            </a:r>
            <a:r>
              <a:rPr sz="1400" spc="-15" dirty="0">
                <a:latin typeface="Microsoft Sans Serif"/>
                <a:cs typeface="Microsoft Sans Serif"/>
              </a:rPr>
              <a:t>образование</a:t>
            </a:r>
            <a:endParaRPr sz="1400" dirty="0">
              <a:latin typeface="Microsoft Sans Serif"/>
              <a:cs typeface="Microsoft Sans Serif"/>
            </a:endParaRPr>
          </a:p>
          <a:p>
            <a:pPr marL="12700" algn="ctr">
              <a:lnSpc>
                <a:spcPct val="100000"/>
              </a:lnSpc>
              <a:spcBef>
                <a:spcPts val="520"/>
              </a:spcBef>
            </a:pPr>
            <a:r>
              <a:rPr lang="ru-RU" sz="1800" dirty="0">
                <a:solidFill>
                  <a:srgbClr val="372D39"/>
                </a:solidFill>
                <a:latin typeface="Microsoft Sans Serif"/>
                <a:cs typeface="Microsoft Sans Serif"/>
              </a:rPr>
              <a:t>                 21</a:t>
            </a:r>
            <a:r>
              <a:rPr sz="1800" spc="-150" dirty="0">
                <a:solidFill>
                  <a:srgbClr val="372D39"/>
                </a:solidFill>
                <a:latin typeface="Microsoft Sans Serif"/>
                <a:cs typeface="Microsoft Sans Serif"/>
              </a:rPr>
              <a:t> </a:t>
            </a:r>
            <a:r>
              <a:rPr sz="1200" spc="-55" dirty="0" err="1">
                <a:latin typeface="Microsoft Sans Serif"/>
                <a:cs typeface="Microsoft Sans Serif"/>
              </a:rPr>
              <a:t>ш</a:t>
            </a:r>
            <a:r>
              <a:rPr sz="1200" spc="-20" dirty="0" err="1">
                <a:latin typeface="Microsoft Sans Serif"/>
                <a:cs typeface="Microsoft Sans Serif"/>
              </a:rPr>
              <a:t>ко</a:t>
            </a:r>
            <a:r>
              <a:rPr sz="1200" spc="10" dirty="0" err="1">
                <a:latin typeface="Microsoft Sans Serif"/>
                <a:cs typeface="Microsoft Sans Serif"/>
              </a:rPr>
              <a:t>л</a:t>
            </a:r>
            <a:r>
              <a:rPr lang="ru-RU" sz="1200" spc="10" dirty="0">
                <a:latin typeface="Microsoft Sans Serif"/>
                <a:cs typeface="Microsoft Sans Serif"/>
              </a:rPr>
              <a:t>а</a:t>
            </a:r>
            <a:endParaRPr sz="1200" dirty="0">
              <a:latin typeface="Microsoft Sans Serif"/>
              <a:cs typeface="Microsoft Sans Serif"/>
            </a:endParaRPr>
          </a:p>
          <a:p>
            <a:pPr marL="12700">
              <a:lnSpc>
                <a:spcPct val="100000"/>
              </a:lnSpc>
              <a:spcBef>
                <a:spcPts val="5"/>
              </a:spcBef>
            </a:pPr>
            <a:endParaRPr sz="1200" dirty="0">
              <a:latin typeface="Microsoft Sans Serif"/>
              <a:cs typeface="Microsoft Sans Serif"/>
            </a:endParaRPr>
          </a:p>
        </p:txBody>
      </p:sp>
      <p:grpSp>
        <p:nvGrpSpPr>
          <p:cNvPr id="61" name="object 61"/>
          <p:cNvGrpSpPr/>
          <p:nvPr/>
        </p:nvGrpSpPr>
        <p:grpSpPr>
          <a:xfrm>
            <a:off x="371846" y="5843015"/>
            <a:ext cx="4156075" cy="617855"/>
            <a:chOff x="371846" y="5843015"/>
            <a:chExt cx="4156075" cy="617855"/>
          </a:xfrm>
        </p:grpSpPr>
        <p:pic>
          <p:nvPicPr>
            <p:cNvPr id="62" name="object 62"/>
            <p:cNvPicPr/>
            <p:nvPr/>
          </p:nvPicPr>
          <p:blipFill>
            <a:blip r:embed="rId11" cstate="print"/>
            <a:stretch>
              <a:fillRect/>
            </a:stretch>
          </p:blipFill>
          <p:spPr>
            <a:xfrm>
              <a:off x="371846" y="5845840"/>
              <a:ext cx="4155968" cy="587100"/>
            </a:xfrm>
            <a:prstGeom prst="rect">
              <a:avLst/>
            </a:prstGeom>
          </p:spPr>
        </p:pic>
        <p:pic>
          <p:nvPicPr>
            <p:cNvPr id="63" name="object 63"/>
            <p:cNvPicPr/>
            <p:nvPr/>
          </p:nvPicPr>
          <p:blipFill>
            <a:blip r:embed="rId12" cstate="print"/>
            <a:stretch>
              <a:fillRect/>
            </a:stretch>
          </p:blipFill>
          <p:spPr>
            <a:xfrm>
              <a:off x="387096" y="5855207"/>
              <a:ext cx="2534412" cy="605053"/>
            </a:xfrm>
            <a:prstGeom prst="rect">
              <a:avLst/>
            </a:prstGeom>
          </p:spPr>
        </p:pic>
        <p:sp>
          <p:nvSpPr>
            <p:cNvPr id="64" name="object 64"/>
            <p:cNvSpPr/>
            <p:nvPr/>
          </p:nvSpPr>
          <p:spPr>
            <a:xfrm>
              <a:off x="416052" y="5843015"/>
              <a:ext cx="4072254" cy="512445"/>
            </a:xfrm>
            <a:custGeom>
              <a:avLst/>
              <a:gdLst/>
              <a:ahLst/>
              <a:cxnLst/>
              <a:rect l="l" t="t" r="r" b="b"/>
              <a:pathLst>
                <a:path w="4072254" h="512445">
                  <a:moveTo>
                    <a:pt x="3986784" y="0"/>
                  </a:moveTo>
                  <a:lnTo>
                    <a:pt x="85343" y="0"/>
                  </a:lnTo>
                  <a:lnTo>
                    <a:pt x="52126" y="6707"/>
                  </a:lnTo>
                  <a:lnTo>
                    <a:pt x="24998" y="24998"/>
                  </a:lnTo>
                  <a:lnTo>
                    <a:pt x="6707" y="52126"/>
                  </a:lnTo>
                  <a:lnTo>
                    <a:pt x="0" y="85344"/>
                  </a:lnTo>
                  <a:lnTo>
                    <a:pt x="0" y="426720"/>
                  </a:lnTo>
                  <a:lnTo>
                    <a:pt x="6707" y="459937"/>
                  </a:lnTo>
                  <a:lnTo>
                    <a:pt x="24998" y="487065"/>
                  </a:lnTo>
                  <a:lnTo>
                    <a:pt x="52126" y="505356"/>
                  </a:lnTo>
                  <a:lnTo>
                    <a:pt x="85343" y="512064"/>
                  </a:lnTo>
                  <a:lnTo>
                    <a:pt x="3986784" y="512064"/>
                  </a:lnTo>
                  <a:lnTo>
                    <a:pt x="4019996" y="505356"/>
                  </a:lnTo>
                  <a:lnTo>
                    <a:pt x="4047124" y="487065"/>
                  </a:lnTo>
                  <a:lnTo>
                    <a:pt x="4065418" y="459937"/>
                  </a:lnTo>
                  <a:lnTo>
                    <a:pt x="4072128" y="426720"/>
                  </a:lnTo>
                  <a:lnTo>
                    <a:pt x="4072128" y="85344"/>
                  </a:lnTo>
                  <a:lnTo>
                    <a:pt x="4065418" y="52126"/>
                  </a:lnTo>
                  <a:lnTo>
                    <a:pt x="4047124" y="24998"/>
                  </a:lnTo>
                  <a:lnTo>
                    <a:pt x="4019996" y="6707"/>
                  </a:lnTo>
                  <a:lnTo>
                    <a:pt x="3986784" y="0"/>
                  </a:lnTo>
                  <a:close/>
                </a:path>
              </a:pathLst>
            </a:custGeom>
            <a:solidFill>
              <a:srgbClr val="FFFFFF"/>
            </a:solidFill>
          </p:spPr>
          <p:txBody>
            <a:bodyPr wrap="square" lIns="0" tIns="0" rIns="0" bIns="0" rtlCol="0"/>
            <a:lstStyle/>
            <a:p>
              <a:endParaRPr dirty="0"/>
            </a:p>
          </p:txBody>
        </p:sp>
      </p:grpSp>
      <p:sp>
        <p:nvSpPr>
          <p:cNvPr id="65" name="object 65"/>
          <p:cNvSpPr txBox="1"/>
          <p:nvPr/>
        </p:nvSpPr>
        <p:spPr>
          <a:xfrm>
            <a:off x="519784" y="5898591"/>
            <a:ext cx="2791867" cy="394980"/>
          </a:xfrm>
          <a:prstGeom prst="rect">
            <a:avLst/>
          </a:prstGeom>
        </p:spPr>
        <p:txBody>
          <a:bodyPr vert="horz" wrap="square" lIns="0" tIns="12700" rIns="0" bIns="0" rtlCol="0">
            <a:spAutoFit/>
          </a:bodyPr>
          <a:lstStyle/>
          <a:p>
            <a:pPr marL="12700" marR="5080">
              <a:lnSpc>
                <a:spcPct val="100000"/>
              </a:lnSpc>
              <a:spcBef>
                <a:spcPts val="100"/>
              </a:spcBef>
            </a:pPr>
            <a:r>
              <a:rPr sz="1200" spc="-5" dirty="0">
                <a:solidFill>
                  <a:srgbClr val="372D39"/>
                </a:solidFill>
                <a:latin typeface="Microsoft Sans Serif"/>
                <a:cs typeface="Microsoft Sans Serif"/>
              </a:rPr>
              <a:t>Центр </a:t>
            </a:r>
            <a:r>
              <a:rPr lang="ru-RU" sz="1200" spc="-10" dirty="0">
                <a:solidFill>
                  <a:srgbClr val="372D39"/>
                </a:solidFill>
                <a:latin typeface="Microsoft Sans Serif"/>
                <a:cs typeface="Microsoft Sans Serif"/>
              </a:rPr>
              <a:t>развития образования</a:t>
            </a:r>
          </a:p>
          <a:p>
            <a:pPr marL="12700" marR="5080">
              <a:lnSpc>
                <a:spcPct val="100000"/>
              </a:lnSpc>
              <a:spcBef>
                <a:spcPts val="100"/>
              </a:spcBef>
            </a:pPr>
            <a:r>
              <a:rPr lang="ru-RU" sz="1200" spc="-35" dirty="0">
                <a:solidFill>
                  <a:srgbClr val="372D39"/>
                </a:solidFill>
                <a:latin typeface="Microsoft Sans Serif"/>
                <a:cs typeface="Microsoft Sans Serif"/>
              </a:rPr>
              <a:t>Детско – юношеская спортивная школа</a:t>
            </a:r>
            <a:endParaRPr sz="1200" dirty="0">
              <a:latin typeface="Microsoft Sans Serif"/>
              <a:cs typeface="Microsoft Sans Serif"/>
            </a:endParaRPr>
          </a:p>
        </p:txBody>
      </p:sp>
      <p:grpSp>
        <p:nvGrpSpPr>
          <p:cNvPr id="66" name="object 66"/>
          <p:cNvGrpSpPr/>
          <p:nvPr/>
        </p:nvGrpSpPr>
        <p:grpSpPr>
          <a:xfrm>
            <a:off x="356615" y="5405628"/>
            <a:ext cx="4177665" cy="485140"/>
            <a:chOff x="356615" y="5405628"/>
            <a:chExt cx="4177665" cy="485140"/>
          </a:xfrm>
        </p:grpSpPr>
        <p:pic>
          <p:nvPicPr>
            <p:cNvPr id="67" name="object 67"/>
            <p:cNvPicPr/>
            <p:nvPr/>
          </p:nvPicPr>
          <p:blipFill>
            <a:blip r:embed="rId13" cstate="print"/>
            <a:stretch>
              <a:fillRect/>
            </a:stretch>
          </p:blipFill>
          <p:spPr>
            <a:xfrm>
              <a:off x="356615" y="5405628"/>
              <a:ext cx="4177284" cy="458749"/>
            </a:xfrm>
            <a:prstGeom prst="rect">
              <a:avLst/>
            </a:prstGeom>
          </p:spPr>
        </p:pic>
        <p:pic>
          <p:nvPicPr>
            <p:cNvPr id="68" name="object 68"/>
            <p:cNvPicPr/>
            <p:nvPr/>
          </p:nvPicPr>
          <p:blipFill>
            <a:blip r:embed="rId14" cstate="print"/>
            <a:stretch>
              <a:fillRect/>
            </a:stretch>
          </p:blipFill>
          <p:spPr>
            <a:xfrm>
              <a:off x="478536" y="5414772"/>
              <a:ext cx="2805683" cy="475526"/>
            </a:xfrm>
            <a:prstGeom prst="rect">
              <a:avLst/>
            </a:prstGeom>
          </p:spPr>
        </p:pic>
        <p:sp>
          <p:nvSpPr>
            <p:cNvPr id="69" name="object 69"/>
            <p:cNvSpPr/>
            <p:nvPr/>
          </p:nvSpPr>
          <p:spPr>
            <a:xfrm>
              <a:off x="416051" y="5426964"/>
              <a:ext cx="4063365" cy="344805"/>
            </a:xfrm>
            <a:custGeom>
              <a:avLst/>
              <a:gdLst/>
              <a:ahLst/>
              <a:cxnLst/>
              <a:rect l="l" t="t" r="r" b="b"/>
              <a:pathLst>
                <a:path w="4063365" h="344804">
                  <a:moveTo>
                    <a:pt x="4005580" y="0"/>
                  </a:moveTo>
                  <a:lnTo>
                    <a:pt x="57404" y="0"/>
                  </a:lnTo>
                  <a:lnTo>
                    <a:pt x="35061" y="4504"/>
                  </a:lnTo>
                  <a:lnTo>
                    <a:pt x="16814" y="16795"/>
                  </a:lnTo>
                  <a:lnTo>
                    <a:pt x="4511" y="35040"/>
                  </a:lnTo>
                  <a:lnTo>
                    <a:pt x="0" y="57404"/>
                  </a:lnTo>
                  <a:lnTo>
                    <a:pt x="0" y="287020"/>
                  </a:lnTo>
                  <a:lnTo>
                    <a:pt x="4511" y="309362"/>
                  </a:lnTo>
                  <a:lnTo>
                    <a:pt x="16814" y="327609"/>
                  </a:lnTo>
                  <a:lnTo>
                    <a:pt x="35061" y="339912"/>
                  </a:lnTo>
                  <a:lnTo>
                    <a:pt x="57404" y="344424"/>
                  </a:lnTo>
                  <a:lnTo>
                    <a:pt x="4005580" y="344424"/>
                  </a:lnTo>
                  <a:lnTo>
                    <a:pt x="4027943" y="339912"/>
                  </a:lnTo>
                  <a:lnTo>
                    <a:pt x="4046188" y="327609"/>
                  </a:lnTo>
                  <a:lnTo>
                    <a:pt x="4058479" y="309362"/>
                  </a:lnTo>
                  <a:lnTo>
                    <a:pt x="4062984" y="287020"/>
                  </a:lnTo>
                  <a:lnTo>
                    <a:pt x="4062984" y="57404"/>
                  </a:lnTo>
                  <a:lnTo>
                    <a:pt x="4058479" y="35040"/>
                  </a:lnTo>
                  <a:lnTo>
                    <a:pt x="4046188" y="16795"/>
                  </a:lnTo>
                  <a:lnTo>
                    <a:pt x="4027943" y="4504"/>
                  </a:lnTo>
                  <a:lnTo>
                    <a:pt x="4005580" y="0"/>
                  </a:lnTo>
                  <a:close/>
                </a:path>
              </a:pathLst>
            </a:custGeom>
            <a:solidFill>
              <a:srgbClr val="D5DCE4"/>
            </a:solidFill>
          </p:spPr>
          <p:txBody>
            <a:bodyPr wrap="square" lIns="0" tIns="0" rIns="0" bIns="0" rtlCol="0"/>
            <a:lstStyle/>
            <a:p>
              <a:endParaRPr dirty="0"/>
            </a:p>
          </p:txBody>
        </p:sp>
        <p:sp>
          <p:nvSpPr>
            <p:cNvPr id="70" name="object 70"/>
            <p:cNvSpPr/>
            <p:nvPr/>
          </p:nvSpPr>
          <p:spPr>
            <a:xfrm>
              <a:off x="416051" y="5426964"/>
              <a:ext cx="4063365" cy="344805"/>
            </a:xfrm>
            <a:custGeom>
              <a:avLst/>
              <a:gdLst/>
              <a:ahLst/>
              <a:cxnLst/>
              <a:rect l="l" t="t" r="r" b="b"/>
              <a:pathLst>
                <a:path w="4063365" h="344804">
                  <a:moveTo>
                    <a:pt x="0" y="57404"/>
                  </a:moveTo>
                  <a:lnTo>
                    <a:pt x="4511" y="35040"/>
                  </a:lnTo>
                  <a:lnTo>
                    <a:pt x="16814" y="16795"/>
                  </a:lnTo>
                  <a:lnTo>
                    <a:pt x="35061" y="4504"/>
                  </a:lnTo>
                  <a:lnTo>
                    <a:pt x="57404" y="0"/>
                  </a:lnTo>
                  <a:lnTo>
                    <a:pt x="4005580" y="0"/>
                  </a:lnTo>
                  <a:lnTo>
                    <a:pt x="4027943" y="4504"/>
                  </a:lnTo>
                  <a:lnTo>
                    <a:pt x="4046188" y="16795"/>
                  </a:lnTo>
                  <a:lnTo>
                    <a:pt x="4058479" y="35040"/>
                  </a:lnTo>
                  <a:lnTo>
                    <a:pt x="4062984" y="57404"/>
                  </a:lnTo>
                  <a:lnTo>
                    <a:pt x="4062984" y="287020"/>
                  </a:lnTo>
                  <a:lnTo>
                    <a:pt x="4058479" y="309362"/>
                  </a:lnTo>
                  <a:lnTo>
                    <a:pt x="4046188" y="327609"/>
                  </a:lnTo>
                  <a:lnTo>
                    <a:pt x="4027943" y="339912"/>
                  </a:lnTo>
                  <a:lnTo>
                    <a:pt x="4005580" y="344424"/>
                  </a:lnTo>
                  <a:lnTo>
                    <a:pt x="57404" y="344424"/>
                  </a:lnTo>
                  <a:lnTo>
                    <a:pt x="35061" y="339912"/>
                  </a:lnTo>
                  <a:lnTo>
                    <a:pt x="16814" y="327609"/>
                  </a:lnTo>
                  <a:lnTo>
                    <a:pt x="4511" y="309362"/>
                  </a:lnTo>
                  <a:lnTo>
                    <a:pt x="0" y="287020"/>
                  </a:lnTo>
                  <a:lnTo>
                    <a:pt x="0" y="57404"/>
                  </a:lnTo>
                  <a:close/>
                </a:path>
              </a:pathLst>
            </a:custGeom>
            <a:ln w="12700">
              <a:solidFill>
                <a:srgbClr val="FFFFFF"/>
              </a:solidFill>
            </a:ln>
          </p:spPr>
          <p:txBody>
            <a:bodyPr wrap="square" lIns="0" tIns="0" rIns="0" bIns="0" rtlCol="0"/>
            <a:lstStyle/>
            <a:p>
              <a:endParaRPr dirty="0"/>
            </a:p>
          </p:txBody>
        </p:sp>
      </p:grpSp>
      <p:sp>
        <p:nvSpPr>
          <p:cNvPr id="71" name="object 71"/>
          <p:cNvSpPr txBox="1"/>
          <p:nvPr/>
        </p:nvSpPr>
        <p:spPr>
          <a:xfrm>
            <a:off x="625855" y="5464555"/>
            <a:ext cx="2514600" cy="239395"/>
          </a:xfrm>
          <a:prstGeom prst="rect">
            <a:avLst/>
          </a:prstGeom>
        </p:spPr>
        <p:txBody>
          <a:bodyPr vert="horz" wrap="square" lIns="0" tIns="12700" rIns="0" bIns="0" rtlCol="0">
            <a:spAutoFit/>
          </a:bodyPr>
          <a:lstStyle/>
          <a:p>
            <a:pPr marL="12700">
              <a:lnSpc>
                <a:spcPct val="100000"/>
              </a:lnSpc>
              <a:spcBef>
                <a:spcPts val="100"/>
              </a:spcBef>
            </a:pPr>
            <a:r>
              <a:rPr sz="1400" spc="-20" dirty="0">
                <a:latin typeface="Microsoft Sans Serif"/>
                <a:cs typeface="Microsoft Sans Serif"/>
              </a:rPr>
              <a:t>Дополнительное</a:t>
            </a:r>
            <a:r>
              <a:rPr sz="1400" spc="-45" dirty="0">
                <a:latin typeface="Microsoft Sans Serif"/>
                <a:cs typeface="Microsoft Sans Serif"/>
              </a:rPr>
              <a:t> </a:t>
            </a:r>
            <a:r>
              <a:rPr sz="1400" spc="-15" dirty="0">
                <a:latin typeface="Microsoft Sans Serif"/>
                <a:cs typeface="Microsoft Sans Serif"/>
              </a:rPr>
              <a:t>образование</a:t>
            </a:r>
            <a:endParaRPr sz="1400" dirty="0">
              <a:latin typeface="Microsoft Sans Serif"/>
              <a:cs typeface="Microsoft Sans Serif"/>
            </a:endParaRPr>
          </a:p>
        </p:txBody>
      </p:sp>
      <p:grpSp>
        <p:nvGrpSpPr>
          <p:cNvPr id="72" name="object 72"/>
          <p:cNvGrpSpPr/>
          <p:nvPr/>
        </p:nvGrpSpPr>
        <p:grpSpPr>
          <a:xfrm>
            <a:off x="3724655" y="4354029"/>
            <a:ext cx="818515" cy="587375"/>
            <a:chOff x="3724655" y="4354029"/>
            <a:chExt cx="818515" cy="587375"/>
          </a:xfrm>
        </p:grpSpPr>
        <p:pic>
          <p:nvPicPr>
            <p:cNvPr id="73" name="object 73"/>
            <p:cNvPicPr/>
            <p:nvPr/>
          </p:nvPicPr>
          <p:blipFill>
            <a:blip r:embed="rId15" cstate="print"/>
            <a:stretch>
              <a:fillRect/>
            </a:stretch>
          </p:blipFill>
          <p:spPr>
            <a:xfrm>
              <a:off x="3724655" y="4354029"/>
              <a:ext cx="818388" cy="521246"/>
            </a:xfrm>
            <a:prstGeom prst="rect">
              <a:avLst/>
            </a:prstGeom>
          </p:spPr>
        </p:pic>
        <p:pic>
          <p:nvPicPr>
            <p:cNvPr id="74" name="object 74"/>
            <p:cNvPicPr/>
            <p:nvPr/>
          </p:nvPicPr>
          <p:blipFill>
            <a:blip r:embed="rId16" cstate="print"/>
            <a:stretch>
              <a:fillRect/>
            </a:stretch>
          </p:blipFill>
          <p:spPr>
            <a:xfrm>
              <a:off x="3881627" y="4358652"/>
              <a:ext cx="502958" cy="582155"/>
            </a:xfrm>
            <a:prstGeom prst="rect">
              <a:avLst/>
            </a:prstGeom>
          </p:spPr>
        </p:pic>
        <p:sp>
          <p:nvSpPr>
            <p:cNvPr id="75" name="object 75"/>
            <p:cNvSpPr/>
            <p:nvPr/>
          </p:nvSpPr>
          <p:spPr>
            <a:xfrm>
              <a:off x="3755135" y="4384548"/>
              <a:ext cx="707390" cy="410209"/>
            </a:xfrm>
            <a:custGeom>
              <a:avLst/>
              <a:gdLst/>
              <a:ahLst/>
              <a:cxnLst/>
              <a:rect l="l" t="t" r="r" b="b"/>
              <a:pathLst>
                <a:path w="707389" h="410210">
                  <a:moveTo>
                    <a:pt x="638810" y="0"/>
                  </a:moveTo>
                  <a:lnTo>
                    <a:pt x="68325" y="0"/>
                  </a:lnTo>
                  <a:lnTo>
                    <a:pt x="41737" y="5371"/>
                  </a:lnTo>
                  <a:lnTo>
                    <a:pt x="20018" y="20018"/>
                  </a:lnTo>
                  <a:lnTo>
                    <a:pt x="5371" y="41737"/>
                  </a:lnTo>
                  <a:lnTo>
                    <a:pt x="0" y="68325"/>
                  </a:lnTo>
                  <a:lnTo>
                    <a:pt x="0" y="341629"/>
                  </a:lnTo>
                  <a:lnTo>
                    <a:pt x="5371" y="368218"/>
                  </a:lnTo>
                  <a:lnTo>
                    <a:pt x="20018" y="389937"/>
                  </a:lnTo>
                  <a:lnTo>
                    <a:pt x="41737" y="404584"/>
                  </a:lnTo>
                  <a:lnTo>
                    <a:pt x="68325" y="409956"/>
                  </a:lnTo>
                  <a:lnTo>
                    <a:pt x="638810" y="409956"/>
                  </a:lnTo>
                  <a:lnTo>
                    <a:pt x="665398" y="404584"/>
                  </a:lnTo>
                  <a:lnTo>
                    <a:pt x="687117" y="389937"/>
                  </a:lnTo>
                  <a:lnTo>
                    <a:pt x="701764" y="368218"/>
                  </a:lnTo>
                  <a:lnTo>
                    <a:pt x="707136" y="341629"/>
                  </a:lnTo>
                  <a:lnTo>
                    <a:pt x="707136" y="68325"/>
                  </a:lnTo>
                  <a:lnTo>
                    <a:pt x="701764" y="41737"/>
                  </a:lnTo>
                  <a:lnTo>
                    <a:pt x="687117" y="20018"/>
                  </a:lnTo>
                  <a:lnTo>
                    <a:pt x="665398" y="5371"/>
                  </a:lnTo>
                  <a:lnTo>
                    <a:pt x="638810" y="0"/>
                  </a:lnTo>
                  <a:close/>
                </a:path>
              </a:pathLst>
            </a:custGeom>
            <a:solidFill>
              <a:srgbClr val="93819B"/>
            </a:solidFill>
          </p:spPr>
          <p:txBody>
            <a:bodyPr wrap="square" lIns="0" tIns="0" rIns="0" bIns="0" rtlCol="0"/>
            <a:lstStyle/>
            <a:p>
              <a:endParaRPr dirty="0"/>
            </a:p>
          </p:txBody>
        </p:sp>
        <p:sp>
          <p:nvSpPr>
            <p:cNvPr id="76" name="object 76"/>
            <p:cNvSpPr/>
            <p:nvPr/>
          </p:nvSpPr>
          <p:spPr>
            <a:xfrm>
              <a:off x="3755135" y="4384548"/>
              <a:ext cx="707390" cy="410209"/>
            </a:xfrm>
            <a:custGeom>
              <a:avLst/>
              <a:gdLst/>
              <a:ahLst/>
              <a:cxnLst/>
              <a:rect l="l" t="t" r="r" b="b"/>
              <a:pathLst>
                <a:path w="707389" h="410210">
                  <a:moveTo>
                    <a:pt x="0" y="68325"/>
                  </a:moveTo>
                  <a:lnTo>
                    <a:pt x="5371" y="41737"/>
                  </a:lnTo>
                  <a:lnTo>
                    <a:pt x="20018" y="20018"/>
                  </a:lnTo>
                  <a:lnTo>
                    <a:pt x="41737" y="5371"/>
                  </a:lnTo>
                  <a:lnTo>
                    <a:pt x="68325" y="0"/>
                  </a:lnTo>
                  <a:lnTo>
                    <a:pt x="638810" y="0"/>
                  </a:lnTo>
                  <a:lnTo>
                    <a:pt x="665398" y="5371"/>
                  </a:lnTo>
                  <a:lnTo>
                    <a:pt x="687117" y="20018"/>
                  </a:lnTo>
                  <a:lnTo>
                    <a:pt x="701764" y="41737"/>
                  </a:lnTo>
                  <a:lnTo>
                    <a:pt x="707136" y="68325"/>
                  </a:lnTo>
                  <a:lnTo>
                    <a:pt x="707136" y="341629"/>
                  </a:lnTo>
                  <a:lnTo>
                    <a:pt x="701764" y="368218"/>
                  </a:lnTo>
                  <a:lnTo>
                    <a:pt x="687117" y="389937"/>
                  </a:lnTo>
                  <a:lnTo>
                    <a:pt x="665398" y="404584"/>
                  </a:lnTo>
                  <a:lnTo>
                    <a:pt x="638810" y="409956"/>
                  </a:lnTo>
                  <a:lnTo>
                    <a:pt x="68325" y="409956"/>
                  </a:lnTo>
                  <a:lnTo>
                    <a:pt x="41737" y="404584"/>
                  </a:lnTo>
                  <a:lnTo>
                    <a:pt x="20018" y="389937"/>
                  </a:lnTo>
                  <a:lnTo>
                    <a:pt x="5371" y="368218"/>
                  </a:lnTo>
                  <a:lnTo>
                    <a:pt x="0" y="341629"/>
                  </a:lnTo>
                  <a:lnTo>
                    <a:pt x="0" y="68325"/>
                  </a:lnTo>
                  <a:close/>
                </a:path>
              </a:pathLst>
            </a:custGeom>
            <a:ln w="9525">
              <a:solidFill>
                <a:srgbClr val="FFFFFF"/>
              </a:solidFill>
            </a:ln>
          </p:spPr>
          <p:txBody>
            <a:bodyPr wrap="square" lIns="0" tIns="0" rIns="0" bIns="0" rtlCol="0"/>
            <a:lstStyle/>
            <a:p>
              <a:endParaRPr dirty="0"/>
            </a:p>
          </p:txBody>
        </p:sp>
      </p:grpSp>
      <p:sp>
        <p:nvSpPr>
          <p:cNvPr id="77" name="object 77"/>
          <p:cNvSpPr txBox="1"/>
          <p:nvPr/>
        </p:nvSpPr>
        <p:spPr>
          <a:xfrm>
            <a:off x="3979163" y="4434585"/>
            <a:ext cx="368047" cy="289823"/>
          </a:xfrm>
          <a:prstGeom prst="rect">
            <a:avLst/>
          </a:prstGeom>
        </p:spPr>
        <p:txBody>
          <a:bodyPr vert="horz" wrap="square" lIns="0" tIns="12700" rIns="0" bIns="0" rtlCol="0">
            <a:spAutoFit/>
          </a:bodyPr>
          <a:lstStyle/>
          <a:p>
            <a:pPr marL="12700">
              <a:lnSpc>
                <a:spcPct val="100000"/>
              </a:lnSpc>
              <a:spcBef>
                <a:spcPts val="100"/>
              </a:spcBef>
            </a:pPr>
            <a:r>
              <a:rPr lang="ru-RU" sz="1800" dirty="0">
                <a:solidFill>
                  <a:schemeClr val="bg1"/>
                </a:solidFill>
                <a:latin typeface="Microsoft Sans Serif"/>
                <a:cs typeface="Microsoft Sans Serif"/>
              </a:rPr>
              <a:t>21</a:t>
            </a:r>
            <a:endParaRPr sz="1800" dirty="0">
              <a:solidFill>
                <a:schemeClr val="bg1"/>
              </a:solidFill>
              <a:latin typeface="Microsoft Sans Serif"/>
              <a:cs typeface="Microsoft Sans Serif"/>
            </a:endParaRPr>
          </a:p>
        </p:txBody>
      </p:sp>
      <p:grpSp>
        <p:nvGrpSpPr>
          <p:cNvPr id="78" name="object 78"/>
          <p:cNvGrpSpPr/>
          <p:nvPr/>
        </p:nvGrpSpPr>
        <p:grpSpPr>
          <a:xfrm>
            <a:off x="3733800" y="5437632"/>
            <a:ext cx="818515" cy="586740"/>
            <a:chOff x="3733800" y="5437632"/>
            <a:chExt cx="818515" cy="586740"/>
          </a:xfrm>
        </p:grpSpPr>
        <p:pic>
          <p:nvPicPr>
            <p:cNvPr id="79" name="object 79"/>
            <p:cNvPicPr/>
            <p:nvPr/>
          </p:nvPicPr>
          <p:blipFill>
            <a:blip r:embed="rId17" cstate="print"/>
            <a:stretch>
              <a:fillRect/>
            </a:stretch>
          </p:blipFill>
          <p:spPr>
            <a:xfrm>
              <a:off x="3733800" y="5437632"/>
              <a:ext cx="818388" cy="519658"/>
            </a:xfrm>
            <a:prstGeom prst="rect">
              <a:avLst/>
            </a:prstGeom>
          </p:spPr>
        </p:pic>
        <p:pic>
          <p:nvPicPr>
            <p:cNvPr id="80" name="object 80"/>
            <p:cNvPicPr/>
            <p:nvPr/>
          </p:nvPicPr>
          <p:blipFill>
            <a:blip r:embed="rId18" cstate="print"/>
            <a:stretch>
              <a:fillRect/>
            </a:stretch>
          </p:blipFill>
          <p:spPr>
            <a:xfrm>
              <a:off x="3890771" y="5442204"/>
              <a:ext cx="502958" cy="582155"/>
            </a:xfrm>
            <a:prstGeom prst="rect">
              <a:avLst/>
            </a:prstGeom>
          </p:spPr>
        </p:pic>
        <p:sp>
          <p:nvSpPr>
            <p:cNvPr id="81" name="object 81"/>
            <p:cNvSpPr/>
            <p:nvPr/>
          </p:nvSpPr>
          <p:spPr>
            <a:xfrm>
              <a:off x="3764280" y="5468112"/>
              <a:ext cx="707390" cy="408940"/>
            </a:xfrm>
            <a:custGeom>
              <a:avLst/>
              <a:gdLst/>
              <a:ahLst/>
              <a:cxnLst/>
              <a:rect l="l" t="t" r="r" b="b"/>
              <a:pathLst>
                <a:path w="707389" h="408939">
                  <a:moveTo>
                    <a:pt x="639064" y="0"/>
                  </a:moveTo>
                  <a:lnTo>
                    <a:pt x="68072" y="0"/>
                  </a:lnTo>
                  <a:lnTo>
                    <a:pt x="41576" y="5349"/>
                  </a:lnTo>
                  <a:lnTo>
                    <a:pt x="19938" y="19938"/>
                  </a:lnTo>
                  <a:lnTo>
                    <a:pt x="5349" y="41576"/>
                  </a:lnTo>
                  <a:lnTo>
                    <a:pt x="0" y="68072"/>
                  </a:lnTo>
                  <a:lnTo>
                    <a:pt x="0" y="340359"/>
                  </a:lnTo>
                  <a:lnTo>
                    <a:pt x="5349" y="366855"/>
                  </a:lnTo>
                  <a:lnTo>
                    <a:pt x="19938" y="388492"/>
                  </a:lnTo>
                  <a:lnTo>
                    <a:pt x="41576" y="403082"/>
                  </a:lnTo>
                  <a:lnTo>
                    <a:pt x="68072" y="408431"/>
                  </a:lnTo>
                  <a:lnTo>
                    <a:pt x="639064" y="408431"/>
                  </a:lnTo>
                  <a:lnTo>
                    <a:pt x="665559" y="403082"/>
                  </a:lnTo>
                  <a:lnTo>
                    <a:pt x="687197" y="388492"/>
                  </a:lnTo>
                  <a:lnTo>
                    <a:pt x="701786" y="366855"/>
                  </a:lnTo>
                  <a:lnTo>
                    <a:pt x="707136" y="340359"/>
                  </a:lnTo>
                  <a:lnTo>
                    <a:pt x="707136" y="68072"/>
                  </a:lnTo>
                  <a:lnTo>
                    <a:pt x="701786" y="41576"/>
                  </a:lnTo>
                  <a:lnTo>
                    <a:pt x="687197" y="19938"/>
                  </a:lnTo>
                  <a:lnTo>
                    <a:pt x="665559" y="5349"/>
                  </a:lnTo>
                  <a:lnTo>
                    <a:pt x="639064" y="0"/>
                  </a:lnTo>
                  <a:close/>
                </a:path>
              </a:pathLst>
            </a:custGeom>
            <a:solidFill>
              <a:srgbClr val="93819B"/>
            </a:solidFill>
          </p:spPr>
          <p:txBody>
            <a:bodyPr wrap="square" lIns="0" tIns="0" rIns="0" bIns="0" rtlCol="0"/>
            <a:lstStyle/>
            <a:p>
              <a:endParaRPr dirty="0"/>
            </a:p>
          </p:txBody>
        </p:sp>
        <p:sp>
          <p:nvSpPr>
            <p:cNvPr id="82" name="object 82"/>
            <p:cNvSpPr/>
            <p:nvPr/>
          </p:nvSpPr>
          <p:spPr>
            <a:xfrm>
              <a:off x="3764280" y="5468112"/>
              <a:ext cx="707390" cy="408940"/>
            </a:xfrm>
            <a:custGeom>
              <a:avLst/>
              <a:gdLst/>
              <a:ahLst/>
              <a:cxnLst/>
              <a:rect l="l" t="t" r="r" b="b"/>
              <a:pathLst>
                <a:path w="707389" h="408939">
                  <a:moveTo>
                    <a:pt x="0" y="68072"/>
                  </a:moveTo>
                  <a:lnTo>
                    <a:pt x="5349" y="41576"/>
                  </a:lnTo>
                  <a:lnTo>
                    <a:pt x="19938" y="19938"/>
                  </a:lnTo>
                  <a:lnTo>
                    <a:pt x="41576" y="5349"/>
                  </a:lnTo>
                  <a:lnTo>
                    <a:pt x="68072" y="0"/>
                  </a:lnTo>
                  <a:lnTo>
                    <a:pt x="639064" y="0"/>
                  </a:lnTo>
                  <a:lnTo>
                    <a:pt x="665559" y="5349"/>
                  </a:lnTo>
                  <a:lnTo>
                    <a:pt x="687197" y="19938"/>
                  </a:lnTo>
                  <a:lnTo>
                    <a:pt x="701786" y="41576"/>
                  </a:lnTo>
                  <a:lnTo>
                    <a:pt x="707136" y="68072"/>
                  </a:lnTo>
                  <a:lnTo>
                    <a:pt x="707136" y="340359"/>
                  </a:lnTo>
                  <a:lnTo>
                    <a:pt x="701786" y="366855"/>
                  </a:lnTo>
                  <a:lnTo>
                    <a:pt x="687197" y="388492"/>
                  </a:lnTo>
                  <a:lnTo>
                    <a:pt x="665559" y="403082"/>
                  </a:lnTo>
                  <a:lnTo>
                    <a:pt x="639064" y="408431"/>
                  </a:lnTo>
                  <a:lnTo>
                    <a:pt x="68072" y="408431"/>
                  </a:lnTo>
                  <a:lnTo>
                    <a:pt x="41576" y="403082"/>
                  </a:lnTo>
                  <a:lnTo>
                    <a:pt x="19938" y="388492"/>
                  </a:lnTo>
                  <a:lnTo>
                    <a:pt x="5349" y="366855"/>
                  </a:lnTo>
                  <a:lnTo>
                    <a:pt x="0" y="340359"/>
                  </a:lnTo>
                  <a:lnTo>
                    <a:pt x="0" y="68072"/>
                  </a:lnTo>
                  <a:close/>
                </a:path>
              </a:pathLst>
            </a:custGeom>
            <a:ln w="9525">
              <a:solidFill>
                <a:srgbClr val="FFFFFF"/>
              </a:solidFill>
            </a:ln>
          </p:spPr>
          <p:txBody>
            <a:bodyPr wrap="square" lIns="0" tIns="0" rIns="0" bIns="0" rtlCol="0"/>
            <a:lstStyle/>
            <a:p>
              <a:endParaRPr dirty="0"/>
            </a:p>
          </p:txBody>
        </p:sp>
      </p:grpSp>
      <p:sp>
        <p:nvSpPr>
          <p:cNvPr id="83" name="object 83"/>
          <p:cNvSpPr txBox="1"/>
          <p:nvPr/>
        </p:nvSpPr>
        <p:spPr>
          <a:xfrm>
            <a:off x="4042028" y="5517591"/>
            <a:ext cx="15303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Microsoft Sans Serif"/>
                <a:cs typeface="Microsoft Sans Serif"/>
              </a:rPr>
              <a:t>2</a:t>
            </a:r>
            <a:endParaRPr sz="1800" dirty="0">
              <a:latin typeface="Microsoft Sans Serif"/>
              <a:cs typeface="Microsoft Sans Serif"/>
            </a:endParaRPr>
          </a:p>
        </p:txBody>
      </p:sp>
      <p:grpSp>
        <p:nvGrpSpPr>
          <p:cNvPr id="84" name="object 84"/>
          <p:cNvGrpSpPr/>
          <p:nvPr/>
        </p:nvGrpSpPr>
        <p:grpSpPr>
          <a:xfrm>
            <a:off x="3733800" y="3089173"/>
            <a:ext cx="818388" cy="586714"/>
            <a:chOff x="3733800" y="3089173"/>
            <a:chExt cx="818388" cy="586714"/>
          </a:xfrm>
        </p:grpSpPr>
        <p:pic>
          <p:nvPicPr>
            <p:cNvPr id="85" name="object 85"/>
            <p:cNvPicPr/>
            <p:nvPr/>
          </p:nvPicPr>
          <p:blipFill>
            <a:blip r:embed="rId17" cstate="print"/>
            <a:stretch>
              <a:fillRect/>
            </a:stretch>
          </p:blipFill>
          <p:spPr>
            <a:xfrm>
              <a:off x="3733800" y="3089173"/>
              <a:ext cx="818388" cy="519658"/>
            </a:xfrm>
            <a:prstGeom prst="rect">
              <a:avLst/>
            </a:prstGeom>
          </p:spPr>
        </p:pic>
        <p:pic>
          <p:nvPicPr>
            <p:cNvPr id="86" name="object 86"/>
            <p:cNvPicPr/>
            <p:nvPr/>
          </p:nvPicPr>
          <p:blipFill>
            <a:blip r:embed="rId19" cstate="print"/>
            <a:stretch>
              <a:fillRect/>
            </a:stretch>
          </p:blipFill>
          <p:spPr>
            <a:xfrm>
              <a:off x="3890771" y="3093732"/>
              <a:ext cx="502958" cy="582155"/>
            </a:xfrm>
            <a:prstGeom prst="rect">
              <a:avLst/>
            </a:prstGeom>
          </p:spPr>
        </p:pic>
        <p:sp>
          <p:nvSpPr>
            <p:cNvPr id="87" name="object 87"/>
            <p:cNvSpPr/>
            <p:nvPr/>
          </p:nvSpPr>
          <p:spPr>
            <a:xfrm>
              <a:off x="3801871" y="3119628"/>
              <a:ext cx="707390" cy="408940"/>
            </a:xfrm>
            <a:custGeom>
              <a:avLst/>
              <a:gdLst/>
              <a:ahLst/>
              <a:cxnLst/>
              <a:rect l="l" t="t" r="r" b="b"/>
              <a:pathLst>
                <a:path w="707389" h="408939">
                  <a:moveTo>
                    <a:pt x="639064" y="0"/>
                  </a:moveTo>
                  <a:lnTo>
                    <a:pt x="68072" y="0"/>
                  </a:lnTo>
                  <a:lnTo>
                    <a:pt x="41576" y="5349"/>
                  </a:lnTo>
                  <a:lnTo>
                    <a:pt x="19938" y="19938"/>
                  </a:lnTo>
                  <a:lnTo>
                    <a:pt x="5349" y="41576"/>
                  </a:lnTo>
                  <a:lnTo>
                    <a:pt x="0" y="68072"/>
                  </a:lnTo>
                  <a:lnTo>
                    <a:pt x="0" y="340360"/>
                  </a:lnTo>
                  <a:lnTo>
                    <a:pt x="5349" y="366855"/>
                  </a:lnTo>
                  <a:lnTo>
                    <a:pt x="19938" y="388493"/>
                  </a:lnTo>
                  <a:lnTo>
                    <a:pt x="41576" y="403082"/>
                  </a:lnTo>
                  <a:lnTo>
                    <a:pt x="68072" y="408432"/>
                  </a:lnTo>
                  <a:lnTo>
                    <a:pt x="639064" y="408432"/>
                  </a:lnTo>
                  <a:lnTo>
                    <a:pt x="665559" y="403082"/>
                  </a:lnTo>
                  <a:lnTo>
                    <a:pt x="687197" y="388493"/>
                  </a:lnTo>
                  <a:lnTo>
                    <a:pt x="701786" y="366855"/>
                  </a:lnTo>
                  <a:lnTo>
                    <a:pt x="707136" y="340360"/>
                  </a:lnTo>
                  <a:lnTo>
                    <a:pt x="707136" y="68072"/>
                  </a:lnTo>
                  <a:lnTo>
                    <a:pt x="701786" y="41576"/>
                  </a:lnTo>
                  <a:lnTo>
                    <a:pt x="687197" y="19938"/>
                  </a:lnTo>
                  <a:lnTo>
                    <a:pt x="665559" y="5349"/>
                  </a:lnTo>
                  <a:lnTo>
                    <a:pt x="639064" y="0"/>
                  </a:lnTo>
                  <a:close/>
                </a:path>
              </a:pathLst>
            </a:custGeom>
            <a:solidFill>
              <a:srgbClr val="93819B"/>
            </a:solidFill>
          </p:spPr>
          <p:txBody>
            <a:bodyPr wrap="square" lIns="0" tIns="0" rIns="0" bIns="0" rtlCol="0"/>
            <a:lstStyle/>
            <a:p>
              <a:endParaRPr dirty="0"/>
            </a:p>
          </p:txBody>
        </p:sp>
        <p:sp>
          <p:nvSpPr>
            <p:cNvPr id="88" name="object 88"/>
            <p:cNvSpPr/>
            <p:nvPr/>
          </p:nvSpPr>
          <p:spPr>
            <a:xfrm>
              <a:off x="3764280" y="3119628"/>
              <a:ext cx="707390" cy="408940"/>
            </a:xfrm>
            <a:custGeom>
              <a:avLst/>
              <a:gdLst/>
              <a:ahLst/>
              <a:cxnLst/>
              <a:rect l="l" t="t" r="r" b="b"/>
              <a:pathLst>
                <a:path w="707389" h="408939">
                  <a:moveTo>
                    <a:pt x="0" y="68072"/>
                  </a:moveTo>
                  <a:lnTo>
                    <a:pt x="5349" y="41576"/>
                  </a:lnTo>
                  <a:lnTo>
                    <a:pt x="19938" y="19938"/>
                  </a:lnTo>
                  <a:lnTo>
                    <a:pt x="41576" y="5349"/>
                  </a:lnTo>
                  <a:lnTo>
                    <a:pt x="68072" y="0"/>
                  </a:lnTo>
                  <a:lnTo>
                    <a:pt x="639064" y="0"/>
                  </a:lnTo>
                  <a:lnTo>
                    <a:pt x="665559" y="5349"/>
                  </a:lnTo>
                  <a:lnTo>
                    <a:pt x="687197" y="19938"/>
                  </a:lnTo>
                  <a:lnTo>
                    <a:pt x="701786" y="41576"/>
                  </a:lnTo>
                  <a:lnTo>
                    <a:pt x="707136" y="68072"/>
                  </a:lnTo>
                  <a:lnTo>
                    <a:pt x="707136" y="340360"/>
                  </a:lnTo>
                  <a:lnTo>
                    <a:pt x="701786" y="366855"/>
                  </a:lnTo>
                  <a:lnTo>
                    <a:pt x="687197" y="388493"/>
                  </a:lnTo>
                  <a:lnTo>
                    <a:pt x="665559" y="403082"/>
                  </a:lnTo>
                  <a:lnTo>
                    <a:pt x="639064" y="408432"/>
                  </a:lnTo>
                  <a:lnTo>
                    <a:pt x="68072" y="408432"/>
                  </a:lnTo>
                  <a:lnTo>
                    <a:pt x="41576" y="403082"/>
                  </a:lnTo>
                  <a:lnTo>
                    <a:pt x="19938" y="388493"/>
                  </a:lnTo>
                  <a:lnTo>
                    <a:pt x="5349" y="366855"/>
                  </a:lnTo>
                  <a:lnTo>
                    <a:pt x="0" y="340360"/>
                  </a:lnTo>
                  <a:lnTo>
                    <a:pt x="0" y="68072"/>
                  </a:lnTo>
                  <a:close/>
                </a:path>
              </a:pathLst>
            </a:custGeom>
            <a:ln w="9525">
              <a:solidFill>
                <a:srgbClr val="FFFFFF"/>
              </a:solidFill>
            </a:ln>
          </p:spPr>
          <p:txBody>
            <a:bodyPr wrap="square" lIns="0" tIns="0" rIns="0" bIns="0" rtlCol="0"/>
            <a:lstStyle/>
            <a:p>
              <a:endParaRPr dirty="0"/>
            </a:p>
          </p:txBody>
        </p:sp>
      </p:grpSp>
      <p:sp>
        <p:nvSpPr>
          <p:cNvPr id="89" name="object 89"/>
          <p:cNvSpPr txBox="1"/>
          <p:nvPr/>
        </p:nvSpPr>
        <p:spPr>
          <a:xfrm>
            <a:off x="3979163" y="3168853"/>
            <a:ext cx="368047" cy="289823"/>
          </a:xfrm>
          <a:prstGeom prst="rect">
            <a:avLst/>
          </a:prstGeom>
        </p:spPr>
        <p:txBody>
          <a:bodyPr vert="horz" wrap="square" lIns="0" tIns="12700" rIns="0" bIns="0" rtlCol="0">
            <a:spAutoFit/>
          </a:bodyPr>
          <a:lstStyle/>
          <a:p>
            <a:pPr marL="12700">
              <a:lnSpc>
                <a:spcPct val="100000"/>
              </a:lnSpc>
              <a:spcBef>
                <a:spcPts val="100"/>
              </a:spcBef>
            </a:pPr>
            <a:r>
              <a:rPr lang="ru-RU" sz="1800" dirty="0">
                <a:solidFill>
                  <a:srgbClr val="FFFFFF"/>
                </a:solidFill>
                <a:latin typeface="Microsoft Sans Serif"/>
                <a:cs typeface="Microsoft Sans Serif"/>
              </a:rPr>
              <a:t>26</a:t>
            </a:r>
            <a:endParaRPr sz="1800" dirty="0">
              <a:latin typeface="Microsoft Sans Serif"/>
              <a:cs typeface="Microsoft Sans Serif"/>
            </a:endParaRPr>
          </a:p>
        </p:txBody>
      </p:sp>
      <p:sp>
        <p:nvSpPr>
          <p:cNvPr id="92" name="object 40">
            <a:extLst>
              <a:ext uri="{FF2B5EF4-FFF2-40B4-BE49-F238E27FC236}">
                <a16:creationId xmlns:a16="http://schemas.microsoft.com/office/drawing/2014/main" id="{86E8B149-9399-4448-AF5C-A674EBDAA021}"/>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33</a:t>
            </a:fld>
            <a:endParaRPr sz="1200" dirty="0">
              <a:latin typeface="Microsoft Sans Serif"/>
              <a:cs typeface="Microsoft Sans Serif"/>
            </a:endParaRPr>
          </a:p>
        </p:txBody>
      </p:sp>
      <p:graphicFrame>
        <p:nvGraphicFramePr>
          <p:cNvPr id="90" name="Диаграмма 89">
            <a:extLst>
              <a:ext uri="{FF2B5EF4-FFF2-40B4-BE49-F238E27FC236}">
                <a16:creationId xmlns:a16="http://schemas.microsoft.com/office/drawing/2014/main" id="{858C20EE-0F47-4FD6-80C4-1660820263B5}"/>
              </a:ext>
            </a:extLst>
          </p:cNvPr>
          <p:cNvGraphicFramePr/>
          <p:nvPr/>
        </p:nvGraphicFramePr>
        <p:xfrm>
          <a:off x="4694300" y="2520793"/>
          <a:ext cx="5295833" cy="3912147"/>
        </p:xfrm>
        <a:graphic>
          <a:graphicData uri="http://schemas.openxmlformats.org/drawingml/2006/chart">
            <c:chart xmlns:c="http://schemas.openxmlformats.org/drawingml/2006/chart" xmlns:r="http://schemas.openxmlformats.org/officeDocument/2006/relationships" r:id="rId20"/>
          </a:graphicData>
        </a:graphic>
      </p:graphicFrame>
    </p:spTree>
    <p:extLst>
      <p:ext uri="{BB962C8B-B14F-4D97-AF65-F5344CB8AC3E}">
        <p14:creationId xmlns:p14="http://schemas.microsoft.com/office/powerpoint/2010/main" val="2880730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object 7"/>
          <p:cNvGrpSpPr/>
          <p:nvPr/>
        </p:nvGrpSpPr>
        <p:grpSpPr>
          <a:xfrm>
            <a:off x="681990" y="873766"/>
            <a:ext cx="8843959" cy="4459726"/>
            <a:chOff x="681990" y="873766"/>
            <a:chExt cx="8843959" cy="4459726"/>
          </a:xfrm>
        </p:grpSpPr>
        <p:sp>
          <p:nvSpPr>
            <p:cNvPr id="8" name="object 8"/>
            <p:cNvSpPr/>
            <p:nvPr/>
          </p:nvSpPr>
          <p:spPr>
            <a:xfrm>
              <a:off x="681990" y="945642"/>
              <a:ext cx="4485640" cy="4387850"/>
            </a:xfrm>
            <a:custGeom>
              <a:avLst/>
              <a:gdLst/>
              <a:ahLst/>
              <a:cxnLst/>
              <a:rect l="l" t="t" r="r" b="b"/>
              <a:pathLst>
                <a:path w="4485640" h="4387850">
                  <a:moveTo>
                    <a:pt x="0" y="2193798"/>
                  </a:moveTo>
                  <a:lnTo>
                    <a:pt x="519" y="2146093"/>
                  </a:lnTo>
                  <a:lnTo>
                    <a:pt x="2071" y="2098637"/>
                  </a:lnTo>
                  <a:lnTo>
                    <a:pt x="4646" y="2051439"/>
                  </a:lnTo>
                  <a:lnTo>
                    <a:pt x="8231" y="2004511"/>
                  </a:lnTo>
                  <a:lnTo>
                    <a:pt x="12818" y="1957862"/>
                  </a:lnTo>
                  <a:lnTo>
                    <a:pt x="18395" y="1911503"/>
                  </a:lnTo>
                  <a:lnTo>
                    <a:pt x="24952" y="1865444"/>
                  </a:lnTo>
                  <a:lnTo>
                    <a:pt x="32478" y="1819696"/>
                  </a:lnTo>
                  <a:lnTo>
                    <a:pt x="40963" y="1774267"/>
                  </a:lnTo>
                  <a:lnTo>
                    <a:pt x="50396" y="1729170"/>
                  </a:lnTo>
                  <a:lnTo>
                    <a:pt x="60768" y="1684414"/>
                  </a:lnTo>
                  <a:lnTo>
                    <a:pt x="72066" y="1640009"/>
                  </a:lnTo>
                  <a:lnTo>
                    <a:pt x="84281" y="1595966"/>
                  </a:lnTo>
                  <a:lnTo>
                    <a:pt x="97403" y="1552295"/>
                  </a:lnTo>
                  <a:lnTo>
                    <a:pt x="111420" y="1509007"/>
                  </a:lnTo>
                  <a:lnTo>
                    <a:pt x="126322" y="1466111"/>
                  </a:lnTo>
                  <a:lnTo>
                    <a:pt x="142100" y="1423618"/>
                  </a:lnTo>
                  <a:lnTo>
                    <a:pt x="158741" y="1381538"/>
                  </a:lnTo>
                  <a:lnTo>
                    <a:pt x="176236" y="1339881"/>
                  </a:lnTo>
                  <a:lnTo>
                    <a:pt x="194574" y="1298659"/>
                  </a:lnTo>
                  <a:lnTo>
                    <a:pt x="213745" y="1257880"/>
                  </a:lnTo>
                  <a:lnTo>
                    <a:pt x="233737" y="1217556"/>
                  </a:lnTo>
                  <a:lnTo>
                    <a:pt x="254542" y="1177696"/>
                  </a:lnTo>
                  <a:lnTo>
                    <a:pt x="276147" y="1138311"/>
                  </a:lnTo>
                  <a:lnTo>
                    <a:pt x="298543" y="1099412"/>
                  </a:lnTo>
                  <a:lnTo>
                    <a:pt x="321719" y="1061008"/>
                  </a:lnTo>
                  <a:lnTo>
                    <a:pt x="345665" y="1023110"/>
                  </a:lnTo>
                  <a:lnTo>
                    <a:pt x="370369" y="985728"/>
                  </a:lnTo>
                  <a:lnTo>
                    <a:pt x="395822" y="948872"/>
                  </a:lnTo>
                  <a:lnTo>
                    <a:pt x="422013" y="912553"/>
                  </a:lnTo>
                  <a:lnTo>
                    <a:pt x="448931" y="876781"/>
                  </a:lnTo>
                  <a:lnTo>
                    <a:pt x="476566" y="841566"/>
                  </a:lnTo>
                  <a:lnTo>
                    <a:pt x="504908" y="806919"/>
                  </a:lnTo>
                  <a:lnTo>
                    <a:pt x="533945" y="772850"/>
                  </a:lnTo>
                  <a:lnTo>
                    <a:pt x="563668" y="739368"/>
                  </a:lnTo>
                  <a:lnTo>
                    <a:pt x="594066" y="706485"/>
                  </a:lnTo>
                  <a:lnTo>
                    <a:pt x="625128" y="674211"/>
                  </a:lnTo>
                  <a:lnTo>
                    <a:pt x="656844" y="642556"/>
                  </a:lnTo>
                  <a:lnTo>
                    <a:pt x="689202" y="611530"/>
                  </a:lnTo>
                  <a:lnTo>
                    <a:pt x="722194" y="581144"/>
                  </a:lnTo>
                  <a:lnTo>
                    <a:pt x="755808" y="551407"/>
                  </a:lnTo>
                  <a:lnTo>
                    <a:pt x="790034" y="522331"/>
                  </a:lnTo>
                  <a:lnTo>
                    <a:pt x="824861" y="493925"/>
                  </a:lnTo>
                  <a:lnTo>
                    <a:pt x="860278" y="466200"/>
                  </a:lnTo>
                  <a:lnTo>
                    <a:pt x="896276" y="439166"/>
                  </a:lnTo>
                  <a:lnTo>
                    <a:pt x="932843" y="412833"/>
                  </a:lnTo>
                  <a:lnTo>
                    <a:pt x="969970" y="387212"/>
                  </a:lnTo>
                  <a:lnTo>
                    <a:pt x="1007645" y="362313"/>
                  </a:lnTo>
                  <a:lnTo>
                    <a:pt x="1045858" y="338145"/>
                  </a:lnTo>
                  <a:lnTo>
                    <a:pt x="1084598" y="314721"/>
                  </a:lnTo>
                  <a:lnTo>
                    <a:pt x="1123856" y="292049"/>
                  </a:lnTo>
                  <a:lnTo>
                    <a:pt x="1163620" y="270140"/>
                  </a:lnTo>
                  <a:lnTo>
                    <a:pt x="1203880" y="249005"/>
                  </a:lnTo>
                  <a:lnTo>
                    <a:pt x="1244626" y="228653"/>
                  </a:lnTo>
                  <a:lnTo>
                    <a:pt x="1285847" y="209095"/>
                  </a:lnTo>
                  <a:lnTo>
                    <a:pt x="1327532" y="190341"/>
                  </a:lnTo>
                  <a:lnTo>
                    <a:pt x="1369671" y="172402"/>
                  </a:lnTo>
                  <a:lnTo>
                    <a:pt x="1412253" y="155288"/>
                  </a:lnTo>
                  <a:lnTo>
                    <a:pt x="1455268" y="139008"/>
                  </a:lnTo>
                  <a:lnTo>
                    <a:pt x="1498706" y="123574"/>
                  </a:lnTo>
                  <a:lnTo>
                    <a:pt x="1542555" y="108996"/>
                  </a:lnTo>
                  <a:lnTo>
                    <a:pt x="1586806" y="95284"/>
                  </a:lnTo>
                  <a:lnTo>
                    <a:pt x="1631448" y="82448"/>
                  </a:lnTo>
                  <a:lnTo>
                    <a:pt x="1676470" y="70498"/>
                  </a:lnTo>
                  <a:lnTo>
                    <a:pt x="1721861" y="59446"/>
                  </a:lnTo>
                  <a:lnTo>
                    <a:pt x="1767612" y="49300"/>
                  </a:lnTo>
                  <a:lnTo>
                    <a:pt x="1813712" y="40072"/>
                  </a:lnTo>
                  <a:lnTo>
                    <a:pt x="1860150" y="31771"/>
                  </a:lnTo>
                  <a:lnTo>
                    <a:pt x="1906915" y="24409"/>
                  </a:lnTo>
                  <a:lnTo>
                    <a:pt x="1953998" y="17995"/>
                  </a:lnTo>
                  <a:lnTo>
                    <a:pt x="2001387" y="12539"/>
                  </a:lnTo>
                  <a:lnTo>
                    <a:pt x="2049073" y="8052"/>
                  </a:lnTo>
                  <a:lnTo>
                    <a:pt x="2097044" y="4545"/>
                  </a:lnTo>
                  <a:lnTo>
                    <a:pt x="2145290" y="2026"/>
                  </a:lnTo>
                  <a:lnTo>
                    <a:pt x="2193801" y="508"/>
                  </a:lnTo>
                  <a:lnTo>
                    <a:pt x="2242566" y="0"/>
                  </a:lnTo>
                  <a:lnTo>
                    <a:pt x="2291330" y="508"/>
                  </a:lnTo>
                  <a:lnTo>
                    <a:pt x="2339841" y="2026"/>
                  </a:lnTo>
                  <a:lnTo>
                    <a:pt x="2388087" y="4545"/>
                  </a:lnTo>
                  <a:lnTo>
                    <a:pt x="2436058" y="8052"/>
                  </a:lnTo>
                  <a:lnTo>
                    <a:pt x="2483744" y="12539"/>
                  </a:lnTo>
                  <a:lnTo>
                    <a:pt x="2531133" y="17995"/>
                  </a:lnTo>
                  <a:lnTo>
                    <a:pt x="2578216" y="24409"/>
                  </a:lnTo>
                  <a:lnTo>
                    <a:pt x="2624981" y="31771"/>
                  </a:lnTo>
                  <a:lnTo>
                    <a:pt x="2671419" y="40072"/>
                  </a:lnTo>
                  <a:lnTo>
                    <a:pt x="2717519" y="49300"/>
                  </a:lnTo>
                  <a:lnTo>
                    <a:pt x="2763270" y="59446"/>
                  </a:lnTo>
                  <a:lnTo>
                    <a:pt x="2808661" y="70498"/>
                  </a:lnTo>
                  <a:lnTo>
                    <a:pt x="2853683" y="82448"/>
                  </a:lnTo>
                  <a:lnTo>
                    <a:pt x="2898325" y="95284"/>
                  </a:lnTo>
                  <a:lnTo>
                    <a:pt x="2942576" y="108996"/>
                  </a:lnTo>
                  <a:lnTo>
                    <a:pt x="2986425" y="123574"/>
                  </a:lnTo>
                  <a:lnTo>
                    <a:pt x="3029863" y="139008"/>
                  </a:lnTo>
                  <a:lnTo>
                    <a:pt x="3072878" y="155288"/>
                  </a:lnTo>
                  <a:lnTo>
                    <a:pt x="3115460" y="172402"/>
                  </a:lnTo>
                  <a:lnTo>
                    <a:pt x="3157599" y="190341"/>
                  </a:lnTo>
                  <a:lnTo>
                    <a:pt x="3199284" y="209095"/>
                  </a:lnTo>
                  <a:lnTo>
                    <a:pt x="3240505" y="228653"/>
                  </a:lnTo>
                  <a:lnTo>
                    <a:pt x="3281251" y="249005"/>
                  </a:lnTo>
                  <a:lnTo>
                    <a:pt x="3321511" y="270140"/>
                  </a:lnTo>
                  <a:lnTo>
                    <a:pt x="3361275" y="292049"/>
                  </a:lnTo>
                  <a:lnTo>
                    <a:pt x="3400533" y="314721"/>
                  </a:lnTo>
                  <a:lnTo>
                    <a:pt x="3439273" y="338145"/>
                  </a:lnTo>
                  <a:lnTo>
                    <a:pt x="3477486" y="362313"/>
                  </a:lnTo>
                  <a:lnTo>
                    <a:pt x="3515161" y="387212"/>
                  </a:lnTo>
                  <a:lnTo>
                    <a:pt x="3552288" y="412833"/>
                  </a:lnTo>
                  <a:lnTo>
                    <a:pt x="3588855" y="439166"/>
                  </a:lnTo>
                  <a:lnTo>
                    <a:pt x="3624853" y="466200"/>
                  </a:lnTo>
                  <a:lnTo>
                    <a:pt x="3660270" y="493925"/>
                  </a:lnTo>
                  <a:lnTo>
                    <a:pt x="3695097" y="522331"/>
                  </a:lnTo>
                  <a:lnTo>
                    <a:pt x="3729323" y="551407"/>
                  </a:lnTo>
                  <a:lnTo>
                    <a:pt x="3762937" y="581144"/>
                  </a:lnTo>
                  <a:lnTo>
                    <a:pt x="3795929" y="611530"/>
                  </a:lnTo>
                  <a:lnTo>
                    <a:pt x="3828288" y="642556"/>
                  </a:lnTo>
                  <a:lnTo>
                    <a:pt x="3860003" y="674211"/>
                  </a:lnTo>
                  <a:lnTo>
                    <a:pt x="3891065" y="706485"/>
                  </a:lnTo>
                  <a:lnTo>
                    <a:pt x="3921463" y="739368"/>
                  </a:lnTo>
                  <a:lnTo>
                    <a:pt x="3951186" y="772850"/>
                  </a:lnTo>
                  <a:lnTo>
                    <a:pt x="3980223" y="806919"/>
                  </a:lnTo>
                  <a:lnTo>
                    <a:pt x="4008565" y="841566"/>
                  </a:lnTo>
                  <a:lnTo>
                    <a:pt x="4036200" y="876781"/>
                  </a:lnTo>
                  <a:lnTo>
                    <a:pt x="4063118" y="912553"/>
                  </a:lnTo>
                  <a:lnTo>
                    <a:pt x="4089309" y="948872"/>
                  </a:lnTo>
                  <a:lnTo>
                    <a:pt x="4114762" y="985728"/>
                  </a:lnTo>
                  <a:lnTo>
                    <a:pt x="4139466" y="1023110"/>
                  </a:lnTo>
                  <a:lnTo>
                    <a:pt x="4163412" y="1061008"/>
                  </a:lnTo>
                  <a:lnTo>
                    <a:pt x="4186588" y="1099412"/>
                  </a:lnTo>
                  <a:lnTo>
                    <a:pt x="4208984" y="1138311"/>
                  </a:lnTo>
                  <a:lnTo>
                    <a:pt x="4230589" y="1177696"/>
                  </a:lnTo>
                  <a:lnTo>
                    <a:pt x="4251394" y="1217556"/>
                  </a:lnTo>
                  <a:lnTo>
                    <a:pt x="4271386" y="1257880"/>
                  </a:lnTo>
                  <a:lnTo>
                    <a:pt x="4290557" y="1298659"/>
                  </a:lnTo>
                  <a:lnTo>
                    <a:pt x="4308895" y="1339881"/>
                  </a:lnTo>
                  <a:lnTo>
                    <a:pt x="4326390" y="1381538"/>
                  </a:lnTo>
                  <a:lnTo>
                    <a:pt x="4343031" y="1423618"/>
                  </a:lnTo>
                  <a:lnTo>
                    <a:pt x="4358809" y="1466111"/>
                  </a:lnTo>
                  <a:lnTo>
                    <a:pt x="4373711" y="1509007"/>
                  </a:lnTo>
                  <a:lnTo>
                    <a:pt x="4387728" y="1552295"/>
                  </a:lnTo>
                  <a:lnTo>
                    <a:pt x="4400850" y="1595966"/>
                  </a:lnTo>
                  <a:lnTo>
                    <a:pt x="4413065" y="1640009"/>
                  </a:lnTo>
                  <a:lnTo>
                    <a:pt x="4424363" y="1684414"/>
                  </a:lnTo>
                  <a:lnTo>
                    <a:pt x="4434735" y="1729170"/>
                  </a:lnTo>
                  <a:lnTo>
                    <a:pt x="4444168" y="1774267"/>
                  </a:lnTo>
                  <a:lnTo>
                    <a:pt x="4452653" y="1819696"/>
                  </a:lnTo>
                  <a:lnTo>
                    <a:pt x="4460179" y="1865444"/>
                  </a:lnTo>
                  <a:lnTo>
                    <a:pt x="4466736" y="1911503"/>
                  </a:lnTo>
                  <a:lnTo>
                    <a:pt x="4472313" y="1957862"/>
                  </a:lnTo>
                  <a:lnTo>
                    <a:pt x="4476900" y="2004511"/>
                  </a:lnTo>
                  <a:lnTo>
                    <a:pt x="4480485" y="2051439"/>
                  </a:lnTo>
                  <a:lnTo>
                    <a:pt x="4483060" y="2098637"/>
                  </a:lnTo>
                  <a:lnTo>
                    <a:pt x="4484612" y="2146093"/>
                  </a:lnTo>
                  <a:lnTo>
                    <a:pt x="4485132" y="2193798"/>
                  </a:lnTo>
                  <a:lnTo>
                    <a:pt x="4484612" y="2241502"/>
                  </a:lnTo>
                  <a:lnTo>
                    <a:pt x="4483060" y="2288958"/>
                  </a:lnTo>
                  <a:lnTo>
                    <a:pt x="4480485" y="2336156"/>
                  </a:lnTo>
                  <a:lnTo>
                    <a:pt x="4476900" y="2383084"/>
                  </a:lnTo>
                  <a:lnTo>
                    <a:pt x="4472313" y="2429733"/>
                  </a:lnTo>
                  <a:lnTo>
                    <a:pt x="4466736" y="2476092"/>
                  </a:lnTo>
                  <a:lnTo>
                    <a:pt x="4460179" y="2522151"/>
                  </a:lnTo>
                  <a:lnTo>
                    <a:pt x="4452653" y="2567899"/>
                  </a:lnTo>
                  <a:lnTo>
                    <a:pt x="4444168" y="2613328"/>
                  </a:lnTo>
                  <a:lnTo>
                    <a:pt x="4434735" y="2658425"/>
                  </a:lnTo>
                  <a:lnTo>
                    <a:pt x="4424363" y="2703181"/>
                  </a:lnTo>
                  <a:lnTo>
                    <a:pt x="4413065" y="2747586"/>
                  </a:lnTo>
                  <a:lnTo>
                    <a:pt x="4400850" y="2791629"/>
                  </a:lnTo>
                  <a:lnTo>
                    <a:pt x="4387728" y="2835300"/>
                  </a:lnTo>
                  <a:lnTo>
                    <a:pt x="4373711" y="2878588"/>
                  </a:lnTo>
                  <a:lnTo>
                    <a:pt x="4358809" y="2921484"/>
                  </a:lnTo>
                  <a:lnTo>
                    <a:pt x="4343031" y="2963977"/>
                  </a:lnTo>
                  <a:lnTo>
                    <a:pt x="4326390" y="3006057"/>
                  </a:lnTo>
                  <a:lnTo>
                    <a:pt x="4308895" y="3047714"/>
                  </a:lnTo>
                  <a:lnTo>
                    <a:pt x="4290557" y="3088936"/>
                  </a:lnTo>
                  <a:lnTo>
                    <a:pt x="4271386" y="3129715"/>
                  </a:lnTo>
                  <a:lnTo>
                    <a:pt x="4251394" y="3170039"/>
                  </a:lnTo>
                  <a:lnTo>
                    <a:pt x="4230589" y="3209899"/>
                  </a:lnTo>
                  <a:lnTo>
                    <a:pt x="4208984" y="3249284"/>
                  </a:lnTo>
                  <a:lnTo>
                    <a:pt x="4186588" y="3288183"/>
                  </a:lnTo>
                  <a:lnTo>
                    <a:pt x="4163412" y="3326587"/>
                  </a:lnTo>
                  <a:lnTo>
                    <a:pt x="4139466" y="3364485"/>
                  </a:lnTo>
                  <a:lnTo>
                    <a:pt x="4114762" y="3401867"/>
                  </a:lnTo>
                  <a:lnTo>
                    <a:pt x="4089309" y="3438723"/>
                  </a:lnTo>
                  <a:lnTo>
                    <a:pt x="4063118" y="3475042"/>
                  </a:lnTo>
                  <a:lnTo>
                    <a:pt x="4036200" y="3510814"/>
                  </a:lnTo>
                  <a:lnTo>
                    <a:pt x="4008565" y="3546029"/>
                  </a:lnTo>
                  <a:lnTo>
                    <a:pt x="3980223" y="3580676"/>
                  </a:lnTo>
                  <a:lnTo>
                    <a:pt x="3951186" y="3614745"/>
                  </a:lnTo>
                  <a:lnTo>
                    <a:pt x="3921463" y="3648227"/>
                  </a:lnTo>
                  <a:lnTo>
                    <a:pt x="3891065" y="3681110"/>
                  </a:lnTo>
                  <a:lnTo>
                    <a:pt x="3860003" y="3713384"/>
                  </a:lnTo>
                  <a:lnTo>
                    <a:pt x="3828287" y="3745039"/>
                  </a:lnTo>
                  <a:lnTo>
                    <a:pt x="3795929" y="3776065"/>
                  </a:lnTo>
                  <a:lnTo>
                    <a:pt x="3762937" y="3806451"/>
                  </a:lnTo>
                  <a:lnTo>
                    <a:pt x="3729323" y="3836188"/>
                  </a:lnTo>
                  <a:lnTo>
                    <a:pt x="3695097" y="3865264"/>
                  </a:lnTo>
                  <a:lnTo>
                    <a:pt x="3660270" y="3893670"/>
                  </a:lnTo>
                  <a:lnTo>
                    <a:pt x="3624853" y="3921395"/>
                  </a:lnTo>
                  <a:lnTo>
                    <a:pt x="3588855" y="3948429"/>
                  </a:lnTo>
                  <a:lnTo>
                    <a:pt x="3552288" y="3974762"/>
                  </a:lnTo>
                  <a:lnTo>
                    <a:pt x="3515161" y="4000383"/>
                  </a:lnTo>
                  <a:lnTo>
                    <a:pt x="3477486" y="4025282"/>
                  </a:lnTo>
                  <a:lnTo>
                    <a:pt x="3439273" y="4049450"/>
                  </a:lnTo>
                  <a:lnTo>
                    <a:pt x="3400533" y="4072874"/>
                  </a:lnTo>
                  <a:lnTo>
                    <a:pt x="3361275" y="4095546"/>
                  </a:lnTo>
                  <a:lnTo>
                    <a:pt x="3321511" y="4117455"/>
                  </a:lnTo>
                  <a:lnTo>
                    <a:pt x="3281251" y="4138590"/>
                  </a:lnTo>
                  <a:lnTo>
                    <a:pt x="3240505" y="4158942"/>
                  </a:lnTo>
                  <a:lnTo>
                    <a:pt x="3199284" y="4178500"/>
                  </a:lnTo>
                  <a:lnTo>
                    <a:pt x="3157599" y="4197254"/>
                  </a:lnTo>
                  <a:lnTo>
                    <a:pt x="3115460" y="4215193"/>
                  </a:lnTo>
                  <a:lnTo>
                    <a:pt x="3072878" y="4232307"/>
                  </a:lnTo>
                  <a:lnTo>
                    <a:pt x="3029863" y="4248587"/>
                  </a:lnTo>
                  <a:lnTo>
                    <a:pt x="2986425" y="4264021"/>
                  </a:lnTo>
                  <a:lnTo>
                    <a:pt x="2942576" y="4278599"/>
                  </a:lnTo>
                  <a:lnTo>
                    <a:pt x="2898325" y="4292311"/>
                  </a:lnTo>
                  <a:lnTo>
                    <a:pt x="2853683" y="4305147"/>
                  </a:lnTo>
                  <a:lnTo>
                    <a:pt x="2808661" y="4317097"/>
                  </a:lnTo>
                  <a:lnTo>
                    <a:pt x="2763270" y="4328149"/>
                  </a:lnTo>
                  <a:lnTo>
                    <a:pt x="2717519" y="4338295"/>
                  </a:lnTo>
                  <a:lnTo>
                    <a:pt x="2671419" y="4347523"/>
                  </a:lnTo>
                  <a:lnTo>
                    <a:pt x="2624981" y="4355824"/>
                  </a:lnTo>
                  <a:lnTo>
                    <a:pt x="2578216" y="4363186"/>
                  </a:lnTo>
                  <a:lnTo>
                    <a:pt x="2531133" y="4369600"/>
                  </a:lnTo>
                  <a:lnTo>
                    <a:pt x="2483744" y="4375056"/>
                  </a:lnTo>
                  <a:lnTo>
                    <a:pt x="2436058" y="4379543"/>
                  </a:lnTo>
                  <a:lnTo>
                    <a:pt x="2388087" y="4383050"/>
                  </a:lnTo>
                  <a:lnTo>
                    <a:pt x="2339841" y="4385569"/>
                  </a:lnTo>
                  <a:lnTo>
                    <a:pt x="2291330" y="4387087"/>
                  </a:lnTo>
                  <a:lnTo>
                    <a:pt x="2242566" y="4387596"/>
                  </a:lnTo>
                  <a:lnTo>
                    <a:pt x="2193801" y="4387087"/>
                  </a:lnTo>
                  <a:lnTo>
                    <a:pt x="2145290" y="4385569"/>
                  </a:lnTo>
                  <a:lnTo>
                    <a:pt x="2097044" y="4383050"/>
                  </a:lnTo>
                  <a:lnTo>
                    <a:pt x="2049073" y="4379543"/>
                  </a:lnTo>
                  <a:lnTo>
                    <a:pt x="2001387" y="4375056"/>
                  </a:lnTo>
                  <a:lnTo>
                    <a:pt x="1953998" y="4369600"/>
                  </a:lnTo>
                  <a:lnTo>
                    <a:pt x="1906915" y="4363186"/>
                  </a:lnTo>
                  <a:lnTo>
                    <a:pt x="1860150" y="4355824"/>
                  </a:lnTo>
                  <a:lnTo>
                    <a:pt x="1813712" y="4347523"/>
                  </a:lnTo>
                  <a:lnTo>
                    <a:pt x="1767612" y="4338295"/>
                  </a:lnTo>
                  <a:lnTo>
                    <a:pt x="1721861" y="4328149"/>
                  </a:lnTo>
                  <a:lnTo>
                    <a:pt x="1676470" y="4317097"/>
                  </a:lnTo>
                  <a:lnTo>
                    <a:pt x="1631448" y="4305147"/>
                  </a:lnTo>
                  <a:lnTo>
                    <a:pt x="1586806" y="4292311"/>
                  </a:lnTo>
                  <a:lnTo>
                    <a:pt x="1542555" y="4278599"/>
                  </a:lnTo>
                  <a:lnTo>
                    <a:pt x="1498706" y="4264021"/>
                  </a:lnTo>
                  <a:lnTo>
                    <a:pt x="1455268" y="4248587"/>
                  </a:lnTo>
                  <a:lnTo>
                    <a:pt x="1412253" y="4232307"/>
                  </a:lnTo>
                  <a:lnTo>
                    <a:pt x="1369671" y="4215193"/>
                  </a:lnTo>
                  <a:lnTo>
                    <a:pt x="1327532" y="4197254"/>
                  </a:lnTo>
                  <a:lnTo>
                    <a:pt x="1285847" y="4178500"/>
                  </a:lnTo>
                  <a:lnTo>
                    <a:pt x="1244626" y="4158942"/>
                  </a:lnTo>
                  <a:lnTo>
                    <a:pt x="1203880" y="4138590"/>
                  </a:lnTo>
                  <a:lnTo>
                    <a:pt x="1163620" y="4117455"/>
                  </a:lnTo>
                  <a:lnTo>
                    <a:pt x="1123856" y="4095546"/>
                  </a:lnTo>
                  <a:lnTo>
                    <a:pt x="1084598" y="4072874"/>
                  </a:lnTo>
                  <a:lnTo>
                    <a:pt x="1045858" y="4049450"/>
                  </a:lnTo>
                  <a:lnTo>
                    <a:pt x="1007645" y="4025282"/>
                  </a:lnTo>
                  <a:lnTo>
                    <a:pt x="969970" y="4000383"/>
                  </a:lnTo>
                  <a:lnTo>
                    <a:pt x="932843" y="3974762"/>
                  </a:lnTo>
                  <a:lnTo>
                    <a:pt x="896276" y="3948429"/>
                  </a:lnTo>
                  <a:lnTo>
                    <a:pt x="860278" y="3921395"/>
                  </a:lnTo>
                  <a:lnTo>
                    <a:pt x="824861" y="3893670"/>
                  </a:lnTo>
                  <a:lnTo>
                    <a:pt x="790034" y="3865264"/>
                  </a:lnTo>
                  <a:lnTo>
                    <a:pt x="755808" y="3836188"/>
                  </a:lnTo>
                  <a:lnTo>
                    <a:pt x="722194" y="3806451"/>
                  </a:lnTo>
                  <a:lnTo>
                    <a:pt x="689202" y="3776065"/>
                  </a:lnTo>
                  <a:lnTo>
                    <a:pt x="656843" y="3745039"/>
                  </a:lnTo>
                  <a:lnTo>
                    <a:pt x="625128" y="3713384"/>
                  </a:lnTo>
                  <a:lnTo>
                    <a:pt x="594066" y="3681110"/>
                  </a:lnTo>
                  <a:lnTo>
                    <a:pt x="563668" y="3648227"/>
                  </a:lnTo>
                  <a:lnTo>
                    <a:pt x="533945" y="3614745"/>
                  </a:lnTo>
                  <a:lnTo>
                    <a:pt x="504908" y="3580676"/>
                  </a:lnTo>
                  <a:lnTo>
                    <a:pt x="476566" y="3546029"/>
                  </a:lnTo>
                  <a:lnTo>
                    <a:pt x="448931" y="3510814"/>
                  </a:lnTo>
                  <a:lnTo>
                    <a:pt x="422013" y="3475042"/>
                  </a:lnTo>
                  <a:lnTo>
                    <a:pt x="395822" y="3438723"/>
                  </a:lnTo>
                  <a:lnTo>
                    <a:pt x="370369" y="3401867"/>
                  </a:lnTo>
                  <a:lnTo>
                    <a:pt x="345665" y="3364485"/>
                  </a:lnTo>
                  <a:lnTo>
                    <a:pt x="321719" y="3326587"/>
                  </a:lnTo>
                  <a:lnTo>
                    <a:pt x="298543" y="3288183"/>
                  </a:lnTo>
                  <a:lnTo>
                    <a:pt x="276147" y="3249284"/>
                  </a:lnTo>
                  <a:lnTo>
                    <a:pt x="254542" y="3209899"/>
                  </a:lnTo>
                  <a:lnTo>
                    <a:pt x="233737" y="3170039"/>
                  </a:lnTo>
                  <a:lnTo>
                    <a:pt x="213745" y="3129715"/>
                  </a:lnTo>
                  <a:lnTo>
                    <a:pt x="194574" y="3088936"/>
                  </a:lnTo>
                  <a:lnTo>
                    <a:pt x="176236" y="3047714"/>
                  </a:lnTo>
                  <a:lnTo>
                    <a:pt x="158741" y="3006057"/>
                  </a:lnTo>
                  <a:lnTo>
                    <a:pt x="142100" y="2963977"/>
                  </a:lnTo>
                  <a:lnTo>
                    <a:pt x="126322" y="2921484"/>
                  </a:lnTo>
                  <a:lnTo>
                    <a:pt x="111420" y="2878588"/>
                  </a:lnTo>
                  <a:lnTo>
                    <a:pt x="97403" y="2835300"/>
                  </a:lnTo>
                  <a:lnTo>
                    <a:pt x="84281" y="2791629"/>
                  </a:lnTo>
                  <a:lnTo>
                    <a:pt x="72066" y="2747586"/>
                  </a:lnTo>
                  <a:lnTo>
                    <a:pt x="60768" y="2703181"/>
                  </a:lnTo>
                  <a:lnTo>
                    <a:pt x="50396" y="2658425"/>
                  </a:lnTo>
                  <a:lnTo>
                    <a:pt x="40963" y="2613328"/>
                  </a:lnTo>
                  <a:lnTo>
                    <a:pt x="32478" y="2567899"/>
                  </a:lnTo>
                  <a:lnTo>
                    <a:pt x="24952" y="2522151"/>
                  </a:lnTo>
                  <a:lnTo>
                    <a:pt x="18395" y="2476092"/>
                  </a:lnTo>
                  <a:lnTo>
                    <a:pt x="12818" y="2429733"/>
                  </a:lnTo>
                  <a:lnTo>
                    <a:pt x="8231" y="2383084"/>
                  </a:lnTo>
                  <a:lnTo>
                    <a:pt x="4646" y="2336156"/>
                  </a:lnTo>
                  <a:lnTo>
                    <a:pt x="2071" y="2288958"/>
                  </a:lnTo>
                  <a:lnTo>
                    <a:pt x="519" y="2241502"/>
                  </a:lnTo>
                  <a:lnTo>
                    <a:pt x="0" y="2193798"/>
                  </a:lnTo>
                  <a:close/>
                </a:path>
              </a:pathLst>
            </a:custGeom>
            <a:ln w="3175">
              <a:solidFill>
                <a:srgbClr val="877391"/>
              </a:solidFill>
              <a:prstDash val="sysDot"/>
            </a:ln>
          </p:spPr>
          <p:txBody>
            <a:bodyPr wrap="square" lIns="0" tIns="0" rIns="0" bIns="0" rtlCol="0"/>
            <a:lstStyle/>
            <a:p>
              <a:endParaRPr dirty="0"/>
            </a:p>
          </p:txBody>
        </p:sp>
        <p:sp>
          <p:nvSpPr>
            <p:cNvPr id="11" name="object 11"/>
            <p:cNvSpPr/>
            <p:nvPr/>
          </p:nvSpPr>
          <p:spPr>
            <a:xfrm>
              <a:off x="5142544" y="873766"/>
              <a:ext cx="4383405" cy="2077720"/>
            </a:xfrm>
            <a:custGeom>
              <a:avLst/>
              <a:gdLst/>
              <a:ahLst/>
              <a:cxnLst/>
              <a:rect l="l" t="t" r="r" b="b"/>
              <a:pathLst>
                <a:path w="4383405" h="2077720">
                  <a:moveTo>
                    <a:pt x="4383024" y="0"/>
                  </a:moveTo>
                  <a:lnTo>
                    <a:pt x="0" y="0"/>
                  </a:lnTo>
                  <a:lnTo>
                    <a:pt x="0" y="2077212"/>
                  </a:lnTo>
                  <a:lnTo>
                    <a:pt x="4383024" y="2077212"/>
                  </a:lnTo>
                  <a:lnTo>
                    <a:pt x="4383024" y="0"/>
                  </a:lnTo>
                  <a:close/>
                </a:path>
              </a:pathLst>
            </a:custGeom>
            <a:solidFill>
              <a:srgbClr val="FFFFFF"/>
            </a:solidFill>
          </p:spPr>
          <p:txBody>
            <a:bodyPr wrap="square" lIns="0" tIns="0" rIns="0" bIns="0" rtlCol="0"/>
            <a:lstStyle/>
            <a:p>
              <a:endParaRPr dirty="0"/>
            </a:p>
          </p:txBody>
        </p:sp>
      </p:grpSp>
      <p:grpSp>
        <p:nvGrpSpPr>
          <p:cNvPr id="13" name="object 13"/>
          <p:cNvGrpSpPr/>
          <p:nvPr/>
        </p:nvGrpSpPr>
        <p:grpSpPr>
          <a:xfrm>
            <a:off x="349925" y="1359310"/>
            <a:ext cx="9352806" cy="4926327"/>
            <a:chOff x="367284" y="1267589"/>
            <a:chExt cx="9352806" cy="4926327"/>
          </a:xfrm>
        </p:grpSpPr>
        <p:sp>
          <p:nvSpPr>
            <p:cNvPr id="14" name="object 14"/>
            <p:cNvSpPr/>
            <p:nvPr/>
          </p:nvSpPr>
          <p:spPr>
            <a:xfrm>
              <a:off x="367284" y="2046731"/>
              <a:ext cx="3889375" cy="4147185"/>
            </a:xfrm>
            <a:custGeom>
              <a:avLst/>
              <a:gdLst/>
              <a:ahLst/>
              <a:cxnLst/>
              <a:rect l="l" t="t" r="r" b="b"/>
              <a:pathLst>
                <a:path w="3889375" h="4147185">
                  <a:moveTo>
                    <a:pt x="1944624" y="0"/>
                  </a:moveTo>
                  <a:lnTo>
                    <a:pt x="1898059" y="582"/>
                  </a:lnTo>
                  <a:lnTo>
                    <a:pt x="1851762" y="2322"/>
                  </a:lnTo>
                  <a:lnTo>
                    <a:pt x="1805746" y="5205"/>
                  </a:lnTo>
                  <a:lnTo>
                    <a:pt x="1760023" y="9219"/>
                  </a:lnTo>
                  <a:lnTo>
                    <a:pt x="1714605" y="14351"/>
                  </a:lnTo>
                  <a:lnTo>
                    <a:pt x="1669504" y="20588"/>
                  </a:lnTo>
                  <a:lnTo>
                    <a:pt x="1624733" y="27917"/>
                  </a:lnTo>
                  <a:lnTo>
                    <a:pt x="1580303" y="36325"/>
                  </a:lnTo>
                  <a:lnTo>
                    <a:pt x="1536227" y="45798"/>
                  </a:lnTo>
                  <a:lnTo>
                    <a:pt x="1492517" y="56325"/>
                  </a:lnTo>
                  <a:lnTo>
                    <a:pt x="1449185" y="67891"/>
                  </a:lnTo>
                  <a:lnTo>
                    <a:pt x="1406243" y="80484"/>
                  </a:lnTo>
                  <a:lnTo>
                    <a:pt x="1363704" y="94091"/>
                  </a:lnTo>
                  <a:lnTo>
                    <a:pt x="1321580" y="108699"/>
                  </a:lnTo>
                  <a:lnTo>
                    <a:pt x="1279883" y="124295"/>
                  </a:lnTo>
                  <a:lnTo>
                    <a:pt x="1238624" y="140866"/>
                  </a:lnTo>
                  <a:lnTo>
                    <a:pt x="1197817" y="158399"/>
                  </a:lnTo>
                  <a:lnTo>
                    <a:pt x="1157473" y="176880"/>
                  </a:lnTo>
                  <a:lnTo>
                    <a:pt x="1117605" y="196298"/>
                  </a:lnTo>
                  <a:lnTo>
                    <a:pt x="1078225" y="216639"/>
                  </a:lnTo>
                  <a:lnTo>
                    <a:pt x="1039345" y="237889"/>
                  </a:lnTo>
                  <a:lnTo>
                    <a:pt x="1000977" y="260037"/>
                  </a:lnTo>
                  <a:lnTo>
                    <a:pt x="963134" y="283068"/>
                  </a:lnTo>
                  <a:lnTo>
                    <a:pt x="925827" y="306971"/>
                  </a:lnTo>
                  <a:lnTo>
                    <a:pt x="889069" y="331732"/>
                  </a:lnTo>
                  <a:lnTo>
                    <a:pt x="852871" y="357337"/>
                  </a:lnTo>
                  <a:lnTo>
                    <a:pt x="817247" y="383775"/>
                  </a:lnTo>
                  <a:lnTo>
                    <a:pt x="782208" y="411031"/>
                  </a:lnTo>
                  <a:lnTo>
                    <a:pt x="747767" y="439094"/>
                  </a:lnTo>
                  <a:lnTo>
                    <a:pt x="713936" y="467950"/>
                  </a:lnTo>
                  <a:lnTo>
                    <a:pt x="680726" y="497585"/>
                  </a:lnTo>
                  <a:lnTo>
                    <a:pt x="648151" y="527988"/>
                  </a:lnTo>
                  <a:lnTo>
                    <a:pt x="616221" y="559145"/>
                  </a:lnTo>
                  <a:lnTo>
                    <a:pt x="584951" y="591043"/>
                  </a:lnTo>
                  <a:lnTo>
                    <a:pt x="554350" y="623669"/>
                  </a:lnTo>
                  <a:lnTo>
                    <a:pt x="524433" y="657010"/>
                  </a:lnTo>
                  <a:lnTo>
                    <a:pt x="495211" y="691053"/>
                  </a:lnTo>
                  <a:lnTo>
                    <a:pt x="466696" y="725786"/>
                  </a:lnTo>
                  <a:lnTo>
                    <a:pt x="438900" y="761194"/>
                  </a:lnTo>
                  <a:lnTo>
                    <a:pt x="411836" y="797266"/>
                  </a:lnTo>
                  <a:lnTo>
                    <a:pt x="385516" y="833987"/>
                  </a:lnTo>
                  <a:lnTo>
                    <a:pt x="359951" y="871346"/>
                  </a:lnTo>
                  <a:lnTo>
                    <a:pt x="335155" y="909329"/>
                  </a:lnTo>
                  <a:lnTo>
                    <a:pt x="311139" y="947923"/>
                  </a:lnTo>
                  <a:lnTo>
                    <a:pt x="287916" y="987116"/>
                  </a:lnTo>
                  <a:lnTo>
                    <a:pt x="265497" y="1026893"/>
                  </a:lnTo>
                  <a:lnTo>
                    <a:pt x="243895" y="1067243"/>
                  </a:lnTo>
                  <a:lnTo>
                    <a:pt x="223123" y="1108152"/>
                  </a:lnTo>
                  <a:lnTo>
                    <a:pt x="203191" y="1149607"/>
                  </a:lnTo>
                  <a:lnTo>
                    <a:pt x="184113" y="1191595"/>
                  </a:lnTo>
                  <a:lnTo>
                    <a:pt x="165901" y="1234104"/>
                  </a:lnTo>
                  <a:lnTo>
                    <a:pt x="148567" y="1277119"/>
                  </a:lnTo>
                  <a:lnTo>
                    <a:pt x="132122" y="1320629"/>
                  </a:lnTo>
                  <a:lnTo>
                    <a:pt x="116580" y="1364620"/>
                  </a:lnTo>
                  <a:lnTo>
                    <a:pt x="101952" y="1409080"/>
                  </a:lnTo>
                  <a:lnTo>
                    <a:pt x="88251" y="1453994"/>
                  </a:lnTo>
                  <a:lnTo>
                    <a:pt x="75489" y="1499351"/>
                  </a:lnTo>
                  <a:lnTo>
                    <a:pt x="63677" y="1545137"/>
                  </a:lnTo>
                  <a:lnTo>
                    <a:pt x="52829" y="1591340"/>
                  </a:lnTo>
                  <a:lnTo>
                    <a:pt x="42956" y="1637946"/>
                  </a:lnTo>
                  <a:lnTo>
                    <a:pt x="34070" y="1684942"/>
                  </a:lnTo>
                  <a:lnTo>
                    <a:pt x="26184" y="1732315"/>
                  </a:lnTo>
                  <a:lnTo>
                    <a:pt x="19311" y="1780053"/>
                  </a:lnTo>
                  <a:lnTo>
                    <a:pt x="13461" y="1828142"/>
                  </a:lnTo>
                  <a:lnTo>
                    <a:pt x="8647" y="1876569"/>
                  </a:lnTo>
                  <a:lnTo>
                    <a:pt x="4882" y="1925322"/>
                  </a:lnTo>
                  <a:lnTo>
                    <a:pt x="2178" y="1974387"/>
                  </a:lnTo>
                  <a:lnTo>
                    <a:pt x="546" y="2023751"/>
                  </a:lnTo>
                  <a:lnTo>
                    <a:pt x="0" y="2073401"/>
                  </a:lnTo>
                  <a:lnTo>
                    <a:pt x="546" y="2123052"/>
                  </a:lnTo>
                  <a:lnTo>
                    <a:pt x="2178" y="2172416"/>
                  </a:lnTo>
                  <a:lnTo>
                    <a:pt x="4882" y="2221481"/>
                  </a:lnTo>
                  <a:lnTo>
                    <a:pt x="8647" y="2270234"/>
                  </a:lnTo>
                  <a:lnTo>
                    <a:pt x="13461" y="2318661"/>
                  </a:lnTo>
                  <a:lnTo>
                    <a:pt x="19311" y="2366750"/>
                  </a:lnTo>
                  <a:lnTo>
                    <a:pt x="26184" y="2414488"/>
                  </a:lnTo>
                  <a:lnTo>
                    <a:pt x="34070" y="2461861"/>
                  </a:lnTo>
                  <a:lnTo>
                    <a:pt x="42956" y="2508857"/>
                  </a:lnTo>
                  <a:lnTo>
                    <a:pt x="52829" y="2555463"/>
                  </a:lnTo>
                  <a:lnTo>
                    <a:pt x="63677" y="2601666"/>
                  </a:lnTo>
                  <a:lnTo>
                    <a:pt x="75489" y="2647452"/>
                  </a:lnTo>
                  <a:lnTo>
                    <a:pt x="88251" y="2692809"/>
                  </a:lnTo>
                  <a:lnTo>
                    <a:pt x="101952" y="2737723"/>
                  </a:lnTo>
                  <a:lnTo>
                    <a:pt x="116580" y="2782183"/>
                  </a:lnTo>
                  <a:lnTo>
                    <a:pt x="132122" y="2826174"/>
                  </a:lnTo>
                  <a:lnTo>
                    <a:pt x="148567" y="2869684"/>
                  </a:lnTo>
                  <a:lnTo>
                    <a:pt x="165901" y="2912699"/>
                  </a:lnTo>
                  <a:lnTo>
                    <a:pt x="184113" y="2955208"/>
                  </a:lnTo>
                  <a:lnTo>
                    <a:pt x="203191" y="2997196"/>
                  </a:lnTo>
                  <a:lnTo>
                    <a:pt x="223123" y="3038651"/>
                  </a:lnTo>
                  <a:lnTo>
                    <a:pt x="243895" y="3079560"/>
                  </a:lnTo>
                  <a:lnTo>
                    <a:pt x="265497" y="3119910"/>
                  </a:lnTo>
                  <a:lnTo>
                    <a:pt x="287916" y="3159687"/>
                  </a:lnTo>
                  <a:lnTo>
                    <a:pt x="311139" y="3198880"/>
                  </a:lnTo>
                  <a:lnTo>
                    <a:pt x="335155" y="3237474"/>
                  </a:lnTo>
                  <a:lnTo>
                    <a:pt x="359951" y="3275457"/>
                  </a:lnTo>
                  <a:lnTo>
                    <a:pt x="385516" y="3312816"/>
                  </a:lnTo>
                  <a:lnTo>
                    <a:pt x="411836" y="3349537"/>
                  </a:lnTo>
                  <a:lnTo>
                    <a:pt x="438900" y="3385609"/>
                  </a:lnTo>
                  <a:lnTo>
                    <a:pt x="466696" y="3421017"/>
                  </a:lnTo>
                  <a:lnTo>
                    <a:pt x="495211" y="3455750"/>
                  </a:lnTo>
                  <a:lnTo>
                    <a:pt x="524433" y="3489793"/>
                  </a:lnTo>
                  <a:lnTo>
                    <a:pt x="554350" y="3523134"/>
                  </a:lnTo>
                  <a:lnTo>
                    <a:pt x="584951" y="3555760"/>
                  </a:lnTo>
                  <a:lnTo>
                    <a:pt x="616221" y="3587658"/>
                  </a:lnTo>
                  <a:lnTo>
                    <a:pt x="648151" y="3618815"/>
                  </a:lnTo>
                  <a:lnTo>
                    <a:pt x="680726" y="3649218"/>
                  </a:lnTo>
                  <a:lnTo>
                    <a:pt x="713936" y="3678853"/>
                  </a:lnTo>
                  <a:lnTo>
                    <a:pt x="747767" y="3707709"/>
                  </a:lnTo>
                  <a:lnTo>
                    <a:pt x="782208" y="3735772"/>
                  </a:lnTo>
                  <a:lnTo>
                    <a:pt x="817247" y="3763028"/>
                  </a:lnTo>
                  <a:lnTo>
                    <a:pt x="852871" y="3789466"/>
                  </a:lnTo>
                  <a:lnTo>
                    <a:pt x="889069" y="3815071"/>
                  </a:lnTo>
                  <a:lnTo>
                    <a:pt x="925827" y="3839832"/>
                  </a:lnTo>
                  <a:lnTo>
                    <a:pt x="963134" y="3863735"/>
                  </a:lnTo>
                  <a:lnTo>
                    <a:pt x="1000977" y="3886766"/>
                  </a:lnTo>
                  <a:lnTo>
                    <a:pt x="1039345" y="3908914"/>
                  </a:lnTo>
                  <a:lnTo>
                    <a:pt x="1078225" y="3930164"/>
                  </a:lnTo>
                  <a:lnTo>
                    <a:pt x="1117605" y="3950505"/>
                  </a:lnTo>
                  <a:lnTo>
                    <a:pt x="1157473" y="3969923"/>
                  </a:lnTo>
                  <a:lnTo>
                    <a:pt x="1197817" y="3988404"/>
                  </a:lnTo>
                  <a:lnTo>
                    <a:pt x="1238624" y="4005937"/>
                  </a:lnTo>
                  <a:lnTo>
                    <a:pt x="1279883" y="4022508"/>
                  </a:lnTo>
                  <a:lnTo>
                    <a:pt x="1321580" y="4038104"/>
                  </a:lnTo>
                  <a:lnTo>
                    <a:pt x="1363704" y="4052712"/>
                  </a:lnTo>
                  <a:lnTo>
                    <a:pt x="1406243" y="4066319"/>
                  </a:lnTo>
                  <a:lnTo>
                    <a:pt x="1449185" y="4078912"/>
                  </a:lnTo>
                  <a:lnTo>
                    <a:pt x="1492517" y="4090478"/>
                  </a:lnTo>
                  <a:lnTo>
                    <a:pt x="1536227" y="4101005"/>
                  </a:lnTo>
                  <a:lnTo>
                    <a:pt x="1580303" y="4110478"/>
                  </a:lnTo>
                  <a:lnTo>
                    <a:pt x="1624733" y="4118886"/>
                  </a:lnTo>
                  <a:lnTo>
                    <a:pt x="1669504" y="4126215"/>
                  </a:lnTo>
                  <a:lnTo>
                    <a:pt x="1714605" y="4132452"/>
                  </a:lnTo>
                  <a:lnTo>
                    <a:pt x="1760023" y="4137584"/>
                  </a:lnTo>
                  <a:lnTo>
                    <a:pt x="1805746" y="4141598"/>
                  </a:lnTo>
                  <a:lnTo>
                    <a:pt x="1851762" y="4144481"/>
                  </a:lnTo>
                  <a:lnTo>
                    <a:pt x="1898059" y="4146221"/>
                  </a:lnTo>
                  <a:lnTo>
                    <a:pt x="1944624" y="4146804"/>
                  </a:lnTo>
                  <a:lnTo>
                    <a:pt x="1991191" y="4146221"/>
                  </a:lnTo>
                  <a:lnTo>
                    <a:pt x="2037489" y="4144481"/>
                  </a:lnTo>
                  <a:lnTo>
                    <a:pt x="2083507" y="4141598"/>
                  </a:lnTo>
                  <a:lnTo>
                    <a:pt x="2129232" y="4137584"/>
                  </a:lnTo>
                  <a:lnTo>
                    <a:pt x="2174651" y="4132452"/>
                  </a:lnTo>
                  <a:lnTo>
                    <a:pt x="2219754" y="4126215"/>
                  </a:lnTo>
                  <a:lnTo>
                    <a:pt x="2264527" y="4118886"/>
                  </a:lnTo>
                  <a:lnTo>
                    <a:pt x="2308958" y="4110478"/>
                  </a:lnTo>
                  <a:lnTo>
                    <a:pt x="2353035" y="4101005"/>
                  </a:lnTo>
                  <a:lnTo>
                    <a:pt x="2396746" y="4090478"/>
                  </a:lnTo>
                  <a:lnTo>
                    <a:pt x="2440079" y="4078912"/>
                  </a:lnTo>
                  <a:lnTo>
                    <a:pt x="2483022" y="4066319"/>
                  </a:lnTo>
                  <a:lnTo>
                    <a:pt x="2525562" y="4052712"/>
                  </a:lnTo>
                  <a:lnTo>
                    <a:pt x="2567687" y="4038104"/>
                  </a:lnTo>
                  <a:lnTo>
                    <a:pt x="2609385" y="4022508"/>
                  </a:lnTo>
                  <a:lnTo>
                    <a:pt x="2650644" y="4005937"/>
                  </a:lnTo>
                  <a:lnTo>
                    <a:pt x="2691451" y="3988404"/>
                  </a:lnTo>
                  <a:lnTo>
                    <a:pt x="2731795" y="3969923"/>
                  </a:lnTo>
                  <a:lnTo>
                    <a:pt x="2771664" y="3950505"/>
                  </a:lnTo>
                  <a:lnTo>
                    <a:pt x="2811044" y="3930164"/>
                  </a:lnTo>
                  <a:lnTo>
                    <a:pt x="2849924" y="3908914"/>
                  </a:lnTo>
                  <a:lnTo>
                    <a:pt x="2888292" y="3886766"/>
                  </a:lnTo>
                  <a:lnTo>
                    <a:pt x="2926136" y="3863735"/>
                  </a:lnTo>
                  <a:lnTo>
                    <a:pt x="2963443" y="3839832"/>
                  </a:lnTo>
                  <a:lnTo>
                    <a:pt x="3000201" y="3815071"/>
                  </a:lnTo>
                  <a:lnTo>
                    <a:pt x="3036398" y="3789466"/>
                  </a:lnTo>
                  <a:lnTo>
                    <a:pt x="3072022" y="3763028"/>
                  </a:lnTo>
                  <a:lnTo>
                    <a:pt x="3107060" y="3735772"/>
                  </a:lnTo>
                  <a:lnTo>
                    <a:pt x="3141501" y="3707709"/>
                  </a:lnTo>
                  <a:lnTo>
                    <a:pt x="3175332" y="3678853"/>
                  </a:lnTo>
                  <a:lnTo>
                    <a:pt x="3208542" y="3649218"/>
                  </a:lnTo>
                  <a:lnTo>
                    <a:pt x="3241117" y="3618815"/>
                  </a:lnTo>
                  <a:lnTo>
                    <a:pt x="3273045" y="3587658"/>
                  </a:lnTo>
                  <a:lnTo>
                    <a:pt x="3304316" y="3555760"/>
                  </a:lnTo>
                  <a:lnTo>
                    <a:pt x="3334915" y="3523134"/>
                  </a:lnTo>
                  <a:lnTo>
                    <a:pt x="3364832" y="3489793"/>
                  </a:lnTo>
                  <a:lnTo>
                    <a:pt x="3394054" y="3455750"/>
                  </a:lnTo>
                  <a:lnTo>
                    <a:pt x="3422568" y="3421017"/>
                  </a:lnTo>
                  <a:lnTo>
                    <a:pt x="3450363" y="3385609"/>
                  </a:lnTo>
                  <a:lnTo>
                    <a:pt x="3477427" y="3349537"/>
                  </a:lnTo>
                  <a:lnTo>
                    <a:pt x="3503746" y="3312816"/>
                  </a:lnTo>
                  <a:lnTo>
                    <a:pt x="3529310" y="3275457"/>
                  </a:lnTo>
                  <a:lnTo>
                    <a:pt x="3554105" y="3237474"/>
                  </a:lnTo>
                  <a:lnTo>
                    <a:pt x="3578121" y="3198880"/>
                  </a:lnTo>
                  <a:lnTo>
                    <a:pt x="3601343" y="3159687"/>
                  </a:lnTo>
                  <a:lnTo>
                    <a:pt x="3623761" y="3119910"/>
                  </a:lnTo>
                  <a:lnTo>
                    <a:pt x="3645362" y="3079560"/>
                  </a:lnTo>
                  <a:lnTo>
                    <a:pt x="3666134" y="3038651"/>
                  </a:lnTo>
                  <a:lnTo>
                    <a:pt x="3686065" y="2997196"/>
                  </a:lnTo>
                  <a:lnTo>
                    <a:pt x="3705142" y="2955208"/>
                  </a:lnTo>
                  <a:lnTo>
                    <a:pt x="3723353" y="2912699"/>
                  </a:lnTo>
                  <a:lnTo>
                    <a:pt x="3740687" y="2869684"/>
                  </a:lnTo>
                  <a:lnTo>
                    <a:pt x="3757131" y="2826174"/>
                  </a:lnTo>
                  <a:lnTo>
                    <a:pt x="3772673" y="2782183"/>
                  </a:lnTo>
                  <a:lnTo>
                    <a:pt x="3787300" y="2737723"/>
                  </a:lnTo>
                  <a:lnTo>
                    <a:pt x="3801000" y="2692809"/>
                  </a:lnTo>
                  <a:lnTo>
                    <a:pt x="3813762" y="2647452"/>
                  </a:lnTo>
                  <a:lnTo>
                    <a:pt x="3825573" y="2601666"/>
                  </a:lnTo>
                  <a:lnTo>
                    <a:pt x="3836421" y="2555463"/>
                  </a:lnTo>
                  <a:lnTo>
                    <a:pt x="3846294" y="2508857"/>
                  </a:lnTo>
                  <a:lnTo>
                    <a:pt x="3855179" y="2461861"/>
                  </a:lnTo>
                  <a:lnTo>
                    <a:pt x="3863064" y="2414488"/>
                  </a:lnTo>
                  <a:lnTo>
                    <a:pt x="3869938" y="2366750"/>
                  </a:lnTo>
                  <a:lnTo>
                    <a:pt x="3875787" y="2318661"/>
                  </a:lnTo>
                  <a:lnTo>
                    <a:pt x="3880600" y="2270234"/>
                  </a:lnTo>
                  <a:lnTo>
                    <a:pt x="3884365" y="2221481"/>
                  </a:lnTo>
                  <a:lnTo>
                    <a:pt x="3887069" y="2172416"/>
                  </a:lnTo>
                  <a:lnTo>
                    <a:pt x="3888701" y="2123052"/>
                  </a:lnTo>
                  <a:lnTo>
                    <a:pt x="3889248" y="2073401"/>
                  </a:lnTo>
                  <a:lnTo>
                    <a:pt x="3888701" y="2023751"/>
                  </a:lnTo>
                  <a:lnTo>
                    <a:pt x="3887069" y="1974387"/>
                  </a:lnTo>
                  <a:lnTo>
                    <a:pt x="3884365" y="1925322"/>
                  </a:lnTo>
                  <a:lnTo>
                    <a:pt x="3880600" y="1876569"/>
                  </a:lnTo>
                  <a:lnTo>
                    <a:pt x="3875787" y="1828142"/>
                  </a:lnTo>
                  <a:lnTo>
                    <a:pt x="3869938" y="1780053"/>
                  </a:lnTo>
                  <a:lnTo>
                    <a:pt x="3863064" y="1732315"/>
                  </a:lnTo>
                  <a:lnTo>
                    <a:pt x="3855179" y="1684942"/>
                  </a:lnTo>
                  <a:lnTo>
                    <a:pt x="3846294" y="1637946"/>
                  </a:lnTo>
                  <a:lnTo>
                    <a:pt x="3836421" y="1591340"/>
                  </a:lnTo>
                  <a:lnTo>
                    <a:pt x="3825573" y="1545137"/>
                  </a:lnTo>
                  <a:lnTo>
                    <a:pt x="3813762" y="1499351"/>
                  </a:lnTo>
                  <a:lnTo>
                    <a:pt x="3801000" y="1453994"/>
                  </a:lnTo>
                  <a:lnTo>
                    <a:pt x="3787300" y="1409080"/>
                  </a:lnTo>
                  <a:lnTo>
                    <a:pt x="3772673" y="1364620"/>
                  </a:lnTo>
                  <a:lnTo>
                    <a:pt x="3757131" y="1320629"/>
                  </a:lnTo>
                  <a:lnTo>
                    <a:pt x="3740687" y="1277119"/>
                  </a:lnTo>
                  <a:lnTo>
                    <a:pt x="3723353" y="1234104"/>
                  </a:lnTo>
                  <a:lnTo>
                    <a:pt x="3705142" y="1191595"/>
                  </a:lnTo>
                  <a:lnTo>
                    <a:pt x="3686065" y="1149607"/>
                  </a:lnTo>
                  <a:lnTo>
                    <a:pt x="3666134" y="1108152"/>
                  </a:lnTo>
                  <a:lnTo>
                    <a:pt x="3645362" y="1067243"/>
                  </a:lnTo>
                  <a:lnTo>
                    <a:pt x="3623761" y="1026893"/>
                  </a:lnTo>
                  <a:lnTo>
                    <a:pt x="3601343" y="987116"/>
                  </a:lnTo>
                  <a:lnTo>
                    <a:pt x="3578121" y="947923"/>
                  </a:lnTo>
                  <a:lnTo>
                    <a:pt x="3554105" y="909329"/>
                  </a:lnTo>
                  <a:lnTo>
                    <a:pt x="3529310" y="871346"/>
                  </a:lnTo>
                  <a:lnTo>
                    <a:pt x="3503746" y="833987"/>
                  </a:lnTo>
                  <a:lnTo>
                    <a:pt x="3477427" y="797266"/>
                  </a:lnTo>
                  <a:lnTo>
                    <a:pt x="3450363" y="761194"/>
                  </a:lnTo>
                  <a:lnTo>
                    <a:pt x="3422568" y="725786"/>
                  </a:lnTo>
                  <a:lnTo>
                    <a:pt x="3394054" y="691053"/>
                  </a:lnTo>
                  <a:lnTo>
                    <a:pt x="3364832" y="657010"/>
                  </a:lnTo>
                  <a:lnTo>
                    <a:pt x="3334915" y="623669"/>
                  </a:lnTo>
                  <a:lnTo>
                    <a:pt x="3304316" y="591043"/>
                  </a:lnTo>
                  <a:lnTo>
                    <a:pt x="3273045" y="559145"/>
                  </a:lnTo>
                  <a:lnTo>
                    <a:pt x="3241117" y="527988"/>
                  </a:lnTo>
                  <a:lnTo>
                    <a:pt x="3208542" y="497585"/>
                  </a:lnTo>
                  <a:lnTo>
                    <a:pt x="3175332" y="467950"/>
                  </a:lnTo>
                  <a:lnTo>
                    <a:pt x="3141501" y="439094"/>
                  </a:lnTo>
                  <a:lnTo>
                    <a:pt x="3107060" y="411031"/>
                  </a:lnTo>
                  <a:lnTo>
                    <a:pt x="3072022" y="383775"/>
                  </a:lnTo>
                  <a:lnTo>
                    <a:pt x="3036398" y="357337"/>
                  </a:lnTo>
                  <a:lnTo>
                    <a:pt x="3000201" y="331732"/>
                  </a:lnTo>
                  <a:lnTo>
                    <a:pt x="2963443" y="306971"/>
                  </a:lnTo>
                  <a:lnTo>
                    <a:pt x="2926136" y="283068"/>
                  </a:lnTo>
                  <a:lnTo>
                    <a:pt x="2888292" y="260037"/>
                  </a:lnTo>
                  <a:lnTo>
                    <a:pt x="2849924" y="237889"/>
                  </a:lnTo>
                  <a:lnTo>
                    <a:pt x="2811044" y="216639"/>
                  </a:lnTo>
                  <a:lnTo>
                    <a:pt x="2771664" y="196298"/>
                  </a:lnTo>
                  <a:lnTo>
                    <a:pt x="2731795" y="176880"/>
                  </a:lnTo>
                  <a:lnTo>
                    <a:pt x="2691451" y="158399"/>
                  </a:lnTo>
                  <a:lnTo>
                    <a:pt x="2650644" y="140866"/>
                  </a:lnTo>
                  <a:lnTo>
                    <a:pt x="2609385" y="124295"/>
                  </a:lnTo>
                  <a:lnTo>
                    <a:pt x="2567687" y="108699"/>
                  </a:lnTo>
                  <a:lnTo>
                    <a:pt x="2525562" y="94091"/>
                  </a:lnTo>
                  <a:lnTo>
                    <a:pt x="2483022" y="80484"/>
                  </a:lnTo>
                  <a:lnTo>
                    <a:pt x="2440079" y="67891"/>
                  </a:lnTo>
                  <a:lnTo>
                    <a:pt x="2396746" y="56325"/>
                  </a:lnTo>
                  <a:lnTo>
                    <a:pt x="2353035" y="45798"/>
                  </a:lnTo>
                  <a:lnTo>
                    <a:pt x="2308958" y="36325"/>
                  </a:lnTo>
                  <a:lnTo>
                    <a:pt x="2264527" y="27917"/>
                  </a:lnTo>
                  <a:lnTo>
                    <a:pt x="2219754" y="20588"/>
                  </a:lnTo>
                  <a:lnTo>
                    <a:pt x="2174651" y="14351"/>
                  </a:lnTo>
                  <a:lnTo>
                    <a:pt x="2129232" y="9219"/>
                  </a:lnTo>
                  <a:lnTo>
                    <a:pt x="2083507" y="5205"/>
                  </a:lnTo>
                  <a:lnTo>
                    <a:pt x="2037489" y="2322"/>
                  </a:lnTo>
                  <a:lnTo>
                    <a:pt x="1991191" y="582"/>
                  </a:lnTo>
                  <a:lnTo>
                    <a:pt x="1944624" y="0"/>
                  </a:lnTo>
                  <a:close/>
                </a:path>
              </a:pathLst>
            </a:custGeom>
            <a:solidFill>
              <a:srgbClr val="FFFFFF"/>
            </a:solidFill>
          </p:spPr>
          <p:txBody>
            <a:bodyPr wrap="square" lIns="0" tIns="0" rIns="0" bIns="0" rtlCol="0"/>
            <a:lstStyle/>
            <a:p>
              <a:endParaRPr dirty="0"/>
            </a:p>
          </p:txBody>
        </p:sp>
        <p:pic>
          <p:nvPicPr>
            <p:cNvPr id="15" name="object 15"/>
            <p:cNvPicPr/>
            <p:nvPr/>
          </p:nvPicPr>
          <p:blipFill>
            <a:blip r:embed="rId3" cstate="print"/>
            <a:stretch>
              <a:fillRect/>
            </a:stretch>
          </p:blipFill>
          <p:spPr>
            <a:xfrm>
              <a:off x="1110869" y="1267589"/>
              <a:ext cx="3599688" cy="3599688"/>
            </a:xfrm>
            <a:prstGeom prst="rect">
              <a:avLst/>
            </a:prstGeom>
          </p:spPr>
        </p:pic>
        <p:pic>
          <p:nvPicPr>
            <p:cNvPr id="16" name="object 16"/>
            <p:cNvPicPr/>
            <p:nvPr/>
          </p:nvPicPr>
          <p:blipFill>
            <a:blip r:embed="rId4" cstate="print"/>
            <a:stretch>
              <a:fillRect/>
            </a:stretch>
          </p:blipFill>
          <p:spPr>
            <a:xfrm>
              <a:off x="5285213" y="4468338"/>
              <a:ext cx="4434877" cy="1644420"/>
            </a:xfrm>
            <a:prstGeom prst="rect">
              <a:avLst/>
            </a:prstGeom>
          </p:spPr>
        </p:pic>
        <p:pic>
          <p:nvPicPr>
            <p:cNvPr id="17" name="object 17"/>
            <p:cNvPicPr/>
            <p:nvPr/>
          </p:nvPicPr>
          <p:blipFill>
            <a:blip r:embed="rId5" cstate="print"/>
            <a:stretch>
              <a:fillRect/>
            </a:stretch>
          </p:blipFill>
          <p:spPr>
            <a:xfrm>
              <a:off x="5260848" y="4443983"/>
              <a:ext cx="3570732" cy="1714500"/>
            </a:xfrm>
            <a:prstGeom prst="rect">
              <a:avLst/>
            </a:prstGeom>
          </p:spPr>
        </p:pic>
        <p:sp>
          <p:nvSpPr>
            <p:cNvPr id="18" name="object 18"/>
            <p:cNvSpPr/>
            <p:nvPr/>
          </p:nvSpPr>
          <p:spPr>
            <a:xfrm>
              <a:off x="5291328" y="4503419"/>
              <a:ext cx="4351020" cy="1569720"/>
            </a:xfrm>
            <a:custGeom>
              <a:avLst/>
              <a:gdLst/>
              <a:ahLst/>
              <a:cxnLst/>
              <a:rect l="l" t="t" r="r" b="b"/>
              <a:pathLst>
                <a:path w="4351020" h="1569720">
                  <a:moveTo>
                    <a:pt x="4351020" y="0"/>
                  </a:moveTo>
                  <a:lnTo>
                    <a:pt x="0" y="0"/>
                  </a:lnTo>
                  <a:lnTo>
                    <a:pt x="0" y="1569719"/>
                  </a:lnTo>
                  <a:lnTo>
                    <a:pt x="4351020" y="1569719"/>
                  </a:lnTo>
                  <a:lnTo>
                    <a:pt x="4351020" y="0"/>
                  </a:lnTo>
                  <a:close/>
                </a:path>
              </a:pathLst>
            </a:custGeom>
            <a:solidFill>
              <a:srgbClr val="FFFFFF"/>
            </a:solidFill>
          </p:spPr>
          <p:txBody>
            <a:bodyPr wrap="square" lIns="0" tIns="0" rIns="0" bIns="0" rtlCol="0"/>
            <a:lstStyle/>
            <a:p>
              <a:endParaRPr dirty="0"/>
            </a:p>
          </p:txBody>
        </p:sp>
      </p:grpSp>
      <p:sp>
        <p:nvSpPr>
          <p:cNvPr id="19" name="object 19"/>
          <p:cNvSpPr txBox="1"/>
          <p:nvPr/>
        </p:nvSpPr>
        <p:spPr>
          <a:xfrm>
            <a:off x="5337603" y="4835967"/>
            <a:ext cx="4292168" cy="1225977"/>
          </a:xfrm>
          <a:prstGeom prst="rect">
            <a:avLst/>
          </a:prstGeom>
        </p:spPr>
        <p:txBody>
          <a:bodyPr vert="horz" wrap="square" lIns="0" tIns="40640" rIns="0" bIns="0" rtlCol="0">
            <a:spAutoFit/>
          </a:bodyPr>
          <a:lstStyle/>
          <a:p>
            <a:pPr marL="92710">
              <a:lnSpc>
                <a:spcPct val="100000"/>
              </a:lnSpc>
              <a:spcBef>
                <a:spcPts val="320"/>
              </a:spcBef>
            </a:pPr>
            <a:r>
              <a:rPr lang="ru-RU" sz="1400" spc="-10" dirty="0">
                <a:latin typeface="Microsoft Sans Serif"/>
                <a:cs typeface="Microsoft Sans Serif"/>
              </a:rPr>
              <a:t>Б</a:t>
            </a:r>
            <a:r>
              <a:rPr sz="1400" spc="-15" dirty="0">
                <a:latin typeface="Microsoft Sans Serif"/>
                <a:cs typeface="Microsoft Sans Serif"/>
              </a:rPr>
              <a:t>езопасность</a:t>
            </a:r>
            <a:r>
              <a:rPr lang="ru-RU" sz="1400" spc="-15" dirty="0">
                <a:latin typeface="Microsoft Sans Serif"/>
                <a:cs typeface="Microsoft Sans Serif"/>
              </a:rPr>
              <a:t> учреждений</a:t>
            </a:r>
            <a:r>
              <a:rPr sz="1400" spc="-15" dirty="0">
                <a:latin typeface="Microsoft Sans Serif"/>
                <a:cs typeface="Microsoft Sans Serif"/>
              </a:rPr>
              <a:t>:</a:t>
            </a:r>
            <a:endParaRPr sz="1400" dirty="0">
              <a:latin typeface="Microsoft Sans Serif"/>
              <a:cs typeface="Microsoft Sans Serif"/>
            </a:endParaRPr>
          </a:p>
          <a:p>
            <a:pPr indent="180000">
              <a:lnSpc>
                <a:spcPct val="100000"/>
              </a:lnSpc>
              <a:buClr>
                <a:srgbClr val="877391"/>
              </a:buClr>
              <a:buSzPct val="112500"/>
              <a:buFont typeface="Arial" panose="020B0604020202020204" pitchFamily="34" charset="0"/>
              <a:buChar char="•"/>
              <a:tabLst>
                <a:tab pos="265430" algn="l"/>
              </a:tabLst>
            </a:pPr>
            <a:r>
              <a:rPr lang="ru-RU" sz="900" dirty="0">
                <a:latin typeface="Microsoft Sans Serif"/>
                <a:cs typeface="Microsoft Sans Serif"/>
              </a:rPr>
              <a:t>санитарно-эпидемиологические мероприятия в образовательных организациях в сумме 1 018,1 тыс. рублей;</a:t>
            </a:r>
          </a:p>
          <a:p>
            <a:pPr indent="180000">
              <a:lnSpc>
                <a:spcPct val="100000"/>
              </a:lnSpc>
              <a:buClr>
                <a:srgbClr val="877391"/>
              </a:buClr>
              <a:buSzPct val="112500"/>
              <a:buFont typeface="Arial" panose="020B0604020202020204" pitchFamily="34" charset="0"/>
              <a:buChar char="•"/>
              <a:tabLst>
                <a:tab pos="265430" algn="l"/>
              </a:tabLst>
            </a:pPr>
            <a:r>
              <a:rPr lang="ru-RU" sz="900" dirty="0">
                <a:latin typeface="Microsoft Sans Serif"/>
                <a:cs typeface="Microsoft Sans Serif"/>
              </a:rPr>
              <a:t>безопасности школьных перевозок для обеспечения доступа к качественному образованию в сумме 16 302,5 тыс. руб.;</a:t>
            </a:r>
          </a:p>
          <a:p>
            <a:pPr indent="180000">
              <a:lnSpc>
                <a:spcPct val="100000"/>
              </a:lnSpc>
              <a:buClr>
                <a:srgbClr val="877391"/>
              </a:buClr>
              <a:buSzPct val="112500"/>
              <a:buFont typeface="Arial" panose="020B0604020202020204" pitchFamily="34" charset="0"/>
              <a:buChar char="•"/>
              <a:tabLst>
                <a:tab pos="265430" algn="l"/>
              </a:tabLst>
            </a:pPr>
            <a:r>
              <a:rPr lang="ru-RU" sz="900" dirty="0">
                <a:latin typeface="Microsoft Sans Serif"/>
                <a:cs typeface="Microsoft Sans Serif"/>
              </a:rPr>
              <a:t>обеспечение противопожарных мероприятий в помещениях образовательных организаций в сумме 2 242,8тыс. рублей.</a:t>
            </a:r>
          </a:p>
          <a:p>
            <a:pPr marL="92075">
              <a:lnSpc>
                <a:spcPct val="100000"/>
              </a:lnSpc>
              <a:buClr>
                <a:srgbClr val="877391"/>
              </a:buClr>
              <a:buSzPct val="112500"/>
              <a:tabLst>
                <a:tab pos="265430" algn="l"/>
              </a:tabLst>
            </a:pPr>
            <a:endParaRPr sz="900" dirty="0">
              <a:latin typeface="Microsoft Sans Serif"/>
              <a:cs typeface="Microsoft Sans Serif"/>
            </a:endParaRPr>
          </a:p>
        </p:txBody>
      </p:sp>
      <p:grpSp>
        <p:nvGrpSpPr>
          <p:cNvPr id="20" name="object 20"/>
          <p:cNvGrpSpPr/>
          <p:nvPr/>
        </p:nvGrpSpPr>
        <p:grpSpPr>
          <a:xfrm>
            <a:off x="4165917" y="4529101"/>
            <a:ext cx="1065794" cy="1040541"/>
            <a:chOff x="4512564" y="4169638"/>
            <a:chExt cx="821690" cy="823594"/>
          </a:xfrm>
        </p:grpSpPr>
        <p:pic>
          <p:nvPicPr>
            <p:cNvPr id="21" name="object 21"/>
            <p:cNvPicPr/>
            <p:nvPr/>
          </p:nvPicPr>
          <p:blipFill>
            <a:blip r:embed="rId6" cstate="print"/>
            <a:stretch>
              <a:fillRect/>
            </a:stretch>
          </p:blipFill>
          <p:spPr>
            <a:xfrm>
              <a:off x="4512564" y="4169638"/>
              <a:ext cx="821423" cy="822985"/>
            </a:xfrm>
            <a:prstGeom prst="rect">
              <a:avLst/>
            </a:prstGeom>
          </p:spPr>
        </p:pic>
        <p:pic>
          <p:nvPicPr>
            <p:cNvPr id="22" name="object 22"/>
            <p:cNvPicPr/>
            <p:nvPr/>
          </p:nvPicPr>
          <p:blipFill>
            <a:blip r:embed="rId7" cstate="print"/>
            <a:stretch>
              <a:fillRect/>
            </a:stretch>
          </p:blipFill>
          <p:spPr>
            <a:xfrm>
              <a:off x="4660392" y="4370793"/>
              <a:ext cx="525779" cy="475526"/>
            </a:xfrm>
            <a:prstGeom prst="rect">
              <a:avLst/>
            </a:prstGeom>
          </p:spPr>
        </p:pic>
        <p:sp>
          <p:nvSpPr>
            <p:cNvPr id="23" name="object 23"/>
            <p:cNvSpPr/>
            <p:nvPr/>
          </p:nvSpPr>
          <p:spPr>
            <a:xfrm>
              <a:off x="4527804" y="4223003"/>
              <a:ext cx="719455" cy="721360"/>
            </a:xfrm>
            <a:custGeom>
              <a:avLst/>
              <a:gdLst/>
              <a:ahLst/>
              <a:cxnLst/>
              <a:rect l="l" t="t" r="r" b="b"/>
              <a:pathLst>
                <a:path w="719454" h="721360">
                  <a:moveTo>
                    <a:pt x="359663" y="0"/>
                  </a:moveTo>
                  <a:lnTo>
                    <a:pt x="310861" y="3291"/>
                  </a:lnTo>
                  <a:lnTo>
                    <a:pt x="264054" y="12878"/>
                  </a:lnTo>
                  <a:lnTo>
                    <a:pt x="219670" y="28330"/>
                  </a:lnTo>
                  <a:lnTo>
                    <a:pt x="178138" y="49219"/>
                  </a:lnTo>
                  <a:lnTo>
                    <a:pt x="139887" y="75114"/>
                  </a:lnTo>
                  <a:lnTo>
                    <a:pt x="105346" y="105584"/>
                  </a:lnTo>
                  <a:lnTo>
                    <a:pt x="74943" y="140201"/>
                  </a:lnTo>
                  <a:lnTo>
                    <a:pt x="49106" y="178533"/>
                  </a:lnTo>
                  <a:lnTo>
                    <a:pt x="28265" y="220152"/>
                  </a:lnTo>
                  <a:lnTo>
                    <a:pt x="12848" y="264627"/>
                  </a:lnTo>
                  <a:lnTo>
                    <a:pt x="3283" y="311528"/>
                  </a:lnTo>
                  <a:lnTo>
                    <a:pt x="0" y="360426"/>
                  </a:lnTo>
                  <a:lnTo>
                    <a:pt x="3283" y="409323"/>
                  </a:lnTo>
                  <a:lnTo>
                    <a:pt x="12848" y="456224"/>
                  </a:lnTo>
                  <a:lnTo>
                    <a:pt x="28265" y="500699"/>
                  </a:lnTo>
                  <a:lnTo>
                    <a:pt x="49106" y="542318"/>
                  </a:lnTo>
                  <a:lnTo>
                    <a:pt x="74943" y="580650"/>
                  </a:lnTo>
                  <a:lnTo>
                    <a:pt x="105346" y="615267"/>
                  </a:lnTo>
                  <a:lnTo>
                    <a:pt x="139887" y="645737"/>
                  </a:lnTo>
                  <a:lnTo>
                    <a:pt x="178138" y="671632"/>
                  </a:lnTo>
                  <a:lnTo>
                    <a:pt x="219670" y="692521"/>
                  </a:lnTo>
                  <a:lnTo>
                    <a:pt x="264054" y="707973"/>
                  </a:lnTo>
                  <a:lnTo>
                    <a:pt x="310861" y="717560"/>
                  </a:lnTo>
                  <a:lnTo>
                    <a:pt x="359663" y="720852"/>
                  </a:lnTo>
                  <a:lnTo>
                    <a:pt x="408466" y="717560"/>
                  </a:lnTo>
                  <a:lnTo>
                    <a:pt x="455273" y="707973"/>
                  </a:lnTo>
                  <a:lnTo>
                    <a:pt x="499657" y="692521"/>
                  </a:lnTo>
                  <a:lnTo>
                    <a:pt x="541189" y="671632"/>
                  </a:lnTo>
                  <a:lnTo>
                    <a:pt x="579440" y="645737"/>
                  </a:lnTo>
                  <a:lnTo>
                    <a:pt x="613981" y="615267"/>
                  </a:lnTo>
                  <a:lnTo>
                    <a:pt x="644384" y="580650"/>
                  </a:lnTo>
                  <a:lnTo>
                    <a:pt x="670221" y="542318"/>
                  </a:lnTo>
                  <a:lnTo>
                    <a:pt x="691062" y="500699"/>
                  </a:lnTo>
                  <a:lnTo>
                    <a:pt x="706479" y="456224"/>
                  </a:lnTo>
                  <a:lnTo>
                    <a:pt x="716044" y="409323"/>
                  </a:lnTo>
                  <a:lnTo>
                    <a:pt x="719328" y="360426"/>
                  </a:lnTo>
                  <a:lnTo>
                    <a:pt x="716044" y="311528"/>
                  </a:lnTo>
                  <a:lnTo>
                    <a:pt x="706479" y="264627"/>
                  </a:lnTo>
                  <a:lnTo>
                    <a:pt x="691062" y="220152"/>
                  </a:lnTo>
                  <a:lnTo>
                    <a:pt x="670221" y="178533"/>
                  </a:lnTo>
                  <a:lnTo>
                    <a:pt x="644384" y="140201"/>
                  </a:lnTo>
                  <a:lnTo>
                    <a:pt x="613981" y="105584"/>
                  </a:lnTo>
                  <a:lnTo>
                    <a:pt x="579440" y="75114"/>
                  </a:lnTo>
                  <a:lnTo>
                    <a:pt x="541189" y="49219"/>
                  </a:lnTo>
                  <a:lnTo>
                    <a:pt x="499657" y="28330"/>
                  </a:lnTo>
                  <a:lnTo>
                    <a:pt x="455273" y="12878"/>
                  </a:lnTo>
                  <a:lnTo>
                    <a:pt x="408466" y="3291"/>
                  </a:lnTo>
                  <a:lnTo>
                    <a:pt x="359663" y="0"/>
                  </a:lnTo>
                  <a:close/>
                </a:path>
              </a:pathLst>
            </a:custGeom>
            <a:solidFill>
              <a:srgbClr val="8E7995"/>
            </a:solidFill>
          </p:spPr>
          <p:txBody>
            <a:bodyPr wrap="square" lIns="0" tIns="0" rIns="0" bIns="0" rtlCol="0"/>
            <a:lstStyle/>
            <a:p>
              <a:endParaRPr dirty="0"/>
            </a:p>
          </p:txBody>
        </p:sp>
      </p:grpSp>
      <p:sp>
        <p:nvSpPr>
          <p:cNvPr id="24" name="object 24"/>
          <p:cNvSpPr txBox="1"/>
          <p:nvPr/>
        </p:nvSpPr>
        <p:spPr>
          <a:xfrm rot="10800000" flipV="1">
            <a:off x="4251424" y="4937173"/>
            <a:ext cx="810386" cy="259045"/>
          </a:xfrm>
          <a:prstGeom prst="rect">
            <a:avLst/>
          </a:prstGeom>
        </p:spPr>
        <p:txBody>
          <a:bodyPr vert="horz" wrap="square" lIns="0" tIns="12700" rIns="0" bIns="0" rtlCol="0">
            <a:spAutoFit/>
          </a:bodyPr>
          <a:lstStyle/>
          <a:p>
            <a:pPr marL="12700">
              <a:lnSpc>
                <a:spcPct val="100000"/>
              </a:lnSpc>
              <a:spcBef>
                <a:spcPts val="100"/>
              </a:spcBef>
            </a:pPr>
            <a:r>
              <a:rPr lang="ru-RU" sz="1600" b="1" dirty="0">
                <a:solidFill>
                  <a:srgbClr val="FFFFFF"/>
                </a:solidFill>
                <a:latin typeface="Microsoft Sans Serif" panose="020B0604020202020204" pitchFamily="34" charset="0"/>
                <a:ea typeface="Microsoft Sans Serif" panose="020B0604020202020204" pitchFamily="34" charset="0"/>
                <a:cs typeface="Microsoft Sans Serif" panose="020B0604020202020204" pitchFamily="34" charset="0"/>
              </a:rPr>
              <a:t>19 563,4</a:t>
            </a:r>
            <a:endParaRPr sz="16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nvGrpSpPr>
          <p:cNvPr id="25" name="object 25"/>
          <p:cNvGrpSpPr/>
          <p:nvPr/>
        </p:nvGrpSpPr>
        <p:grpSpPr>
          <a:xfrm>
            <a:off x="4236542" y="1761432"/>
            <a:ext cx="1091948" cy="1105070"/>
            <a:chOff x="4578096" y="1795246"/>
            <a:chExt cx="821690" cy="823594"/>
          </a:xfrm>
        </p:grpSpPr>
        <p:pic>
          <p:nvPicPr>
            <p:cNvPr id="26" name="object 26"/>
            <p:cNvPicPr/>
            <p:nvPr/>
          </p:nvPicPr>
          <p:blipFill>
            <a:blip r:embed="rId6" cstate="print"/>
            <a:stretch>
              <a:fillRect/>
            </a:stretch>
          </p:blipFill>
          <p:spPr>
            <a:xfrm>
              <a:off x="4578096" y="1795246"/>
              <a:ext cx="821423" cy="822985"/>
            </a:xfrm>
            <a:prstGeom prst="rect">
              <a:avLst/>
            </a:prstGeom>
          </p:spPr>
        </p:pic>
        <p:pic>
          <p:nvPicPr>
            <p:cNvPr id="27" name="object 27"/>
            <p:cNvPicPr/>
            <p:nvPr/>
          </p:nvPicPr>
          <p:blipFill>
            <a:blip r:embed="rId8" cstate="print"/>
            <a:stretch>
              <a:fillRect/>
            </a:stretch>
          </p:blipFill>
          <p:spPr>
            <a:xfrm>
              <a:off x="4725924" y="1994877"/>
              <a:ext cx="525779" cy="475526"/>
            </a:xfrm>
            <a:prstGeom prst="rect">
              <a:avLst/>
            </a:prstGeom>
          </p:spPr>
        </p:pic>
        <p:sp>
          <p:nvSpPr>
            <p:cNvPr id="28" name="object 28"/>
            <p:cNvSpPr/>
            <p:nvPr/>
          </p:nvSpPr>
          <p:spPr>
            <a:xfrm>
              <a:off x="4593336" y="1848612"/>
              <a:ext cx="719455" cy="721360"/>
            </a:xfrm>
            <a:custGeom>
              <a:avLst/>
              <a:gdLst/>
              <a:ahLst/>
              <a:cxnLst/>
              <a:rect l="l" t="t" r="r" b="b"/>
              <a:pathLst>
                <a:path w="719454" h="721360">
                  <a:moveTo>
                    <a:pt x="359663" y="0"/>
                  </a:moveTo>
                  <a:lnTo>
                    <a:pt x="310861" y="3291"/>
                  </a:lnTo>
                  <a:lnTo>
                    <a:pt x="264054" y="12878"/>
                  </a:lnTo>
                  <a:lnTo>
                    <a:pt x="219670" y="28330"/>
                  </a:lnTo>
                  <a:lnTo>
                    <a:pt x="178138" y="49219"/>
                  </a:lnTo>
                  <a:lnTo>
                    <a:pt x="139887" y="75114"/>
                  </a:lnTo>
                  <a:lnTo>
                    <a:pt x="105346" y="105584"/>
                  </a:lnTo>
                  <a:lnTo>
                    <a:pt x="74943" y="140201"/>
                  </a:lnTo>
                  <a:lnTo>
                    <a:pt x="49106" y="178533"/>
                  </a:lnTo>
                  <a:lnTo>
                    <a:pt x="28265" y="220152"/>
                  </a:lnTo>
                  <a:lnTo>
                    <a:pt x="12848" y="264627"/>
                  </a:lnTo>
                  <a:lnTo>
                    <a:pt x="3283" y="311528"/>
                  </a:lnTo>
                  <a:lnTo>
                    <a:pt x="0" y="360425"/>
                  </a:lnTo>
                  <a:lnTo>
                    <a:pt x="3283" y="409323"/>
                  </a:lnTo>
                  <a:lnTo>
                    <a:pt x="12848" y="456224"/>
                  </a:lnTo>
                  <a:lnTo>
                    <a:pt x="28265" y="500699"/>
                  </a:lnTo>
                  <a:lnTo>
                    <a:pt x="49106" y="542318"/>
                  </a:lnTo>
                  <a:lnTo>
                    <a:pt x="74943" y="580650"/>
                  </a:lnTo>
                  <a:lnTo>
                    <a:pt x="105346" y="615267"/>
                  </a:lnTo>
                  <a:lnTo>
                    <a:pt x="139887" y="645737"/>
                  </a:lnTo>
                  <a:lnTo>
                    <a:pt x="178138" y="671632"/>
                  </a:lnTo>
                  <a:lnTo>
                    <a:pt x="219670" y="692521"/>
                  </a:lnTo>
                  <a:lnTo>
                    <a:pt x="264054" y="707973"/>
                  </a:lnTo>
                  <a:lnTo>
                    <a:pt x="310861" y="717560"/>
                  </a:lnTo>
                  <a:lnTo>
                    <a:pt x="359663" y="720851"/>
                  </a:lnTo>
                  <a:lnTo>
                    <a:pt x="408466" y="717560"/>
                  </a:lnTo>
                  <a:lnTo>
                    <a:pt x="455273" y="707973"/>
                  </a:lnTo>
                  <a:lnTo>
                    <a:pt x="499657" y="692521"/>
                  </a:lnTo>
                  <a:lnTo>
                    <a:pt x="541189" y="671632"/>
                  </a:lnTo>
                  <a:lnTo>
                    <a:pt x="579440" y="645737"/>
                  </a:lnTo>
                  <a:lnTo>
                    <a:pt x="613981" y="615267"/>
                  </a:lnTo>
                  <a:lnTo>
                    <a:pt x="644384" y="580650"/>
                  </a:lnTo>
                  <a:lnTo>
                    <a:pt x="670221" y="542318"/>
                  </a:lnTo>
                  <a:lnTo>
                    <a:pt x="691062" y="500699"/>
                  </a:lnTo>
                  <a:lnTo>
                    <a:pt x="706479" y="456224"/>
                  </a:lnTo>
                  <a:lnTo>
                    <a:pt x="716044" y="409323"/>
                  </a:lnTo>
                  <a:lnTo>
                    <a:pt x="719327" y="360425"/>
                  </a:lnTo>
                  <a:lnTo>
                    <a:pt x="716044" y="311528"/>
                  </a:lnTo>
                  <a:lnTo>
                    <a:pt x="706479" y="264627"/>
                  </a:lnTo>
                  <a:lnTo>
                    <a:pt x="691062" y="220152"/>
                  </a:lnTo>
                  <a:lnTo>
                    <a:pt x="670221" y="178533"/>
                  </a:lnTo>
                  <a:lnTo>
                    <a:pt x="644384" y="140201"/>
                  </a:lnTo>
                  <a:lnTo>
                    <a:pt x="613981" y="105584"/>
                  </a:lnTo>
                  <a:lnTo>
                    <a:pt x="579440" y="75114"/>
                  </a:lnTo>
                  <a:lnTo>
                    <a:pt x="541189" y="49219"/>
                  </a:lnTo>
                  <a:lnTo>
                    <a:pt x="499657" y="28330"/>
                  </a:lnTo>
                  <a:lnTo>
                    <a:pt x="455273" y="12878"/>
                  </a:lnTo>
                  <a:lnTo>
                    <a:pt x="408466" y="3291"/>
                  </a:lnTo>
                  <a:lnTo>
                    <a:pt x="359663" y="0"/>
                  </a:lnTo>
                  <a:close/>
                </a:path>
              </a:pathLst>
            </a:custGeom>
            <a:solidFill>
              <a:srgbClr val="8E7995"/>
            </a:solidFill>
          </p:spPr>
          <p:txBody>
            <a:bodyPr wrap="square" lIns="0" tIns="0" rIns="0" bIns="0" rtlCol="0"/>
            <a:lstStyle/>
            <a:p>
              <a:endParaRPr dirty="0"/>
            </a:p>
          </p:txBody>
        </p:sp>
      </p:grpSp>
      <p:sp>
        <p:nvSpPr>
          <p:cNvPr id="29" name="object 29"/>
          <p:cNvSpPr txBox="1"/>
          <p:nvPr/>
        </p:nvSpPr>
        <p:spPr>
          <a:xfrm>
            <a:off x="4333819" y="2144206"/>
            <a:ext cx="853549" cy="259686"/>
          </a:xfrm>
          <a:prstGeom prst="rect">
            <a:avLst/>
          </a:prstGeom>
        </p:spPr>
        <p:txBody>
          <a:bodyPr vert="horz" wrap="square" lIns="0" tIns="13335" rIns="0" bIns="0" rtlCol="0">
            <a:spAutoFit/>
          </a:bodyPr>
          <a:lstStyle/>
          <a:p>
            <a:pPr marL="12700">
              <a:lnSpc>
                <a:spcPct val="100000"/>
              </a:lnSpc>
              <a:spcBef>
                <a:spcPts val="105"/>
              </a:spcBef>
            </a:pPr>
            <a:r>
              <a:rPr lang="ru-RU" sz="1600" b="1" dirty="0">
                <a:solidFill>
                  <a:srgbClr val="FFFFFF"/>
                </a:solidFill>
                <a:latin typeface="Microsoft Sans Serif" panose="020B0604020202020204" pitchFamily="34" charset="0"/>
                <a:ea typeface="Microsoft Sans Serif" panose="020B0604020202020204" pitchFamily="34" charset="0"/>
                <a:cs typeface="Microsoft Sans Serif" panose="020B0604020202020204" pitchFamily="34" charset="0"/>
              </a:rPr>
              <a:t>51 422,3</a:t>
            </a:r>
            <a:endParaRPr sz="16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nvGrpSpPr>
          <p:cNvPr id="30" name="object 30"/>
          <p:cNvGrpSpPr/>
          <p:nvPr/>
        </p:nvGrpSpPr>
        <p:grpSpPr>
          <a:xfrm>
            <a:off x="1487041" y="1746847"/>
            <a:ext cx="2905253" cy="2911174"/>
            <a:chOff x="1487041" y="1746847"/>
            <a:chExt cx="2905253" cy="2911174"/>
          </a:xfrm>
        </p:grpSpPr>
        <p:pic>
          <p:nvPicPr>
            <p:cNvPr id="31" name="object 31"/>
            <p:cNvPicPr/>
            <p:nvPr/>
          </p:nvPicPr>
          <p:blipFill>
            <a:blip r:embed="rId9" cstate="print"/>
            <a:stretch>
              <a:fillRect/>
            </a:stretch>
          </p:blipFill>
          <p:spPr>
            <a:xfrm>
              <a:off x="1487041" y="1746847"/>
              <a:ext cx="2881883" cy="2911174"/>
            </a:xfrm>
            <a:prstGeom prst="rect">
              <a:avLst/>
            </a:prstGeom>
          </p:spPr>
        </p:pic>
        <p:sp>
          <p:nvSpPr>
            <p:cNvPr id="32" name="object 32"/>
            <p:cNvSpPr/>
            <p:nvPr/>
          </p:nvSpPr>
          <p:spPr>
            <a:xfrm>
              <a:off x="1691639" y="1929384"/>
              <a:ext cx="2700655" cy="2726690"/>
            </a:xfrm>
            <a:custGeom>
              <a:avLst/>
              <a:gdLst/>
              <a:ahLst/>
              <a:cxnLst/>
              <a:rect l="l" t="t" r="r" b="b"/>
              <a:pathLst>
                <a:path w="2700654" h="2726690">
                  <a:moveTo>
                    <a:pt x="1350264" y="0"/>
                  </a:moveTo>
                  <a:lnTo>
                    <a:pt x="1301833" y="860"/>
                  </a:lnTo>
                  <a:lnTo>
                    <a:pt x="1253832" y="3422"/>
                  </a:lnTo>
                  <a:lnTo>
                    <a:pt x="1206288" y="7658"/>
                  </a:lnTo>
                  <a:lnTo>
                    <a:pt x="1159230" y="13538"/>
                  </a:lnTo>
                  <a:lnTo>
                    <a:pt x="1112687" y="21032"/>
                  </a:lnTo>
                  <a:lnTo>
                    <a:pt x="1066687" y="30114"/>
                  </a:lnTo>
                  <a:lnTo>
                    <a:pt x="1021259" y="40753"/>
                  </a:lnTo>
                  <a:lnTo>
                    <a:pt x="976431" y="52921"/>
                  </a:lnTo>
                  <a:lnTo>
                    <a:pt x="932232" y="66589"/>
                  </a:lnTo>
                  <a:lnTo>
                    <a:pt x="888691" y="81728"/>
                  </a:lnTo>
                  <a:lnTo>
                    <a:pt x="845835" y="98309"/>
                  </a:lnTo>
                  <a:lnTo>
                    <a:pt x="803695" y="116304"/>
                  </a:lnTo>
                  <a:lnTo>
                    <a:pt x="762297" y="135684"/>
                  </a:lnTo>
                  <a:lnTo>
                    <a:pt x="721671" y="156419"/>
                  </a:lnTo>
                  <a:lnTo>
                    <a:pt x="681846" y="178481"/>
                  </a:lnTo>
                  <a:lnTo>
                    <a:pt x="642849" y="201841"/>
                  </a:lnTo>
                  <a:lnTo>
                    <a:pt x="604710" y="226471"/>
                  </a:lnTo>
                  <a:lnTo>
                    <a:pt x="567456" y="252341"/>
                  </a:lnTo>
                  <a:lnTo>
                    <a:pt x="531117" y="279422"/>
                  </a:lnTo>
                  <a:lnTo>
                    <a:pt x="495721" y="307687"/>
                  </a:lnTo>
                  <a:lnTo>
                    <a:pt x="461297" y="337105"/>
                  </a:lnTo>
                  <a:lnTo>
                    <a:pt x="427873" y="367648"/>
                  </a:lnTo>
                  <a:lnTo>
                    <a:pt x="395478" y="399288"/>
                  </a:lnTo>
                  <a:lnTo>
                    <a:pt x="364139" y="431994"/>
                  </a:lnTo>
                  <a:lnTo>
                    <a:pt x="333887" y="465740"/>
                  </a:lnTo>
                  <a:lnTo>
                    <a:pt x="304749" y="500495"/>
                  </a:lnTo>
                  <a:lnTo>
                    <a:pt x="276755" y="536231"/>
                  </a:lnTo>
                  <a:lnTo>
                    <a:pt x="249931" y="572919"/>
                  </a:lnTo>
                  <a:lnTo>
                    <a:pt x="224308" y="610530"/>
                  </a:lnTo>
                  <a:lnTo>
                    <a:pt x="199913" y="649035"/>
                  </a:lnTo>
                  <a:lnTo>
                    <a:pt x="176776" y="688406"/>
                  </a:lnTo>
                  <a:lnTo>
                    <a:pt x="154924" y="728614"/>
                  </a:lnTo>
                  <a:lnTo>
                    <a:pt x="134387" y="769629"/>
                  </a:lnTo>
                  <a:lnTo>
                    <a:pt x="115193" y="811423"/>
                  </a:lnTo>
                  <a:lnTo>
                    <a:pt x="97370" y="853968"/>
                  </a:lnTo>
                  <a:lnTo>
                    <a:pt x="80947" y="897234"/>
                  </a:lnTo>
                  <a:lnTo>
                    <a:pt x="65952" y="941192"/>
                  </a:lnTo>
                  <a:lnTo>
                    <a:pt x="52415" y="985814"/>
                  </a:lnTo>
                  <a:lnTo>
                    <a:pt x="40363" y="1031070"/>
                  </a:lnTo>
                  <a:lnTo>
                    <a:pt x="29826" y="1076933"/>
                  </a:lnTo>
                  <a:lnTo>
                    <a:pt x="20831" y="1123372"/>
                  </a:lnTo>
                  <a:lnTo>
                    <a:pt x="13408" y="1170360"/>
                  </a:lnTo>
                  <a:lnTo>
                    <a:pt x="7585" y="1217868"/>
                  </a:lnTo>
                  <a:lnTo>
                    <a:pt x="3390" y="1265865"/>
                  </a:lnTo>
                  <a:lnTo>
                    <a:pt x="852" y="1314325"/>
                  </a:lnTo>
                  <a:lnTo>
                    <a:pt x="0" y="1363217"/>
                  </a:lnTo>
                  <a:lnTo>
                    <a:pt x="852" y="1412110"/>
                  </a:lnTo>
                  <a:lnTo>
                    <a:pt x="3390" y="1460570"/>
                  </a:lnTo>
                  <a:lnTo>
                    <a:pt x="7585" y="1508567"/>
                  </a:lnTo>
                  <a:lnTo>
                    <a:pt x="13408" y="1556075"/>
                  </a:lnTo>
                  <a:lnTo>
                    <a:pt x="20831" y="1603063"/>
                  </a:lnTo>
                  <a:lnTo>
                    <a:pt x="29826" y="1649502"/>
                  </a:lnTo>
                  <a:lnTo>
                    <a:pt x="40363" y="1695365"/>
                  </a:lnTo>
                  <a:lnTo>
                    <a:pt x="52415" y="1740621"/>
                  </a:lnTo>
                  <a:lnTo>
                    <a:pt x="65952" y="1785243"/>
                  </a:lnTo>
                  <a:lnTo>
                    <a:pt x="80947" y="1829201"/>
                  </a:lnTo>
                  <a:lnTo>
                    <a:pt x="97370" y="1872467"/>
                  </a:lnTo>
                  <a:lnTo>
                    <a:pt x="115193" y="1915012"/>
                  </a:lnTo>
                  <a:lnTo>
                    <a:pt x="134387" y="1956806"/>
                  </a:lnTo>
                  <a:lnTo>
                    <a:pt x="154924" y="1997821"/>
                  </a:lnTo>
                  <a:lnTo>
                    <a:pt x="176776" y="2038029"/>
                  </a:lnTo>
                  <a:lnTo>
                    <a:pt x="199913" y="2077400"/>
                  </a:lnTo>
                  <a:lnTo>
                    <a:pt x="224308" y="2115905"/>
                  </a:lnTo>
                  <a:lnTo>
                    <a:pt x="249931" y="2153516"/>
                  </a:lnTo>
                  <a:lnTo>
                    <a:pt x="276755" y="2190204"/>
                  </a:lnTo>
                  <a:lnTo>
                    <a:pt x="304749" y="2225940"/>
                  </a:lnTo>
                  <a:lnTo>
                    <a:pt x="333887" y="2260695"/>
                  </a:lnTo>
                  <a:lnTo>
                    <a:pt x="364139" y="2294441"/>
                  </a:lnTo>
                  <a:lnTo>
                    <a:pt x="395477" y="2327148"/>
                  </a:lnTo>
                  <a:lnTo>
                    <a:pt x="427873" y="2358787"/>
                  </a:lnTo>
                  <a:lnTo>
                    <a:pt x="461297" y="2389330"/>
                  </a:lnTo>
                  <a:lnTo>
                    <a:pt x="495721" y="2418748"/>
                  </a:lnTo>
                  <a:lnTo>
                    <a:pt x="531117" y="2447013"/>
                  </a:lnTo>
                  <a:lnTo>
                    <a:pt x="567456" y="2474094"/>
                  </a:lnTo>
                  <a:lnTo>
                    <a:pt x="604710" y="2499964"/>
                  </a:lnTo>
                  <a:lnTo>
                    <a:pt x="642849" y="2524594"/>
                  </a:lnTo>
                  <a:lnTo>
                    <a:pt x="681846" y="2547954"/>
                  </a:lnTo>
                  <a:lnTo>
                    <a:pt x="721671" y="2570016"/>
                  </a:lnTo>
                  <a:lnTo>
                    <a:pt x="762297" y="2590751"/>
                  </a:lnTo>
                  <a:lnTo>
                    <a:pt x="803695" y="2610131"/>
                  </a:lnTo>
                  <a:lnTo>
                    <a:pt x="845835" y="2628126"/>
                  </a:lnTo>
                  <a:lnTo>
                    <a:pt x="888691" y="2644707"/>
                  </a:lnTo>
                  <a:lnTo>
                    <a:pt x="932232" y="2659846"/>
                  </a:lnTo>
                  <a:lnTo>
                    <a:pt x="976431" y="2673514"/>
                  </a:lnTo>
                  <a:lnTo>
                    <a:pt x="1021259" y="2685682"/>
                  </a:lnTo>
                  <a:lnTo>
                    <a:pt x="1066687" y="2696321"/>
                  </a:lnTo>
                  <a:lnTo>
                    <a:pt x="1112687" y="2705403"/>
                  </a:lnTo>
                  <a:lnTo>
                    <a:pt x="1159230" y="2712897"/>
                  </a:lnTo>
                  <a:lnTo>
                    <a:pt x="1206288" y="2718777"/>
                  </a:lnTo>
                  <a:lnTo>
                    <a:pt x="1253832" y="2723013"/>
                  </a:lnTo>
                  <a:lnTo>
                    <a:pt x="1301833" y="2725575"/>
                  </a:lnTo>
                  <a:lnTo>
                    <a:pt x="1350264" y="2726435"/>
                  </a:lnTo>
                  <a:lnTo>
                    <a:pt x="1398694" y="2725575"/>
                  </a:lnTo>
                  <a:lnTo>
                    <a:pt x="1446695" y="2723013"/>
                  </a:lnTo>
                  <a:lnTo>
                    <a:pt x="1494239" y="2718777"/>
                  </a:lnTo>
                  <a:lnTo>
                    <a:pt x="1541297" y="2712897"/>
                  </a:lnTo>
                  <a:lnTo>
                    <a:pt x="1587840" y="2705403"/>
                  </a:lnTo>
                  <a:lnTo>
                    <a:pt x="1633840" y="2696321"/>
                  </a:lnTo>
                  <a:lnTo>
                    <a:pt x="1679268" y="2685682"/>
                  </a:lnTo>
                  <a:lnTo>
                    <a:pt x="1724096" y="2673514"/>
                  </a:lnTo>
                  <a:lnTo>
                    <a:pt x="1768295" y="2659846"/>
                  </a:lnTo>
                  <a:lnTo>
                    <a:pt x="1811836" y="2644707"/>
                  </a:lnTo>
                  <a:lnTo>
                    <a:pt x="1854692" y="2628126"/>
                  </a:lnTo>
                  <a:lnTo>
                    <a:pt x="1896832" y="2610131"/>
                  </a:lnTo>
                  <a:lnTo>
                    <a:pt x="1938230" y="2590751"/>
                  </a:lnTo>
                  <a:lnTo>
                    <a:pt x="1978856" y="2570016"/>
                  </a:lnTo>
                  <a:lnTo>
                    <a:pt x="2018681" y="2547954"/>
                  </a:lnTo>
                  <a:lnTo>
                    <a:pt x="2057678" y="2524594"/>
                  </a:lnTo>
                  <a:lnTo>
                    <a:pt x="2095817" y="2499964"/>
                  </a:lnTo>
                  <a:lnTo>
                    <a:pt x="2133071" y="2474094"/>
                  </a:lnTo>
                  <a:lnTo>
                    <a:pt x="2169410" y="2447013"/>
                  </a:lnTo>
                  <a:lnTo>
                    <a:pt x="2204806" y="2418748"/>
                  </a:lnTo>
                  <a:lnTo>
                    <a:pt x="2239230" y="2389330"/>
                  </a:lnTo>
                  <a:lnTo>
                    <a:pt x="2272654" y="2358787"/>
                  </a:lnTo>
                  <a:lnTo>
                    <a:pt x="2305050" y="2327147"/>
                  </a:lnTo>
                  <a:lnTo>
                    <a:pt x="2336388" y="2294441"/>
                  </a:lnTo>
                  <a:lnTo>
                    <a:pt x="2366640" y="2260695"/>
                  </a:lnTo>
                  <a:lnTo>
                    <a:pt x="2395778" y="2225940"/>
                  </a:lnTo>
                  <a:lnTo>
                    <a:pt x="2423772" y="2190204"/>
                  </a:lnTo>
                  <a:lnTo>
                    <a:pt x="2450596" y="2153516"/>
                  </a:lnTo>
                  <a:lnTo>
                    <a:pt x="2476219" y="2115905"/>
                  </a:lnTo>
                  <a:lnTo>
                    <a:pt x="2500614" y="2077400"/>
                  </a:lnTo>
                  <a:lnTo>
                    <a:pt x="2523751" y="2038029"/>
                  </a:lnTo>
                  <a:lnTo>
                    <a:pt x="2545603" y="1997821"/>
                  </a:lnTo>
                  <a:lnTo>
                    <a:pt x="2566140" y="1956806"/>
                  </a:lnTo>
                  <a:lnTo>
                    <a:pt x="2585334" y="1915012"/>
                  </a:lnTo>
                  <a:lnTo>
                    <a:pt x="2603157" y="1872467"/>
                  </a:lnTo>
                  <a:lnTo>
                    <a:pt x="2619580" y="1829201"/>
                  </a:lnTo>
                  <a:lnTo>
                    <a:pt x="2634575" y="1785243"/>
                  </a:lnTo>
                  <a:lnTo>
                    <a:pt x="2648112" y="1740621"/>
                  </a:lnTo>
                  <a:lnTo>
                    <a:pt x="2660164" y="1695365"/>
                  </a:lnTo>
                  <a:lnTo>
                    <a:pt x="2670701" y="1649502"/>
                  </a:lnTo>
                  <a:lnTo>
                    <a:pt x="2679696" y="1603063"/>
                  </a:lnTo>
                  <a:lnTo>
                    <a:pt x="2687119" y="1556075"/>
                  </a:lnTo>
                  <a:lnTo>
                    <a:pt x="2692942" y="1508567"/>
                  </a:lnTo>
                  <a:lnTo>
                    <a:pt x="2697137" y="1460570"/>
                  </a:lnTo>
                  <a:lnTo>
                    <a:pt x="2699675" y="1412110"/>
                  </a:lnTo>
                  <a:lnTo>
                    <a:pt x="2700528" y="1363217"/>
                  </a:lnTo>
                  <a:lnTo>
                    <a:pt x="2699675" y="1314325"/>
                  </a:lnTo>
                  <a:lnTo>
                    <a:pt x="2697137" y="1265865"/>
                  </a:lnTo>
                  <a:lnTo>
                    <a:pt x="2692942" y="1217868"/>
                  </a:lnTo>
                  <a:lnTo>
                    <a:pt x="2687119" y="1170360"/>
                  </a:lnTo>
                  <a:lnTo>
                    <a:pt x="2679696" y="1123372"/>
                  </a:lnTo>
                  <a:lnTo>
                    <a:pt x="2670701" y="1076933"/>
                  </a:lnTo>
                  <a:lnTo>
                    <a:pt x="2660164" y="1031070"/>
                  </a:lnTo>
                  <a:lnTo>
                    <a:pt x="2648112" y="985814"/>
                  </a:lnTo>
                  <a:lnTo>
                    <a:pt x="2634575" y="941192"/>
                  </a:lnTo>
                  <a:lnTo>
                    <a:pt x="2619580" y="897234"/>
                  </a:lnTo>
                  <a:lnTo>
                    <a:pt x="2603157" y="853968"/>
                  </a:lnTo>
                  <a:lnTo>
                    <a:pt x="2585334" y="811423"/>
                  </a:lnTo>
                  <a:lnTo>
                    <a:pt x="2566140" y="769629"/>
                  </a:lnTo>
                  <a:lnTo>
                    <a:pt x="2545603" y="728614"/>
                  </a:lnTo>
                  <a:lnTo>
                    <a:pt x="2523751" y="688406"/>
                  </a:lnTo>
                  <a:lnTo>
                    <a:pt x="2500614" y="649035"/>
                  </a:lnTo>
                  <a:lnTo>
                    <a:pt x="2476219" y="610530"/>
                  </a:lnTo>
                  <a:lnTo>
                    <a:pt x="2450596" y="572919"/>
                  </a:lnTo>
                  <a:lnTo>
                    <a:pt x="2423772" y="536231"/>
                  </a:lnTo>
                  <a:lnTo>
                    <a:pt x="2395778" y="500495"/>
                  </a:lnTo>
                  <a:lnTo>
                    <a:pt x="2366640" y="465740"/>
                  </a:lnTo>
                  <a:lnTo>
                    <a:pt x="2336388" y="431994"/>
                  </a:lnTo>
                  <a:lnTo>
                    <a:pt x="2305049" y="399288"/>
                  </a:lnTo>
                  <a:lnTo>
                    <a:pt x="2272654" y="367648"/>
                  </a:lnTo>
                  <a:lnTo>
                    <a:pt x="2239230" y="337105"/>
                  </a:lnTo>
                  <a:lnTo>
                    <a:pt x="2204806" y="307687"/>
                  </a:lnTo>
                  <a:lnTo>
                    <a:pt x="2169410" y="279422"/>
                  </a:lnTo>
                  <a:lnTo>
                    <a:pt x="2133071" y="252341"/>
                  </a:lnTo>
                  <a:lnTo>
                    <a:pt x="2095817" y="226471"/>
                  </a:lnTo>
                  <a:lnTo>
                    <a:pt x="2057678" y="201841"/>
                  </a:lnTo>
                  <a:lnTo>
                    <a:pt x="2018681" y="178481"/>
                  </a:lnTo>
                  <a:lnTo>
                    <a:pt x="1978856" y="156419"/>
                  </a:lnTo>
                  <a:lnTo>
                    <a:pt x="1938230" y="135684"/>
                  </a:lnTo>
                  <a:lnTo>
                    <a:pt x="1896832" y="116304"/>
                  </a:lnTo>
                  <a:lnTo>
                    <a:pt x="1854692" y="98309"/>
                  </a:lnTo>
                  <a:lnTo>
                    <a:pt x="1811836" y="81728"/>
                  </a:lnTo>
                  <a:lnTo>
                    <a:pt x="1768295" y="66589"/>
                  </a:lnTo>
                  <a:lnTo>
                    <a:pt x="1724096" y="52921"/>
                  </a:lnTo>
                  <a:lnTo>
                    <a:pt x="1679268" y="40753"/>
                  </a:lnTo>
                  <a:lnTo>
                    <a:pt x="1633840" y="30114"/>
                  </a:lnTo>
                  <a:lnTo>
                    <a:pt x="1587840" y="21032"/>
                  </a:lnTo>
                  <a:lnTo>
                    <a:pt x="1541297" y="13538"/>
                  </a:lnTo>
                  <a:lnTo>
                    <a:pt x="1494239" y="7658"/>
                  </a:lnTo>
                  <a:lnTo>
                    <a:pt x="1446695" y="3422"/>
                  </a:lnTo>
                  <a:lnTo>
                    <a:pt x="1398694" y="860"/>
                  </a:lnTo>
                  <a:lnTo>
                    <a:pt x="1350264" y="0"/>
                  </a:lnTo>
                  <a:close/>
                </a:path>
              </a:pathLst>
            </a:custGeom>
            <a:solidFill>
              <a:srgbClr val="FFFFFF"/>
            </a:solidFill>
          </p:spPr>
          <p:txBody>
            <a:bodyPr wrap="square" lIns="0" tIns="0" rIns="0" bIns="0" rtlCol="0"/>
            <a:lstStyle/>
            <a:p>
              <a:endParaRPr dirty="0"/>
            </a:p>
          </p:txBody>
        </p:sp>
      </p:grpSp>
      <p:sp>
        <p:nvSpPr>
          <p:cNvPr id="33" name="object 33"/>
          <p:cNvSpPr txBox="1"/>
          <p:nvPr/>
        </p:nvSpPr>
        <p:spPr>
          <a:xfrm>
            <a:off x="2158187" y="2205308"/>
            <a:ext cx="1710055" cy="1851660"/>
          </a:xfrm>
          <a:prstGeom prst="rect">
            <a:avLst/>
          </a:prstGeom>
        </p:spPr>
        <p:txBody>
          <a:bodyPr vert="horz" wrap="square" lIns="0" tIns="12065" rIns="0" bIns="0" rtlCol="0">
            <a:spAutoFit/>
          </a:bodyPr>
          <a:lstStyle/>
          <a:p>
            <a:pPr marL="366395" marR="358140" indent="-635" algn="ctr">
              <a:lnSpc>
                <a:spcPct val="100000"/>
              </a:lnSpc>
              <a:spcBef>
                <a:spcPts val="95"/>
              </a:spcBef>
            </a:pPr>
            <a:r>
              <a:rPr sz="1600" spc="-20" dirty="0">
                <a:solidFill>
                  <a:srgbClr val="372D39"/>
                </a:solidFill>
                <a:latin typeface="Microsoft Sans Serif"/>
                <a:cs typeface="Microsoft Sans Serif"/>
              </a:rPr>
              <a:t>Развитие </a:t>
            </a:r>
            <a:r>
              <a:rPr sz="1600" spc="-15" dirty="0">
                <a:solidFill>
                  <a:srgbClr val="372D39"/>
                </a:solidFill>
                <a:latin typeface="Microsoft Sans Serif"/>
                <a:cs typeface="Microsoft Sans Serif"/>
              </a:rPr>
              <a:t> </a:t>
            </a:r>
            <a:r>
              <a:rPr sz="1600" spc="-10" dirty="0">
                <a:solidFill>
                  <a:srgbClr val="372D39"/>
                </a:solidFill>
                <a:latin typeface="Microsoft Sans Serif"/>
                <a:cs typeface="Microsoft Sans Serif"/>
              </a:rPr>
              <a:t>ре</a:t>
            </a:r>
            <a:r>
              <a:rPr sz="1600" dirty="0">
                <a:solidFill>
                  <a:srgbClr val="372D39"/>
                </a:solidFill>
                <a:latin typeface="Microsoft Sans Serif"/>
                <a:cs typeface="Microsoft Sans Serif"/>
              </a:rPr>
              <a:t>с</a:t>
            </a:r>
            <a:r>
              <a:rPr sz="1600" spc="-40" dirty="0">
                <a:solidFill>
                  <a:srgbClr val="372D39"/>
                </a:solidFill>
                <a:latin typeface="Microsoft Sans Serif"/>
                <a:cs typeface="Microsoft Sans Serif"/>
              </a:rPr>
              <a:t>у</a:t>
            </a:r>
            <a:r>
              <a:rPr sz="1600" spc="-10" dirty="0">
                <a:solidFill>
                  <a:srgbClr val="372D39"/>
                </a:solidFill>
                <a:latin typeface="Microsoft Sans Serif"/>
                <a:cs typeface="Microsoft Sans Serif"/>
              </a:rPr>
              <a:t>р</a:t>
            </a:r>
            <a:r>
              <a:rPr sz="1600" spc="-5" dirty="0">
                <a:solidFill>
                  <a:srgbClr val="372D39"/>
                </a:solidFill>
                <a:latin typeface="Microsoft Sans Serif"/>
                <a:cs typeface="Microsoft Sans Serif"/>
              </a:rPr>
              <a:t>с</a:t>
            </a:r>
            <a:r>
              <a:rPr sz="1600" spc="-20" dirty="0">
                <a:solidFill>
                  <a:srgbClr val="372D39"/>
                </a:solidFill>
                <a:latin typeface="Microsoft Sans Serif"/>
                <a:cs typeface="Microsoft Sans Serif"/>
              </a:rPr>
              <a:t>н</a:t>
            </a:r>
            <a:r>
              <a:rPr sz="1600" spc="-10" dirty="0">
                <a:solidFill>
                  <a:srgbClr val="372D39"/>
                </a:solidFill>
                <a:latin typeface="Microsoft Sans Serif"/>
                <a:cs typeface="Microsoft Sans Serif"/>
              </a:rPr>
              <a:t>ой</a:t>
            </a:r>
            <a:endParaRPr sz="1600" dirty="0">
              <a:latin typeface="Microsoft Sans Serif"/>
              <a:cs typeface="Microsoft Sans Serif"/>
            </a:endParaRPr>
          </a:p>
          <a:p>
            <a:pPr marL="12065" marR="5080" indent="58419" algn="ctr">
              <a:lnSpc>
                <a:spcPct val="100000"/>
              </a:lnSpc>
            </a:pPr>
            <a:r>
              <a:rPr sz="1600" spc="-5" dirty="0">
                <a:solidFill>
                  <a:srgbClr val="372D39"/>
                </a:solidFill>
                <a:latin typeface="Microsoft Sans Serif"/>
                <a:cs typeface="Microsoft Sans Serif"/>
              </a:rPr>
              <a:t>и</a:t>
            </a:r>
            <a:r>
              <a:rPr sz="1600" spc="20" dirty="0">
                <a:solidFill>
                  <a:srgbClr val="372D39"/>
                </a:solidFill>
                <a:latin typeface="Microsoft Sans Serif"/>
                <a:cs typeface="Microsoft Sans Serif"/>
              </a:rPr>
              <a:t> </a:t>
            </a:r>
            <a:r>
              <a:rPr sz="1600" spc="-15" dirty="0">
                <a:solidFill>
                  <a:srgbClr val="372D39"/>
                </a:solidFill>
                <a:latin typeface="Microsoft Sans Serif"/>
                <a:cs typeface="Microsoft Sans Serif"/>
              </a:rPr>
              <a:t>материально- </a:t>
            </a:r>
            <a:r>
              <a:rPr sz="1600" spc="-10" dirty="0">
                <a:solidFill>
                  <a:srgbClr val="372D39"/>
                </a:solidFill>
                <a:latin typeface="Microsoft Sans Serif"/>
                <a:cs typeface="Microsoft Sans Serif"/>
              </a:rPr>
              <a:t> </a:t>
            </a:r>
            <a:r>
              <a:rPr sz="1600" spc="-25" dirty="0">
                <a:solidFill>
                  <a:srgbClr val="372D39"/>
                </a:solidFill>
                <a:latin typeface="Microsoft Sans Serif"/>
                <a:cs typeface="Microsoft Sans Serif"/>
              </a:rPr>
              <a:t>технической</a:t>
            </a:r>
            <a:r>
              <a:rPr sz="1600" spc="10" dirty="0">
                <a:solidFill>
                  <a:srgbClr val="372D39"/>
                </a:solidFill>
                <a:latin typeface="Microsoft Sans Serif"/>
                <a:cs typeface="Microsoft Sans Serif"/>
              </a:rPr>
              <a:t> </a:t>
            </a:r>
            <a:r>
              <a:rPr sz="1600" spc="-35" dirty="0">
                <a:solidFill>
                  <a:srgbClr val="372D39"/>
                </a:solidFill>
                <a:latin typeface="Microsoft Sans Serif"/>
                <a:cs typeface="Microsoft Sans Serif"/>
              </a:rPr>
              <a:t>базы </a:t>
            </a:r>
            <a:r>
              <a:rPr sz="1600" spc="-409" dirty="0">
                <a:solidFill>
                  <a:srgbClr val="372D39"/>
                </a:solidFill>
                <a:latin typeface="Microsoft Sans Serif"/>
                <a:cs typeface="Microsoft Sans Serif"/>
              </a:rPr>
              <a:t> </a:t>
            </a:r>
            <a:r>
              <a:rPr sz="1600" spc="-20" dirty="0">
                <a:solidFill>
                  <a:srgbClr val="372D39"/>
                </a:solidFill>
                <a:latin typeface="Microsoft Sans Serif"/>
                <a:cs typeface="Microsoft Sans Serif"/>
              </a:rPr>
              <a:t>учреждений </a:t>
            </a:r>
            <a:r>
              <a:rPr sz="1600" spc="-15" dirty="0">
                <a:solidFill>
                  <a:srgbClr val="372D39"/>
                </a:solidFill>
                <a:latin typeface="Microsoft Sans Serif"/>
                <a:cs typeface="Microsoft Sans Serif"/>
              </a:rPr>
              <a:t> образования</a:t>
            </a:r>
            <a:endParaRPr sz="1600" dirty="0">
              <a:latin typeface="Microsoft Sans Serif"/>
              <a:cs typeface="Microsoft Sans Serif"/>
            </a:endParaRPr>
          </a:p>
          <a:p>
            <a:pPr marL="55880" algn="ctr">
              <a:lnSpc>
                <a:spcPts val="2860"/>
              </a:lnSpc>
            </a:pPr>
            <a:r>
              <a:rPr sz="1600" spc="-40" dirty="0" err="1">
                <a:solidFill>
                  <a:srgbClr val="372D39"/>
                </a:solidFill>
                <a:latin typeface="Microsoft Sans Serif"/>
                <a:cs typeface="Microsoft Sans Serif"/>
              </a:rPr>
              <a:t>за</a:t>
            </a:r>
            <a:r>
              <a:rPr sz="1600" spc="30" dirty="0">
                <a:solidFill>
                  <a:srgbClr val="372D39"/>
                </a:solidFill>
                <a:latin typeface="Microsoft Sans Serif"/>
                <a:cs typeface="Microsoft Sans Serif"/>
              </a:rPr>
              <a:t> </a:t>
            </a:r>
            <a:r>
              <a:rPr sz="2400" spc="-10" dirty="0">
                <a:solidFill>
                  <a:srgbClr val="372D39"/>
                </a:solidFill>
                <a:latin typeface="Microsoft Sans Serif"/>
                <a:cs typeface="Microsoft Sans Serif"/>
              </a:rPr>
              <a:t>202</a:t>
            </a:r>
            <a:r>
              <a:rPr lang="ru-RU" sz="2400" spc="-5" dirty="0">
                <a:solidFill>
                  <a:srgbClr val="372D39"/>
                </a:solidFill>
                <a:latin typeface="Microsoft Sans Serif"/>
                <a:cs typeface="Microsoft Sans Serif"/>
              </a:rPr>
              <a:t>5</a:t>
            </a:r>
            <a:r>
              <a:rPr sz="2400" spc="-160" dirty="0">
                <a:solidFill>
                  <a:srgbClr val="372D39"/>
                </a:solidFill>
                <a:latin typeface="Microsoft Sans Serif"/>
                <a:cs typeface="Microsoft Sans Serif"/>
              </a:rPr>
              <a:t> </a:t>
            </a:r>
            <a:r>
              <a:rPr sz="1600" spc="-65" dirty="0">
                <a:solidFill>
                  <a:srgbClr val="372D39"/>
                </a:solidFill>
                <a:latin typeface="Microsoft Sans Serif"/>
                <a:cs typeface="Microsoft Sans Serif"/>
              </a:rPr>
              <a:t>г</a:t>
            </a:r>
            <a:r>
              <a:rPr sz="1600" spc="-45" dirty="0">
                <a:solidFill>
                  <a:srgbClr val="372D39"/>
                </a:solidFill>
                <a:latin typeface="Microsoft Sans Serif"/>
                <a:cs typeface="Microsoft Sans Serif"/>
              </a:rPr>
              <a:t>о</a:t>
            </a:r>
            <a:r>
              <a:rPr sz="1600" spc="-5" dirty="0">
                <a:solidFill>
                  <a:srgbClr val="372D39"/>
                </a:solidFill>
                <a:latin typeface="Microsoft Sans Serif"/>
                <a:cs typeface="Microsoft Sans Serif"/>
              </a:rPr>
              <a:t>д</a:t>
            </a:r>
            <a:endParaRPr sz="1600" dirty="0">
              <a:latin typeface="Microsoft Sans Serif"/>
              <a:cs typeface="Microsoft Sans Serif"/>
            </a:endParaRPr>
          </a:p>
        </p:txBody>
      </p:sp>
      <p:sp>
        <p:nvSpPr>
          <p:cNvPr id="34" name="object 34"/>
          <p:cNvSpPr txBox="1"/>
          <p:nvPr/>
        </p:nvSpPr>
        <p:spPr>
          <a:xfrm>
            <a:off x="389581" y="406611"/>
            <a:ext cx="4178695" cy="289823"/>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Развитие</a:t>
            </a:r>
            <a:r>
              <a:rPr sz="1800" b="1" spc="10" dirty="0">
                <a:latin typeface="Arial"/>
                <a:cs typeface="Arial"/>
              </a:rPr>
              <a:t> </a:t>
            </a:r>
            <a:r>
              <a:rPr sz="1800" b="1" spc="-10" dirty="0">
                <a:latin typeface="Arial"/>
                <a:cs typeface="Arial"/>
              </a:rPr>
              <a:t>образования</a:t>
            </a:r>
            <a:r>
              <a:rPr lang="ru-RU" sz="1800" b="1" spc="-10" dirty="0">
                <a:latin typeface="Arial"/>
                <a:cs typeface="Arial"/>
              </a:rPr>
              <a:t> (тыс.рублей)</a:t>
            </a:r>
            <a:endParaRPr sz="1800" dirty="0">
              <a:latin typeface="Arial"/>
              <a:cs typeface="Arial"/>
            </a:endParaRPr>
          </a:p>
        </p:txBody>
      </p:sp>
      <p:grpSp>
        <p:nvGrpSpPr>
          <p:cNvPr id="41" name="object 41"/>
          <p:cNvGrpSpPr/>
          <p:nvPr/>
        </p:nvGrpSpPr>
        <p:grpSpPr>
          <a:xfrm>
            <a:off x="618255" y="3805040"/>
            <a:ext cx="1860837" cy="1750770"/>
            <a:chOff x="1008888" y="3838955"/>
            <a:chExt cx="1450975" cy="1446530"/>
          </a:xfrm>
        </p:grpSpPr>
        <p:pic>
          <p:nvPicPr>
            <p:cNvPr id="42" name="object 42"/>
            <p:cNvPicPr/>
            <p:nvPr/>
          </p:nvPicPr>
          <p:blipFill>
            <a:blip r:embed="rId10" cstate="print"/>
            <a:stretch>
              <a:fillRect/>
            </a:stretch>
          </p:blipFill>
          <p:spPr>
            <a:xfrm>
              <a:off x="1008888" y="3838955"/>
              <a:ext cx="1450848" cy="1446276"/>
            </a:xfrm>
            <a:prstGeom prst="rect">
              <a:avLst/>
            </a:prstGeom>
          </p:spPr>
        </p:pic>
        <p:sp>
          <p:nvSpPr>
            <p:cNvPr id="43" name="object 43"/>
            <p:cNvSpPr/>
            <p:nvPr/>
          </p:nvSpPr>
          <p:spPr>
            <a:xfrm>
              <a:off x="1088136" y="3916679"/>
              <a:ext cx="1297305" cy="1295400"/>
            </a:xfrm>
            <a:custGeom>
              <a:avLst/>
              <a:gdLst/>
              <a:ahLst/>
              <a:cxnLst/>
              <a:rect l="l" t="t" r="r" b="b"/>
              <a:pathLst>
                <a:path w="1297305" h="1295400">
                  <a:moveTo>
                    <a:pt x="648462" y="0"/>
                  </a:moveTo>
                  <a:lnTo>
                    <a:pt x="600065" y="1776"/>
                  </a:lnTo>
                  <a:lnTo>
                    <a:pt x="552636" y="7021"/>
                  </a:lnTo>
                  <a:lnTo>
                    <a:pt x="506297" y="15611"/>
                  </a:lnTo>
                  <a:lnTo>
                    <a:pt x="461176" y="27419"/>
                  </a:lnTo>
                  <a:lnTo>
                    <a:pt x="417396" y="42321"/>
                  </a:lnTo>
                  <a:lnTo>
                    <a:pt x="375084" y="60191"/>
                  </a:lnTo>
                  <a:lnTo>
                    <a:pt x="334366" y="80905"/>
                  </a:lnTo>
                  <a:lnTo>
                    <a:pt x="295365" y="104337"/>
                  </a:lnTo>
                  <a:lnTo>
                    <a:pt x="258209" y="130362"/>
                  </a:lnTo>
                  <a:lnTo>
                    <a:pt x="223021" y="158854"/>
                  </a:lnTo>
                  <a:lnTo>
                    <a:pt x="189928" y="189690"/>
                  </a:lnTo>
                  <a:lnTo>
                    <a:pt x="159055" y="222743"/>
                  </a:lnTo>
                  <a:lnTo>
                    <a:pt x="130527" y="257888"/>
                  </a:lnTo>
                  <a:lnTo>
                    <a:pt x="104470" y="295001"/>
                  </a:lnTo>
                  <a:lnTo>
                    <a:pt x="81008" y="333955"/>
                  </a:lnTo>
                  <a:lnTo>
                    <a:pt x="60268" y="374626"/>
                  </a:lnTo>
                  <a:lnTo>
                    <a:pt x="42375" y="416889"/>
                  </a:lnTo>
                  <a:lnTo>
                    <a:pt x="27454" y="460619"/>
                  </a:lnTo>
                  <a:lnTo>
                    <a:pt x="15631" y="505690"/>
                  </a:lnTo>
                  <a:lnTo>
                    <a:pt x="7030" y="551977"/>
                  </a:lnTo>
                  <a:lnTo>
                    <a:pt x="1778" y="599355"/>
                  </a:lnTo>
                  <a:lnTo>
                    <a:pt x="0" y="647700"/>
                  </a:lnTo>
                  <a:lnTo>
                    <a:pt x="1778" y="696044"/>
                  </a:lnTo>
                  <a:lnTo>
                    <a:pt x="7030" y="743422"/>
                  </a:lnTo>
                  <a:lnTo>
                    <a:pt x="15631" y="789709"/>
                  </a:lnTo>
                  <a:lnTo>
                    <a:pt x="27454" y="834780"/>
                  </a:lnTo>
                  <a:lnTo>
                    <a:pt x="42375" y="878510"/>
                  </a:lnTo>
                  <a:lnTo>
                    <a:pt x="60268" y="920773"/>
                  </a:lnTo>
                  <a:lnTo>
                    <a:pt x="81008" y="961444"/>
                  </a:lnTo>
                  <a:lnTo>
                    <a:pt x="104470" y="1000398"/>
                  </a:lnTo>
                  <a:lnTo>
                    <a:pt x="130527" y="1037511"/>
                  </a:lnTo>
                  <a:lnTo>
                    <a:pt x="159055" y="1072656"/>
                  </a:lnTo>
                  <a:lnTo>
                    <a:pt x="189928" y="1105709"/>
                  </a:lnTo>
                  <a:lnTo>
                    <a:pt x="223021" y="1136545"/>
                  </a:lnTo>
                  <a:lnTo>
                    <a:pt x="258209" y="1165037"/>
                  </a:lnTo>
                  <a:lnTo>
                    <a:pt x="295365" y="1191062"/>
                  </a:lnTo>
                  <a:lnTo>
                    <a:pt x="334366" y="1214494"/>
                  </a:lnTo>
                  <a:lnTo>
                    <a:pt x="375084" y="1235208"/>
                  </a:lnTo>
                  <a:lnTo>
                    <a:pt x="417396" y="1253078"/>
                  </a:lnTo>
                  <a:lnTo>
                    <a:pt x="461176" y="1267980"/>
                  </a:lnTo>
                  <a:lnTo>
                    <a:pt x="506297" y="1279788"/>
                  </a:lnTo>
                  <a:lnTo>
                    <a:pt x="552636" y="1288378"/>
                  </a:lnTo>
                  <a:lnTo>
                    <a:pt x="600065" y="1293623"/>
                  </a:lnTo>
                  <a:lnTo>
                    <a:pt x="648462" y="1295400"/>
                  </a:lnTo>
                  <a:lnTo>
                    <a:pt x="696858" y="1293623"/>
                  </a:lnTo>
                  <a:lnTo>
                    <a:pt x="744287" y="1288378"/>
                  </a:lnTo>
                  <a:lnTo>
                    <a:pt x="790626" y="1279788"/>
                  </a:lnTo>
                  <a:lnTo>
                    <a:pt x="835747" y="1267980"/>
                  </a:lnTo>
                  <a:lnTo>
                    <a:pt x="879527" y="1253078"/>
                  </a:lnTo>
                  <a:lnTo>
                    <a:pt x="921839" y="1235208"/>
                  </a:lnTo>
                  <a:lnTo>
                    <a:pt x="962557" y="1214494"/>
                  </a:lnTo>
                  <a:lnTo>
                    <a:pt x="1001558" y="1191062"/>
                  </a:lnTo>
                  <a:lnTo>
                    <a:pt x="1038714" y="1165037"/>
                  </a:lnTo>
                  <a:lnTo>
                    <a:pt x="1073902" y="1136545"/>
                  </a:lnTo>
                  <a:lnTo>
                    <a:pt x="1106995" y="1105709"/>
                  </a:lnTo>
                  <a:lnTo>
                    <a:pt x="1137868" y="1072656"/>
                  </a:lnTo>
                  <a:lnTo>
                    <a:pt x="1166396" y="1037511"/>
                  </a:lnTo>
                  <a:lnTo>
                    <a:pt x="1192453" y="1000398"/>
                  </a:lnTo>
                  <a:lnTo>
                    <a:pt x="1215915" y="961444"/>
                  </a:lnTo>
                  <a:lnTo>
                    <a:pt x="1236655" y="920773"/>
                  </a:lnTo>
                  <a:lnTo>
                    <a:pt x="1254548" y="878510"/>
                  </a:lnTo>
                  <a:lnTo>
                    <a:pt x="1269469" y="834780"/>
                  </a:lnTo>
                  <a:lnTo>
                    <a:pt x="1281292" y="789709"/>
                  </a:lnTo>
                  <a:lnTo>
                    <a:pt x="1289893" y="743422"/>
                  </a:lnTo>
                  <a:lnTo>
                    <a:pt x="1295145" y="696044"/>
                  </a:lnTo>
                  <a:lnTo>
                    <a:pt x="1296924" y="647700"/>
                  </a:lnTo>
                  <a:lnTo>
                    <a:pt x="1295145" y="599355"/>
                  </a:lnTo>
                  <a:lnTo>
                    <a:pt x="1289893" y="551977"/>
                  </a:lnTo>
                  <a:lnTo>
                    <a:pt x="1281292" y="505690"/>
                  </a:lnTo>
                  <a:lnTo>
                    <a:pt x="1269469" y="460619"/>
                  </a:lnTo>
                  <a:lnTo>
                    <a:pt x="1254548" y="416889"/>
                  </a:lnTo>
                  <a:lnTo>
                    <a:pt x="1236655" y="374626"/>
                  </a:lnTo>
                  <a:lnTo>
                    <a:pt x="1215915" y="333955"/>
                  </a:lnTo>
                  <a:lnTo>
                    <a:pt x="1192453" y="295001"/>
                  </a:lnTo>
                  <a:lnTo>
                    <a:pt x="1166396" y="257888"/>
                  </a:lnTo>
                  <a:lnTo>
                    <a:pt x="1137868" y="222743"/>
                  </a:lnTo>
                  <a:lnTo>
                    <a:pt x="1106995" y="189690"/>
                  </a:lnTo>
                  <a:lnTo>
                    <a:pt x="1073902" y="158854"/>
                  </a:lnTo>
                  <a:lnTo>
                    <a:pt x="1038714" y="130362"/>
                  </a:lnTo>
                  <a:lnTo>
                    <a:pt x="1001558" y="104337"/>
                  </a:lnTo>
                  <a:lnTo>
                    <a:pt x="962557" y="80905"/>
                  </a:lnTo>
                  <a:lnTo>
                    <a:pt x="921839" y="60191"/>
                  </a:lnTo>
                  <a:lnTo>
                    <a:pt x="879527" y="42321"/>
                  </a:lnTo>
                  <a:lnTo>
                    <a:pt x="835747" y="27419"/>
                  </a:lnTo>
                  <a:lnTo>
                    <a:pt x="790626" y="15611"/>
                  </a:lnTo>
                  <a:lnTo>
                    <a:pt x="744287" y="7021"/>
                  </a:lnTo>
                  <a:lnTo>
                    <a:pt x="696858" y="1776"/>
                  </a:lnTo>
                  <a:lnTo>
                    <a:pt x="648462" y="0"/>
                  </a:lnTo>
                  <a:close/>
                </a:path>
              </a:pathLst>
            </a:custGeom>
            <a:solidFill>
              <a:srgbClr val="93819B"/>
            </a:solidFill>
          </p:spPr>
          <p:txBody>
            <a:bodyPr wrap="square" lIns="0" tIns="0" rIns="0" bIns="0" rtlCol="0"/>
            <a:lstStyle/>
            <a:p>
              <a:endParaRPr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sp>
        <p:nvSpPr>
          <p:cNvPr id="44" name="object 44"/>
          <p:cNvSpPr txBox="1"/>
          <p:nvPr/>
        </p:nvSpPr>
        <p:spPr>
          <a:xfrm>
            <a:off x="872531" y="4335473"/>
            <a:ext cx="1294058" cy="641201"/>
          </a:xfrm>
          <a:prstGeom prst="rect">
            <a:avLst/>
          </a:prstGeom>
        </p:spPr>
        <p:txBody>
          <a:bodyPr vert="horz" wrap="square" lIns="0" tIns="12700" rIns="0" bIns="0" rtlCol="0">
            <a:spAutoFit/>
          </a:bodyPr>
          <a:lstStyle/>
          <a:p>
            <a:pPr algn="ctr">
              <a:lnSpc>
                <a:spcPct val="100000"/>
              </a:lnSpc>
              <a:spcBef>
                <a:spcPts val="100"/>
              </a:spcBef>
            </a:pPr>
            <a:r>
              <a:rPr lang="ru-RU" sz="2000" b="1" spc="-10" dirty="0">
                <a:solidFill>
                  <a:srgbClr val="FFFFFF"/>
                </a:solidFill>
                <a:latin typeface="Microsoft Sans Serif"/>
                <a:cs typeface="Microsoft Sans Serif"/>
              </a:rPr>
              <a:t>70 985,7</a:t>
            </a:r>
          </a:p>
          <a:p>
            <a:pPr algn="ctr">
              <a:lnSpc>
                <a:spcPct val="100000"/>
              </a:lnSpc>
              <a:spcBef>
                <a:spcPts val="100"/>
              </a:spcBef>
            </a:pPr>
            <a:r>
              <a:rPr lang="ru-RU" sz="2000" b="1" spc="-10" dirty="0">
                <a:solidFill>
                  <a:srgbClr val="FFFFFF"/>
                </a:solidFill>
                <a:latin typeface="Microsoft Sans Serif"/>
                <a:cs typeface="Microsoft Sans Serif"/>
              </a:rPr>
              <a:t> </a:t>
            </a:r>
            <a:r>
              <a:rPr lang="ru-RU" sz="1400" b="1" spc="-10" dirty="0">
                <a:solidFill>
                  <a:srgbClr val="FFFFFF"/>
                </a:solidFill>
                <a:latin typeface="Microsoft Sans Serif"/>
                <a:cs typeface="Microsoft Sans Serif"/>
              </a:rPr>
              <a:t>тыс. </a:t>
            </a:r>
            <a:r>
              <a:rPr lang="ru-RU" sz="1400" b="1" spc="-15" dirty="0">
                <a:solidFill>
                  <a:srgbClr val="FFFFFF"/>
                </a:solidFill>
                <a:latin typeface="Microsoft Sans Serif"/>
                <a:cs typeface="Microsoft Sans Serif"/>
              </a:rPr>
              <a:t>р</a:t>
            </a:r>
            <a:r>
              <a:rPr lang="ru-RU" sz="1400" b="1" spc="-10" dirty="0">
                <a:solidFill>
                  <a:srgbClr val="FFFFFF"/>
                </a:solidFill>
                <a:latin typeface="Microsoft Sans Serif"/>
                <a:cs typeface="Microsoft Sans Serif"/>
              </a:rPr>
              <a:t>у</a:t>
            </a:r>
            <a:r>
              <a:rPr lang="ru-RU" sz="1400" b="1" spc="-60" dirty="0">
                <a:solidFill>
                  <a:srgbClr val="FFFFFF"/>
                </a:solidFill>
                <a:latin typeface="Microsoft Sans Serif"/>
                <a:cs typeface="Microsoft Sans Serif"/>
              </a:rPr>
              <a:t>б</a:t>
            </a:r>
            <a:r>
              <a:rPr lang="ru-RU" sz="1400" b="1" dirty="0">
                <a:solidFill>
                  <a:srgbClr val="FFFFFF"/>
                </a:solidFill>
                <a:latin typeface="Microsoft Sans Serif"/>
                <a:cs typeface="Microsoft Sans Serif"/>
              </a:rPr>
              <a:t>лей</a:t>
            </a:r>
            <a:endParaRPr sz="1400" b="1" dirty="0">
              <a:latin typeface="Microsoft Sans Serif"/>
              <a:cs typeface="Microsoft Sans Serif"/>
            </a:endParaRPr>
          </a:p>
        </p:txBody>
      </p:sp>
      <p:sp>
        <p:nvSpPr>
          <p:cNvPr id="12" name="object 12"/>
          <p:cNvSpPr txBox="1"/>
          <p:nvPr/>
        </p:nvSpPr>
        <p:spPr>
          <a:xfrm>
            <a:off x="5285233" y="592890"/>
            <a:ext cx="4290738" cy="3768339"/>
          </a:xfrm>
          <a:prstGeom prst="rect">
            <a:avLst/>
          </a:prstGeom>
          <a:effectLst>
            <a:outerShdw blurRad="76200" dir="18900000" sy="23000" kx="-1200000" algn="bl" rotWithShape="0">
              <a:prstClr val="black">
                <a:alpha val="20000"/>
              </a:prstClr>
            </a:outerShdw>
          </a:effectLst>
        </p:spPr>
        <p:txBody>
          <a:bodyPr vert="horz" wrap="square" lIns="0" tIns="13335" rIns="0" bIns="0" rtlCol="0">
            <a:spAutoFit/>
          </a:bodyPr>
          <a:lstStyle/>
          <a:p>
            <a:pPr marL="160020">
              <a:lnSpc>
                <a:spcPct val="100000"/>
              </a:lnSpc>
              <a:spcBef>
                <a:spcPts val="105"/>
              </a:spcBef>
            </a:pPr>
            <a:r>
              <a:rPr sz="1400" spc="-20" dirty="0">
                <a:latin typeface="Microsoft Sans Serif"/>
                <a:cs typeface="Microsoft Sans Serif"/>
              </a:rPr>
              <a:t>Укрепление </a:t>
            </a:r>
            <a:r>
              <a:rPr sz="1400" spc="-15" dirty="0">
                <a:latin typeface="Microsoft Sans Serif"/>
                <a:cs typeface="Microsoft Sans Serif"/>
              </a:rPr>
              <a:t>материально-технической</a:t>
            </a:r>
            <a:endParaRPr sz="1400" dirty="0">
              <a:latin typeface="Microsoft Sans Serif"/>
              <a:cs typeface="Microsoft Sans Serif"/>
            </a:endParaRPr>
          </a:p>
          <a:p>
            <a:pPr marL="160020">
              <a:lnSpc>
                <a:spcPct val="100000"/>
              </a:lnSpc>
            </a:pPr>
            <a:r>
              <a:rPr sz="1400" spc="-30" dirty="0">
                <a:latin typeface="Microsoft Sans Serif"/>
                <a:cs typeface="Microsoft Sans Serif"/>
              </a:rPr>
              <a:t>базы</a:t>
            </a:r>
            <a:r>
              <a:rPr sz="1400" spc="-25" dirty="0">
                <a:latin typeface="Microsoft Sans Serif"/>
                <a:cs typeface="Microsoft Sans Serif"/>
              </a:rPr>
              <a:t> </a:t>
            </a:r>
            <a:r>
              <a:rPr sz="1400" spc="-15" dirty="0" err="1">
                <a:latin typeface="Microsoft Sans Serif"/>
                <a:cs typeface="Microsoft Sans Serif"/>
              </a:rPr>
              <a:t>учреждений</a:t>
            </a:r>
            <a:r>
              <a:rPr sz="1400" spc="-15" dirty="0">
                <a:latin typeface="Microsoft Sans Serif"/>
                <a:cs typeface="Microsoft Sans Serif"/>
              </a:rPr>
              <a:t>:</a:t>
            </a:r>
            <a:endParaRPr lang="ru-RU" sz="1400" spc="-15" dirty="0">
              <a:latin typeface="Microsoft Sans Serif"/>
              <a:cs typeface="Microsoft Sans Serif"/>
            </a:endParaRPr>
          </a:p>
          <a:p>
            <a:pPr indent="180000">
              <a:lnSpc>
                <a:spcPct val="100000"/>
              </a:lnSpc>
              <a:buFont typeface="Arial" panose="020B0604020202020204" pitchFamily="34" charset="0"/>
              <a:buChar char="•"/>
            </a:pPr>
            <a:r>
              <a:rPr lang="ru-RU" sz="9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В отчетном году текущий ремонт образовательных организаций осуществлен на общую сумму 10 758,9 тыс. руб., в том числе ремонт здания ДОУ д.Белобородова на сумму 4 620,6 тыс. руб., НШ-ДС д.Козлова на сумму 1 182,9 тыс. руб., ДОУ д. Паршевникова на сумму 483,0 тыс. руб. (пищеблок), ДОУ с.Лохово на сумму 1 791,2 тыс. руб. (кровля),   СОШ № 1 п.Михайловка на сумму 985,0 тыс. руб., СОШ с.Саянское на сумму 550,6 тыс. руб., СОШ с.Онот на сумму 923,6 тыс. руб. (система отопления), СОШ с.Н.Иреть на сумму 222,0 тыс. руб.;</a:t>
            </a:r>
            <a:endParaRPr lang="ru-RU" sz="900" dirty="0">
              <a:latin typeface="Microsoft Sans Serif" panose="020B0604020202020204" pitchFamily="34" charset="0"/>
              <a:ea typeface="Microsoft Sans Serif" panose="020B0604020202020204" pitchFamily="34" charset="0"/>
              <a:cs typeface="Microsoft Sans Serif" panose="020B0604020202020204" pitchFamily="34" charset="0"/>
            </a:endParaRPr>
          </a:p>
          <a:p>
            <a:pPr indent="180000">
              <a:lnSpc>
                <a:spcPct val="100000"/>
              </a:lnSpc>
              <a:buFont typeface="Arial" panose="020B0604020202020204" pitchFamily="34" charset="0"/>
              <a:buChar char="•"/>
            </a:pPr>
            <a:r>
              <a:rPr lang="ru-RU" sz="9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проведение капитального ремонта зданий образовательных организаций: СОШ с.Алехино в рамках мероприятий по модернизации школьных систем образования на сумму 25 012,2 тыс. руб., строительный контроль за ремонтом СОШ с. Алехино на сумму 85,0 тыс. руб., разработка ПСД СОШ с.У.Луг на сумму 1 047,0 тыс. руб.;</a:t>
            </a:r>
          </a:p>
          <a:p>
            <a:pPr indent="180000">
              <a:buFont typeface="Arial" panose="020B0604020202020204" pitchFamily="34" charset="0"/>
              <a:buChar char="•"/>
            </a:pPr>
            <a:r>
              <a:rPr lang="ru-RU" sz="9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оборудованием пунктов проведения экзаменов на сумму </a:t>
            </a:r>
            <a:r>
              <a:rPr lang="ru-RU" sz="900" dirty="0">
                <a:latin typeface="Microsoft Sans Serif" panose="020B0604020202020204" pitchFamily="34" charset="0"/>
                <a:ea typeface="Microsoft Sans Serif" panose="020B0604020202020204" pitchFamily="34" charset="0"/>
                <a:cs typeface="Microsoft Sans Serif" panose="020B0604020202020204" pitchFamily="34" charset="0"/>
              </a:rPr>
              <a:t>321,9 </a:t>
            </a:r>
            <a:r>
              <a:rPr lang="ru-RU" sz="9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тыс. руб.;</a:t>
            </a:r>
          </a:p>
          <a:p>
            <a:pPr indent="180000">
              <a:buFont typeface="Arial" panose="020B0604020202020204" pitchFamily="34" charset="0"/>
              <a:buChar char="•"/>
            </a:pPr>
            <a:r>
              <a:rPr lang="ru-RU" sz="900" dirty="0">
                <a:latin typeface="Microsoft Sans Serif" panose="020B0604020202020204" pitchFamily="34" charset="0"/>
                <a:ea typeface="Microsoft Sans Serif" panose="020B0604020202020204" pitchFamily="34" charset="0"/>
                <a:cs typeface="Microsoft Sans Serif" panose="020B0604020202020204" pitchFamily="34" charset="0"/>
              </a:rPr>
              <a:t>комплектование школьных библиотек учебной литературой на сумме 15,0 тыс. руб.;</a:t>
            </a:r>
          </a:p>
          <a:p>
            <a:pPr indent="180000">
              <a:buFont typeface="Arial" panose="020B0604020202020204" pitchFamily="34" charset="0"/>
              <a:buChar char="•"/>
            </a:pPr>
            <a:r>
              <a:rPr lang="ru-RU" sz="900" dirty="0">
                <a:latin typeface="Microsoft Sans Serif" panose="020B0604020202020204" pitchFamily="34" charset="0"/>
                <a:ea typeface="Microsoft Sans Serif" panose="020B0604020202020204" pitchFamily="34" charset="0"/>
                <a:cs typeface="Microsoft Sans Serif" panose="020B0604020202020204" pitchFamily="34" charset="0"/>
              </a:rPr>
              <a:t>оборудование для СОШ с.Алехино на сумму 11 687,8 тыс. руб.</a:t>
            </a:r>
          </a:p>
          <a:p>
            <a:pPr indent="180000">
              <a:buFont typeface="Arial" panose="020B0604020202020204" pitchFamily="34" charset="0"/>
              <a:buChar char="•"/>
            </a:pPr>
            <a:r>
              <a:rPr lang="ru-RU" sz="900" dirty="0">
                <a:latin typeface="Microsoft Sans Serif" panose="020B0604020202020204" pitchFamily="34" charset="0"/>
                <a:ea typeface="Microsoft Sans Serif" panose="020B0604020202020204" pitchFamily="34" charset="0"/>
                <a:cs typeface="Microsoft Sans Serif" panose="020B0604020202020204" pitchFamily="34" charset="0"/>
              </a:rPr>
              <a:t>  оснащение предметных кабинетов общеобразовательных организаций средствами обучения и воспитания на сумму 2 194,0 тыс. руб. (кабинеты ОБЗР и технологии;</a:t>
            </a:r>
          </a:p>
          <a:p>
            <a:pPr indent="180000">
              <a:buFont typeface="Arial" panose="020B0604020202020204" pitchFamily="34" charset="0"/>
              <a:buChar char="•"/>
            </a:pPr>
            <a:r>
              <a:rPr lang="ru-RU" sz="900" dirty="0">
                <a:latin typeface="Microsoft Sans Serif" panose="020B0604020202020204" pitchFamily="34" charset="0"/>
                <a:ea typeface="Microsoft Sans Serif" panose="020B0604020202020204" pitchFamily="34" charset="0"/>
                <a:cs typeface="Microsoft Sans Serif" panose="020B0604020202020204" pitchFamily="34" charset="0"/>
              </a:rPr>
              <a:t>приобретение спортивного оборудования и инвентаря для оснащения муниципальных организаций, осуществляющих деятельность в сфере физической культуры и спорта на сумму 300,5 тыс. руб.</a:t>
            </a:r>
            <a:endParaRPr sz="9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pic>
        <p:nvPicPr>
          <p:cNvPr id="49" name="Рисунок 48">
            <a:extLst>
              <a:ext uri="{FF2B5EF4-FFF2-40B4-BE49-F238E27FC236}">
                <a16:creationId xmlns:a16="http://schemas.microsoft.com/office/drawing/2014/main" id="{665FC9CD-739A-4DAA-9B6A-E4EB8E68F45E}"/>
              </a:ext>
            </a:extLst>
          </p:cNvPr>
          <p:cNvPicPr>
            <a:picLocks noChangeAspect="1"/>
          </p:cNvPicPr>
          <p:nvPr/>
        </p:nvPicPr>
        <p:blipFill>
          <a:blip r:embed="rId11"/>
          <a:stretch>
            <a:fillRect/>
          </a:stretch>
        </p:blipFill>
        <p:spPr>
          <a:xfrm>
            <a:off x="2255443" y="5448956"/>
            <a:ext cx="944962" cy="1176630"/>
          </a:xfrm>
          <a:prstGeom prst="rect">
            <a:avLst/>
          </a:prstGeom>
        </p:spPr>
      </p:pic>
      <p:sp>
        <p:nvSpPr>
          <p:cNvPr id="50" name="object 40">
            <a:extLst>
              <a:ext uri="{FF2B5EF4-FFF2-40B4-BE49-F238E27FC236}">
                <a16:creationId xmlns:a16="http://schemas.microsoft.com/office/drawing/2014/main" id="{654B6262-897A-4F76-9726-D1E00C79B1BD}"/>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34</a:t>
            </a:fld>
            <a:endParaRPr sz="1200" dirty="0">
              <a:latin typeface="Microsoft Sans Serif"/>
              <a:cs typeface="Microsoft Sans Serif"/>
            </a:endParaRPr>
          </a:p>
        </p:txBody>
      </p:sp>
    </p:spTree>
    <p:extLst>
      <p:ext uri="{BB962C8B-B14F-4D97-AF65-F5344CB8AC3E}">
        <p14:creationId xmlns:p14="http://schemas.microsoft.com/office/powerpoint/2010/main" val="1304687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08518C63-3428-4E56-8452-451E0862D285}"/>
              </a:ext>
            </a:extLst>
          </p:cNvPr>
          <p:cNvGraphicFramePr>
            <a:graphicFrameLocks noGrp="1"/>
          </p:cNvGraphicFramePr>
          <p:nvPr/>
        </p:nvGraphicFramePr>
        <p:xfrm>
          <a:off x="416496" y="1268760"/>
          <a:ext cx="9073007" cy="4968555"/>
        </p:xfrm>
        <a:graphic>
          <a:graphicData uri="http://schemas.openxmlformats.org/drawingml/2006/table">
            <a:tbl>
              <a:tblPr firstRow="1" bandRow="1">
                <a:tableStyleId>{B301B821-A1FF-4177-AEE7-76D212191A09}</a:tableStyleId>
              </a:tblPr>
              <a:tblGrid>
                <a:gridCol w="302509">
                  <a:extLst>
                    <a:ext uri="{9D8B030D-6E8A-4147-A177-3AD203B41FA5}">
                      <a16:colId xmlns:a16="http://schemas.microsoft.com/office/drawing/2014/main" val="20000"/>
                    </a:ext>
                  </a:extLst>
                </a:gridCol>
                <a:gridCol w="6758855">
                  <a:extLst>
                    <a:ext uri="{9D8B030D-6E8A-4147-A177-3AD203B41FA5}">
                      <a16:colId xmlns:a16="http://schemas.microsoft.com/office/drawing/2014/main" val="20001"/>
                    </a:ext>
                  </a:extLst>
                </a:gridCol>
                <a:gridCol w="748097">
                  <a:extLst>
                    <a:ext uri="{9D8B030D-6E8A-4147-A177-3AD203B41FA5}">
                      <a16:colId xmlns:a16="http://schemas.microsoft.com/office/drawing/2014/main" val="20002"/>
                    </a:ext>
                  </a:extLst>
                </a:gridCol>
                <a:gridCol w="1263546">
                  <a:extLst>
                    <a:ext uri="{9D8B030D-6E8A-4147-A177-3AD203B41FA5}">
                      <a16:colId xmlns:a16="http://schemas.microsoft.com/office/drawing/2014/main" val="20003"/>
                    </a:ext>
                  </a:extLst>
                </a:gridCol>
              </a:tblGrid>
              <a:tr h="671330">
                <a:tc>
                  <a:txBody>
                    <a:bodyPr/>
                    <a:lstStyle/>
                    <a:p>
                      <a:pPr algn="ctr" fontAlgn="ctr"/>
                      <a:r>
                        <a:rPr lang="ru-RU" sz="9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9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36606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Удельный вес населения в возрасте от 3 до 18 лет, охваченного образованием, в общей численности населения от 3 до 18 лет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65,3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36606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Удельный вес реализованных муниципальных и региональных мероприятий в сфере образования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366066">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«Развитие дошкольного, общего и дополнительного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36606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детей в возрасте от 1,5 до 7 лет, охваченных услугами муниципальных дошкольных образовательных организаций от числа детей, нуждающихся в услугах дошкольных образовательных организаций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47,5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636565">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Удельный вес обучающихся в муниципальных общеобразовательных организациях Черемховского района, которым предоставлена возможность обучаться в соответствии с основными современными требованиями, от общей численности обучающихся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36606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детей в возрасте от 5 до 18 лет, охваченных услугами дополнительного образования детей, обучающихся в муниципальных образовательных организациях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72,7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366066">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2 «Обеспечение реализации муниципальной программы и прочие мероприятия в области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7"/>
                  </a:ext>
                </a:extLst>
              </a:tr>
              <a:tr h="36606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удовлетворенности качеством муниципального управления в сфере образования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p>
                  </a:txBody>
                  <a:tcPr marL="7739" marR="7739" marT="7739" marB="0" anchor="ctr"/>
                </a:tc>
                <a:extLst>
                  <a:ext uri="{0D108BD9-81ED-4DB2-BD59-A6C34878D82A}">
                    <a16:rowId xmlns:a16="http://schemas.microsoft.com/office/drawing/2014/main" val="10008"/>
                  </a:ext>
                </a:extLst>
              </a:tr>
              <a:tr h="36606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удовлетворенности качеством оказания социально-психологической и педагогической помощи детям, родителям, педагогам (от числа опрошенных)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9"/>
                  </a:ext>
                </a:extLst>
              </a:tr>
              <a:tr h="36606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детей в возрасте от 7 до 18 лет, охваченных мероприятиями по оздоровлению в образовательных организациях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33,0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0"/>
                  </a:ext>
                </a:extLst>
              </a:tr>
              <a:tr h="36606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муниципальных и региональных мероприятий, проведенных с педагогами и детьми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1"/>
                  </a:ext>
                </a:extLst>
              </a:tr>
            </a:tbl>
          </a:graphicData>
        </a:graphic>
      </p:graphicFrame>
      <p:sp>
        <p:nvSpPr>
          <p:cNvPr id="6" name="Заголовок 1">
            <a:extLst>
              <a:ext uri="{FF2B5EF4-FFF2-40B4-BE49-F238E27FC236}">
                <a16:creationId xmlns:a16="http://schemas.microsoft.com/office/drawing/2014/main" id="{CBE8B02A-708F-4FFC-BEAE-E70A7BCB34A5}"/>
              </a:ext>
            </a:extLst>
          </p:cNvPr>
          <p:cNvSpPr txBox="1">
            <a:spLocks/>
          </p:cNvSpPr>
          <p:nvPr/>
        </p:nvSpPr>
        <p:spPr>
          <a:xfrm>
            <a:off x="344488" y="260648"/>
            <a:ext cx="7977232" cy="59508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«Развитие образования Черемховского района»</a:t>
            </a:r>
          </a:p>
        </p:txBody>
      </p:sp>
      <p:pic>
        <p:nvPicPr>
          <p:cNvPr id="2" name="Рисунок 1">
            <a:extLst>
              <a:ext uri="{FF2B5EF4-FFF2-40B4-BE49-F238E27FC236}">
                <a16:creationId xmlns:a16="http://schemas.microsoft.com/office/drawing/2014/main" id="{B44AC1C3-E55B-41E4-BB02-CF2F322961AA}"/>
              </a:ext>
            </a:extLst>
          </p:cNvPr>
          <p:cNvPicPr>
            <a:picLocks noChangeAspect="1"/>
          </p:cNvPicPr>
          <p:nvPr/>
        </p:nvPicPr>
        <p:blipFill>
          <a:blip r:embed="rId3" cstate="print"/>
          <a:stretch>
            <a:fillRect/>
          </a:stretch>
        </p:blipFill>
        <p:spPr>
          <a:xfrm>
            <a:off x="8409384" y="17548"/>
            <a:ext cx="957558" cy="1206274"/>
          </a:xfrm>
          <a:prstGeom prst="rect">
            <a:avLst/>
          </a:prstGeom>
        </p:spPr>
      </p:pic>
      <p:sp>
        <p:nvSpPr>
          <p:cNvPr id="5" name="object 40">
            <a:extLst>
              <a:ext uri="{FF2B5EF4-FFF2-40B4-BE49-F238E27FC236}">
                <a16:creationId xmlns:a16="http://schemas.microsoft.com/office/drawing/2014/main" id="{60FC5477-B5EB-4F5B-8229-2C97C711909A}"/>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35</a:t>
            </a:fld>
            <a:endParaRPr sz="1200" dirty="0">
              <a:latin typeface="Microsoft Sans Serif"/>
              <a:cs typeface="Microsoft Sans Serif"/>
            </a:endParaRPr>
          </a:p>
        </p:txBody>
      </p:sp>
    </p:spTree>
    <p:extLst>
      <p:ext uri="{BB962C8B-B14F-4D97-AF65-F5344CB8AC3E}">
        <p14:creationId xmlns:p14="http://schemas.microsoft.com/office/powerpoint/2010/main" val="597088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object 29"/>
          <p:cNvSpPr/>
          <p:nvPr/>
        </p:nvSpPr>
        <p:spPr>
          <a:xfrm>
            <a:off x="484631" y="2037588"/>
            <a:ext cx="4208145" cy="817244"/>
          </a:xfrm>
          <a:custGeom>
            <a:avLst/>
            <a:gdLst/>
            <a:ahLst/>
            <a:cxnLst/>
            <a:rect l="l" t="t" r="r" b="b"/>
            <a:pathLst>
              <a:path w="4208145" h="817244">
                <a:moveTo>
                  <a:pt x="4071620" y="0"/>
                </a:moveTo>
                <a:lnTo>
                  <a:pt x="136144" y="0"/>
                </a:lnTo>
                <a:lnTo>
                  <a:pt x="93114" y="6941"/>
                </a:lnTo>
                <a:lnTo>
                  <a:pt x="55741" y="26269"/>
                </a:lnTo>
                <a:lnTo>
                  <a:pt x="26269" y="55741"/>
                </a:lnTo>
                <a:lnTo>
                  <a:pt x="6941" y="93114"/>
                </a:lnTo>
                <a:lnTo>
                  <a:pt x="0" y="136144"/>
                </a:lnTo>
                <a:lnTo>
                  <a:pt x="0" y="680720"/>
                </a:lnTo>
                <a:lnTo>
                  <a:pt x="6941" y="723749"/>
                </a:lnTo>
                <a:lnTo>
                  <a:pt x="26269" y="761122"/>
                </a:lnTo>
                <a:lnTo>
                  <a:pt x="55741" y="790594"/>
                </a:lnTo>
                <a:lnTo>
                  <a:pt x="93114" y="809922"/>
                </a:lnTo>
                <a:lnTo>
                  <a:pt x="136144" y="816863"/>
                </a:lnTo>
                <a:lnTo>
                  <a:pt x="4071620" y="816863"/>
                </a:lnTo>
                <a:lnTo>
                  <a:pt x="4114649" y="809922"/>
                </a:lnTo>
                <a:lnTo>
                  <a:pt x="4152022" y="790594"/>
                </a:lnTo>
                <a:lnTo>
                  <a:pt x="4181494" y="761122"/>
                </a:lnTo>
                <a:lnTo>
                  <a:pt x="4200822" y="723749"/>
                </a:lnTo>
                <a:lnTo>
                  <a:pt x="4207764" y="680720"/>
                </a:lnTo>
                <a:lnTo>
                  <a:pt x="4207764" y="136144"/>
                </a:lnTo>
                <a:lnTo>
                  <a:pt x="4200822" y="93114"/>
                </a:lnTo>
                <a:lnTo>
                  <a:pt x="4181494" y="55741"/>
                </a:lnTo>
                <a:lnTo>
                  <a:pt x="4152022" y="26269"/>
                </a:lnTo>
                <a:lnTo>
                  <a:pt x="4114649" y="6941"/>
                </a:lnTo>
                <a:lnTo>
                  <a:pt x="4071620" y="0"/>
                </a:lnTo>
                <a:close/>
              </a:path>
            </a:pathLst>
          </a:custGeom>
          <a:solidFill>
            <a:srgbClr val="EBE8EB"/>
          </a:solidFill>
        </p:spPr>
        <p:txBody>
          <a:bodyPr wrap="square" lIns="0" tIns="0" rIns="0" bIns="0" rtlCol="0"/>
          <a:lstStyle/>
          <a:p>
            <a:endParaRPr dirty="0"/>
          </a:p>
        </p:txBody>
      </p:sp>
      <p:sp>
        <p:nvSpPr>
          <p:cNvPr id="30" name="object 30"/>
          <p:cNvSpPr txBox="1"/>
          <p:nvPr/>
        </p:nvSpPr>
        <p:spPr>
          <a:xfrm>
            <a:off x="602995" y="2107819"/>
            <a:ext cx="2644775" cy="666750"/>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Муниципальные</a:t>
            </a:r>
            <a:r>
              <a:rPr sz="1400" spc="-15" dirty="0">
                <a:latin typeface="Microsoft Sans Serif"/>
                <a:cs typeface="Microsoft Sans Serif"/>
              </a:rPr>
              <a:t> бюджетные</a:t>
            </a:r>
            <a:endParaRPr sz="1400" dirty="0">
              <a:latin typeface="Microsoft Sans Serif"/>
              <a:cs typeface="Microsoft Sans Serif"/>
            </a:endParaRPr>
          </a:p>
          <a:p>
            <a:pPr marL="12700" marR="5080">
              <a:lnSpc>
                <a:spcPct val="100000"/>
              </a:lnSpc>
            </a:pPr>
            <a:r>
              <a:rPr sz="1400" spc="-15" dirty="0">
                <a:latin typeface="Microsoft Sans Serif"/>
                <a:cs typeface="Microsoft Sans Serif"/>
              </a:rPr>
              <a:t>учреждения,</a:t>
            </a:r>
            <a:r>
              <a:rPr sz="1400" dirty="0">
                <a:latin typeface="Microsoft Sans Serif"/>
                <a:cs typeface="Microsoft Sans Serif"/>
              </a:rPr>
              <a:t> </a:t>
            </a:r>
            <a:r>
              <a:rPr sz="1400" spc="-10" dirty="0">
                <a:latin typeface="Microsoft Sans Serif"/>
                <a:cs typeface="Microsoft Sans Serif"/>
              </a:rPr>
              <a:t>предоставляющие </a:t>
            </a:r>
            <a:r>
              <a:rPr sz="1400" spc="-355" dirty="0">
                <a:latin typeface="Microsoft Sans Serif"/>
                <a:cs typeface="Microsoft Sans Serif"/>
              </a:rPr>
              <a:t> </a:t>
            </a:r>
            <a:r>
              <a:rPr sz="1400" spc="-10" dirty="0">
                <a:latin typeface="Microsoft Sans Serif"/>
                <a:cs typeface="Microsoft Sans Serif"/>
              </a:rPr>
              <a:t>услуги</a:t>
            </a:r>
            <a:r>
              <a:rPr sz="1400" spc="25" dirty="0">
                <a:latin typeface="Microsoft Sans Serif"/>
                <a:cs typeface="Microsoft Sans Serif"/>
              </a:rPr>
              <a:t> </a:t>
            </a:r>
            <a:r>
              <a:rPr sz="1400" dirty="0">
                <a:latin typeface="Microsoft Sans Serif"/>
                <a:cs typeface="Microsoft Sans Serif"/>
              </a:rPr>
              <a:t>в</a:t>
            </a:r>
            <a:r>
              <a:rPr sz="1400" spc="10" dirty="0">
                <a:latin typeface="Microsoft Sans Serif"/>
                <a:cs typeface="Microsoft Sans Serif"/>
              </a:rPr>
              <a:t> </a:t>
            </a:r>
            <a:r>
              <a:rPr sz="1400" dirty="0">
                <a:latin typeface="Microsoft Sans Serif"/>
                <a:cs typeface="Microsoft Sans Serif"/>
              </a:rPr>
              <a:t>сфере</a:t>
            </a:r>
            <a:r>
              <a:rPr sz="1400" spc="-20" dirty="0">
                <a:latin typeface="Microsoft Sans Serif"/>
                <a:cs typeface="Microsoft Sans Serif"/>
              </a:rPr>
              <a:t> </a:t>
            </a:r>
            <a:r>
              <a:rPr sz="1400" spc="-35" dirty="0">
                <a:latin typeface="Microsoft Sans Serif"/>
                <a:cs typeface="Microsoft Sans Serif"/>
              </a:rPr>
              <a:t>культуры</a:t>
            </a:r>
            <a:endParaRPr sz="1400" dirty="0">
              <a:latin typeface="Microsoft Sans Serif"/>
              <a:cs typeface="Microsoft Sans Serif"/>
            </a:endParaRPr>
          </a:p>
        </p:txBody>
      </p:sp>
      <p:grpSp>
        <p:nvGrpSpPr>
          <p:cNvPr id="31" name="object 31"/>
          <p:cNvGrpSpPr/>
          <p:nvPr/>
        </p:nvGrpSpPr>
        <p:grpSpPr>
          <a:xfrm>
            <a:off x="3497960" y="2079117"/>
            <a:ext cx="1156335" cy="735330"/>
            <a:chOff x="3497960" y="2079117"/>
            <a:chExt cx="1156335" cy="735330"/>
          </a:xfrm>
        </p:grpSpPr>
        <p:sp>
          <p:nvSpPr>
            <p:cNvPr id="32" name="object 32"/>
            <p:cNvSpPr/>
            <p:nvPr/>
          </p:nvSpPr>
          <p:spPr>
            <a:xfrm>
              <a:off x="3507485" y="2088642"/>
              <a:ext cx="1137285" cy="716280"/>
            </a:xfrm>
            <a:custGeom>
              <a:avLst/>
              <a:gdLst/>
              <a:ahLst/>
              <a:cxnLst/>
              <a:rect l="l" t="t" r="r" b="b"/>
              <a:pathLst>
                <a:path w="1137285" h="716280">
                  <a:moveTo>
                    <a:pt x="1017524" y="0"/>
                  </a:moveTo>
                  <a:lnTo>
                    <a:pt x="119379" y="0"/>
                  </a:lnTo>
                  <a:lnTo>
                    <a:pt x="72919" y="9384"/>
                  </a:lnTo>
                  <a:lnTo>
                    <a:pt x="34972" y="34972"/>
                  </a:lnTo>
                  <a:lnTo>
                    <a:pt x="9384" y="72919"/>
                  </a:lnTo>
                  <a:lnTo>
                    <a:pt x="0" y="119380"/>
                  </a:lnTo>
                  <a:lnTo>
                    <a:pt x="0" y="596900"/>
                  </a:lnTo>
                  <a:lnTo>
                    <a:pt x="9384" y="643360"/>
                  </a:lnTo>
                  <a:lnTo>
                    <a:pt x="34972" y="681307"/>
                  </a:lnTo>
                  <a:lnTo>
                    <a:pt x="72919" y="706895"/>
                  </a:lnTo>
                  <a:lnTo>
                    <a:pt x="119379" y="716280"/>
                  </a:lnTo>
                  <a:lnTo>
                    <a:pt x="1017524" y="716280"/>
                  </a:lnTo>
                  <a:lnTo>
                    <a:pt x="1063984" y="706895"/>
                  </a:lnTo>
                  <a:lnTo>
                    <a:pt x="1101931" y="681307"/>
                  </a:lnTo>
                  <a:lnTo>
                    <a:pt x="1127519" y="643360"/>
                  </a:lnTo>
                  <a:lnTo>
                    <a:pt x="1136903" y="596900"/>
                  </a:lnTo>
                  <a:lnTo>
                    <a:pt x="1136903" y="119380"/>
                  </a:lnTo>
                  <a:lnTo>
                    <a:pt x="1127519" y="72919"/>
                  </a:lnTo>
                  <a:lnTo>
                    <a:pt x="1101931" y="34972"/>
                  </a:lnTo>
                  <a:lnTo>
                    <a:pt x="1063984" y="9384"/>
                  </a:lnTo>
                  <a:lnTo>
                    <a:pt x="1017524" y="0"/>
                  </a:lnTo>
                  <a:close/>
                </a:path>
              </a:pathLst>
            </a:custGeom>
            <a:solidFill>
              <a:srgbClr val="927D9A"/>
            </a:solidFill>
          </p:spPr>
          <p:txBody>
            <a:bodyPr wrap="square" lIns="0" tIns="0" rIns="0" bIns="0" rtlCol="0"/>
            <a:lstStyle/>
            <a:p>
              <a:endParaRPr dirty="0"/>
            </a:p>
          </p:txBody>
        </p:sp>
        <p:sp>
          <p:nvSpPr>
            <p:cNvPr id="33" name="object 33"/>
            <p:cNvSpPr/>
            <p:nvPr/>
          </p:nvSpPr>
          <p:spPr>
            <a:xfrm>
              <a:off x="3507485" y="2088642"/>
              <a:ext cx="1137285" cy="716280"/>
            </a:xfrm>
            <a:custGeom>
              <a:avLst/>
              <a:gdLst/>
              <a:ahLst/>
              <a:cxnLst/>
              <a:rect l="l" t="t" r="r" b="b"/>
              <a:pathLst>
                <a:path w="1137285" h="716280">
                  <a:moveTo>
                    <a:pt x="0" y="119380"/>
                  </a:moveTo>
                  <a:lnTo>
                    <a:pt x="9384" y="72919"/>
                  </a:lnTo>
                  <a:lnTo>
                    <a:pt x="34972" y="34972"/>
                  </a:lnTo>
                  <a:lnTo>
                    <a:pt x="72919" y="9384"/>
                  </a:lnTo>
                  <a:lnTo>
                    <a:pt x="119379" y="0"/>
                  </a:lnTo>
                  <a:lnTo>
                    <a:pt x="1017524" y="0"/>
                  </a:lnTo>
                  <a:lnTo>
                    <a:pt x="1063984" y="9384"/>
                  </a:lnTo>
                  <a:lnTo>
                    <a:pt x="1101931" y="34972"/>
                  </a:lnTo>
                  <a:lnTo>
                    <a:pt x="1127519" y="72919"/>
                  </a:lnTo>
                  <a:lnTo>
                    <a:pt x="1136903" y="119380"/>
                  </a:lnTo>
                  <a:lnTo>
                    <a:pt x="1136903" y="596900"/>
                  </a:lnTo>
                  <a:lnTo>
                    <a:pt x="1127519" y="643360"/>
                  </a:lnTo>
                  <a:lnTo>
                    <a:pt x="1101931" y="681307"/>
                  </a:lnTo>
                  <a:lnTo>
                    <a:pt x="1063984" y="706895"/>
                  </a:lnTo>
                  <a:lnTo>
                    <a:pt x="1017524" y="716280"/>
                  </a:lnTo>
                  <a:lnTo>
                    <a:pt x="119379" y="716280"/>
                  </a:lnTo>
                  <a:lnTo>
                    <a:pt x="72919" y="706895"/>
                  </a:lnTo>
                  <a:lnTo>
                    <a:pt x="34972" y="681307"/>
                  </a:lnTo>
                  <a:lnTo>
                    <a:pt x="9384" y="643360"/>
                  </a:lnTo>
                  <a:lnTo>
                    <a:pt x="0" y="596900"/>
                  </a:lnTo>
                  <a:lnTo>
                    <a:pt x="0" y="119380"/>
                  </a:lnTo>
                  <a:close/>
                </a:path>
              </a:pathLst>
            </a:custGeom>
            <a:ln w="19050">
              <a:solidFill>
                <a:srgbClr val="FFFFFF"/>
              </a:solidFill>
            </a:ln>
          </p:spPr>
          <p:txBody>
            <a:bodyPr wrap="square" lIns="0" tIns="0" rIns="0" bIns="0" rtlCol="0"/>
            <a:lstStyle/>
            <a:p>
              <a:endParaRPr dirty="0"/>
            </a:p>
          </p:txBody>
        </p:sp>
      </p:grpSp>
      <p:sp>
        <p:nvSpPr>
          <p:cNvPr id="34" name="object 34"/>
          <p:cNvSpPr txBox="1"/>
          <p:nvPr/>
        </p:nvSpPr>
        <p:spPr>
          <a:xfrm>
            <a:off x="3635502" y="2151710"/>
            <a:ext cx="878840" cy="577850"/>
          </a:xfrm>
          <a:prstGeom prst="rect">
            <a:avLst/>
          </a:prstGeom>
        </p:spPr>
        <p:txBody>
          <a:bodyPr vert="horz" wrap="square" lIns="0" tIns="12700" rIns="0" bIns="0" rtlCol="0">
            <a:spAutoFit/>
          </a:bodyPr>
          <a:lstStyle/>
          <a:p>
            <a:pPr marL="1905" algn="ctr">
              <a:lnSpc>
                <a:spcPct val="100000"/>
              </a:lnSpc>
              <a:spcBef>
                <a:spcPts val="100"/>
              </a:spcBef>
            </a:pPr>
            <a:r>
              <a:rPr lang="ru-RU" sz="2400" dirty="0">
                <a:solidFill>
                  <a:srgbClr val="FFFFFF"/>
                </a:solidFill>
                <a:latin typeface="Microsoft Sans Serif"/>
                <a:cs typeface="Microsoft Sans Serif"/>
              </a:rPr>
              <a:t>4</a:t>
            </a:r>
            <a:endParaRPr sz="2400" dirty="0">
              <a:latin typeface="Microsoft Sans Serif"/>
              <a:cs typeface="Microsoft Sans Serif"/>
            </a:endParaRPr>
          </a:p>
          <a:p>
            <a:pPr algn="ctr">
              <a:lnSpc>
                <a:spcPct val="100000"/>
              </a:lnSpc>
              <a:spcBef>
                <a:spcPts val="25"/>
              </a:spcBef>
            </a:pPr>
            <a:r>
              <a:rPr sz="1200" spc="-10" dirty="0">
                <a:solidFill>
                  <a:srgbClr val="FFFFFF"/>
                </a:solidFill>
                <a:latin typeface="Microsoft Sans Serif"/>
                <a:cs typeface="Microsoft Sans Serif"/>
              </a:rPr>
              <a:t>учреждени</a:t>
            </a:r>
            <a:r>
              <a:rPr lang="ru-RU" sz="1200" spc="-10" dirty="0">
                <a:solidFill>
                  <a:srgbClr val="FFFFFF"/>
                </a:solidFill>
                <a:latin typeface="Microsoft Sans Serif"/>
                <a:cs typeface="Microsoft Sans Serif"/>
              </a:rPr>
              <a:t>я</a:t>
            </a:r>
            <a:endParaRPr sz="1200" dirty="0">
              <a:latin typeface="Microsoft Sans Serif"/>
              <a:cs typeface="Microsoft Sans Serif"/>
            </a:endParaRPr>
          </a:p>
        </p:txBody>
      </p:sp>
      <p:grpSp>
        <p:nvGrpSpPr>
          <p:cNvPr id="35" name="object 35"/>
          <p:cNvGrpSpPr/>
          <p:nvPr/>
        </p:nvGrpSpPr>
        <p:grpSpPr>
          <a:xfrm>
            <a:off x="435831" y="2980126"/>
            <a:ext cx="4256946" cy="765924"/>
            <a:chOff x="435831" y="3154426"/>
            <a:chExt cx="4272280" cy="495934"/>
          </a:xfrm>
        </p:grpSpPr>
        <p:pic>
          <p:nvPicPr>
            <p:cNvPr id="36" name="object 36"/>
            <p:cNvPicPr/>
            <p:nvPr/>
          </p:nvPicPr>
          <p:blipFill>
            <a:blip r:embed="rId3" cstate="print"/>
            <a:stretch>
              <a:fillRect/>
            </a:stretch>
          </p:blipFill>
          <p:spPr>
            <a:xfrm>
              <a:off x="435831" y="3157490"/>
              <a:ext cx="4271836" cy="451567"/>
            </a:xfrm>
            <a:prstGeom prst="rect">
              <a:avLst/>
            </a:prstGeom>
          </p:spPr>
        </p:pic>
        <p:pic>
          <p:nvPicPr>
            <p:cNvPr id="37" name="object 37"/>
            <p:cNvPicPr/>
            <p:nvPr/>
          </p:nvPicPr>
          <p:blipFill>
            <a:blip r:embed="rId4" cstate="print"/>
            <a:stretch>
              <a:fillRect/>
            </a:stretch>
          </p:blipFill>
          <p:spPr>
            <a:xfrm>
              <a:off x="541020" y="3174453"/>
              <a:ext cx="3061716" cy="475526"/>
            </a:xfrm>
            <a:prstGeom prst="rect">
              <a:avLst/>
            </a:prstGeom>
          </p:spPr>
        </p:pic>
        <p:sp>
          <p:nvSpPr>
            <p:cNvPr id="38" name="object 38"/>
            <p:cNvSpPr/>
            <p:nvPr/>
          </p:nvSpPr>
          <p:spPr>
            <a:xfrm>
              <a:off x="477012" y="3160776"/>
              <a:ext cx="4194175" cy="373380"/>
            </a:xfrm>
            <a:custGeom>
              <a:avLst/>
              <a:gdLst/>
              <a:ahLst/>
              <a:cxnLst/>
              <a:rect l="l" t="t" r="r" b="b"/>
              <a:pathLst>
                <a:path w="4194175" h="373379">
                  <a:moveTo>
                    <a:pt x="4131817" y="0"/>
                  </a:moveTo>
                  <a:lnTo>
                    <a:pt x="62229" y="0"/>
                  </a:lnTo>
                  <a:lnTo>
                    <a:pt x="38008" y="4883"/>
                  </a:lnTo>
                  <a:lnTo>
                    <a:pt x="18227" y="18208"/>
                  </a:lnTo>
                  <a:lnTo>
                    <a:pt x="4890" y="37986"/>
                  </a:lnTo>
                  <a:lnTo>
                    <a:pt x="0" y="62229"/>
                  </a:lnTo>
                  <a:lnTo>
                    <a:pt x="0" y="311150"/>
                  </a:lnTo>
                  <a:lnTo>
                    <a:pt x="4890" y="335393"/>
                  </a:lnTo>
                  <a:lnTo>
                    <a:pt x="18227" y="355171"/>
                  </a:lnTo>
                  <a:lnTo>
                    <a:pt x="38008" y="368496"/>
                  </a:lnTo>
                  <a:lnTo>
                    <a:pt x="62229" y="373379"/>
                  </a:lnTo>
                  <a:lnTo>
                    <a:pt x="4131817" y="373379"/>
                  </a:lnTo>
                  <a:lnTo>
                    <a:pt x="4156061" y="368496"/>
                  </a:lnTo>
                  <a:lnTo>
                    <a:pt x="4175839" y="355171"/>
                  </a:lnTo>
                  <a:lnTo>
                    <a:pt x="4189164" y="335393"/>
                  </a:lnTo>
                  <a:lnTo>
                    <a:pt x="4194048" y="311150"/>
                  </a:lnTo>
                  <a:lnTo>
                    <a:pt x="4194048" y="62229"/>
                  </a:lnTo>
                  <a:lnTo>
                    <a:pt x="4189164" y="37986"/>
                  </a:lnTo>
                  <a:lnTo>
                    <a:pt x="4175839" y="18208"/>
                  </a:lnTo>
                  <a:lnTo>
                    <a:pt x="4156061" y="4883"/>
                  </a:lnTo>
                  <a:lnTo>
                    <a:pt x="4131817" y="0"/>
                  </a:lnTo>
                  <a:close/>
                </a:path>
              </a:pathLst>
            </a:custGeom>
            <a:solidFill>
              <a:srgbClr val="D5DCE4"/>
            </a:solidFill>
          </p:spPr>
          <p:txBody>
            <a:bodyPr wrap="square" lIns="0" tIns="0" rIns="0" bIns="0" rtlCol="0"/>
            <a:lstStyle/>
            <a:p>
              <a:endParaRPr dirty="0"/>
            </a:p>
          </p:txBody>
        </p:sp>
        <p:sp>
          <p:nvSpPr>
            <p:cNvPr id="39" name="object 39"/>
            <p:cNvSpPr/>
            <p:nvPr/>
          </p:nvSpPr>
          <p:spPr>
            <a:xfrm>
              <a:off x="477012" y="3160776"/>
              <a:ext cx="4194175" cy="373380"/>
            </a:xfrm>
            <a:custGeom>
              <a:avLst/>
              <a:gdLst/>
              <a:ahLst/>
              <a:cxnLst/>
              <a:rect l="l" t="t" r="r" b="b"/>
              <a:pathLst>
                <a:path w="4194175" h="373379">
                  <a:moveTo>
                    <a:pt x="0" y="62229"/>
                  </a:moveTo>
                  <a:lnTo>
                    <a:pt x="4890" y="37986"/>
                  </a:lnTo>
                  <a:lnTo>
                    <a:pt x="18227" y="18208"/>
                  </a:lnTo>
                  <a:lnTo>
                    <a:pt x="38008" y="4883"/>
                  </a:lnTo>
                  <a:lnTo>
                    <a:pt x="62229" y="0"/>
                  </a:lnTo>
                  <a:lnTo>
                    <a:pt x="4131817" y="0"/>
                  </a:lnTo>
                  <a:lnTo>
                    <a:pt x="4156061" y="4883"/>
                  </a:lnTo>
                  <a:lnTo>
                    <a:pt x="4175839" y="18208"/>
                  </a:lnTo>
                  <a:lnTo>
                    <a:pt x="4189164" y="37986"/>
                  </a:lnTo>
                  <a:lnTo>
                    <a:pt x="4194048" y="62229"/>
                  </a:lnTo>
                  <a:lnTo>
                    <a:pt x="4194048" y="311150"/>
                  </a:lnTo>
                  <a:lnTo>
                    <a:pt x="4189164" y="335393"/>
                  </a:lnTo>
                  <a:lnTo>
                    <a:pt x="4175839" y="355171"/>
                  </a:lnTo>
                  <a:lnTo>
                    <a:pt x="4156061" y="368496"/>
                  </a:lnTo>
                  <a:lnTo>
                    <a:pt x="4131817" y="373379"/>
                  </a:lnTo>
                  <a:lnTo>
                    <a:pt x="62229" y="373379"/>
                  </a:lnTo>
                  <a:lnTo>
                    <a:pt x="38008" y="368496"/>
                  </a:lnTo>
                  <a:lnTo>
                    <a:pt x="18227" y="355171"/>
                  </a:lnTo>
                  <a:lnTo>
                    <a:pt x="4890" y="335393"/>
                  </a:lnTo>
                  <a:lnTo>
                    <a:pt x="0" y="311150"/>
                  </a:lnTo>
                  <a:lnTo>
                    <a:pt x="0" y="62229"/>
                  </a:lnTo>
                  <a:close/>
                </a:path>
              </a:pathLst>
            </a:custGeom>
            <a:ln w="12700">
              <a:solidFill>
                <a:srgbClr val="FFFFFF"/>
              </a:solidFill>
            </a:ln>
          </p:spPr>
          <p:txBody>
            <a:bodyPr wrap="square" lIns="0" tIns="0" rIns="0" bIns="0" rtlCol="0"/>
            <a:lstStyle/>
            <a:p>
              <a:endParaRPr dirty="0"/>
            </a:p>
          </p:txBody>
        </p:sp>
      </p:grpSp>
      <p:sp>
        <p:nvSpPr>
          <p:cNvPr id="40" name="object 40"/>
          <p:cNvSpPr txBox="1"/>
          <p:nvPr/>
        </p:nvSpPr>
        <p:spPr>
          <a:xfrm>
            <a:off x="574103" y="3010309"/>
            <a:ext cx="3267533" cy="672620"/>
          </a:xfrm>
          <a:prstGeom prst="rect">
            <a:avLst/>
          </a:prstGeom>
        </p:spPr>
        <p:txBody>
          <a:bodyPr vert="horz" wrap="square" lIns="0" tIns="13335" rIns="0" bIns="0" rtlCol="0">
            <a:spAutoFit/>
          </a:bodyPr>
          <a:lstStyle/>
          <a:p>
            <a:pPr marL="12700">
              <a:spcBef>
                <a:spcPts val="105"/>
              </a:spcBef>
            </a:pPr>
            <a:r>
              <a:rPr lang="ru-RU" sz="1400" i="0" dirty="0">
                <a:effectLst/>
                <a:latin typeface="Microsoft Sans Serif" panose="020B0604020202020204" pitchFamily="34" charset="0"/>
                <a:ea typeface="Microsoft Sans Serif" panose="020B0604020202020204" pitchFamily="34" charset="0"/>
                <a:cs typeface="Microsoft Sans Serif" panose="020B0604020202020204" pitchFamily="34" charset="0"/>
              </a:rPr>
              <a:t>Историко-краеведческий музей Черемховского района</a:t>
            </a:r>
          </a:p>
          <a:p>
            <a:pPr marL="12700">
              <a:lnSpc>
                <a:spcPct val="100000"/>
              </a:lnSpc>
              <a:spcBef>
                <a:spcPts val="105"/>
              </a:spcBef>
            </a:pPr>
            <a:endParaRPr sz="1400" dirty="0">
              <a:latin typeface="Microsoft Sans Serif"/>
              <a:cs typeface="Microsoft Sans Serif"/>
            </a:endParaRPr>
          </a:p>
        </p:txBody>
      </p:sp>
      <p:grpSp>
        <p:nvGrpSpPr>
          <p:cNvPr id="41" name="object 41"/>
          <p:cNvGrpSpPr/>
          <p:nvPr/>
        </p:nvGrpSpPr>
        <p:grpSpPr>
          <a:xfrm>
            <a:off x="464322" y="3762701"/>
            <a:ext cx="4241623" cy="870234"/>
            <a:chOff x="417322" y="3966921"/>
            <a:chExt cx="4304030" cy="911268"/>
          </a:xfrm>
        </p:grpSpPr>
        <p:pic>
          <p:nvPicPr>
            <p:cNvPr id="42" name="object 42"/>
            <p:cNvPicPr/>
            <p:nvPr/>
          </p:nvPicPr>
          <p:blipFill>
            <a:blip r:embed="rId5" cstate="print"/>
            <a:stretch>
              <a:fillRect/>
            </a:stretch>
          </p:blipFill>
          <p:spPr>
            <a:xfrm>
              <a:off x="426700" y="4244120"/>
              <a:ext cx="4279430" cy="634069"/>
            </a:xfrm>
            <a:prstGeom prst="rect">
              <a:avLst/>
            </a:prstGeom>
          </p:spPr>
        </p:pic>
        <p:sp>
          <p:nvSpPr>
            <p:cNvPr id="43" name="object 43"/>
            <p:cNvSpPr/>
            <p:nvPr/>
          </p:nvSpPr>
          <p:spPr>
            <a:xfrm>
              <a:off x="417322" y="4065715"/>
              <a:ext cx="4249419" cy="748665"/>
            </a:xfrm>
            <a:custGeom>
              <a:avLst/>
              <a:gdLst/>
              <a:ahLst/>
              <a:cxnLst/>
              <a:rect l="l" t="t" r="r" b="b"/>
              <a:pathLst>
                <a:path w="4196080" h="748664">
                  <a:moveTo>
                    <a:pt x="4070858" y="0"/>
                  </a:moveTo>
                  <a:lnTo>
                    <a:pt x="124714" y="0"/>
                  </a:lnTo>
                  <a:lnTo>
                    <a:pt x="76172" y="9806"/>
                  </a:lnTo>
                  <a:lnTo>
                    <a:pt x="36529" y="36544"/>
                  </a:lnTo>
                  <a:lnTo>
                    <a:pt x="9801" y="76188"/>
                  </a:lnTo>
                  <a:lnTo>
                    <a:pt x="0" y="124713"/>
                  </a:lnTo>
                  <a:lnTo>
                    <a:pt x="0" y="623569"/>
                  </a:lnTo>
                  <a:lnTo>
                    <a:pt x="9801" y="672095"/>
                  </a:lnTo>
                  <a:lnTo>
                    <a:pt x="36529" y="711739"/>
                  </a:lnTo>
                  <a:lnTo>
                    <a:pt x="76172" y="738477"/>
                  </a:lnTo>
                  <a:lnTo>
                    <a:pt x="124714" y="748283"/>
                  </a:lnTo>
                  <a:lnTo>
                    <a:pt x="4070858" y="748283"/>
                  </a:lnTo>
                  <a:lnTo>
                    <a:pt x="4119383" y="738477"/>
                  </a:lnTo>
                  <a:lnTo>
                    <a:pt x="4159027" y="711739"/>
                  </a:lnTo>
                  <a:lnTo>
                    <a:pt x="4185765" y="672095"/>
                  </a:lnTo>
                  <a:lnTo>
                    <a:pt x="4195572" y="623569"/>
                  </a:lnTo>
                  <a:lnTo>
                    <a:pt x="4195572" y="124713"/>
                  </a:lnTo>
                  <a:lnTo>
                    <a:pt x="4185765" y="76188"/>
                  </a:lnTo>
                  <a:lnTo>
                    <a:pt x="4159027" y="36544"/>
                  </a:lnTo>
                  <a:lnTo>
                    <a:pt x="4119383" y="9806"/>
                  </a:lnTo>
                  <a:lnTo>
                    <a:pt x="4070858" y="0"/>
                  </a:lnTo>
                  <a:close/>
                </a:path>
              </a:pathLst>
            </a:custGeom>
            <a:solidFill>
              <a:srgbClr val="FFFFFF"/>
            </a:solidFill>
          </p:spPr>
          <p:txBody>
            <a:bodyPr wrap="square" lIns="0" tIns="0" rIns="0" bIns="0" rtlCol="0"/>
            <a:lstStyle/>
            <a:p>
              <a:endParaRPr dirty="0"/>
            </a:p>
          </p:txBody>
        </p:sp>
        <p:pic>
          <p:nvPicPr>
            <p:cNvPr id="44" name="object 44"/>
            <p:cNvPicPr/>
            <p:nvPr/>
          </p:nvPicPr>
          <p:blipFill>
            <a:blip r:embed="rId6" cstate="print"/>
            <a:stretch>
              <a:fillRect/>
            </a:stretch>
          </p:blipFill>
          <p:spPr>
            <a:xfrm>
              <a:off x="417576" y="3966921"/>
              <a:ext cx="4303776" cy="457250"/>
            </a:xfrm>
            <a:prstGeom prst="rect">
              <a:avLst/>
            </a:prstGeom>
          </p:spPr>
        </p:pic>
        <p:pic>
          <p:nvPicPr>
            <p:cNvPr id="45" name="object 45"/>
            <p:cNvPicPr/>
            <p:nvPr/>
          </p:nvPicPr>
          <p:blipFill>
            <a:blip r:embed="rId7" cstate="print"/>
            <a:stretch>
              <a:fillRect/>
            </a:stretch>
          </p:blipFill>
          <p:spPr>
            <a:xfrm>
              <a:off x="539496" y="3976077"/>
              <a:ext cx="1546860" cy="475526"/>
            </a:xfrm>
            <a:prstGeom prst="rect">
              <a:avLst/>
            </a:prstGeom>
          </p:spPr>
        </p:pic>
        <p:sp>
          <p:nvSpPr>
            <p:cNvPr id="46" name="object 46"/>
            <p:cNvSpPr/>
            <p:nvPr/>
          </p:nvSpPr>
          <p:spPr>
            <a:xfrm>
              <a:off x="477012" y="3988307"/>
              <a:ext cx="4189729" cy="342900"/>
            </a:xfrm>
            <a:custGeom>
              <a:avLst/>
              <a:gdLst/>
              <a:ahLst/>
              <a:cxnLst/>
              <a:rect l="l" t="t" r="r" b="b"/>
              <a:pathLst>
                <a:path w="4189729" h="342900">
                  <a:moveTo>
                    <a:pt x="4132326" y="0"/>
                  </a:moveTo>
                  <a:lnTo>
                    <a:pt x="57150" y="0"/>
                  </a:lnTo>
                  <a:lnTo>
                    <a:pt x="34906" y="4482"/>
                  </a:lnTo>
                  <a:lnTo>
                    <a:pt x="16740" y="16716"/>
                  </a:lnTo>
                  <a:lnTo>
                    <a:pt x="4491" y="34879"/>
                  </a:lnTo>
                  <a:lnTo>
                    <a:pt x="0" y="57150"/>
                  </a:lnTo>
                  <a:lnTo>
                    <a:pt x="0" y="285750"/>
                  </a:lnTo>
                  <a:lnTo>
                    <a:pt x="4491" y="308020"/>
                  </a:lnTo>
                  <a:lnTo>
                    <a:pt x="16740" y="326183"/>
                  </a:lnTo>
                  <a:lnTo>
                    <a:pt x="34906" y="338417"/>
                  </a:lnTo>
                  <a:lnTo>
                    <a:pt x="57150" y="342900"/>
                  </a:lnTo>
                  <a:lnTo>
                    <a:pt x="4132326" y="342900"/>
                  </a:lnTo>
                  <a:lnTo>
                    <a:pt x="4154596" y="338417"/>
                  </a:lnTo>
                  <a:lnTo>
                    <a:pt x="4172759" y="326183"/>
                  </a:lnTo>
                  <a:lnTo>
                    <a:pt x="4184993" y="308020"/>
                  </a:lnTo>
                  <a:lnTo>
                    <a:pt x="4189476" y="285750"/>
                  </a:lnTo>
                  <a:lnTo>
                    <a:pt x="4189476" y="57150"/>
                  </a:lnTo>
                  <a:lnTo>
                    <a:pt x="4184993" y="34879"/>
                  </a:lnTo>
                  <a:lnTo>
                    <a:pt x="4172759" y="16716"/>
                  </a:lnTo>
                  <a:lnTo>
                    <a:pt x="4154596" y="4482"/>
                  </a:lnTo>
                  <a:lnTo>
                    <a:pt x="4132326" y="0"/>
                  </a:lnTo>
                  <a:close/>
                </a:path>
              </a:pathLst>
            </a:custGeom>
            <a:solidFill>
              <a:srgbClr val="D5DCE4"/>
            </a:solidFill>
          </p:spPr>
          <p:txBody>
            <a:bodyPr wrap="square" lIns="0" tIns="0" rIns="0" bIns="0" rtlCol="0"/>
            <a:lstStyle/>
            <a:p>
              <a:endParaRPr dirty="0"/>
            </a:p>
          </p:txBody>
        </p:sp>
        <p:sp>
          <p:nvSpPr>
            <p:cNvPr id="47" name="object 47"/>
            <p:cNvSpPr/>
            <p:nvPr/>
          </p:nvSpPr>
          <p:spPr>
            <a:xfrm>
              <a:off x="477012" y="3988307"/>
              <a:ext cx="4189729" cy="342900"/>
            </a:xfrm>
            <a:custGeom>
              <a:avLst/>
              <a:gdLst/>
              <a:ahLst/>
              <a:cxnLst/>
              <a:rect l="l" t="t" r="r" b="b"/>
              <a:pathLst>
                <a:path w="4189729" h="342900">
                  <a:moveTo>
                    <a:pt x="0" y="57150"/>
                  </a:moveTo>
                  <a:lnTo>
                    <a:pt x="4491" y="34879"/>
                  </a:lnTo>
                  <a:lnTo>
                    <a:pt x="16740" y="16716"/>
                  </a:lnTo>
                  <a:lnTo>
                    <a:pt x="34906" y="4482"/>
                  </a:lnTo>
                  <a:lnTo>
                    <a:pt x="57150" y="0"/>
                  </a:lnTo>
                  <a:lnTo>
                    <a:pt x="4132326" y="0"/>
                  </a:lnTo>
                  <a:lnTo>
                    <a:pt x="4154596" y="4482"/>
                  </a:lnTo>
                  <a:lnTo>
                    <a:pt x="4172759" y="16716"/>
                  </a:lnTo>
                  <a:lnTo>
                    <a:pt x="4184993" y="34879"/>
                  </a:lnTo>
                  <a:lnTo>
                    <a:pt x="4189476" y="57150"/>
                  </a:lnTo>
                  <a:lnTo>
                    <a:pt x="4189476" y="285750"/>
                  </a:lnTo>
                  <a:lnTo>
                    <a:pt x="4184993" y="308020"/>
                  </a:lnTo>
                  <a:lnTo>
                    <a:pt x="4172759" y="326183"/>
                  </a:lnTo>
                  <a:lnTo>
                    <a:pt x="4154596" y="338417"/>
                  </a:lnTo>
                  <a:lnTo>
                    <a:pt x="4132326" y="342900"/>
                  </a:lnTo>
                  <a:lnTo>
                    <a:pt x="57150" y="342900"/>
                  </a:lnTo>
                  <a:lnTo>
                    <a:pt x="34906" y="338417"/>
                  </a:lnTo>
                  <a:lnTo>
                    <a:pt x="16740" y="326183"/>
                  </a:lnTo>
                  <a:lnTo>
                    <a:pt x="4491" y="308020"/>
                  </a:lnTo>
                  <a:lnTo>
                    <a:pt x="0" y="285750"/>
                  </a:lnTo>
                  <a:lnTo>
                    <a:pt x="0" y="57150"/>
                  </a:lnTo>
                  <a:close/>
                </a:path>
              </a:pathLst>
            </a:custGeom>
            <a:ln w="12700">
              <a:solidFill>
                <a:srgbClr val="FFFFFF"/>
              </a:solidFill>
            </a:ln>
          </p:spPr>
          <p:txBody>
            <a:bodyPr wrap="square" lIns="0" tIns="0" rIns="0" bIns="0" rtlCol="0"/>
            <a:lstStyle/>
            <a:p>
              <a:endParaRPr dirty="0"/>
            </a:p>
          </p:txBody>
        </p:sp>
      </p:grpSp>
      <p:sp>
        <p:nvSpPr>
          <p:cNvPr id="48" name="object 48"/>
          <p:cNvSpPr txBox="1"/>
          <p:nvPr/>
        </p:nvSpPr>
        <p:spPr>
          <a:xfrm>
            <a:off x="741836" y="3840824"/>
            <a:ext cx="1256665" cy="239395"/>
          </a:xfrm>
          <a:prstGeom prst="rect">
            <a:avLst/>
          </a:prstGeom>
        </p:spPr>
        <p:txBody>
          <a:bodyPr vert="horz" wrap="square" lIns="0" tIns="12700" rIns="0" bIns="0" rtlCol="0">
            <a:spAutoFit/>
          </a:bodyPr>
          <a:lstStyle/>
          <a:p>
            <a:pPr marL="12700">
              <a:lnSpc>
                <a:spcPct val="100000"/>
              </a:lnSpc>
              <a:spcBef>
                <a:spcPts val="100"/>
              </a:spcBef>
            </a:pPr>
            <a:r>
              <a:rPr sz="1400" spc="-45" dirty="0">
                <a:latin typeface="Microsoft Sans Serif"/>
                <a:cs typeface="Microsoft Sans Serif"/>
              </a:rPr>
              <a:t>Дома</a:t>
            </a:r>
            <a:r>
              <a:rPr sz="1400" spc="-35" dirty="0">
                <a:latin typeface="Microsoft Sans Serif"/>
                <a:cs typeface="Microsoft Sans Serif"/>
              </a:rPr>
              <a:t> культуры</a:t>
            </a:r>
            <a:endParaRPr sz="1400" dirty="0">
              <a:latin typeface="Microsoft Sans Serif"/>
              <a:cs typeface="Microsoft Sans Serif"/>
            </a:endParaRPr>
          </a:p>
        </p:txBody>
      </p:sp>
      <p:grpSp>
        <p:nvGrpSpPr>
          <p:cNvPr id="49" name="object 49"/>
          <p:cNvGrpSpPr/>
          <p:nvPr/>
        </p:nvGrpSpPr>
        <p:grpSpPr>
          <a:xfrm>
            <a:off x="464323" y="5036996"/>
            <a:ext cx="4256504" cy="524184"/>
            <a:chOff x="440429" y="5724009"/>
            <a:chExt cx="4249420" cy="623570"/>
          </a:xfrm>
        </p:grpSpPr>
        <p:pic>
          <p:nvPicPr>
            <p:cNvPr id="50" name="object 50"/>
            <p:cNvPicPr/>
            <p:nvPr/>
          </p:nvPicPr>
          <p:blipFill>
            <a:blip r:embed="rId8" cstate="print"/>
            <a:stretch>
              <a:fillRect/>
            </a:stretch>
          </p:blipFill>
          <p:spPr>
            <a:xfrm>
              <a:off x="440429" y="5724009"/>
              <a:ext cx="4248925" cy="594665"/>
            </a:xfrm>
            <a:prstGeom prst="rect">
              <a:avLst/>
            </a:prstGeom>
          </p:spPr>
        </p:pic>
        <p:pic>
          <p:nvPicPr>
            <p:cNvPr id="51" name="object 51"/>
            <p:cNvPicPr/>
            <p:nvPr/>
          </p:nvPicPr>
          <p:blipFill>
            <a:blip r:embed="rId9" cstate="print"/>
            <a:stretch>
              <a:fillRect/>
            </a:stretch>
          </p:blipFill>
          <p:spPr>
            <a:xfrm>
              <a:off x="455675" y="5742431"/>
              <a:ext cx="3479291" cy="605053"/>
            </a:xfrm>
            <a:prstGeom prst="rect">
              <a:avLst/>
            </a:prstGeom>
          </p:spPr>
        </p:pic>
        <p:sp>
          <p:nvSpPr>
            <p:cNvPr id="52" name="object 52"/>
            <p:cNvSpPr/>
            <p:nvPr/>
          </p:nvSpPr>
          <p:spPr>
            <a:xfrm>
              <a:off x="484631" y="5730239"/>
              <a:ext cx="4165600" cy="510540"/>
            </a:xfrm>
            <a:custGeom>
              <a:avLst/>
              <a:gdLst/>
              <a:ahLst/>
              <a:cxnLst/>
              <a:rect l="l" t="t" r="r" b="b"/>
              <a:pathLst>
                <a:path w="4165600" h="510539">
                  <a:moveTo>
                    <a:pt x="4080002" y="0"/>
                  </a:moveTo>
                  <a:lnTo>
                    <a:pt x="85090" y="0"/>
                  </a:lnTo>
                  <a:lnTo>
                    <a:pt x="51970" y="6687"/>
                  </a:lnTo>
                  <a:lnTo>
                    <a:pt x="24923" y="24923"/>
                  </a:lnTo>
                  <a:lnTo>
                    <a:pt x="6687" y="51970"/>
                  </a:lnTo>
                  <a:lnTo>
                    <a:pt x="0" y="85090"/>
                  </a:lnTo>
                  <a:lnTo>
                    <a:pt x="0" y="425450"/>
                  </a:lnTo>
                  <a:lnTo>
                    <a:pt x="6687" y="458569"/>
                  </a:lnTo>
                  <a:lnTo>
                    <a:pt x="24923" y="485616"/>
                  </a:lnTo>
                  <a:lnTo>
                    <a:pt x="51970" y="503852"/>
                  </a:lnTo>
                  <a:lnTo>
                    <a:pt x="85090" y="510540"/>
                  </a:lnTo>
                  <a:lnTo>
                    <a:pt x="4080002" y="510540"/>
                  </a:lnTo>
                  <a:lnTo>
                    <a:pt x="4113121" y="503852"/>
                  </a:lnTo>
                  <a:lnTo>
                    <a:pt x="4140168" y="485616"/>
                  </a:lnTo>
                  <a:lnTo>
                    <a:pt x="4158404" y="458569"/>
                  </a:lnTo>
                  <a:lnTo>
                    <a:pt x="4165092" y="425450"/>
                  </a:lnTo>
                  <a:lnTo>
                    <a:pt x="4165092" y="85090"/>
                  </a:lnTo>
                  <a:lnTo>
                    <a:pt x="4158404" y="51970"/>
                  </a:lnTo>
                  <a:lnTo>
                    <a:pt x="4140168" y="24923"/>
                  </a:lnTo>
                  <a:lnTo>
                    <a:pt x="4113121" y="6687"/>
                  </a:lnTo>
                  <a:lnTo>
                    <a:pt x="4080002" y="0"/>
                  </a:lnTo>
                  <a:close/>
                </a:path>
              </a:pathLst>
            </a:custGeom>
            <a:solidFill>
              <a:srgbClr val="FFFFFF"/>
            </a:solidFill>
          </p:spPr>
          <p:txBody>
            <a:bodyPr wrap="square" lIns="0" tIns="0" rIns="0" bIns="0" rtlCol="0"/>
            <a:lstStyle/>
            <a:p>
              <a:endParaRPr dirty="0"/>
            </a:p>
          </p:txBody>
        </p:sp>
      </p:grpSp>
      <p:sp>
        <p:nvSpPr>
          <p:cNvPr id="53" name="object 53"/>
          <p:cNvSpPr txBox="1"/>
          <p:nvPr/>
        </p:nvSpPr>
        <p:spPr>
          <a:xfrm>
            <a:off x="572346" y="5232557"/>
            <a:ext cx="3454858" cy="197490"/>
          </a:xfrm>
          <a:prstGeom prst="rect">
            <a:avLst/>
          </a:prstGeom>
        </p:spPr>
        <p:txBody>
          <a:bodyPr vert="horz" wrap="square" lIns="0" tIns="12700" rIns="0" bIns="0" rtlCol="0">
            <a:spAutoFit/>
          </a:bodyPr>
          <a:lstStyle/>
          <a:p>
            <a:pPr marL="12700" marR="5080">
              <a:lnSpc>
                <a:spcPct val="100000"/>
              </a:lnSpc>
              <a:spcBef>
                <a:spcPts val="100"/>
              </a:spcBef>
            </a:pPr>
            <a:r>
              <a:rPr lang="ru-RU" sz="1200" spc="-20" dirty="0">
                <a:latin typeface="Microsoft Sans Serif"/>
                <a:cs typeface="Microsoft Sans Serif"/>
              </a:rPr>
              <a:t>1 Межпоселенческая библиотека (24 филиала)</a:t>
            </a:r>
            <a:endParaRPr sz="1200" dirty="0">
              <a:latin typeface="Microsoft Sans Serif"/>
              <a:cs typeface="Microsoft Sans Serif"/>
            </a:endParaRPr>
          </a:p>
        </p:txBody>
      </p:sp>
      <p:grpSp>
        <p:nvGrpSpPr>
          <p:cNvPr id="54" name="object 54"/>
          <p:cNvGrpSpPr/>
          <p:nvPr/>
        </p:nvGrpSpPr>
        <p:grpSpPr>
          <a:xfrm>
            <a:off x="454416" y="4771308"/>
            <a:ext cx="4310022" cy="500380"/>
            <a:chOff x="425195" y="5297423"/>
            <a:chExt cx="4296410" cy="500380"/>
          </a:xfrm>
        </p:grpSpPr>
        <p:pic>
          <p:nvPicPr>
            <p:cNvPr id="55" name="object 55"/>
            <p:cNvPicPr/>
            <p:nvPr/>
          </p:nvPicPr>
          <p:blipFill>
            <a:blip r:embed="rId10" cstate="print"/>
            <a:stretch>
              <a:fillRect/>
            </a:stretch>
          </p:blipFill>
          <p:spPr>
            <a:xfrm>
              <a:off x="425195" y="5297423"/>
              <a:ext cx="4296156" cy="487692"/>
            </a:xfrm>
            <a:prstGeom prst="rect">
              <a:avLst/>
            </a:prstGeom>
          </p:spPr>
        </p:pic>
        <p:pic>
          <p:nvPicPr>
            <p:cNvPr id="56" name="object 56"/>
            <p:cNvPicPr/>
            <p:nvPr/>
          </p:nvPicPr>
          <p:blipFill>
            <a:blip r:embed="rId11" cstate="print"/>
            <a:stretch>
              <a:fillRect/>
            </a:stretch>
          </p:blipFill>
          <p:spPr>
            <a:xfrm>
              <a:off x="548639" y="5321807"/>
              <a:ext cx="1280160" cy="475526"/>
            </a:xfrm>
            <a:prstGeom prst="rect">
              <a:avLst/>
            </a:prstGeom>
          </p:spPr>
        </p:pic>
        <p:sp>
          <p:nvSpPr>
            <p:cNvPr id="57" name="object 57"/>
            <p:cNvSpPr/>
            <p:nvPr/>
          </p:nvSpPr>
          <p:spPr>
            <a:xfrm>
              <a:off x="484631" y="5318759"/>
              <a:ext cx="4182110" cy="373380"/>
            </a:xfrm>
            <a:custGeom>
              <a:avLst/>
              <a:gdLst/>
              <a:ahLst/>
              <a:cxnLst/>
              <a:rect l="l" t="t" r="r" b="b"/>
              <a:pathLst>
                <a:path w="4182110" h="373379">
                  <a:moveTo>
                    <a:pt x="4119626" y="0"/>
                  </a:moveTo>
                  <a:lnTo>
                    <a:pt x="62230" y="0"/>
                  </a:lnTo>
                  <a:lnTo>
                    <a:pt x="38008" y="4883"/>
                  </a:lnTo>
                  <a:lnTo>
                    <a:pt x="18227" y="18208"/>
                  </a:lnTo>
                  <a:lnTo>
                    <a:pt x="4890" y="37986"/>
                  </a:lnTo>
                  <a:lnTo>
                    <a:pt x="0" y="62229"/>
                  </a:lnTo>
                  <a:lnTo>
                    <a:pt x="0" y="311149"/>
                  </a:lnTo>
                  <a:lnTo>
                    <a:pt x="4890" y="335371"/>
                  </a:lnTo>
                  <a:lnTo>
                    <a:pt x="18227" y="355152"/>
                  </a:lnTo>
                  <a:lnTo>
                    <a:pt x="38008" y="368489"/>
                  </a:lnTo>
                  <a:lnTo>
                    <a:pt x="62230" y="373379"/>
                  </a:lnTo>
                  <a:lnTo>
                    <a:pt x="4119626" y="373379"/>
                  </a:lnTo>
                  <a:lnTo>
                    <a:pt x="4143869" y="368489"/>
                  </a:lnTo>
                  <a:lnTo>
                    <a:pt x="4163647" y="355152"/>
                  </a:lnTo>
                  <a:lnTo>
                    <a:pt x="4176972" y="335371"/>
                  </a:lnTo>
                  <a:lnTo>
                    <a:pt x="4181855" y="311149"/>
                  </a:lnTo>
                  <a:lnTo>
                    <a:pt x="4181855" y="62229"/>
                  </a:lnTo>
                  <a:lnTo>
                    <a:pt x="4176972" y="37986"/>
                  </a:lnTo>
                  <a:lnTo>
                    <a:pt x="4163647" y="18208"/>
                  </a:lnTo>
                  <a:lnTo>
                    <a:pt x="4143869" y="4883"/>
                  </a:lnTo>
                  <a:lnTo>
                    <a:pt x="4119626" y="0"/>
                  </a:lnTo>
                  <a:close/>
                </a:path>
              </a:pathLst>
            </a:custGeom>
            <a:solidFill>
              <a:srgbClr val="D5DCE4"/>
            </a:solidFill>
          </p:spPr>
          <p:txBody>
            <a:bodyPr wrap="square" lIns="0" tIns="0" rIns="0" bIns="0" rtlCol="0"/>
            <a:lstStyle/>
            <a:p>
              <a:endParaRPr dirty="0"/>
            </a:p>
          </p:txBody>
        </p:sp>
        <p:sp>
          <p:nvSpPr>
            <p:cNvPr id="58" name="object 58"/>
            <p:cNvSpPr/>
            <p:nvPr/>
          </p:nvSpPr>
          <p:spPr>
            <a:xfrm>
              <a:off x="484631" y="5318759"/>
              <a:ext cx="4182110" cy="373380"/>
            </a:xfrm>
            <a:custGeom>
              <a:avLst/>
              <a:gdLst/>
              <a:ahLst/>
              <a:cxnLst/>
              <a:rect l="l" t="t" r="r" b="b"/>
              <a:pathLst>
                <a:path w="4182110" h="373379">
                  <a:moveTo>
                    <a:pt x="0" y="62229"/>
                  </a:moveTo>
                  <a:lnTo>
                    <a:pt x="4890" y="37986"/>
                  </a:lnTo>
                  <a:lnTo>
                    <a:pt x="18227" y="18208"/>
                  </a:lnTo>
                  <a:lnTo>
                    <a:pt x="38008" y="4883"/>
                  </a:lnTo>
                  <a:lnTo>
                    <a:pt x="62230" y="0"/>
                  </a:lnTo>
                  <a:lnTo>
                    <a:pt x="4119626" y="0"/>
                  </a:lnTo>
                  <a:lnTo>
                    <a:pt x="4143869" y="4883"/>
                  </a:lnTo>
                  <a:lnTo>
                    <a:pt x="4163647" y="18208"/>
                  </a:lnTo>
                  <a:lnTo>
                    <a:pt x="4176972" y="37986"/>
                  </a:lnTo>
                  <a:lnTo>
                    <a:pt x="4181855" y="62229"/>
                  </a:lnTo>
                  <a:lnTo>
                    <a:pt x="4181855" y="311149"/>
                  </a:lnTo>
                  <a:lnTo>
                    <a:pt x="4176972" y="335371"/>
                  </a:lnTo>
                  <a:lnTo>
                    <a:pt x="4163647" y="355152"/>
                  </a:lnTo>
                  <a:lnTo>
                    <a:pt x="4143869" y="368489"/>
                  </a:lnTo>
                  <a:lnTo>
                    <a:pt x="4119626" y="373379"/>
                  </a:lnTo>
                  <a:lnTo>
                    <a:pt x="62230" y="373379"/>
                  </a:lnTo>
                  <a:lnTo>
                    <a:pt x="38008" y="368489"/>
                  </a:lnTo>
                  <a:lnTo>
                    <a:pt x="18227" y="355152"/>
                  </a:lnTo>
                  <a:lnTo>
                    <a:pt x="4890" y="335371"/>
                  </a:lnTo>
                  <a:lnTo>
                    <a:pt x="0" y="311149"/>
                  </a:lnTo>
                  <a:lnTo>
                    <a:pt x="0" y="62229"/>
                  </a:lnTo>
                  <a:close/>
                </a:path>
              </a:pathLst>
            </a:custGeom>
            <a:ln w="12700">
              <a:solidFill>
                <a:srgbClr val="FFFFFF"/>
              </a:solidFill>
            </a:ln>
          </p:spPr>
          <p:txBody>
            <a:bodyPr wrap="square" lIns="0" tIns="0" rIns="0" bIns="0" rtlCol="0"/>
            <a:lstStyle/>
            <a:p>
              <a:endParaRPr dirty="0"/>
            </a:p>
          </p:txBody>
        </p:sp>
      </p:grpSp>
      <p:sp>
        <p:nvSpPr>
          <p:cNvPr id="59" name="object 59"/>
          <p:cNvSpPr txBox="1"/>
          <p:nvPr/>
        </p:nvSpPr>
        <p:spPr>
          <a:xfrm>
            <a:off x="741836" y="4853420"/>
            <a:ext cx="991235" cy="239395"/>
          </a:xfrm>
          <a:prstGeom prst="rect">
            <a:avLst/>
          </a:prstGeom>
        </p:spPr>
        <p:txBody>
          <a:bodyPr vert="horz" wrap="square" lIns="0" tIns="12700" rIns="0" bIns="0" rtlCol="0">
            <a:spAutoFit/>
          </a:bodyPr>
          <a:lstStyle/>
          <a:p>
            <a:pPr marL="12700">
              <a:lnSpc>
                <a:spcPct val="100000"/>
              </a:lnSpc>
              <a:spcBef>
                <a:spcPts val="100"/>
              </a:spcBef>
            </a:pPr>
            <a:r>
              <a:rPr sz="1400" spc="-25" dirty="0">
                <a:latin typeface="Microsoft Sans Serif"/>
                <a:cs typeface="Microsoft Sans Serif"/>
              </a:rPr>
              <a:t>Библиотеки</a:t>
            </a:r>
            <a:endParaRPr sz="1400" dirty="0">
              <a:latin typeface="Microsoft Sans Serif"/>
              <a:cs typeface="Microsoft Sans Serif"/>
            </a:endParaRPr>
          </a:p>
        </p:txBody>
      </p:sp>
      <p:grpSp>
        <p:nvGrpSpPr>
          <p:cNvPr id="60" name="object 60"/>
          <p:cNvGrpSpPr/>
          <p:nvPr/>
        </p:nvGrpSpPr>
        <p:grpSpPr>
          <a:xfrm>
            <a:off x="3981135" y="3796738"/>
            <a:ext cx="760730" cy="587375"/>
            <a:chOff x="3924300" y="4033989"/>
            <a:chExt cx="760730" cy="587375"/>
          </a:xfrm>
        </p:grpSpPr>
        <p:pic>
          <p:nvPicPr>
            <p:cNvPr id="61" name="object 61"/>
            <p:cNvPicPr/>
            <p:nvPr/>
          </p:nvPicPr>
          <p:blipFill>
            <a:blip r:embed="rId12" cstate="print"/>
            <a:stretch>
              <a:fillRect/>
            </a:stretch>
          </p:blipFill>
          <p:spPr>
            <a:xfrm>
              <a:off x="3924300" y="4033989"/>
              <a:ext cx="760488" cy="521246"/>
            </a:xfrm>
            <a:prstGeom prst="rect">
              <a:avLst/>
            </a:prstGeom>
          </p:spPr>
        </p:pic>
        <p:pic>
          <p:nvPicPr>
            <p:cNvPr id="62" name="object 62"/>
            <p:cNvPicPr/>
            <p:nvPr/>
          </p:nvPicPr>
          <p:blipFill>
            <a:blip r:embed="rId13" cstate="print"/>
            <a:stretch>
              <a:fillRect/>
            </a:stretch>
          </p:blipFill>
          <p:spPr>
            <a:xfrm>
              <a:off x="4050792" y="4038612"/>
              <a:ext cx="502958" cy="582155"/>
            </a:xfrm>
            <a:prstGeom prst="rect">
              <a:avLst/>
            </a:prstGeom>
          </p:spPr>
        </p:pic>
        <p:sp>
          <p:nvSpPr>
            <p:cNvPr id="63" name="object 63"/>
            <p:cNvSpPr/>
            <p:nvPr/>
          </p:nvSpPr>
          <p:spPr>
            <a:xfrm>
              <a:off x="3954780" y="4064507"/>
              <a:ext cx="649605" cy="410209"/>
            </a:xfrm>
            <a:custGeom>
              <a:avLst/>
              <a:gdLst/>
              <a:ahLst/>
              <a:cxnLst/>
              <a:rect l="l" t="t" r="r" b="b"/>
              <a:pathLst>
                <a:path w="649604" h="410210">
                  <a:moveTo>
                    <a:pt x="580898" y="0"/>
                  </a:moveTo>
                  <a:lnTo>
                    <a:pt x="68325" y="0"/>
                  </a:lnTo>
                  <a:lnTo>
                    <a:pt x="41737" y="5371"/>
                  </a:lnTo>
                  <a:lnTo>
                    <a:pt x="20018" y="20018"/>
                  </a:lnTo>
                  <a:lnTo>
                    <a:pt x="5371" y="41737"/>
                  </a:lnTo>
                  <a:lnTo>
                    <a:pt x="0" y="68326"/>
                  </a:lnTo>
                  <a:lnTo>
                    <a:pt x="0" y="341630"/>
                  </a:lnTo>
                  <a:lnTo>
                    <a:pt x="5371" y="368218"/>
                  </a:lnTo>
                  <a:lnTo>
                    <a:pt x="20018" y="389937"/>
                  </a:lnTo>
                  <a:lnTo>
                    <a:pt x="41737" y="404584"/>
                  </a:lnTo>
                  <a:lnTo>
                    <a:pt x="68325" y="409956"/>
                  </a:lnTo>
                  <a:lnTo>
                    <a:pt x="580898" y="409956"/>
                  </a:lnTo>
                  <a:lnTo>
                    <a:pt x="607486" y="404584"/>
                  </a:lnTo>
                  <a:lnTo>
                    <a:pt x="629205" y="389937"/>
                  </a:lnTo>
                  <a:lnTo>
                    <a:pt x="643852" y="368218"/>
                  </a:lnTo>
                  <a:lnTo>
                    <a:pt x="649224" y="341630"/>
                  </a:lnTo>
                  <a:lnTo>
                    <a:pt x="649224" y="68326"/>
                  </a:lnTo>
                  <a:lnTo>
                    <a:pt x="643852" y="41737"/>
                  </a:lnTo>
                  <a:lnTo>
                    <a:pt x="629205" y="20018"/>
                  </a:lnTo>
                  <a:lnTo>
                    <a:pt x="607486" y="5371"/>
                  </a:lnTo>
                  <a:lnTo>
                    <a:pt x="580898" y="0"/>
                  </a:lnTo>
                  <a:close/>
                </a:path>
              </a:pathLst>
            </a:custGeom>
            <a:solidFill>
              <a:srgbClr val="927D9A"/>
            </a:solidFill>
          </p:spPr>
          <p:txBody>
            <a:bodyPr wrap="square" lIns="0" tIns="0" rIns="0" bIns="0" rtlCol="0"/>
            <a:lstStyle/>
            <a:p>
              <a:endParaRPr dirty="0"/>
            </a:p>
          </p:txBody>
        </p:sp>
        <p:sp>
          <p:nvSpPr>
            <p:cNvPr id="64" name="object 64"/>
            <p:cNvSpPr/>
            <p:nvPr/>
          </p:nvSpPr>
          <p:spPr>
            <a:xfrm>
              <a:off x="3954780" y="4064507"/>
              <a:ext cx="649605" cy="410209"/>
            </a:xfrm>
            <a:custGeom>
              <a:avLst/>
              <a:gdLst/>
              <a:ahLst/>
              <a:cxnLst/>
              <a:rect l="l" t="t" r="r" b="b"/>
              <a:pathLst>
                <a:path w="649604" h="410210">
                  <a:moveTo>
                    <a:pt x="0" y="68326"/>
                  </a:moveTo>
                  <a:lnTo>
                    <a:pt x="5371" y="41737"/>
                  </a:lnTo>
                  <a:lnTo>
                    <a:pt x="20018" y="20018"/>
                  </a:lnTo>
                  <a:lnTo>
                    <a:pt x="41737" y="5371"/>
                  </a:lnTo>
                  <a:lnTo>
                    <a:pt x="68325" y="0"/>
                  </a:lnTo>
                  <a:lnTo>
                    <a:pt x="580898" y="0"/>
                  </a:lnTo>
                  <a:lnTo>
                    <a:pt x="607486" y="5371"/>
                  </a:lnTo>
                  <a:lnTo>
                    <a:pt x="629205" y="20018"/>
                  </a:lnTo>
                  <a:lnTo>
                    <a:pt x="643852" y="41737"/>
                  </a:lnTo>
                  <a:lnTo>
                    <a:pt x="649224" y="68326"/>
                  </a:lnTo>
                  <a:lnTo>
                    <a:pt x="649224" y="341630"/>
                  </a:lnTo>
                  <a:lnTo>
                    <a:pt x="643852" y="368218"/>
                  </a:lnTo>
                  <a:lnTo>
                    <a:pt x="629205" y="389937"/>
                  </a:lnTo>
                  <a:lnTo>
                    <a:pt x="607486" y="404584"/>
                  </a:lnTo>
                  <a:lnTo>
                    <a:pt x="580898" y="409956"/>
                  </a:lnTo>
                  <a:lnTo>
                    <a:pt x="68325" y="409956"/>
                  </a:lnTo>
                  <a:lnTo>
                    <a:pt x="41737" y="404584"/>
                  </a:lnTo>
                  <a:lnTo>
                    <a:pt x="20018" y="389937"/>
                  </a:lnTo>
                  <a:lnTo>
                    <a:pt x="5371" y="368218"/>
                  </a:lnTo>
                  <a:lnTo>
                    <a:pt x="0" y="341630"/>
                  </a:lnTo>
                  <a:lnTo>
                    <a:pt x="0" y="68326"/>
                  </a:lnTo>
                  <a:close/>
                </a:path>
              </a:pathLst>
            </a:custGeom>
            <a:ln w="9525">
              <a:solidFill>
                <a:srgbClr val="FFFFFF"/>
              </a:solidFill>
            </a:ln>
          </p:spPr>
          <p:txBody>
            <a:bodyPr wrap="square" lIns="0" tIns="0" rIns="0" bIns="0" rtlCol="0"/>
            <a:lstStyle/>
            <a:p>
              <a:endParaRPr dirty="0"/>
            </a:p>
          </p:txBody>
        </p:sp>
      </p:grpSp>
      <p:sp>
        <p:nvSpPr>
          <p:cNvPr id="65" name="object 65"/>
          <p:cNvSpPr txBox="1"/>
          <p:nvPr/>
        </p:nvSpPr>
        <p:spPr>
          <a:xfrm>
            <a:off x="4230847" y="3871917"/>
            <a:ext cx="256517" cy="289823"/>
          </a:xfrm>
          <a:prstGeom prst="rect">
            <a:avLst/>
          </a:prstGeom>
        </p:spPr>
        <p:txBody>
          <a:bodyPr vert="horz" wrap="square" lIns="0" tIns="12700" rIns="0" bIns="0" rtlCol="0">
            <a:spAutoFit/>
          </a:bodyPr>
          <a:lstStyle/>
          <a:p>
            <a:pPr marL="12700">
              <a:lnSpc>
                <a:spcPct val="100000"/>
              </a:lnSpc>
              <a:spcBef>
                <a:spcPts val="100"/>
              </a:spcBef>
            </a:pPr>
            <a:r>
              <a:rPr lang="ru-RU" sz="1800" spc="-5" dirty="0">
                <a:solidFill>
                  <a:srgbClr val="FFFFFF"/>
                </a:solidFill>
                <a:latin typeface="Microsoft Sans Serif"/>
                <a:cs typeface="Microsoft Sans Serif"/>
              </a:rPr>
              <a:t>1</a:t>
            </a:r>
            <a:endParaRPr sz="1800" dirty="0">
              <a:latin typeface="Microsoft Sans Serif"/>
              <a:cs typeface="Microsoft Sans Serif"/>
            </a:endParaRPr>
          </a:p>
        </p:txBody>
      </p:sp>
      <p:sp>
        <p:nvSpPr>
          <p:cNvPr id="71" name="object 71"/>
          <p:cNvSpPr txBox="1"/>
          <p:nvPr/>
        </p:nvSpPr>
        <p:spPr>
          <a:xfrm>
            <a:off x="4238371" y="4877229"/>
            <a:ext cx="92597" cy="289823"/>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Microsoft Sans Serif"/>
                <a:cs typeface="Microsoft Sans Serif"/>
              </a:rPr>
              <a:t>1</a:t>
            </a:r>
            <a:endParaRPr sz="1800" dirty="0">
              <a:latin typeface="Microsoft Sans Serif"/>
              <a:cs typeface="Microsoft Sans Serif"/>
            </a:endParaRPr>
          </a:p>
        </p:txBody>
      </p:sp>
      <p:grpSp>
        <p:nvGrpSpPr>
          <p:cNvPr id="72" name="object 72"/>
          <p:cNvGrpSpPr/>
          <p:nvPr/>
        </p:nvGrpSpPr>
        <p:grpSpPr>
          <a:xfrm>
            <a:off x="3950655" y="3034864"/>
            <a:ext cx="763905" cy="586740"/>
            <a:chOff x="3924300" y="3180613"/>
            <a:chExt cx="763905" cy="586740"/>
          </a:xfrm>
        </p:grpSpPr>
        <p:pic>
          <p:nvPicPr>
            <p:cNvPr id="73" name="object 73"/>
            <p:cNvPicPr/>
            <p:nvPr/>
          </p:nvPicPr>
          <p:blipFill>
            <a:blip r:embed="rId14" cstate="print"/>
            <a:stretch>
              <a:fillRect/>
            </a:stretch>
          </p:blipFill>
          <p:spPr>
            <a:xfrm>
              <a:off x="3924300" y="3180613"/>
              <a:ext cx="763524" cy="519658"/>
            </a:xfrm>
            <a:prstGeom prst="rect">
              <a:avLst/>
            </a:prstGeom>
          </p:spPr>
        </p:pic>
        <p:pic>
          <p:nvPicPr>
            <p:cNvPr id="74" name="object 74"/>
            <p:cNvPicPr/>
            <p:nvPr/>
          </p:nvPicPr>
          <p:blipFill>
            <a:blip r:embed="rId15" cstate="print"/>
            <a:stretch>
              <a:fillRect/>
            </a:stretch>
          </p:blipFill>
          <p:spPr>
            <a:xfrm>
              <a:off x="4053839" y="3185172"/>
              <a:ext cx="502958" cy="582155"/>
            </a:xfrm>
            <a:prstGeom prst="rect">
              <a:avLst/>
            </a:prstGeom>
          </p:spPr>
        </p:pic>
        <p:sp>
          <p:nvSpPr>
            <p:cNvPr id="75" name="object 75"/>
            <p:cNvSpPr/>
            <p:nvPr/>
          </p:nvSpPr>
          <p:spPr>
            <a:xfrm>
              <a:off x="3954780" y="3211068"/>
              <a:ext cx="652780" cy="408940"/>
            </a:xfrm>
            <a:custGeom>
              <a:avLst/>
              <a:gdLst/>
              <a:ahLst/>
              <a:cxnLst/>
              <a:rect l="l" t="t" r="r" b="b"/>
              <a:pathLst>
                <a:path w="652779" h="408939">
                  <a:moveTo>
                    <a:pt x="584200" y="0"/>
                  </a:moveTo>
                  <a:lnTo>
                    <a:pt x="68072" y="0"/>
                  </a:lnTo>
                  <a:lnTo>
                    <a:pt x="41576" y="5349"/>
                  </a:lnTo>
                  <a:lnTo>
                    <a:pt x="19938" y="19938"/>
                  </a:lnTo>
                  <a:lnTo>
                    <a:pt x="5349" y="41576"/>
                  </a:lnTo>
                  <a:lnTo>
                    <a:pt x="0" y="68072"/>
                  </a:lnTo>
                  <a:lnTo>
                    <a:pt x="0" y="340360"/>
                  </a:lnTo>
                  <a:lnTo>
                    <a:pt x="5349" y="366855"/>
                  </a:lnTo>
                  <a:lnTo>
                    <a:pt x="19938" y="388493"/>
                  </a:lnTo>
                  <a:lnTo>
                    <a:pt x="41576" y="403082"/>
                  </a:lnTo>
                  <a:lnTo>
                    <a:pt x="68072" y="408432"/>
                  </a:lnTo>
                  <a:lnTo>
                    <a:pt x="584200" y="408432"/>
                  </a:lnTo>
                  <a:lnTo>
                    <a:pt x="610695" y="403082"/>
                  </a:lnTo>
                  <a:lnTo>
                    <a:pt x="632333" y="388493"/>
                  </a:lnTo>
                  <a:lnTo>
                    <a:pt x="646922" y="366855"/>
                  </a:lnTo>
                  <a:lnTo>
                    <a:pt x="652272" y="340360"/>
                  </a:lnTo>
                  <a:lnTo>
                    <a:pt x="652272" y="68072"/>
                  </a:lnTo>
                  <a:lnTo>
                    <a:pt x="646922" y="41576"/>
                  </a:lnTo>
                  <a:lnTo>
                    <a:pt x="632333" y="19938"/>
                  </a:lnTo>
                  <a:lnTo>
                    <a:pt x="610695" y="5349"/>
                  </a:lnTo>
                  <a:lnTo>
                    <a:pt x="584200" y="0"/>
                  </a:lnTo>
                  <a:close/>
                </a:path>
              </a:pathLst>
            </a:custGeom>
            <a:solidFill>
              <a:srgbClr val="927D9A"/>
            </a:solidFill>
          </p:spPr>
          <p:txBody>
            <a:bodyPr wrap="square" lIns="0" tIns="0" rIns="0" bIns="0" rtlCol="0"/>
            <a:lstStyle/>
            <a:p>
              <a:endParaRPr dirty="0"/>
            </a:p>
          </p:txBody>
        </p:sp>
        <p:sp>
          <p:nvSpPr>
            <p:cNvPr id="76" name="object 76"/>
            <p:cNvSpPr/>
            <p:nvPr/>
          </p:nvSpPr>
          <p:spPr>
            <a:xfrm>
              <a:off x="3954780" y="3211068"/>
              <a:ext cx="652780" cy="408940"/>
            </a:xfrm>
            <a:custGeom>
              <a:avLst/>
              <a:gdLst/>
              <a:ahLst/>
              <a:cxnLst/>
              <a:rect l="l" t="t" r="r" b="b"/>
              <a:pathLst>
                <a:path w="652779" h="408939">
                  <a:moveTo>
                    <a:pt x="0" y="68072"/>
                  </a:moveTo>
                  <a:lnTo>
                    <a:pt x="5349" y="41576"/>
                  </a:lnTo>
                  <a:lnTo>
                    <a:pt x="19938" y="19938"/>
                  </a:lnTo>
                  <a:lnTo>
                    <a:pt x="41576" y="5349"/>
                  </a:lnTo>
                  <a:lnTo>
                    <a:pt x="68072" y="0"/>
                  </a:lnTo>
                  <a:lnTo>
                    <a:pt x="584200" y="0"/>
                  </a:lnTo>
                  <a:lnTo>
                    <a:pt x="610695" y="5349"/>
                  </a:lnTo>
                  <a:lnTo>
                    <a:pt x="632333" y="19938"/>
                  </a:lnTo>
                  <a:lnTo>
                    <a:pt x="646922" y="41576"/>
                  </a:lnTo>
                  <a:lnTo>
                    <a:pt x="652272" y="68072"/>
                  </a:lnTo>
                  <a:lnTo>
                    <a:pt x="652272" y="340360"/>
                  </a:lnTo>
                  <a:lnTo>
                    <a:pt x="646922" y="366855"/>
                  </a:lnTo>
                  <a:lnTo>
                    <a:pt x="632333" y="388493"/>
                  </a:lnTo>
                  <a:lnTo>
                    <a:pt x="610695" y="403082"/>
                  </a:lnTo>
                  <a:lnTo>
                    <a:pt x="584200" y="408432"/>
                  </a:lnTo>
                  <a:lnTo>
                    <a:pt x="68072" y="408432"/>
                  </a:lnTo>
                  <a:lnTo>
                    <a:pt x="41576" y="403082"/>
                  </a:lnTo>
                  <a:lnTo>
                    <a:pt x="19938" y="388493"/>
                  </a:lnTo>
                  <a:lnTo>
                    <a:pt x="5349" y="366855"/>
                  </a:lnTo>
                  <a:lnTo>
                    <a:pt x="0" y="340360"/>
                  </a:lnTo>
                  <a:lnTo>
                    <a:pt x="0" y="68072"/>
                  </a:lnTo>
                  <a:close/>
                </a:path>
              </a:pathLst>
            </a:custGeom>
            <a:ln w="9525">
              <a:solidFill>
                <a:srgbClr val="FFFFFF"/>
              </a:solidFill>
            </a:ln>
          </p:spPr>
          <p:txBody>
            <a:bodyPr wrap="square" lIns="0" tIns="0" rIns="0" bIns="0" rtlCol="0"/>
            <a:lstStyle/>
            <a:p>
              <a:endParaRPr dirty="0"/>
            </a:p>
          </p:txBody>
        </p:sp>
      </p:grpSp>
      <p:sp>
        <p:nvSpPr>
          <p:cNvPr id="77" name="object 77"/>
          <p:cNvSpPr txBox="1"/>
          <p:nvPr/>
        </p:nvSpPr>
        <p:spPr>
          <a:xfrm>
            <a:off x="4204842" y="3129202"/>
            <a:ext cx="186564" cy="289823"/>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Microsoft Sans Serif"/>
                <a:cs typeface="Microsoft Sans Serif"/>
              </a:rPr>
              <a:t>1</a:t>
            </a:r>
            <a:endParaRPr sz="1800" dirty="0">
              <a:latin typeface="Microsoft Sans Serif"/>
              <a:cs typeface="Microsoft Sans Serif"/>
            </a:endParaRPr>
          </a:p>
        </p:txBody>
      </p:sp>
      <p:sp>
        <p:nvSpPr>
          <p:cNvPr id="78" name="object 78"/>
          <p:cNvSpPr/>
          <p:nvPr/>
        </p:nvSpPr>
        <p:spPr>
          <a:xfrm>
            <a:off x="385572" y="1077467"/>
            <a:ext cx="2787650" cy="500380"/>
          </a:xfrm>
          <a:custGeom>
            <a:avLst/>
            <a:gdLst/>
            <a:ahLst/>
            <a:cxnLst/>
            <a:rect l="l" t="t" r="r" b="b"/>
            <a:pathLst>
              <a:path w="2787650" h="500380">
                <a:moveTo>
                  <a:pt x="2537460" y="0"/>
                </a:moveTo>
                <a:lnTo>
                  <a:pt x="0" y="0"/>
                </a:lnTo>
                <a:lnTo>
                  <a:pt x="0" y="499872"/>
                </a:lnTo>
                <a:lnTo>
                  <a:pt x="2537460" y="499872"/>
                </a:lnTo>
                <a:lnTo>
                  <a:pt x="2787396" y="249936"/>
                </a:lnTo>
                <a:lnTo>
                  <a:pt x="2537460" y="0"/>
                </a:lnTo>
                <a:close/>
              </a:path>
            </a:pathLst>
          </a:custGeom>
          <a:solidFill>
            <a:srgbClr val="927D9A"/>
          </a:solidFill>
        </p:spPr>
        <p:txBody>
          <a:bodyPr wrap="square" lIns="0" tIns="0" rIns="0" bIns="0" rtlCol="0"/>
          <a:lstStyle/>
          <a:p>
            <a:endParaRPr dirty="0"/>
          </a:p>
        </p:txBody>
      </p:sp>
      <p:sp>
        <p:nvSpPr>
          <p:cNvPr id="79" name="object 79"/>
          <p:cNvSpPr txBox="1"/>
          <p:nvPr/>
        </p:nvSpPr>
        <p:spPr>
          <a:xfrm>
            <a:off x="583488" y="1104341"/>
            <a:ext cx="2319655" cy="454025"/>
          </a:xfrm>
          <a:prstGeom prst="rect">
            <a:avLst/>
          </a:prstGeom>
        </p:spPr>
        <p:txBody>
          <a:bodyPr vert="horz" wrap="square" lIns="0" tIns="13335" rIns="0" bIns="0" rtlCol="0">
            <a:spAutoFit/>
          </a:bodyPr>
          <a:lstStyle/>
          <a:p>
            <a:pPr marR="44450" algn="ctr">
              <a:lnSpc>
                <a:spcPct val="100000"/>
              </a:lnSpc>
              <a:spcBef>
                <a:spcPts val="105"/>
              </a:spcBef>
            </a:pPr>
            <a:r>
              <a:rPr sz="1400" dirty="0">
                <a:solidFill>
                  <a:srgbClr val="FFFFFF"/>
                </a:solidFill>
                <a:latin typeface="Microsoft Sans Serif"/>
                <a:cs typeface="Microsoft Sans Serif"/>
              </a:rPr>
              <a:t>Общий</a:t>
            </a:r>
            <a:r>
              <a:rPr sz="1400" spc="-10" dirty="0">
                <a:solidFill>
                  <a:srgbClr val="FFFFFF"/>
                </a:solidFill>
                <a:latin typeface="Microsoft Sans Serif"/>
                <a:cs typeface="Microsoft Sans Serif"/>
              </a:rPr>
              <a:t> </a:t>
            </a:r>
            <a:r>
              <a:rPr sz="1400" spc="-20" dirty="0">
                <a:solidFill>
                  <a:srgbClr val="FFFFFF"/>
                </a:solidFill>
                <a:latin typeface="Microsoft Sans Serif"/>
                <a:cs typeface="Microsoft Sans Serif"/>
              </a:rPr>
              <a:t>объем</a:t>
            </a:r>
            <a:r>
              <a:rPr sz="1400" spc="-35" dirty="0">
                <a:solidFill>
                  <a:srgbClr val="FFFFFF"/>
                </a:solidFill>
                <a:latin typeface="Microsoft Sans Serif"/>
                <a:cs typeface="Microsoft Sans Serif"/>
              </a:rPr>
              <a:t> </a:t>
            </a:r>
            <a:r>
              <a:rPr sz="1400" spc="-10" dirty="0">
                <a:solidFill>
                  <a:srgbClr val="FFFFFF"/>
                </a:solidFill>
                <a:latin typeface="Microsoft Sans Serif"/>
                <a:cs typeface="Microsoft Sans Serif"/>
              </a:rPr>
              <a:t>расходов</a:t>
            </a:r>
            <a:endParaRPr sz="1400" dirty="0">
              <a:latin typeface="Microsoft Sans Serif"/>
              <a:cs typeface="Microsoft Sans Serif"/>
            </a:endParaRPr>
          </a:p>
          <a:p>
            <a:pPr algn="ctr">
              <a:lnSpc>
                <a:spcPct val="100000"/>
              </a:lnSpc>
              <a:spcBef>
                <a:spcPts val="5"/>
              </a:spcBef>
            </a:pPr>
            <a:r>
              <a:rPr sz="1400" dirty="0">
                <a:solidFill>
                  <a:srgbClr val="FFFFFF"/>
                </a:solidFill>
                <a:latin typeface="Microsoft Sans Serif"/>
                <a:cs typeface="Microsoft Sans Serif"/>
              </a:rPr>
              <a:t>на</a:t>
            </a:r>
            <a:r>
              <a:rPr sz="1400" spc="-15" dirty="0">
                <a:solidFill>
                  <a:srgbClr val="FFFFFF"/>
                </a:solidFill>
                <a:latin typeface="Microsoft Sans Serif"/>
                <a:cs typeface="Microsoft Sans Serif"/>
              </a:rPr>
              <a:t> </a:t>
            </a:r>
            <a:r>
              <a:rPr sz="1400" spc="-5" dirty="0">
                <a:solidFill>
                  <a:srgbClr val="FFFFFF"/>
                </a:solidFill>
                <a:latin typeface="Microsoft Sans Serif"/>
                <a:cs typeface="Microsoft Sans Serif"/>
              </a:rPr>
              <a:t>реализацию</a:t>
            </a:r>
            <a:r>
              <a:rPr sz="1400" spc="-35" dirty="0">
                <a:solidFill>
                  <a:srgbClr val="FFFFFF"/>
                </a:solidFill>
                <a:latin typeface="Microsoft Sans Serif"/>
                <a:cs typeface="Microsoft Sans Serif"/>
              </a:rPr>
              <a:t> </a:t>
            </a:r>
            <a:r>
              <a:rPr sz="1400" spc="-15" dirty="0">
                <a:solidFill>
                  <a:srgbClr val="FFFFFF"/>
                </a:solidFill>
                <a:latin typeface="Microsoft Sans Serif"/>
                <a:cs typeface="Microsoft Sans Serif"/>
              </a:rPr>
              <a:t>программы:</a:t>
            </a:r>
            <a:endParaRPr sz="1400" dirty="0">
              <a:latin typeface="Microsoft Sans Serif"/>
              <a:cs typeface="Microsoft Sans Serif"/>
            </a:endParaRPr>
          </a:p>
        </p:txBody>
      </p:sp>
      <p:sp>
        <p:nvSpPr>
          <p:cNvPr id="80" name="object 80"/>
          <p:cNvSpPr/>
          <p:nvPr/>
        </p:nvSpPr>
        <p:spPr>
          <a:xfrm>
            <a:off x="2988564" y="1077467"/>
            <a:ext cx="2293620" cy="500380"/>
          </a:xfrm>
          <a:custGeom>
            <a:avLst/>
            <a:gdLst/>
            <a:ahLst/>
            <a:cxnLst/>
            <a:rect l="l" t="t" r="r" b="b"/>
            <a:pathLst>
              <a:path w="2293620" h="500380">
                <a:moveTo>
                  <a:pt x="2043684" y="0"/>
                </a:moveTo>
                <a:lnTo>
                  <a:pt x="0" y="0"/>
                </a:lnTo>
                <a:lnTo>
                  <a:pt x="249936" y="249936"/>
                </a:lnTo>
                <a:lnTo>
                  <a:pt x="0" y="499872"/>
                </a:lnTo>
                <a:lnTo>
                  <a:pt x="2043684" y="499872"/>
                </a:lnTo>
                <a:lnTo>
                  <a:pt x="2293620" y="249936"/>
                </a:lnTo>
                <a:lnTo>
                  <a:pt x="2043684" y="0"/>
                </a:lnTo>
                <a:close/>
              </a:path>
            </a:pathLst>
          </a:custGeom>
          <a:solidFill>
            <a:srgbClr val="927D9A"/>
          </a:solidFill>
        </p:spPr>
        <p:txBody>
          <a:bodyPr wrap="square" lIns="0" tIns="0" rIns="0" bIns="0" rtlCol="0"/>
          <a:lstStyle/>
          <a:p>
            <a:endParaRPr dirty="0"/>
          </a:p>
        </p:txBody>
      </p:sp>
      <p:sp>
        <p:nvSpPr>
          <p:cNvPr id="81" name="object 81"/>
          <p:cNvSpPr txBox="1"/>
          <p:nvPr/>
        </p:nvSpPr>
        <p:spPr>
          <a:xfrm>
            <a:off x="3502215" y="1099069"/>
            <a:ext cx="1450975" cy="457176"/>
          </a:xfrm>
          <a:prstGeom prst="rect">
            <a:avLst/>
          </a:prstGeom>
        </p:spPr>
        <p:txBody>
          <a:bodyPr vert="horz" wrap="square" lIns="0" tIns="13335" rIns="0" bIns="0" rtlCol="0">
            <a:spAutoFit/>
          </a:bodyPr>
          <a:lstStyle/>
          <a:p>
            <a:pPr marL="12700" algn="ctr">
              <a:lnSpc>
                <a:spcPct val="100000"/>
              </a:lnSpc>
              <a:spcBef>
                <a:spcPts val="105"/>
              </a:spcBef>
            </a:pPr>
            <a:r>
              <a:rPr sz="1400" spc="-30" dirty="0" err="1">
                <a:solidFill>
                  <a:srgbClr val="FFFFFF"/>
                </a:solidFill>
                <a:latin typeface="Microsoft Sans Serif"/>
                <a:cs typeface="Microsoft Sans Serif"/>
              </a:rPr>
              <a:t>за</a:t>
            </a:r>
            <a:r>
              <a:rPr sz="1400" spc="-20" dirty="0">
                <a:solidFill>
                  <a:srgbClr val="FFFFFF"/>
                </a:solidFill>
                <a:latin typeface="Microsoft Sans Serif"/>
                <a:cs typeface="Microsoft Sans Serif"/>
              </a:rPr>
              <a:t> </a:t>
            </a: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3</a:t>
            </a:r>
            <a:r>
              <a:rPr sz="1400" spc="-20" dirty="0">
                <a:solidFill>
                  <a:srgbClr val="FFFFFF"/>
                </a:solidFill>
                <a:latin typeface="Microsoft Sans Serif"/>
                <a:cs typeface="Microsoft Sans Serif"/>
              </a:rPr>
              <a:t> </a:t>
            </a:r>
            <a:r>
              <a:rPr sz="1400" spc="-35" dirty="0">
                <a:solidFill>
                  <a:srgbClr val="FFFFFF"/>
                </a:solidFill>
                <a:latin typeface="Microsoft Sans Serif"/>
                <a:cs typeface="Microsoft Sans Serif"/>
              </a:rPr>
              <a:t>год</a:t>
            </a:r>
            <a:endParaRPr lang="ru-RU" sz="1400" spc="-35" dirty="0">
              <a:solidFill>
                <a:srgbClr val="FFFFFF"/>
              </a:solidFill>
              <a:latin typeface="Microsoft Sans Serif"/>
              <a:cs typeface="Microsoft Sans Serif"/>
            </a:endParaRPr>
          </a:p>
          <a:p>
            <a:pPr marL="12700" algn="ctr">
              <a:lnSpc>
                <a:spcPct val="100000"/>
              </a:lnSpc>
              <a:spcBef>
                <a:spcPts val="105"/>
              </a:spcBef>
            </a:pPr>
            <a:r>
              <a:rPr lang="ru-RU" sz="1400" spc="-35" dirty="0">
                <a:solidFill>
                  <a:srgbClr val="FFFFFF"/>
                </a:solidFill>
                <a:latin typeface="Microsoft Sans Serif"/>
                <a:cs typeface="Microsoft Sans Serif"/>
              </a:rPr>
              <a:t>71 406,5</a:t>
            </a:r>
            <a:endParaRPr sz="1400" dirty="0">
              <a:latin typeface="Microsoft Sans Serif"/>
              <a:cs typeface="Microsoft Sans Serif"/>
            </a:endParaRPr>
          </a:p>
        </p:txBody>
      </p:sp>
      <p:sp>
        <p:nvSpPr>
          <p:cNvPr id="82" name="object 82"/>
          <p:cNvSpPr/>
          <p:nvPr/>
        </p:nvSpPr>
        <p:spPr>
          <a:xfrm>
            <a:off x="5126735" y="1085088"/>
            <a:ext cx="2293620" cy="492759"/>
          </a:xfrm>
          <a:custGeom>
            <a:avLst/>
            <a:gdLst/>
            <a:ahLst/>
            <a:cxnLst/>
            <a:rect l="l" t="t" r="r" b="b"/>
            <a:pathLst>
              <a:path w="2293620" h="492759">
                <a:moveTo>
                  <a:pt x="2047493" y="0"/>
                </a:moveTo>
                <a:lnTo>
                  <a:pt x="0" y="0"/>
                </a:lnTo>
                <a:lnTo>
                  <a:pt x="246125" y="246125"/>
                </a:lnTo>
                <a:lnTo>
                  <a:pt x="0" y="492251"/>
                </a:lnTo>
                <a:lnTo>
                  <a:pt x="2047493" y="492251"/>
                </a:lnTo>
                <a:lnTo>
                  <a:pt x="2293619" y="246125"/>
                </a:lnTo>
                <a:lnTo>
                  <a:pt x="2047493" y="0"/>
                </a:lnTo>
                <a:close/>
              </a:path>
            </a:pathLst>
          </a:custGeom>
          <a:solidFill>
            <a:srgbClr val="927D9A"/>
          </a:solidFill>
        </p:spPr>
        <p:txBody>
          <a:bodyPr wrap="square" lIns="0" tIns="0" rIns="0" bIns="0" rtlCol="0"/>
          <a:lstStyle/>
          <a:p>
            <a:endParaRPr dirty="0"/>
          </a:p>
        </p:txBody>
      </p:sp>
      <p:sp>
        <p:nvSpPr>
          <p:cNvPr id="83" name="object 83"/>
          <p:cNvSpPr txBox="1"/>
          <p:nvPr/>
        </p:nvSpPr>
        <p:spPr>
          <a:xfrm>
            <a:off x="5739913" y="1103632"/>
            <a:ext cx="1450975" cy="457176"/>
          </a:xfrm>
          <a:prstGeom prst="rect">
            <a:avLst/>
          </a:prstGeom>
        </p:spPr>
        <p:txBody>
          <a:bodyPr vert="horz" wrap="square" lIns="0" tIns="13335" rIns="0" bIns="0" rtlCol="0">
            <a:spAutoFit/>
          </a:bodyPr>
          <a:lstStyle/>
          <a:p>
            <a:pPr marL="12700" algn="ctr">
              <a:lnSpc>
                <a:spcPct val="100000"/>
              </a:lnSpc>
              <a:spcBef>
                <a:spcPts val="105"/>
              </a:spcBef>
            </a:pPr>
            <a:r>
              <a:rPr sz="1400" spc="-30" dirty="0" err="1">
                <a:solidFill>
                  <a:srgbClr val="FFFFFF"/>
                </a:solidFill>
                <a:latin typeface="Microsoft Sans Serif"/>
                <a:cs typeface="Microsoft Sans Serif"/>
              </a:rPr>
              <a:t>за</a:t>
            </a:r>
            <a:r>
              <a:rPr sz="1400" spc="-20" dirty="0">
                <a:solidFill>
                  <a:srgbClr val="FFFFFF"/>
                </a:solidFill>
                <a:latin typeface="Microsoft Sans Serif"/>
                <a:cs typeface="Microsoft Sans Serif"/>
              </a:rPr>
              <a:t> </a:t>
            </a: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4</a:t>
            </a:r>
            <a:r>
              <a:rPr sz="1400" spc="-20" dirty="0">
                <a:solidFill>
                  <a:srgbClr val="FFFFFF"/>
                </a:solidFill>
                <a:latin typeface="Microsoft Sans Serif"/>
                <a:cs typeface="Microsoft Sans Serif"/>
              </a:rPr>
              <a:t> </a:t>
            </a:r>
            <a:r>
              <a:rPr sz="1400" spc="-35" dirty="0">
                <a:solidFill>
                  <a:srgbClr val="FFFFFF"/>
                </a:solidFill>
                <a:latin typeface="Microsoft Sans Serif"/>
                <a:cs typeface="Microsoft Sans Serif"/>
              </a:rPr>
              <a:t>год</a:t>
            </a:r>
            <a:endParaRPr lang="ru-RU" sz="1400" spc="-5" dirty="0">
              <a:solidFill>
                <a:srgbClr val="FFFFFF"/>
              </a:solidFill>
              <a:latin typeface="Microsoft Sans Serif"/>
              <a:cs typeface="Microsoft Sans Serif"/>
            </a:endParaRPr>
          </a:p>
          <a:p>
            <a:pPr marL="12700" algn="ctr">
              <a:lnSpc>
                <a:spcPct val="100000"/>
              </a:lnSpc>
              <a:spcBef>
                <a:spcPts val="105"/>
              </a:spcBef>
            </a:pPr>
            <a:r>
              <a:rPr lang="ru-RU" sz="1400" spc="-5" dirty="0">
                <a:solidFill>
                  <a:srgbClr val="FFFFFF"/>
                </a:solidFill>
                <a:latin typeface="Microsoft Sans Serif"/>
                <a:cs typeface="Microsoft Sans Serif"/>
              </a:rPr>
              <a:t>94 816,4</a:t>
            </a:r>
          </a:p>
        </p:txBody>
      </p:sp>
      <p:sp>
        <p:nvSpPr>
          <p:cNvPr id="84" name="object 84"/>
          <p:cNvSpPr/>
          <p:nvPr/>
        </p:nvSpPr>
        <p:spPr>
          <a:xfrm>
            <a:off x="7264907" y="1086611"/>
            <a:ext cx="2225040" cy="490855"/>
          </a:xfrm>
          <a:custGeom>
            <a:avLst/>
            <a:gdLst/>
            <a:ahLst/>
            <a:cxnLst/>
            <a:rect l="l" t="t" r="r" b="b"/>
            <a:pathLst>
              <a:path w="2225040" h="490855">
                <a:moveTo>
                  <a:pt x="1979676" y="0"/>
                </a:moveTo>
                <a:lnTo>
                  <a:pt x="0" y="0"/>
                </a:lnTo>
                <a:lnTo>
                  <a:pt x="245364" y="245363"/>
                </a:lnTo>
                <a:lnTo>
                  <a:pt x="0" y="490727"/>
                </a:lnTo>
                <a:lnTo>
                  <a:pt x="1979676" y="490727"/>
                </a:lnTo>
                <a:lnTo>
                  <a:pt x="2225040" y="245363"/>
                </a:lnTo>
                <a:lnTo>
                  <a:pt x="1979676" y="0"/>
                </a:lnTo>
                <a:close/>
              </a:path>
            </a:pathLst>
          </a:custGeom>
          <a:solidFill>
            <a:srgbClr val="927D9A"/>
          </a:solidFill>
        </p:spPr>
        <p:txBody>
          <a:bodyPr wrap="square" lIns="0" tIns="0" rIns="0" bIns="0" rtlCol="0"/>
          <a:lstStyle/>
          <a:p>
            <a:endParaRPr dirty="0"/>
          </a:p>
        </p:txBody>
      </p:sp>
      <p:sp>
        <p:nvSpPr>
          <p:cNvPr id="85" name="object 85"/>
          <p:cNvSpPr txBox="1"/>
          <p:nvPr/>
        </p:nvSpPr>
        <p:spPr>
          <a:xfrm>
            <a:off x="7723271" y="1099069"/>
            <a:ext cx="1450340" cy="457176"/>
          </a:xfrm>
          <a:prstGeom prst="rect">
            <a:avLst/>
          </a:prstGeom>
        </p:spPr>
        <p:txBody>
          <a:bodyPr vert="horz" wrap="square" lIns="0" tIns="13335" rIns="0" bIns="0" rtlCol="0">
            <a:spAutoFit/>
          </a:bodyPr>
          <a:lstStyle/>
          <a:p>
            <a:pPr marL="12700" algn="ctr">
              <a:lnSpc>
                <a:spcPct val="100000"/>
              </a:lnSpc>
              <a:spcBef>
                <a:spcPts val="105"/>
              </a:spcBef>
            </a:pPr>
            <a:r>
              <a:rPr sz="1400" spc="-30" dirty="0" err="1">
                <a:solidFill>
                  <a:srgbClr val="FFFFFF"/>
                </a:solidFill>
                <a:latin typeface="Microsoft Sans Serif"/>
                <a:cs typeface="Microsoft Sans Serif"/>
              </a:rPr>
              <a:t>за</a:t>
            </a:r>
            <a:r>
              <a:rPr sz="1400" spc="-20" dirty="0">
                <a:solidFill>
                  <a:srgbClr val="FFFFFF"/>
                </a:solidFill>
                <a:latin typeface="Microsoft Sans Serif"/>
                <a:cs typeface="Microsoft Sans Serif"/>
              </a:rPr>
              <a:t> </a:t>
            </a: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5</a:t>
            </a:r>
            <a:r>
              <a:rPr sz="1400" spc="-20" dirty="0">
                <a:solidFill>
                  <a:srgbClr val="FFFFFF"/>
                </a:solidFill>
                <a:latin typeface="Microsoft Sans Serif"/>
                <a:cs typeface="Microsoft Sans Serif"/>
              </a:rPr>
              <a:t> </a:t>
            </a:r>
            <a:r>
              <a:rPr sz="1400" spc="-35" dirty="0">
                <a:solidFill>
                  <a:srgbClr val="FFFFFF"/>
                </a:solidFill>
                <a:latin typeface="Microsoft Sans Serif"/>
                <a:cs typeface="Microsoft Sans Serif"/>
              </a:rPr>
              <a:t>год</a:t>
            </a:r>
            <a:endParaRPr lang="ru-RU" sz="1400" spc="-35" dirty="0">
              <a:solidFill>
                <a:srgbClr val="FFFFFF"/>
              </a:solidFill>
              <a:latin typeface="Microsoft Sans Serif"/>
              <a:cs typeface="Microsoft Sans Serif"/>
            </a:endParaRPr>
          </a:p>
          <a:p>
            <a:pPr marL="12700" algn="ctr">
              <a:lnSpc>
                <a:spcPct val="100000"/>
              </a:lnSpc>
              <a:spcBef>
                <a:spcPts val="105"/>
              </a:spcBef>
            </a:pPr>
            <a:r>
              <a:rPr lang="ru-RU" sz="1400" spc="-35" dirty="0">
                <a:solidFill>
                  <a:srgbClr val="FFFFFF"/>
                </a:solidFill>
                <a:latin typeface="Microsoft Sans Serif"/>
                <a:cs typeface="Microsoft Sans Serif"/>
              </a:rPr>
              <a:t>87 964,0</a:t>
            </a:r>
            <a:endParaRPr sz="1400" dirty="0">
              <a:latin typeface="Microsoft Sans Serif"/>
              <a:cs typeface="Microsoft Sans Serif"/>
            </a:endParaRPr>
          </a:p>
        </p:txBody>
      </p:sp>
      <p:sp>
        <p:nvSpPr>
          <p:cNvPr id="86" name="object 86"/>
          <p:cNvSpPr txBox="1"/>
          <p:nvPr/>
        </p:nvSpPr>
        <p:spPr>
          <a:xfrm>
            <a:off x="531208" y="4193035"/>
            <a:ext cx="2416175" cy="382156"/>
          </a:xfrm>
          <a:prstGeom prst="rect">
            <a:avLst/>
          </a:prstGeom>
        </p:spPr>
        <p:txBody>
          <a:bodyPr vert="horz" wrap="square" lIns="0" tIns="12700" rIns="0" bIns="0" rtlCol="0">
            <a:spAutoFit/>
          </a:bodyPr>
          <a:lstStyle/>
          <a:p>
            <a:pPr marL="184785" indent="-172720">
              <a:lnSpc>
                <a:spcPct val="100000"/>
              </a:lnSpc>
              <a:spcBef>
                <a:spcPts val="100"/>
              </a:spcBef>
              <a:buClr>
                <a:srgbClr val="927D9A"/>
              </a:buClr>
              <a:buFont typeface="Wingdings"/>
              <a:buChar char=""/>
              <a:tabLst>
                <a:tab pos="185420" algn="l"/>
              </a:tabLst>
            </a:pPr>
            <a:r>
              <a:rPr lang="ru-RU" sz="1200" dirty="0">
                <a:latin typeface="Microsoft Sans Serif"/>
                <a:cs typeface="Microsoft Sans Serif"/>
              </a:rPr>
              <a:t>1 Межпоселенческий культурный центр</a:t>
            </a:r>
            <a:endParaRPr sz="1200" dirty="0">
              <a:latin typeface="Microsoft Sans Serif"/>
              <a:cs typeface="Microsoft Sans Serif"/>
            </a:endParaRPr>
          </a:p>
        </p:txBody>
      </p:sp>
      <p:sp>
        <p:nvSpPr>
          <p:cNvPr id="87" name="object 2">
            <a:extLst>
              <a:ext uri="{FF2B5EF4-FFF2-40B4-BE49-F238E27FC236}">
                <a16:creationId xmlns:a16="http://schemas.microsoft.com/office/drawing/2014/main" id="{CF09F252-C9EC-4D38-BA9A-B2C08B453ADE}"/>
              </a:ext>
            </a:extLst>
          </p:cNvPr>
          <p:cNvSpPr txBox="1"/>
          <p:nvPr/>
        </p:nvSpPr>
        <p:spPr>
          <a:xfrm>
            <a:off x="351840" y="395478"/>
            <a:ext cx="5609272" cy="289823"/>
          </a:xfrm>
          <a:prstGeom prst="rect">
            <a:avLst/>
          </a:prstGeom>
        </p:spPr>
        <p:txBody>
          <a:bodyPr vert="horz" wrap="square" lIns="0" tIns="12700" rIns="0" bIns="0" rtlCol="0">
            <a:spAutoFit/>
          </a:bodyPr>
          <a:lstStyle/>
          <a:p>
            <a:pPr marL="12700" marR="5080">
              <a:lnSpc>
                <a:spcPct val="100000"/>
              </a:lnSpc>
              <a:spcBef>
                <a:spcPts val="100"/>
              </a:spcBef>
            </a:pPr>
            <a:r>
              <a:rPr lang="ru-RU" sz="1800" b="1" spc="-10" dirty="0">
                <a:latin typeface="Arial"/>
                <a:cs typeface="Arial"/>
              </a:rPr>
              <a:t>Сохранение и развитие культуры</a:t>
            </a:r>
            <a:r>
              <a:rPr sz="1800" b="1" spc="-10" dirty="0">
                <a:latin typeface="Arial"/>
                <a:cs typeface="Arial"/>
              </a:rPr>
              <a:t> </a:t>
            </a:r>
            <a:r>
              <a:rPr sz="1800" b="1" dirty="0">
                <a:latin typeface="Arial"/>
                <a:cs typeface="Arial"/>
              </a:rPr>
              <a:t>(</a:t>
            </a:r>
            <a:r>
              <a:rPr lang="ru-RU" sz="1800" b="1" dirty="0">
                <a:latin typeface="Arial"/>
                <a:cs typeface="Arial"/>
              </a:rPr>
              <a:t>тыс.</a:t>
            </a:r>
            <a:r>
              <a:rPr sz="1800" b="1" spc="-5" dirty="0">
                <a:latin typeface="Arial"/>
                <a:cs typeface="Arial"/>
              </a:rPr>
              <a:t> </a:t>
            </a:r>
            <a:r>
              <a:rPr sz="1800" b="1" spc="-20" dirty="0">
                <a:latin typeface="Arial"/>
                <a:cs typeface="Arial"/>
              </a:rPr>
              <a:t>рублей)</a:t>
            </a:r>
            <a:endParaRPr sz="1800" dirty="0">
              <a:latin typeface="Arial"/>
              <a:cs typeface="Arial"/>
            </a:endParaRPr>
          </a:p>
        </p:txBody>
      </p:sp>
      <p:grpSp>
        <p:nvGrpSpPr>
          <p:cNvPr id="88" name="object 35">
            <a:extLst>
              <a:ext uri="{FF2B5EF4-FFF2-40B4-BE49-F238E27FC236}">
                <a16:creationId xmlns:a16="http://schemas.microsoft.com/office/drawing/2014/main" id="{87224C36-4C98-4008-AD34-984320943ECE}"/>
              </a:ext>
            </a:extLst>
          </p:cNvPr>
          <p:cNvGrpSpPr/>
          <p:nvPr/>
        </p:nvGrpSpPr>
        <p:grpSpPr>
          <a:xfrm>
            <a:off x="460230" y="5719265"/>
            <a:ext cx="4256946" cy="765924"/>
            <a:chOff x="435831" y="3154426"/>
            <a:chExt cx="4272280" cy="495934"/>
          </a:xfrm>
        </p:grpSpPr>
        <p:pic>
          <p:nvPicPr>
            <p:cNvPr id="89" name="object 36">
              <a:extLst>
                <a:ext uri="{FF2B5EF4-FFF2-40B4-BE49-F238E27FC236}">
                  <a16:creationId xmlns:a16="http://schemas.microsoft.com/office/drawing/2014/main" id="{38A94A17-EB6C-41C9-AD96-4B96DA59F365}"/>
                </a:ext>
              </a:extLst>
            </p:cNvPr>
            <p:cNvPicPr/>
            <p:nvPr/>
          </p:nvPicPr>
          <p:blipFill>
            <a:blip r:embed="rId3" cstate="print"/>
            <a:stretch>
              <a:fillRect/>
            </a:stretch>
          </p:blipFill>
          <p:spPr>
            <a:xfrm>
              <a:off x="435831" y="3157490"/>
              <a:ext cx="4271836" cy="451567"/>
            </a:xfrm>
            <a:prstGeom prst="rect">
              <a:avLst/>
            </a:prstGeom>
          </p:spPr>
        </p:pic>
        <p:pic>
          <p:nvPicPr>
            <p:cNvPr id="90" name="object 37">
              <a:extLst>
                <a:ext uri="{FF2B5EF4-FFF2-40B4-BE49-F238E27FC236}">
                  <a16:creationId xmlns:a16="http://schemas.microsoft.com/office/drawing/2014/main" id="{BDFB4A19-02D8-4DD4-A956-AE7EB9B29C47}"/>
                </a:ext>
              </a:extLst>
            </p:cNvPr>
            <p:cNvPicPr/>
            <p:nvPr/>
          </p:nvPicPr>
          <p:blipFill>
            <a:blip r:embed="rId4" cstate="print"/>
            <a:stretch>
              <a:fillRect/>
            </a:stretch>
          </p:blipFill>
          <p:spPr>
            <a:xfrm>
              <a:off x="541020" y="3174453"/>
              <a:ext cx="3061716" cy="475526"/>
            </a:xfrm>
            <a:prstGeom prst="rect">
              <a:avLst/>
            </a:prstGeom>
          </p:spPr>
        </p:pic>
        <p:sp>
          <p:nvSpPr>
            <p:cNvPr id="91" name="object 38">
              <a:extLst>
                <a:ext uri="{FF2B5EF4-FFF2-40B4-BE49-F238E27FC236}">
                  <a16:creationId xmlns:a16="http://schemas.microsoft.com/office/drawing/2014/main" id="{0BDBF333-63E9-4BA9-9949-A19C23CDAD7E}"/>
                </a:ext>
              </a:extLst>
            </p:cNvPr>
            <p:cNvSpPr/>
            <p:nvPr/>
          </p:nvSpPr>
          <p:spPr>
            <a:xfrm>
              <a:off x="477012" y="3160776"/>
              <a:ext cx="4194175" cy="373380"/>
            </a:xfrm>
            <a:custGeom>
              <a:avLst/>
              <a:gdLst/>
              <a:ahLst/>
              <a:cxnLst/>
              <a:rect l="l" t="t" r="r" b="b"/>
              <a:pathLst>
                <a:path w="4194175" h="373379">
                  <a:moveTo>
                    <a:pt x="4131817" y="0"/>
                  </a:moveTo>
                  <a:lnTo>
                    <a:pt x="62229" y="0"/>
                  </a:lnTo>
                  <a:lnTo>
                    <a:pt x="38008" y="4883"/>
                  </a:lnTo>
                  <a:lnTo>
                    <a:pt x="18227" y="18208"/>
                  </a:lnTo>
                  <a:lnTo>
                    <a:pt x="4890" y="37986"/>
                  </a:lnTo>
                  <a:lnTo>
                    <a:pt x="0" y="62229"/>
                  </a:lnTo>
                  <a:lnTo>
                    <a:pt x="0" y="311150"/>
                  </a:lnTo>
                  <a:lnTo>
                    <a:pt x="4890" y="335393"/>
                  </a:lnTo>
                  <a:lnTo>
                    <a:pt x="18227" y="355171"/>
                  </a:lnTo>
                  <a:lnTo>
                    <a:pt x="38008" y="368496"/>
                  </a:lnTo>
                  <a:lnTo>
                    <a:pt x="62229" y="373379"/>
                  </a:lnTo>
                  <a:lnTo>
                    <a:pt x="4131817" y="373379"/>
                  </a:lnTo>
                  <a:lnTo>
                    <a:pt x="4156061" y="368496"/>
                  </a:lnTo>
                  <a:lnTo>
                    <a:pt x="4175839" y="355171"/>
                  </a:lnTo>
                  <a:lnTo>
                    <a:pt x="4189164" y="335393"/>
                  </a:lnTo>
                  <a:lnTo>
                    <a:pt x="4194048" y="311150"/>
                  </a:lnTo>
                  <a:lnTo>
                    <a:pt x="4194048" y="62229"/>
                  </a:lnTo>
                  <a:lnTo>
                    <a:pt x="4189164" y="37986"/>
                  </a:lnTo>
                  <a:lnTo>
                    <a:pt x="4175839" y="18208"/>
                  </a:lnTo>
                  <a:lnTo>
                    <a:pt x="4156061" y="4883"/>
                  </a:lnTo>
                  <a:lnTo>
                    <a:pt x="4131817" y="0"/>
                  </a:lnTo>
                  <a:close/>
                </a:path>
              </a:pathLst>
            </a:custGeom>
            <a:solidFill>
              <a:srgbClr val="D5DCE4"/>
            </a:solidFill>
          </p:spPr>
          <p:txBody>
            <a:bodyPr wrap="square" lIns="0" tIns="0" rIns="0" bIns="0" rtlCol="0"/>
            <a:lstStyle/>
            <a:p>
              <a:endParaRPr dirty="0"/>
            </a:p>
          </p:txBody>
        </p:sp>
        <p:sp>
          <p:nvSpPr>
            <p:cNvPr id="92" name="object 39">
              <a:extLst>
                <a:ext uri="{FF2B5EF4-FFF2-40B4-BE49-F238E27FC236}">
                  <a16:creationId xmlns:a16="http://schemas.microsoft.com/office/drawing/2014/main" id="{6C7570D3-0F54-4F63-A8AA-46310FFDF6B9}"/>
                </a:ext>
              </a:extLst>
            </p:cNvPr>
            <p:cNvSpPr/>
            <p:nvPr/>
          </p:nvSpPr>
          <p:spPr>
            <a:xfrm>
              <a:off x="477012" y="3160776"/>
              <a:ext cx="4194175" cy="373380"/>
            </a:xfrm>
            <a:custGeom>
              <a:avLst/>
              <a:gdLst/>
              <a:ahLst/>
              <a:cxnLst/>
              <a:rect l="l" t="t" r="r" b="b"/>
              <a:pathLst>
                <a:path w="4194175" h="373379">
                  <a:moveTo>
                    <a:pt x="0" y="62229"/>
                  </a:moveTo>
                  <a:lnTo>
                    <a:pt x="4890" y="37986"/>
                  </a:lnTo>
                  <a:lnTo>
                    <a:pt x="18227" y="18208"/>
                  </a:lnTo>
                  <a:lnTo>
                    <a:pt x="38008" y="4883"/>
                  </a:lnTo>
                  <a:lnTo>
                    <a:pt x="62229" y="0"/>
                  </a:lnTo>
                  <a:lnTo>
                    <a:pt x="4131817" y="0"/>
                  </a:lnTo>
                  <a:lnTo>
                    <a:pt x="4156061" y="4883"/>
                  </a:lnTo>
                  <a:lnTo>
                    <a:pt x="4175839" y="18208"/>
                  </a:lnTo>
                  <a:lnTo>
                    <a:pt x="4189164" y="37986"/>
                  </a:lnTo>
                  <a:lnTo>
                    <a:pt x="4194048" y="62229"/>
                  </a:lnTo>
                  <a:lnTo>
                    <a:pt x="4194048" y="311150"/>
                  </a:lnTo>
                  <a:lnTo>
                    <a:pt x="4189164" y="335393"/>
                  </a:lnTo>
                  <a:lnTo>
                    <a:pt x="4175839" y="355171"/>
                  </a:lnTo>
                  <a:lnTo>
                    <a:pt x="4156061" y="368496"/>
                  </a:lnTo>
                  <a:lnTo>
                    <a:pt x="4131817" y="373379"/>
                  </a:lnTo>
                  <a:lnTo>
                    <a:pt x="62229" y="373379"/>
                  </a:lnTo>
                  <a:lnTo>
                    <a:pt x="38008" y="368496"/>
                  </a:lnTo>
                  <a:lnTo>
                    <a:pt x="18227" y="355171"/>
                  </a:lnTo>
                  <a:lnTo>
                    <a:pt x="4890" y="335393"/>
                  </a:lnTo>
                  <a:lnTo>
                    <a:pt x="0" y="311150"/>
                  </a:lnTo>
                  <a:lnTo>
                    <a:pt x="0" y="62229"/>
                  </a:lnTo>
                  <a:close/>
                </a:path>
              </a:pathLst>
            </a:custGeom>
            <a:ln w="12700">
              <a:solidFill>
                <a:srgbClr val="FFFFFF"/>
              </a:solidFill>
            </a:ln>
          </p:spPr>
          <p:txBody>
            <a:bodyPr wrap="square" lIns="0" tIns="0" rIns="0" bIns="0" rtlCol="0"/>
            <a:lstStyle/>
            <a:p>
              <a:endParaRPr dirty="0"/>
            </a:p>
          </p:txBody>
        </p:sp>
      </p:grpSp>
      <p:grpSp>
        <p:nvGrpSpPr>
          <p:cNvPr id="98" name="object 60">
            <a:extLst>
              <a:ext uri="{FF2B5EF4-FFF2-40B4-BE49-F238E27FC236}">
                <a16:creationId xmlns:a16="http://schemas.microsoft.com/office/drawing/2014/main" id="{791271F0-A8F9-4B19-83BC-E581C5B88F32}"/>
              </a:ext>
            </a:extLst>
          </p:cNvPr>
          <p:cNvGrpSpPr/>
          <p:nvPr/>
        </p:nvGrpSpPr>
        <p:grpSpPr>
          <a:xfrm>
            <a:off x="3995249" y="4799127"/>
            <a:ext cx="760730" cy="587375"/>
            <a:chOff x="3924300" y="4033989"/>
            <a:chExt cx="760730" cy="587375"/>
          </a:xfrm>
        </p:grpSpPr>
        <p:pic>
          <p:nvPicPr>
            <p:cNvPr id="99" name="object 61">
              <a:extLst>
                <a:ext uri="{FF2B5EF4-FFF2-40B4-BE49-F238E27FC236}">
                  <a16:creationId xmlns:a16="http://schemas.microsoft.com/office/drawing/2014/main" id="{D099F84E-2500-4060-BE90-334128AC73D3}"/>
                </a:ext>
              </a:extLst>
            </p:cNvPr>
            <p:cNvPicPr/>
            <p:nvPr/>
          </p:nvPicPr>
          <p:blipFill>
            <a:blip r:embed="rId12" cstate="print"/>
            <a:stretch>
              <a:fillRect/>
            </a:stretch>
          </p:blipFill>
          <p:spPr>
            <a:xfrm>
              <a:off x="3924300" y="4033989"/>
              <a:ext cx="760488" cy="521246"/>
            </a:xfrm>
            <a:prstGeom prst="rect">
              <a:avLst/>
            </a:prstGeom>
          </p:spPr>
        </p:pic>
        <p:pic>
          <p:nvPicPr>
            <p:cNvPr id="100" name="object 62">
              <a:extLst>
                <a:ext uri="{FF2B5EF4-FFF2-40B4-BE49-F238E27FC236}">
                  <a16:creationId xmlns:a16="http://schemas.microsoft.com/office/drawing/2014/main" id="{E7CF16D9-E2E1-41CC-B7D7-8BA34D570BDA}"/>
                </a:ext>
              </a:extLst>
            </p:cNvPr>
            <p:cNvPicPr/>
            <p:nvPr/>
          </p:nvPicPr>
          <p:blipFill>
            <a:blip r:embed="rId13" cstate="print"/>
            <a:stretch>
              <a:fillRect/>
            </a:stretch>
          </p:blipFill>
          <p:spPr>
            <a:xfrm>
              <a:off x="4050792" y="4038612"/>
              <a:ext cx="502958" cy="582155"/>
            </a:xfrm>
            <a:prstGeom prst="rect">
              <a:avLst/>
            </a:prstGeom>
          </p:spPr>
        </p:pic>
        <p:sp>
          <p:nvSpPr>
            <p:cNvPr id="101" name="object 63">
              <a:extLst>
                <a:ext uri="{FF2B5EF4-FFF2-40B4-BE49-F238E27FC236}">
                  <a16:creationId xmlns:a16="http://schemas.microsoft.com/office/drawing/2014/main" id="{B6C2008E-8A6F-44C1-B78F-93A3694FAE23}"/>
                </a:ext>
              </a:extLst>
            </p:cNvPr>
            <p:cNvSpPr/>
            <p:nvPr/>
          </p:nvSpPr>
          <p:spPr>
            <a:xfrm>
              <a:off x="3954780" y="4064507"/>
              <a:ext cx="649605" cy="410209"/>
            </a:xfrm>
            <a:custGeom>
              <a:avLst/>
              <a:gdLst/>
              <a:ahLst/>
              <a:cxnLst/>
              <a:rect l="l" t="t" r="r" b="b"/>
              <a:pathLst>
                <a:path w="649604" h="410210">
                  <a:moveTo>
                    <a:pt x="580898" y="0"/>
                  </a:moveTo>
                  <a:lnTo>
                    <a:pt x="68325" y="0"/>
                  </a:lnTo>
                  <a:lnTo>
                    <a:pt x="41737" y="5371"/>
                  </a:lnTo>
                  <a:lnTo>
                    <a:pt x="20018" y="20018"/>
                  </a:lnTo>
                  <a:lnTo>
                    <a:pt x="5371" y="41737"/>
                  </a:lnTo>
                  <a:lnTo>
                    <a:pt x="0" y="68326"/>
                  </a:lnTo>
                  <a:lnTo>
                    <a:pt x="0" y="341630"/>
                  </a:lnTo>
                  <a:lnTo>
                    <a:pt x="5371" y="368218"/>
                  </a:lnTo>
                  <a:lnTo>
                    <a:pt x="20018" y="389937"/>
                  </a:lnTo>
                  <a:lnTo>
                    <a:pt x="41737" y="404584"/>
                  </a:lnTo>
                  <a:lnTo>
                    <a:pt x="68325" y="409956"/>
                  </a:lnTo>
                  <a:lnTo>
                    <a:pt x="580898" y="409956"/>
                  </a:lnTo>
                  <a:lnTo>
                    <a:pt x="607486" y="404584"/>
                  </a:lnTo>
                  <a:lnTo>
                    <a:pt x="629205" y="389937"/>
                  </a:lnTo>
                  <a:lnTo>
                    <a:pt x="643852" y="368218"/>
                  </a:lnTo>
                  <a:lnTo>
                    <a:pt x="649224" y="341630"/>
                  </a:lnTo>
                  <a:lnTo>
                    <a:pt x="649224" y="68326"/>
                  </a:lnTo>
                  <a:lnTo>
                    <a:pt x="643852" y="41737"/>
                  </a:lnTo>
                  <a:lnTo>
                    <a:pt x="629205" y="20018"/>
                  </a:lnTo>
                  <a:lnTo>
                    <a:pt x="607486" y="5371"/>
                  </a:lnTo>
                  <a:lnTo>
                    <a:pt x="580898" y="0"/>
                  </a:lnTo>
                  <a:close/>
                </a:path>
              </a:pathLst>
            </a:custGeom>
            <a:solidFill>
              <a:srgbClr val="927D9A"/>
            </a:solidFill>
          </p:spPr>
          <p:txBody>
            <a:bodyPr wrap="square" lIns="0" tIns="0" rIns="0" bIns="0" rtlCol="0"/>
            <a:lstStyle/>
            <a:p>
              <a:endParaRPr dirty="0"/>
            </a:p>
          </p:txBody>
        </p:sp>
        <p:sp>
          <p:nvSpPr>
            <p:cNvPr id="102" name="object 64">
              <a:extLst>
                <a:ext uri="{FF2B5EF4-FFF2-40B4-BE49-F238E27FC236}">
                  <a16:creationId xmlns:a16="http://schemas.microsoft.com/office/drawing/2014/main" id="{AAC63BE5-6DA7-4D65-BD06-7986E6D302BF}"/>
                </a:ext>
              </a:extLst>
            </p:cNvPr>
            <p:cNvSpPr/>
            <p:nvPr/>
          </p:nvSpPr>
          <p:spPr>
            <a:xfrm>
              <a:off x="3954780" y="4064507"/>
              <a:ext cx="649605" cy="410209"/>
            </a:xfrm>
            <a:custGeom>
              <a:avLst/>
              <a:gdLst/>
              <a:ahLst/>
              <a:cxnLst/>
              <a:rect l="l" t="t" r="r" b="b"/>
              <a:pathLst>
                <a:path w="649604" h="410210">
                  <a:moveTo>
                    <a:pt x="0" y="68326"/>
                  </a:moveTo>
                  <a:lnTo>
                    <a:pt x="5371" y="41737"/>
                  </a:lnTo>
                  <a:lnTo>
                    <a:pt x="20018" y="20018"/>
                  </a:lnTo>
                  <a:lnTo>
                    <a:pt x="41737" y="5371"/>
                  </a:lnTo>
                  <a:lnTo>
                    <a:pt x="68325" y="0"/>
                  </a:lnTo>
                  <a:lnTo>
                    <a:pt x="580898" y="0"/>
                  </a:lnTo>
                  <a:lnTo>
                    <a:pt x="607486" y="5371"/>
                  </a:lnTo>
                  <a:lnTo>
                    <a:pt x="629205" y="20018"/>
                  </a:lnTo>
                  <a:lnTo>
                    <a:pt x="643852" y="41737"/>
                  </a:lnTo>
                  <a:lnTo>
                    <a:pt x="649224" y="68326"/>
                  </a:lnTo>
                  <a:lnTo>
                    <a:pt x="649224" y="341630"/>
                  </a:lnTo>
                  <a:lnTo>
                    <a:pt x="643852" y="368218"/>
                  </a:lnTo>
                  <a:lnTo>
                    <a:pt x="629205" y="389937"/>
                  </a:lnTo>
                  <a:lnTo>
                    <a:pt x="607486" y="404584"/>
                  </a:lnTo>
                  <a:lnTo>
                    <a:pt x="580898" y="409956"/>
                  </a:lnTo>
                  <a:lnTo>
                    <a:pt x="68325" y="409956"/>
                  </a:lnTo>
                  <a:lnTo>
                    <a:pt x="41737" y="404584"/>
                  </a:lnTo>
                  <a:lnTo>
                    <a:pt x="20018" y="389937"/>
                  </a:lnTo>
                  <a:lnTo>
                    <a:pt x="5371" y="368218"/>
                  </a:lnTo>
                  <a:lnTo>
                    <a:pt x="0" y="341630"/>
                  </a:lnTo>
                  <a:lnTo>
                    <a:pt x="0" y="68326"/>
                  </a:lnTo>
                  <a:close/>
                </a:path>
              </a:pathLst>
            </a:custGeom>
            <a:ln w="9525">
              <a:solidFill>
                <a:srgbClr val="FFFFFF"/>
              </a:solidFill>
            </a:ln>
          </p:spPr>
          <p:txBody>
            <a:bodyPr wrap="square" lIns="0" tIns="0" rIns="0" bIns="0" rtlCol="0"/>
            <a:lstStyle/>
            <a:p>
              <a:endParaRPr dirty="0"/>
            </a:p>
          </p:txBody>
        </p:sp>
      </p:grpSp>
      <p:grpSp>
        <p:nvGrpSpPr>
          <p:cNvPr id="103" name="object 60">
            <a:extLst>
              <a:ext uri="{FF2B5EF4-FFF2-40B4-BE49-F238E27FC236}">
                <a16:creationId xmlns:a16="http://schemas.microsoft.com/office/drawing/2014/main" id="{9C87D86D-89BC-44B2-87BF-E0415A27A885}"/>
              </a:ext>
            </a:extLst>
          </p:cNvPr>
          <p:cNvGrpSpPr/>
          <p:nvPr/>
        </p:nvGrpSpPr>
        <p:grpSpPr>
          <a:xfrm>
            <a:off x="3978229" y="5786840"/>
            <a:ext cx="760730" cy="587375"/>
            <a:chOff x="3924300" y="4033989"/>
            <a:chExt cx="760730" cy="587375"/>
          </a:xfrm>
        </p:grpSpPr>
        <p:pic>
          <p:nvPicPr>
            <p:cNvPr id="104" name="object 61">
              <a:extLst>
                <a:ext uri="{FF2B5EF4-FFF2-40B4-BE49-F238E27FC236}">
                  <a16:creationId xmlns:a16="http://schemas.microsoft.com/office/drawing/2014/main" id="{7E146D90-3C25-4928-9999-FC673652262D}"/>
                </a:ext>
              </a:extLst>
            </p:cNvPr>
            <p:cNvPicPr/>
            <p:nvPr/>
          </p:nvPicPr>
          <p:blipFill>
            <a:blip r:embed="rId12" cstate="print"/>
            <a:stretch>
              <a:fillRect/>
            </a:stretch>
          </p:blipFill>
          <p:spPr>
            <a:xfrm>
              <a:off x="3924300" y="4033989"/>
              <a:ext cx="760488" cy="521246"/>
            </a:xfrm>
            <a:prstGeom prst="rect">
              <a:avLst/>
            </a:prstGeom>
          </p:spPr>
        </p:pic>
        <p:pic>
          <p:nvPicPr>
            <p:cNvPr id="105" name="object 62">
              <a:extLst>
                <a:ext uri="{FF2B5EF4-FFF2-40B4-BE49-F238E27FC236}">
                  <a16:creationId xmlns:a16="http://schemas.microsoft.com/office/drawing/2014/main" id="{15D50949-DCA1-468C-91D5-FD20C3F71375}"/>
                </a:ext>
              </a:extLst>
            </p:cNvPr>
            <p:cNvPicPr/>
            <p:nvPr/>
          </p:nvPicPr>
          <p:blipFill>
            <a:blip r:embed="rId13" cstate="print"/>
            <a:stretch>
              <a:fillRect/>
            </a:stretch>
          </p:blipFill>
          <p:spPr>
            <a:xfrm>
              <a:off x="4050792" y="4038612"/>
              <a:ext cx="502958" cy="582155"/>
            </a:xfrm>
            <a:prstGeom prst="rect">
              <a:avLst/>
            </a:prstGeom>
          </p:spPr>
        </p:pic>
        <p:sp>
          <p:nvSpPr>
            <p:cNvPr id="106" name="object 63">
              <a:extLst>
                <a:ext uri="{FF2B5EF4-FFF2-40B4-BE49-F238E27FC236}">
                  <a16:creationId xmlns:a16="http://schemas.microsoft.com/office/drawing/2014/main" id="{27F626CF-AF17-490C-BD37-6D61AA6F5BF7}"/>
                </a:ext>
              </a:extLst>
            </p:cNvPr>
            <p:cNvSpPr/>
            <p:nvPr/>
          </p:nvSpPr>
          <p:spPr>
            <a:xfrm>
              <a:off x="3954780" y="4064507"/>
              <a:ext cx="649605" cy="410209"/>
            </a:xfrm>
            <a:custGeom>
              <a:avLst/>
              <a:gdLst/>
              <a:ahLst/>
              <a:cxnLst/>
              <a:rect l="l" t="t" r="r" b="b"/>
              <a:pathLst>
                <a:path w="649604" h="410210">
                  <a:moveTo>
                    <a:pt x="580898" y="0"/>
                  </a:moveTo>
                  <a:lnTo>
                    <a:pt x="68325" y="0"/>
                  </a:lnTo>
                  <a:lnTo>
                    <a:pt x="41737" y="5371"/>
                  </a:lnTo>
                  <a:lnTo>
                    <a:pt x="20018" y="20018"/>
                  </a:lnTo>
                  <a:lnTo>
                    <a:pt x="5371" y="41737"/>
                  </a:lnTo>
                  <a:lnTo>
                    <a:pt x="0" y="68326"/>
                  </a:lnTo>
                  <a:lnTo>
                    <a:pt x="0" y="341630"/>
                  </a:lnTo>
                  <a:lnTo>
                    <a:pt x="5371" y="368218"/>
                  </a:lnTo>
                  <a:lnTo>
                    <a:pt x="20018" y="389937"/>
                  </a:lnTo>
                  <a:lnTo>
                    <a:pt x="41737" y="404584"/>
                  </a:lnTo>
                  <a:lnTo>
                    <a:pt x="68325" y="409956"/>
                  </a:lnTo>
                  <a:lnTo>
                    <a:pt x="580898" y="409956"/>
                  </a:lnTo>
                  <a:lnTo>
                    <a:pt x="607486" y="404584"/>
                  </a:lnTo>
                  <a:lnTo>
                    <a:pt x="629205" y="389937"/>
                  </a:lnTo>
                  <a:lnTo>
                    <a:pt x="643852" y="368218"/>
                  </a:lnTo>
                  <a:lnTo>
                    <a:pt x="649224" y="341630"/>
                  </a:lnTo>
                  <a:lnTo>
                    <a:pt x="649224" y="68326"/>
                  </a:lnTo>
                  <a:lnTo>
                    <a:pt x="643852" y="41737"/>
                  </a:lnTo>
                  <a:lnTo>
                    <a:pt x="629205" y="20018"/>
                  </a:lnTo>
                  <a:lnTo>
                    <a:pt x="607486" y="5371"/>
                  </a:lnTo>
                  <a:lnTo>
                    <a:pt x="580898" y="0"/>
                  </a:lnTo>
                  <a:close/>
                </a:path>
              </a:pathLst>
            </a:custGeom>
            <a:solidFill>
              <a:srgbClr val="927D9A"/>
            </a:solidFill>
          </p:spPr>
          <p:txBody>
            <a:bodyPr wrap="square" lIns="0" tIns="0" rIns="0" bIns="0" rtlCol="0"/>
            <a:lstStyle/>
            <a:p>
              <a:endParaRPr dirty="0"/>
            </a:p>
          </p:txBody>
        </p:sp>
        <p:sp>
          <p:nvSpPr>
            <p:cNvPr id="107" name="object 64">
              <a:extLst>
                <a:ext uri="{FF2B5EF4-FFF2-40B4-BE49-F238E27FC236}">
                  <a16:creationId xmlns:a16="http://schemas.microsoft.com/office/drawing/2014/main" id="{DB2E0146-7627-4B6A-8E21-D858947A1B38}"/>
                </a:ext>
              </a:extLst>
            </p:cNvPr>
            <p:cNvSpPr/>
            <p:nvPr/>
          </p:nvSpPr>
          <p:spPr>
            <a:xfrm>
              <a:off x="3954780" y="4064507"/>
              <a:ext cx="649605" cy="410209"/>
            </a:xfrm>
            <a:custGeom>
              <a:avLst/>
              <a:gdLst/>
              <a:ahLst/>
              <a:cxnLst/>
              <a:rect l="l" t="t" r="r" b="b"/>
              <a:pathLst>
                <a:path w="649604" h="410210">
                  <a:moveTo>
                    <a:pt x="0" y="68326"/>
                  </a:moveTo>
                  <a:lnTo>
                    <a:pt x="5371" y="41737"/>
                  </a:lnTo>
                  <a:lnTo>
                    <a:pt x="20018" y="20018"/>
                  </a:lnTo>
                  <a:lnTo>
                    <a:pt x="41737" y="5371"/>
                  </a:lnTo>
                  <a:lnTo>
                    <a:pt x="68325" y="0"/>
                  </a:lnTo>
                  <a:lnTo>
                    <a:pt x="580898" y="0"/>
                  </a:lnTo>
                  <a:lnTo>
                    <a:pt x="607486" y="5371"/>
                  </a:lnTo>
                  <a:lnTo>
                    <a:pt x="629205" y="20018"/>
                  </a:lnTo>
                  <a:lnTo>
                    <a:pt x="643852" y="41737"/>
                  </a:lnTo>
                  <a:lnTo>
                    <a:pt x="649224" y="68326"/>
                  </a:lnTo>
                  <a:lnTo>
                    <a:pt x="649224" y="341630"/>
                  </a:lnTo>
                  <a:lnTo>
                    <a:pt x="643852" y="368218"/>
                  </a:lnTo>
                  <a:lnTo>
                    <a:pt x="629205" y="389937"/>
                  </a:lnTo>
                  <a:lnTo>
                    <a:pt x="607486" y="404584"/>
                  </a:lnTo>
                  <a:lnTo>
                    <a:pt x="580898" y="409956"/>
                  </a:lnTo>
                  <a:lnTo>
                    <a:pt x="68325" y="409956"/>
                  </a:lnTo>
                  <a:lnTo>
                    <a:pt x="41737" y="404584"/>
                  </a:lnTo>
                  <a:lnTo>
                    <a:pt x="20018" y="389937"/>
                  </a:lnTo>
                  <a:lnTo>
                    <a:pt x="5371" y="368218"/>
                  </a:lnTo>
                  <a:lnTo>
                    <a:pt x="0" y="341630"/>
                  </a:lnTo>
                  <a:lnTo>
                    <a:pt x="0" y="68326"/>
                  </a:lnTo>
                  <a:close/>
                </a:path>
              </a:pathLst>
            </a:custGeom>
            <a:ln w="9525">
              <a:solidFill>
                <a:srgbClr val="FFFFFF"/>
              </a:solidFill>
            </a:ln>
          </p:spPr>
          <p:txBody>
            <a:bodyPr wrap="square" lIns="0" tIns="0" rIns="0" bIns="0" rtlCol="0"/>
            <a:lstStyle/>
            <a:p>
              <a:endParaRPr dirty="0"/>
            </a:p>
          </p:txBody>
        </p:sp>
      </p:grpSp>
      <p:sp>
        <p:nvSpPr>
          <p:cNvPr id="108" name="object 65">
            <a:extLst>
              <a:ext uri="{FF2B5EF4-FFF2-40B4-BE49-F238E27FC236}">
                <a16:creationId xmlns:a16="http://schemas.microsoft.com/office/drawing/2014/main" id="{B033976E-0FE6-45B9-A6D3-7B405FB99292}"/>
              </a:ext>
            </a:extLst>
          </p:cNvPr>
          <p:cNvSpPr txBox="1"/>
          <p:nvPr/>
        </p:nvSpPr>
        <p:spPr>
          <a:xfrm>
            <a:off x="4251462" y="4886802"/>
            <a:ext cx="199905" cy="289823"/>
          </a:xfrm>
          <a:prstGeom prst="rect">
            <a:avLst/>
          </a:prstGeom>
        </p:spPr>
        <p:txBody>
          <a:bodyPr vert="horz" wrap="square" lIns="0" tIns="12700" rIns="0" bIns="0" rtlCol="0">
            <a:spAutoFit/>
          </a:bodyPr>
          <a:lstStyle/>
          <a:p>
            <a:pPr marL="12700">
              <a:lnSpc>
                <a:spcPct val="100000"/>
              </a:lnSpc>
              <a:spcBef>
                <a:spcPts val="100"/>
              </a:spcBef>
            </a:pPr>
            <a:r>
              <a:rPr lang="ru-RU" sz="1800" spc="-5" dirty="0">
                <a:solidFill>
                  <a:srgbClr val="FFFFFF"/>
                </a:solidFill>
                <a:latin typeface="Microsoft Sans Serif"/>
                <a:cs typeface="Microsoft Sans Serif"/>
              </a:rPr>
              <a:t>1</a:t>
            </a:r>
            <a:endParaRPr sz="1800" dirty="0">
              <a:latin typeface="Microsoft Sans Serif"/>
              <a:cs typeface="Microsoft Sans Serif"/>
            </a:endParaRPr>
          </a:p>
        </p:txBody>
      </p:sp>
      <p:sp>
        <p:nvSpPr>
          <p:cNvPr id="109" name="object 65">
            <a:extLst>
              <a:ext uri="{FF2B5EF4-FFF2-40B4-BE49-F238E27FC236}">
                <a16:creationId xmlns:a16="http://schemas.microsoft.com/office/drawing/2014/main" id="{FDCBC4DC-7DE7-4E0F-9745-467E627C2A88}"/>
              </a:ext>
            </a:extLst>
          </p:cNvPr>
          <p:cNvSpPr txBox="1"/>
          <p:nvPr/>
        </p:nvSpPr>
        <p:spPr>
          <a:xfrm>
            <a:off x="4270754" y="5863200"/>
            <a:ext cx="256517" cy="289823"/>
          </a:xfrm>
          <a:prstGeom prst="rect">
            <a:avLst/>
          </a:prstGeom>
        </p:spPr>
        <p:txBody>
          <a:bodyPr vert="horz" wrap="square" lIns="0" tIns="12700" rIns="0" bIns="0" rtlCol="0">
            <a:spAutoFit/>
          </a:bodyPr>
          <a:lstStyle/>
          <a:p>
            <a:pPr marL="12700">
              <a:lnSpc>
                <a:spcPct val="100000"/>
              </a:lnSpc>
              <a:spcBef>
                <a:spcPts val="100"/>
              </a:spcBef>
            </a:pPr>
            <a:r>
              <a:rPr lang="ru-RU" sz="1800" spc="-5" dirty="0">
                <a:solidFill>
                  <a:srgbClr val="FFFFFF"/>
                </a:solidFill>
                <a:latin typeface="Microsoft Sans Serif"/>
                <a:cs typeface="Microsoft Sans Serif"/>
              </a:rPr>
              <a:t>1</a:t>
            </a:r>
            <a:endParaRPr sz="1800" dirty="0">
              <a:latin typeface="Microsoft Sans Serif"/>
              <a:cs typeface="Microsoft Sans Serif"/>
            </a:endParaRPr>
          </a:p>
        </p:txBody>
      </p:sp>
      <p:sp>
        <p:nvSpPr>
          <p:cNvPr id="110" name="object 53">
            <a:extLst>
              <a:ext uri="{FF2B5EF4-FFF2-40B4-BE49-F238E27FC236}">
                <a16:creationId xmlns:a16="http://schemas.microsoft.com/office/drawing/2014/main" id="{D315C7C9-2704-4CE5-9807-1487BEEE2428}"/>
              </a:ext>
            </a:extLst>
          </p:cNvPr>
          <p:cNvSpPr txBox="1"/>
          <p:nvPr/>
        </p:nvSpPr>
        <p:spPr>
          <a:xfrm>
            <a:off x="523147" y="5936399"/>
            <a:ext cx="3454858" cy="197490"/>
          </a:xfrm>
          <a:prstGeom prst="rect">
            <a:avLst/>
          </a:prstGeom>
        </p:spPr>
        <p:txBody>
          <a:bodyPr vert="horz" wrap="square" lIns="0" tIns="12700" rIns="0" bIns="0" rtlCol="0">
            <a:spAutoFit/>
          </a:bodyPr>
          <a:lstStyle/>
          <a:p>
            <a:pPr marL="12700" marR="5080">
              <a:lnSpc>
                <a:spcPct val="100000"/>
              </a:lnSpc>
              <a:spcBef>
                <a:spcPts val="100"/>
              </a:spcBef>
            </a:pPr>
            <a:r>
              <a:rPr lang="ru-RU" sz="1200" spc="-20" dirty="0">
                <a:latin typeface="Microsoft Sans Serif"/>
                <a:cs typeface="Microsoft Sans Serif"/>
              </a:rPr>
              <a:t>Детская школа искусств п. Михайловка</a:t>
            </a:r>
            <a:endParaRPr sz="1200" dirty="0">
              <a:latin typeface="Microsoft Sans Serif"/>
              <a:cs typeface="Microsoft Sans Serif"/>
            </a:endParaRPr>
          </a:p>
        </p:txBody>
      </p:sp>
      <p:sp>
        <p:nvSpPr>
          <p:cNvPr id="111" name="object 27">
            <a:extLst>
              <a:ext uri="{FF2B5EF4-FFF2-40B4-BE49-F238E27FC236}">
                <a16:creationId xmlns:a16="http://schemas.microsoft.com/office/drawing/2014/main" id="{2375932F-5AE7-4762-901E-315BA7C2EEBB}"/>
              </a:ext>
            </a:extLst>
          </p:cNvPr>
          <p:cNvSpPr/>
          <p:nvPr/>
        </p:nvSpPr>
        <p:spPr>
          <a:xfrm>
            <a:off x="5515588" y="2088642"/>
            <a:ext cx="3892305" cy="518111"/>
          </a:xfrm>
          <a:custGeom>
            <a:avLst/>
            <a:gdLst/>
            <a:ahLst/>
            <a:cxnLst/>
            <a:rect l="l" t="t" r="r" b="b"/>
            <a:pathLst>
              <a:path w="4079875" h="340360">
                <a:moveTo>
                  <a:pt x="4023105" y="0"/>
                </a:moveTo>
                <a:lnTo>
                  <a:pt x="56641" y="0"/>
                </a:lnTo>
                <a:lnTo>
                  <a:pt x="34611" y="4456"/>
                </a:lnTo>
                <a:lnTo>
                  <a:pt x="16605" y="16605"/>
                </a:lnTo>
                <a:lnTo>
                  <a:pt x="4456" y="34611"/>
                </a:lnTo>
                <a:lnTo>
                  <a:pt x="0" y="56641"/>
                </a:lnTo>
                <a:lnTo>
                  <a:pt x="0" y="283210"/>
                </a:lnTo>
                <a:lnTo>
                  <a:pt x="4456" y="305240"/>
                </a:lnTo>
                <a:lnTo>
                  <a:pt x="16605" y="323246"/>
                </a:lnTo>
                <a:lnTo>
                  <a:pt x="34611" y="335395"/>
                </a:lnTo>
                <a:lnTo>
                  <a:pt x="56641" y="339851"/>
                </a:lnTo>
                <a:lnTo>
                  <a:pt x="4023105" y="339851"/>
                </a:lnTo>
                <a:lnTo>
                  <a:pt x="4045136" y="335395"/>
                </a:lnTo>
                <a:lnTo>
                  <a:pt x="4063142" y="323246"/>
                </a:lnTo>
                <a:lnTo>
                  <a:pt x="4075291" y="305240"/>
                </a:lnTo>
                <a:lnTo>
                  <a:pt x="4079748" y="283210"/>
                </a:lnTo>
                <a:lnTo>
                  <a:pt x="4079748" y="56641"/>
                </a:lnTo>
                <a:lnTo>
                  <a:pt x="4075291" y="34611"/>
                </a:lnTo>
                <a:lnTo>
                  <a:pt x="4063142" y="16605"/>
                </a:lnTo>
                <a:lnTo>
                  <a:pt x="4045136" y="4456"/>
                </a:lnTo>
                <a:lnTo>
                  <a:pt x="4023105" y="0"/>
                </a:lnTo>
                <a:close/>
              </a:path>
            </a:pathLst>
          </a:custGeom>
          <a:solidFill>
            <a:srgbClr val="256F9F"/>
          </a:solidFill>
        </p:spPr>
        <p:txBody>
          <a:bodyPr wrap="square" lIns="0" tIns="0" rIns="0" bIns="0" rtlCol="0"/>
          <a:lstStyle/>
          <a:p>
            <a:pPr defTabSz="742950"/>
            <a:endParaRPr sz="1463" dirty="0">
              <a:solidFill>
                <a:prstClr val="black"/>
              </a:solidFill>
              <a:latin typeface="Calibri" panose="020F0502020204030204"/>
            </a:endParaRPr>
          </a:p>
        </p:txBody>
      </p:sp>
      <p:sp>
        <p:nvSpPr>
          <p:cNvPr id="93" name="object 40">
            <a:extLst>
              <a:ext uri="{FF2B5EF4-FFF2-40B4-BE49-F238E27FC236}">
                <a16:creationId xmlns:a16="http://schemas.microsoft.com/office/drawing/2014/main" id="{24ECF087-78FC-42A0-82CF-6D781CF277AD}"/>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36</a:t>
            </a:fld>
            <a:endParaRPr sz="1200" dirty="0">
              <a:latin typeface="Microsoft Sans Serif"/>
              <a:cs typeface="Microsoft Sans Serif"/>
            </a:endParaRPr>
          </a:p>
        </p:txBody>
      </p:sp>
      <p:pic>
        <p:nvPicPr>
          <p:cNvPr id="2" name="Рисунок 1">
            <a:extLst>
              <a:ext uri="{FF2B5EF4-FFF2-40B4-BE49-F238E27FC236}">
                <a16:creationId xmlns:a16="http://schemas.microsoft.com/office/drawing/2014/main" id="{31C48FC9-327D-4B6D-910E-81C24E6219E0}"/>
              </a:ext>
            </a:extLst>
          </p:cNvPr>
          <p:cNvPicPr>
            <a:picLocks noChangeAspect="1"/>
          </p:cNvPicPr>
          <p:nvPr/>
        </p:nvPicPr>
        <p:blipFill>
          <a:blip r:embed="rId16"/>
          <a:stretch>
            <a:fillRect/>
          </a:stretch>
        </p:blipFill>
        <p:spPr>
          <a:xfrm>
            <a:off x="5571930" y="2152608"/>
            <a:ext cx="3731075" cy="390178"/>
          </a:xfrm>
          <a:prstGeom prst="rect">
            <a:avLst/>
          </a:prstGeom>
        </p:spPr>
      </p:pic>
      <p:graphicFrame>
        <p:nvGraphicFramePr>
          <p:cNvPr id="94" name="Диаграмма 93">
            <a:extLst>
              <a:ext uri="{FF2B5EF4-FFF2-40B4-BE49-F238E27FC236}">
                <a16:creationId xmlns:a16="http://schemas.microsoft.com/office/drawing/2014/main" id="{C3CEB610-DA24-4685-960C-BE714AF10F5F}"/>
              </a:ext>
            </a:extLst>
          </p:cNvPr>
          <p:cNvGraphicFramePr/>
          <p:nvPr/>
        </p:nvGraphicFramePr>
        <p:xfrm>
          <a:off x="4758563" y="2739116"/>
          <a:ext cx="5018973" cy="3854148"/>
        </p:xfrm>
        <a:graphic>
          <a:graphicData uri="http://schemas.openxmlformats.org/drawingml/2006/chart">
            <c:chart xmlns:c="http://schemas.openxmlformats.org/drawingml/2006/chart" xmlns:r="http://schemas.openxmlformats.org/officeDocument/2006/relationships" r:id="rId17"/>
          </a:graphicData>
        </a:graphic>
      </p:graphicFrame>
    </p:spTree>
    <p:extLst>
      <p:ext uri="{BB962C8B-B14F-4D97-AF65-F5344CB8AC3E}">
        <p14:creationId xmlns:p14="http://schemas.microsoft.com/office/powerpoint/2010/main" val="34994090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800600" y="1004303"/>
            <a:ext cx="4919980" cy="1106805"/>
            <a:chOff x="4800600" y="1004303"/>
            <a:chExt cx="4919980" cy="1106805"/>
          </a:xfrm>
        </p:grpSpPr>
        <p:pic>
          <p:nvPicPr>
            <p:cNvPr id="3" name="object 3"/>
            <p:cNvPicPr/>
            <p:nvPr/>
          </p:nvPicPr>
          <p:blipFill>
            <a:blip r:embed="rId3" cstate="print"/>
            <a:stretch>
              <a:fillRect/>
            </a:stretch>
          </p:blipFill>
          <p:spPr>
            <a:xfrm>
              <a:off x="4824972" y="1028558"/>
              <a:ext cx="4895110" cy="1044146"/>
            </a:xfrm>
            <a:prstGeom prst="rect">
              <a:avLst/>
            </a:prstGeom>
          </p:spPr>
        </p:pic>
        <p:pic>
          <p:nvPicPr>
            <p:cNvPr id="4" name="object 4"/>
            <p:cNvPicPr/>
            <p:nvPr/>
          </p:nvPicPr>
          <p:blipFill>
            <a:blip r:embed="rId4" cstate="print"/>
            <a:stretch>
              <a:fillRect/>
            </a:stretch>
          </p:blipFill>
          <p:spPr>
            <a:xfrm>
              <a:off x="4800600" y="1004303"/>
              <a:ext cx="3375659" cy="1106436"/>
            </a:xfrm>
            <a:prstGeom prst="rect">
              <a:avLst/>
            </a:prstGeom>
          </p:spPr>
        </p:pic>
        <p:sp>
          <p:nvSpPr>
            <p:cNvPr id="5" name="object 5"/>
            <p:cNvSpPr/>
            <p:nvPr/>
          </p:nvSpPr>
          <p:spPr>
            <a:xfrm>
              <a:off x="4831080" y="1063752"/>
              <a:ext cx="4811395" cy="969644"/>
            </a:xfrm>
            <a:custGeom>
              <a:avLst/>
              <a:gdLst/>
              <a:ahLst/>
              <a:cxnLst/>
              <a:rect l="l" t="t" r="r" b="b"/>
              <a:pathLst>
                <a:path w="4811395" h="969644">
                  <a:moveTo>
                    <a:pt x="4811268" y="0"/>
                  </a:moveTo>
                  <a:lnTo>
                    <a:pt x="0" y="0"/>
                  </a:lnTo>
                  <a:lnTo>
                    <a:pt x="0" y="969263"/>
                  </a:lnTo>
                  <a:lnTo>
                    <a:pt x="4811268" y="969263"/>
                  </a:lnTo>
                  <a:lnTo>
                    <a:pt x="4811268" y="0"/>
                  </a:lnTo>
                  <a:close/>
                </a:path>
              </a:pathLst>
            </a:custGeom>
            <a:solidFill>
              <a:srgbClr val="FFFFFF"/>
            </a:solidFill>
          </p:spPr>
          <p:txBody>
            <a:bodyPr wrap="square" lIns="0" tIns="0" rIns="0" bIns="0" rtlCol="0"/>
            <a:lstStyle/>
            <a:p>
              <a:endParaRPr dirty="0"/>
            </a:p>
          </p:txBody>
        </p:sp>
      </p:grpSp>
      <p:sp>
        <p:nvSpPr>
          <p:cNvPr id="6" name="object 6"/>
          <p:cNvSpPr txBox="1"/>
          <p:nvPr/>
        </p:nvSpPr>
        <p:spPr>
          <a:xfrm>
            <a:off x="5461252" y="1304108"/>
            <a:ext cx="3396871" cy="444352"/>
          </a:xfrm>
          <a:prstGeom prst="rect">
            <a:avLst/>
          </a:prstGeom>
        </p:spPr>
        <p:txBody>
          <a:bodyPr vert="horz" wrap="square" lIns="0" tIns="13335" rIns="0" bIns="0" rtlCol="0">
            <a:spAutoFit/>
          </a:bodyPr>
          <a:lstStyle/>
          <a:p>
            <a:pPr marL="12700" algn="ctr">
              <a:lnSpc>
                <a:spcPct val="100000"/>
              </a:lnSpc>
              <a:spcBef>
                <a:spcPts val="105"/>
              </a:spcBef>
            </a:pPr>
            <a:r>
              <a:rPr lang="ru-RU" sz="1400" spc="-10" dirty="0">
                <a:latin typeface="Microsoft Sans Serif"/>
                <a:cs typeface="Microsoft Sans Serif"/>
              </a:rPr>
              <a:t>МКУК «Межпоселенческая библиотека Черемховского района»</a:t>
            </a:r>
            <a:endParaRPr sz="1400" dirty="0">
              <a:latin typeface="Microsoft Sans Serif"/>
              <a:cs typeface="Microsoft Sans Serif"/>
            </a:endParaRPr>
          </a:p>
        </p:txBody>
      </p:sp>
      <p:grpSp>
        <p:nvGrpSpPr>
          <p:cNvPr id="8" name="object 8"/>
          <p:cNvGrpSpPr/>
          <p:nvPr/>
        </p:nvGrpSpPr>
        <p:grpSpPr>
          <a:xfrm>
            <a:off x="813900" y="1030465"/>
            <a:ext cx="8923020" cy="4518025"/>
            <a:chOff x="813900" y="1030465"/>
            <a:chExt cx="8923020" cy="4518025"/>
          </a:xfrm>
        </p:grpSpPr>
        <p:sp>
          <p:nvSpPr>
            <p:cNvPr id="9" name="object 9"/>
            <p:cNvSpPr/>
            <p:nvPr/>
          </p:nvSpPr>
          <p:spPr>
            <a:xfrm>
              <a:off x="814853" y="1031417"/>
              <a:ext cx="4539615" cy="4516120"/>
            </a:xfrm>
            <a:custGeom>
              <a:avLst/>
              <a:gdLst/>
              <a:ahLst/>
              <a:cxnLst/>
              <a:rect l="l" t="t" r="r" b="b"/>
              <a:pathLst>
                <a:path w="4539615" h="4516120">
                  <a:moveTo>
                    <a:pt x="1848591" y="40462"/>
                  </a:moveTo>
                  <a:lnTo>
                    <a:pt x="1896542" y="31876"/>
                  </a:lnTo>
                  <a:lnTo>
                    <a:pt x="1944437" y="24331"/>
                  </a:lnTo>
                  <a:lnTo>
                    <a:pt x="1992263" y="17820"/>
                  </a:lnTo>
                  <a:lnTo>
                    <a:pt x="2040007" y="12334"/>
                  </a:lnTo>
                  <a:lnTo>
                    <a:pt x="2087659" y="7865"/>
                  </a:lnTo>
                  <a:lnTo>
                    <a:pt x="2135206" y="4406"/>
                  </a:lnTo>
                  <a:lnTo>
                    <a:pt x="2182636" y="1947"/>
                  </a:lnTo>
                  <a:lnTo>
                    <a:pt x="2229937" y="481"/>
                  </a:lnTo>
                  <a:lnTo>
                    <a:pt x="2277098" y="0"/>
                  </a:lnTo>
                  <a:lnTo>
                    <a:pt x="2324105" y="495"/>
                  </a:lnTo>
                  <a:lnTo>
                    <a:pt x="2370949" y="1959"/>
                  </a:lnTo>
                  <a:lnTo>
                    <a:pt x="2417615" y="4384"/>
                  </a:lnTo>
                  <a:lnTo>
                    <a:pt x="2464093" y="7761"/>
                  </a:lnTo>
                  <a:lnTo>
                    <a:pt x="2510370" y="12082"/>
                  </a:lnTo>
                  <a:lnTo>
                    <a:pt x="2556435" y="17340"/>
                  </a:lnTo>
                  <a:lnTo>
                    <a:pt x="2602276" y="23525"/>
                  </a:lnTo>
                  <a:lnTo>
                    <a:pt x="2647880" y="30631"/>
                  </a:lnTo>
                  <a:lnTo>
                    <a:pt x="2693235" y="38649"/>
                  </a:lnTo>
                  <a:lnTo>
                    <a:pt x="2738330" y="47571"/>
                  </a:lnTo>
                  <a:lnTo>
                    <a:pt x="2783154" y="57388"/>
                  </a:lnTo>
                  <a:lnTo>
                    <a:pt x="2827692" y="68093"/>
                  </a:lnTo>
                  <a:lnTo>
                    <a:pt x="2871935" y="79678"/>
                  </a:lnTo>
                  <a:lnTo>
                    <a:pt x="2915870" y="92134"/>
                  </a:lnTo>
                  <a:lnTo>
                    <a:pt x="2959484" y="105454"/>
                  </a:lnTo>
                  <a:lnTo>
                    <a:pt x="3002766" y="119629"/>
                  </a:lnTo>
                  <a:lnTo>
                    <a:pt x="3045705" y="134651"/>
                  </a:lnTo>
                  <a:lnTo>
                    <a:pt x="3088287" y="150513"/>
                  </a:lnTo>
                  <a:lnTo>
                    <a:pt x="3130502" y="167205"/>
                  </a:lnTo>
                  <a:lnTo>
                    <a:pt x="3172336" y="184721"/>
                  </a:lnTo>
                  <a:lnTo>
                    <a:pt x="3213779" y="203051"/>
                  </a:lnTo>
                  <a:lnTo>
                    <a:pt x="3254818" y="222188"/>
                  </a:lnTo>
                  <a:lnTo>
                    <a:pt x="3295441" y="242124"/>
                  </a:lnTo>
                  <a:lnTo>
                    <a:pt x="3335637" y="262850"/>
                  </a:lnTo>
                  <a:lnTo>
                    <a:pt x="3375393" y="284359"/>
                  </a:lnTo>
                  <a:lnTo>
                    <a:pt x="3414697" y="306643"/>
                  </a:lnTo>
                  <a:lnTo>
                    <a:pt x="3453538" y="329693"/>
                  </a:lnTo>
                  <a:lnTo>
                    <a:pt x="3491903" y="353501"/>
                  </a:lnTo>
                  <a:lnTo>
                    <a:pt x="3529781" y="378059"/>
                  </a:lnTo>
                  <a:lnTo>
                    <a:pt x="3567159" y="403359"/>
                  </a:lnTo>
                  <a:lnTo>
                    <a:pt x="3604026" y="429393"/>
                  </a:lnTo>
                  <a:lnTo>
                    <a:pt x="3640370" y="456154"/>
                  </a:lnTo>
                  <a:lnTo>
                    <a:pt x="3676178" y="483632"/>
                  </a:lnTo>
                  <a:lnTo>
                    <a:pt x="3711439" y="511819"/>
                  </a:lnTo>
                  <a:lnTo>
                    <a:pt x="3746141" y="540709"/>
                  </a:lnTo>
                  <a:lnTo>
                    <a:pt x="3780272" y="570291"/>
                  </a:lnTo>
                  <a:lnTo>
                    <a:pt x="3813819" y="600560"/>
                  </a:lnTo>
                  <a:lnTo>
                    <a:pt x="3846772" y="631505"/>
                  </a:lnTo>
                  <a:lnTo>
                    <a:pt x="3879117" y="663120"/>
                  </a:lnTo>
                  <a:lnTo>
                    <a:pt x="3910843" y="695396"/>
                  </a:lnTo>
                  <a:lnTo>
                    <a:pt x="3941939" y="728326"/>
                  </a:lnTo>
                  <a:lnTo>
                    <a:pt x="3972392" y="761900"/>
                  </a:lnTo>
                  <a:lnTo>
                    <a:pt x="4002189" y="796111"/>
                  </a:lnTo>
                  <a:lnTo>
                    <a:pt x="4031320" y="830951"/>
                  </a:lnTo>
                  <a:lnTo>
                    <a:pt x="4059772" y="866411"/>
                  </a:lnTo>
                  <a:lnTo>
                    <a:pt x="4087534" y="902485"/>
                  </a:lnTo>
                  <a:lnTo>
                    <a:pt x="4114593" y="939162"/>
                  </a:lnTo>
                  <a:lnTo>
                    <a:pt x="4140937" y="976437"/>
                  </a:lnTo>
                  <a:lnTo>
                    <a:pt x="4166554" y="1014299"/>
                  </a:lnTo>
                  <a:lnTo>
                    <a:pt x="4191433" y="1052742"/>
                  </a:lnTo>
                  <a:lnTo>
                    <a:pt x="4215562" y="1091757"/>
                  </a:lnTo>
                  <a:lnTo>
                    <a:pt x="4238928" y="1131336"/>
                  </a:lnTo>
                  <a:lnTo>
                    <a:pt x="4261520" y="1171472"/>
                  </a:lnTo>
                  <a:lnTo>
                    <a:pt x="4283325" y="1212155"/>
                  </a:lnTo>
                  <a:lnTo>
                    <a:pt x="4304332" y="1253377"/>
                  </a:lnTo>
                  <a:lnTo>
                    <a:pt x="4324528" y="1295132"/>
                  </a:lnTo>
                  <a:lnTo>
                    <a:pt x="4343903" y="1337410"/>
                  </a:lnTo>
                  <a:lnTo>
                    <a:pt x="4362443" y="1380204"/>
                  </a:lnTo>
                  <a:lnTo>
                    <a:pt x="4380137" y="1423505"/>
                  </a:lnTo>
                  <a:lnTo>
                    <a:pt x="4396973" y="1467306"/>
                  </a:lnTo>
                  <a:lnTo>
                    <a:pt x="4412939" y="1511598"/>
                  </a:lnTo>
                  <a:lnTo>
                    <a:pt x="4428023" y="1556373"/>
                  </a:lnTo>
                  <a:lnTo>
                    <a:pt x="4442213" y="1601623"/>
                  </a:lnTo>
                  <a:lnTo>
                    <a:pt x="4455497" y="1647341"/>
                  </a:lnTo>
                  <a:lnTo>
                    <a:pt x="4467863" y="1693517"/>
                  </a:lnTo>
                  <a:lnTo>
                    <a:pt x="4479299" y="1740144"/>
                  </a:lnTo>
                  <a:lnTo>
                    <a:pt x="4489794" y="1787214"/>
                  </a:lnTo>
                  <a:lnTo>
                    <a:pt x="4499335" y="1834718"/>
                  </a:lnTo>
                  <a:lnTo>
                    <a:pt x="4507868" y="1882409"/>
                  </a:lnTo>
                  <a:lnTo>
                    <a:pt x="4515356" y="1930045"/>
                  </a:lnTo>
                  <a:lnTo>
                    <a:pt x="4521804" y="1977615"/>
                  </a:lnTo>
                  <a:lnTo>
                    <a:pt x="4527223" y="2025106"/>
                  </a:lnTo>
                  <a:lnTo>
                    <a:pt x="4531619" y="2072507"/>
                  </a:lnTo>
                  <a:lnTo>
                    <a:pt x="4535002" y="2119805"/>
                  </a:lnTo>
                  <a:lnTo>
                    <a:pt x="4537378" y="2166990"/>
                  </a:lnTo>
                  <a:lnTo>
                    <a:pt x="4538757" y="2214048"/>
                  </a:lnTo>
                  <a:lnTo>
                    <a:pt x="4539146" y="2260969"/>
                  </a:lnTo>
                  <a:lnTo>
                    <a:pt x="4538554" y="2307739"/>
                  </a:lnTo>
                  <a:lnTo>
                    <a:pt x="4536989" y="2354348"/>
                  </a:lnTo>
                  <a:lnTo>
                    <a:pt x="4534458" y="2400783"/>
                  </a:lnTo>
                  <a:lnTo>
                    <a:pt x="4530971" y="2447033"/>
                  </a:lnTo>
                  <a:lnTo>
                    <a:pt x="4526535" y="2493085"/>
                  </a:lnTo>
                  <a:lnTo>
                    <a:pt x="4521158" y="2538927"/>
                  </a:lnTo>
                  <a:lnTo>
                    <a:pt x="4514849" y="2584548"/>
                  </a:lnTo>
                  <a:lnTo>
                    <a:pt x="4507616" y="2629936"/>
                  </a:lnTo>
                  <a:lnTo>
                    <a:pt x="4499466" y="2675078"/>
                  </a:lnTo>
                  <a:lnTo>
                    <a:pt x="4490409" y="2719964"/>
                  </a:lnTo>
                  <a:lnTo>
                    <a:pt x="4480452" y="2764580"/>
                  </a:lnTo>
                  <a:lnTo>
                    <a:pt x="4469603" y="2808915"/>
                  </a:lnTo>
                  <a:lnTo>
                    <a:pt x="4457870" y="2852958"/>
                  </a:lnTo>
                  <a:lnTo>
                    <a:pt x="4445262" y="2896696"/>
                  </a:lnTo>
                  <a:lnTo>
                    <a:pt x="4431787" y="2940117"/>
                  </a:lnTo>
                  <a:lnTo>
                    <a:pt x="4417453" y="2983209"/>
                  </a:lnTo>
                  <a:lnTo>
                    <a:pt x="4402268" y="3025961"/>
                  </a:lnTo>
                  <a:lnTo>
                    <a:pt x="4386241" y="3068361"/>
                  </a:lnTo>
                  <a:lnTo>
                    <a:pt x="4369378" y="3110396"/>
                  </a:lnTo>
                  <a:lnTo>
                    <a:pt x="4351690" y="3152055"/>
                  </a:lnTo>
                  <a:lnTo>
                    <a:pt x="4333183" y="3193326"/>
                  </a:lnTo>
                  <a:lnTo>
                    <a:pt x="4313866" y="3234196"/>
                  </a:lnTo>
                  <a:lnTo>
                    <a:pt x="4293747" y="3274655"/>
                  </a:lnTo>
                  <a:lnTo>
                    <a:pt x="4272834" y="3314690"/>
                  </a:lnTo>
                  <a:lnTo>
                    <a:pt x="4251135" y="3354289"/>
                  </a:lnTo>
                  <a:lnTo>
                    <a:pt x="4228659" y="3393440"/>
                  </a:lnTo>
                  <a:lnTo>
                    <a:pt x="4205414" y="3432131"/>
                  </a:lnTo>
                  <a:lnTo>
                    <a:pt x="4181408" y="3470351"/>
                  </a:lnTo>
                  <a:lnTo>
                    <a:pt x="4156648" y="3508088"/>
                  </a:lnTo>
                  <a:lnTo>
                    <a:pt x="4131144" y="3545329"/>
                  </a:lnTo>
                  <a:lnTo>
                    <a:pt x="4104903" y="3582062"/>
                  </a:lnTo>
                  <a:lnTo>
                    <a:pt x="4077933" y="3618277"/>
                  </a:lnTo>
                  <a:lnTo>
                    <a:pt x="4050243" y="3653960"/>
                  </a:lnTo>
                  <a:lnTo>
                    <a:pt x="4021841" y="3689100"/>
                  </a:lnTo>
                  <a:lnTo>
                    <a:pt x="3992734" y="3723686"/>
                  </a:lnTo>
                  <a:lnTo>
                    <a:pt x="3962932" y="3757704"/>
                  </a:lnTo>
                  <a:lnTo>
                    <a:pt x="3932442" y="3791144"/>
                  </a:lnTo>
                  <a:lnTo>
                    <a:pt x="3901272" y="3823992"/>
                  </a:lnTo>
                  <a:lnTo>
                    <a:pt x="3869431" y="3856239"/>
                  </a:lnTo>
                  <a:lnTo>
                    <a:pt x="3836926" y="3887870"/>
                  </a:lnTo>
                  <a:lnTo>
                    <a:pt x="3803766" y="3918876"/>
                  </a:lnTo>
                  <a:lnTo>
                    <a:pt x="3769960" y="3949243"/>
                  </a:lnTo>
                  <a:lnTo>
                    <a:pt x="3735514" y="3978959"/>
                  </a:lnTo>
                  <a:lnTo>
                    <a:pt x="3700438" y="4008014"/>
                  </a:lnTo>
                  <a:lnTo>
                    <a:pt x="3664739" y="4036394"/>
                  </a:lnTo>
                  <a:lnTo>
                    <a:pt x="3628426" y="4064088"/>
                  </a:lnTo>
                  <a:lnTo>
                    <a:pt x="3591506" y="4091084"/>
                  </a:lnTo>
                  <a:lnTo>
                    <a:pt x="3553989" y="4117371"/>
                  </a:lnTo>
                  <a:lnTo>
                    <a:pt x="3515881" y="4142936"/>
                  </a:lnTo>
                  <a:lnTo>
                    <a:pt x="3477192" y="4167767"/>
                  </a:lnTo>
                  <a:lnTo>
                    <a:pt x="3437929" y="4191852"/>
                  </a:lnTo>
                  <a:lnTo>
                    <a:pt x="3398101" y="4215180"/>
                  </a:lnTo>
                  <a:lnTo>
                    <a:pt x="3357715" y="4237738"/>
                  </a:lnTo>
                  <a:lnTo>
                    <a:pt x="3316780" y="4259516"/>
                  </a:lnTo>
                  <a:lnTo>
                    <a:pt x="3275305" y="4280499"/>
                  </a:lnTo>
                  <a:lnTo>
                    <a:pt x="3233296" y="4300678"/>
                  </a:lnTo>
                  <a:lnTo>
                    <a:pt x="3190763" y="4320040"/>
                  </a:lnTo>
                  <a:lnTo>
                    <a:pt x="3147713" y="4338572"/>
                  </a:lnTo>
                  <a:lnTo>
                    <a:pt x="3104155" y="4356264"/>
                  </a:lnTo>
                  <a:lnTo>
                    <a:pt x="3060097" y="4373103"/>
                  </a:lnTo>
                  <a:lnTo>
                    <a:pt x="3015546" y="4389077"/>
                  </a:lnTo>
                  <a:lnTo>
                    <a:pt x="2970512" y="4404175"/>
                  </a:lnTo>
                  <a:lnTo>
                    <a:pt x="2925002" y="4418384"/>
                  </a:lnTo>
                  <a:lnTo>
                    <a:pt x="2879024" y="4431692"/>
                  </a:lnTo>
                  <a:lnTo>
                    <a:pt x="2832587" y="4444088"/>
                  </a:lnTo>
                  <a:lnTo>
                    <a:pt x="2785699" y="4455560"/>
                  </a:lnTo>
                  <a:lnTo>
                    <a:pt x="2738367" y="4466096"/>
                  </a:lnTo>
                  <a:lnTo>
                    <a:pt x="2690601" y="4475683"/>
                  </a:lnTo>
                  <a:lnTo>
                    <a:pt x="2642644" y="4484266"/>
                  </a:lnTo>
                  <a:lnTo>
                    <a:pt x="2594745" y="4491808"/>
                  </a:lnTo>
                  <a:lnTo>
                    <a:pt x="2546914" y="4498317"/>
                  </a:lnTo>
                  <a:lnTo>
                    <a:pt x="2499165" y="4503801"/>
                  </a:lnTo>
                  <a:lnTo>
                    <a:pt x="2451510" y="4508267"/>
                  </a:lnTo>
                  <a:lnTo>
                    <a:pt x="2403959" y="4511725"/>
                  </a:lnTo>
                  <a:lnTo>
                    <a:pt x="2356525" y="4514181"/>
                  </a:lnTo>
                  <a:lnTo>
                    <a:pt x="2309220" y="4515645"/>
                  </a:lnTo>
                  <a:lnTo>
                    <a:pt x="2262056" y="4516123"/>
                  </a:lnTo>
                  <a:lnTo>
                    <a:pt x="2215045" y="4515626"/>
                  </a:lnTo>
                  <a:lnTo>
                    <a:pt x="2168199" y="4514159"/>
                  </a:lnTo>
                  <a:lnTo>
                    <a:pt x="2121530" y="4511732"/>
                  </a:lnTo>
                  <a:lnTo>
                    <a:pt x="2075049" y="4508353"/>
                  </a:lnTo>
                  <a:lnTo>
                    <a:pt x="2028769" y="4504029"/>
                  </a:lnTo>
                  <a:lnTo>
                    <a:pt x="1982702" y="4498770"/>
                  </a:lnTo>
                  <a:lnTo>
                    <a:pt x="1936859" y="4492582"/>
                  </a:lnTo>
                  <a:lnTo>
                    <a:pt x="1891253" y="4485474"/>
                  </a:lnTo>
                  <a:lnTo>
                    <a:pt x="1845895" y="4477454"/>
                  </a:lnTo>
                  <a:lnTo>
                    <a:pt x="1800798" y="4468530"/>
                  </a:lnTo>
                  <a:lnTo>
                    <a:pt x="1755973" y="4458711"/>
                  </a:lnTo>
                  <a:lnTo>
                    <a:pt x="1711432" y="4448004"/>
                  </a:lnTo>
                  <a:lnTo>
                    <a:pt x="1667188" y="4436417"/>
                  </a:lnTo>
                  <a:lnTo>
                    <a:pt x="1623252" y="4423959"/>
                  </a:lnTo>
                  <a:lnTo>
                    <a:pt x="1579637" y="4410637"/>
                  </a:lnTo>
                  <a:lnTo>
                    <a:pt x="1536353" y="4396461"/>
                  </a:lnTo>
                  <a:lnTo>
                    <a:pt x="1493414" y="4381437"/>
                  </a:lnTo>
                  <a:lnTo>
                    <a:pt x="1450830" y="4365574"/>
                  </a:lnTo>
                  <a:lnTo>
                    <a:pt x="1408615" y="4348880"/>
                  </a:lnTo>
                  <a:lnTo>
                    <a:pt x="1366779" y="4331363"/>
                  </a:lnTo>
                  <a:lnTo>
                    <a:pt x="1325336" y="4313031"/>
                  </a:lnTo>
                  <a:lnTo>
                    <a:pt x="1284297" y="4293893"/>
                  </a:lnTo>
                  <a:lnTo>
                    <a:pt x="1243673" y="4273955"/>
                  </a:lnTo>
                  <a:lnTo>
                    <a:pt x="1203477" y="4253228"/>
                  </a:lnTo>
                  <a:lnTo>
                    <a:pt x="1163721" y="4231718"/>
                  </a:lnTo>
                  <a:lnTo>
                    <a:pt x="1124416" y="4209433"/>
                  </a:lnTo>
                  <a:lnTo>
                    <a:pt x="1085575" y="4186383"/>
                  </a:lnTo>
                  <a:lnTo>
                    <a:pt x="1047210" y="4162574"/>
                  </a:lnTo>
                  <a:lnTo>
                    <a:pt x="1009332" y="4138015"/>
                  </a:lnTo>
                  <a:lnTo>
                    <a:pt x="971954" y="4112714"/>
                  </a:lnTo>
                  <a:lnTo>
                    <a:pt x="935087" y="4086679"/>
                  </a:lnTo>
                  <a:lnTo>
                    <a:pt x="898744" y="4059919"/>
                  </a:lnTo>
                  <a:lnTo>
                    <a:pt x="862936" y="4032440"/>
                  </a:lnTo>
                  <a:lnTo>
                    <a:pt x="827675" y="4004252"/>
                  </a:lnTo>
                  <a:lnTo>
                    <a:pt x="792974" y="3975363"/>
                  </a:lnTo>
                  <a:lnTo>
                    <a:pt x="758844" y="3945780"/>
                  </a:lnTo>
                  <a:lnTo>
                    <a:pt x="725297" y="3915512"/>
                  </a:lnTo>
                  <a:lnTo>
                    <a:pt x="692345" y="3884566"/>
                  </a:lnTo>
                  <a:lnTo>
                    <a:pt x="660000" y="3852952"/>
                  </a:lnTo>
                  <a:lnTo>
                    <a:pt x="628274" y="3820676"/>
                  </a:lnTo>
                  <a:lnTo>
                    <a:pt x="597180" y="3787748"/>
                  </a:lnTo>
                  <a:lnTo>
                    <a:pt x="566728" y="3754174"/>
                  </a:lnTo>
                  <a:lnTo>
                    <a:pt x="536931" y="3719964"/>
                  </a:lnTo>
                  <a:lnTo>
                    <a:pt x="507801" y="3685125"/>
                  </a:lnTo>
                  <a:lnTo>
                    <a:pt x="479349" y="3649666"/>
                  </a:lnTo>
                  <a:lnTo>
                    <a:pt x="451589" y="3613594"/>
                  </a:lnTo>
                  <a:lnTo>
                    <a:pt x="424531" y="3576917"/>
                  </a:lnTo>
                  <a:lnTo>
                    <a:pt x="398187" y="3539644"/>
                  </a:lnTo>
                  <a:lnTo>
                    <a:pt x="372571" y="3501784"/>
                  </a:lnTo>
                  <a:lnTo>
                    <a:pt x="347693" y="3463342"/>
                  </a:lnTo>
                  <a:lnTo>
                    <a:pt x="323565" y="3424329"/>
                  </a:lnTo>
                  <a:lnTo>
                    <a:pt x="300200" y="3384752"/>
                  </a:lnTo>
                  <a:lnTo>
                    <a:pt x="277609" y="3344619"/>
                  </a:lnTo>
                  <a:lnTo>
                    <a:pt x="255805" y="3303939"/>
                  </a:lnTo>
                  <a:lnTo>
                    <a:pt x="234799" y="3262718"/>
                  </a:lnTo>
                  <a:lnTo>
                    <a:pt x="214603" y="3220967"/>
                  </a:lnTo>
                  <a:lnTo>
                    <a:pt x="195230" y="3178691"/>
                  </a:lnTo>
                  <a:lnTo>
                    <a:pt x="176690" y="3135900"/>
                  </a:lnTo>
                  <a:lnTo>
                    <a:pt x="158997" y="3092602"/>
                  </a:lnTo>
                  <a:lnTo>
                    <a:pt x="142162" y="3048805"/>
                  </a:lnTo>
                  <a:lnTo>
                    <a:pt x="126197" y="3004517"/>
                  </a:lnTo>
                  <a:lnTo>
                    <a:pt x="111114" y="2959745"/>
                  </a:lnTo>
                  <a:lnTo>
                    <a:pt x="96924" y="2914499"/>
                  </a:lnTo>
                  <a:lnTo>
                    <a:pt x="83641" y="2868786"/>
                  </a:lnTo>
                  <a:lnTo>
                    <a:pt x="71276" y="2822614"/>
                  </a:lnTo>
                  <a:lnTo>
                    <a:pt x="59840" y="2775992"/>
                  </a:lnTo>
                  <a:lnTo>
                    <a:pt x="49346" y="2728926"/>
                  </a:lnTo>
                  <a:lnTo>
                    <a:pt x="39806" y="2681427"/>
                  </a:lnTo>
                  <a:lnTo>
                    <a:pt x="31272" y="2633731"/>
                  </a:lnTo>
                  <a:lnTo>
                    <a:pt x="23786" y="2586091"/>
                  </a:lnTo>
                  <a:lnTo>
                    <a:pt x="17337" y="2538517"/>
                  </a:lnTo>
                  <a:lnTo>
                    <a:pt x="11920" y="2491021"/>
                  </a:lnTo>
                  <a:lnTo>
                    <a:pt x="7524" y="2443617"/>
                  </a:lnTo>
                  <a:lnTo>
                    <a:pt x="4142" y="2396314"/>
                  </a:lnTo>
                  <a:lnTo>
                    <a:pt x="1766" y="2349126"/>
                  </a:lnTo>
                  <a:lnTo>
                    <a:pt x="388" y="2302065"/>
                  </a:lnTo>
                  <a:lnTo>
                    <a:pt x="0" y="2255141"/>
                  </a:lnTo>
                  <a:lnTo>
                    <a:pt x="592" y="2208368"/>
                  </a:lnTo>
                  <a:lnTo>
                    <a:pt x="2158" y="2161757"/>
                  </a:lnTo>
                  <a:lnTo>
                    <a:pt x="4689" y="2115319"/>
                  </a:lnTo>
                  <a:lnTo>
                    <a:pt x="8177" y="2069068"/>
                  </a:lnTo>
                  <a:lnTo>
                    <a:pt x="12614" y="2023014"/>
                  </a:lnTo>
                  <a:lnTo>
                    <a:pt x="17992" y="1977170"/>
                  </a:lnTo>
                  <a:lnTo>
                    <a:pt x="24302" y="1931547"/>
                  </a:lnTo>
                  <a:lnTo>
                    <a:pt x="31536" y="1886158"/>
                  </a:lnTo>
                  <a:lnTo>
                    <a:pt x="39686" y="1841014"/>
                  </a:lnTo>
                  <a:lnTo>
                    <a:pt x="48744" y="1796128"/>
                  </a:lnTo>
                  <a:lnTo>
                    <a:pt x="58702" y="1751511"/>
                  </a:lnTo>
                  <a:lnTo>
                    <a:pt x="69552" y="1707174"/>
                  </a:lnTo>
                  <a:lnTo>
                    <a:pt x="81286" y="1663131"/>
                  </a:lnTo>
                  <a:lnTo>
                    <a:pt x="93894" y="1619393"/>
                  </a:lnTo>
                  <a:lnTo>
                    <a:pt x="107370" y="1575972"/>
                  </a:lnTo>
                  <a:lnTo>
                    <a:pt x="121705" y="1532879"/>
                  </a:lnTo>
                  <a:lnTo>
                    <a:pt x="136891" y="1490127"/>
                  </a:lnTo>
                  <a:lnTo>
                    <a:pt x="152919" y="1447728"/>
                  </a:lnTo>
                  <a:lnTo>
                    <a:pt x="169783" y="1405693"/>
                  </a:lnTo>
                  <a:lnTo>
                    <a:pt x="187472" y="1364034"/>
                  </a:lnTo>
                  <a:lnTo>
                    <a:pt x="205980" y="1322764"/>
                  </a:lnTo>
                  <a:lnTo>
                    <a:pt x="225298" y="1281894"/>
                  </a:lnTo>
                  <a:lnTo>
                    <a:pt x="245418" y="1241436"/>
                  </a:lnTo>
                  <a:lnTo>
                    <a:pt x="266332" y="1201402"/>
                  </a:lnTo>
                  <a:lnTo>
                    <a:pt x="288031" y="1161804"/>
                  </a:lnTo>
                  <a:lnTo>
                    <a:pt x="310508" y="1122654"/>
                  </a:lnTo>
                  <a:lnTo>
                    <a:pt x="333754" y="1083963"/>
                  </a:lnTo>
                  <a:lnTo>
                    <a:pt x="357761" y="1045744"/>
                  </a:lnTo>
                  <a:lnTo>
                    <a:pt x="382522" y="1008009"/>
                  </a:lnTo>
                  <a:lnTo>
                    <a:pt x="408027" y="970769"/>
                  </a:lnTo>
                  <a:lnTo>
                    <a:pt x="434269" y="934037"/>
                  </a:lnTo>
                  <a:lnTo>
                    <a:pt x="461240" y="897824"/>
                  </a:lnTo>
                  <a:lnTo>
                    <a:pt x="488931" y="862142"/>
                  </a:lnTo>
                  <a:lnTo>
                    <a:pt x="517334" y="827003"/>
                  </a:lnTo>
                  <a:lnTo>
                    <a:pt x="546441" y="792419"/>
                  </a:lnTo>
                  <a:lnTo>
                    <a:pt x="576244" y="758402"/>
                  </a:lnTo>
                  <a:lnTo>
                    <a:pt x="606735" y="724964"/>
                  </a:lnTo>
                  <a:lnTo>
                    <a:pt x="637906" y="692117"/>
                  </a:lnTo>
                  <a:lnTo>
                    <a:pt x="669748" y="659872"/>
                  </a:lnTo>
                  <a:lnTo>
                    <a:pt x="702253" y="628242"/>
                  </a:lnTo>
                  <a:lnTo>
                    <a:pt x="735413" y="597239"/>
                  </a:lnTo>
                  <a:lnTo>
                    <a:pt x="769221" y="566873"/>
                  </a:lnTo>
                  <a:lnTo>
                    <a:pt x="803667" y="537159"/>
                  </a:lnTo>
                  <a:lnTo>
                    <a:pt x="838744" y="508106"/>
                  </a:lnTo>
                  <a:lnTo>
                    <a:pt x="874444" y="479727"/>
                  </a:lnTo>
                  <a:lnTo>
                    <a:pt x="910758" y="452034"/>
                  </a:lnTo>
                  <a:lnTo>
                    <a:pt x="947678" y="425040"/>
                  </a:lnTo>
                  <a:lnTo>
                    <a:pt x="985196" y="398755"/>
                  </a:lnTo>
                  <a:lnTo>
                    <a:pt x="1023304" y="373192"/>
                  </a:lnTo>
                  <a:lnTo>
                    <a:pt x="1061994" y="348362"/>
                  </a:lnTo>
                  <a:lnTo>
                    <a:pt x="1101257" y="324278"/>
                  </a:lnTo>
                  <a:lnTo>
                    <a:pt x="1141086" y="300952"/>
                  </a:lnTo>
                  <a:lnTo>
                    <a:pt x="1181472" y="278395"/>
                  </a:lnTo>
                  <a:lnTo>
                    <a:pt x="1222407" y="256619"/>
                  </a:lnTo>
                  <a:lnTo>
                    <a:pt x="1263883" y="235636"/>
                  </a:lnTo>
                  <a:lnTo>
                    <a:pt x="1305892" y="215459"/>
                  </a:lnTo>
                  <a:lnTo>
                    <a:pt x="1348426" y="196098"/>
                  </a:lnTo>
                  <a:lnTo>
                    <a:pt x="1391476" y="177567"/>
                  </a:lnTo>
                  <a:lnTo>
                    <a:pt x="1435035" y="159876"/>
                  </a:lnTo>
                  <a:lnTo>
                    <a:pt x="1479093" y="143038"/>
                  </a:lnTo>
                  <a:lnTo>
                    <a:pt x="1523644" y="127065"/>
                  </a:lnTo>
                  <a:lnTo>
                    <a:pt x="1568679" y="111968"/>
                  </a:lnTo>
                  <a:lnTo>
                    <a:pt x="1614189" y="97760"/>
                  </a:lnTo>
                  <a:lnTo>
                    <a:pt x="1660167" y="84452"/>
                  </a:lnTo>
                  <a:lnTo>
                    <a:pt x="1706604" y="72056"/>
                  </a:lnTo>
                  <a:lnTo>
                    <a:pt x="1753492" y="60585"/>
                  </a:lnTo>
                  <a:lnTo>
                    <a:pt x="1800824" y="50049"/>
                  </a:lnTo>
                  <a:lnTo>
                    <a:pt x="1848591" y="40462"/>
                  </a:lnTo>
                  <a:close/>
                </a:path>
              </a:pathLst>
            </a:custGeom>
            <a:ln w="3175">
              <a:solidFill>
                <a:srgbClr val="256F9F"/>
              </a:solidFill>
              <a:prstDash val="sysDot"/>
            </a:ln>
          </p:spPr>
          <p:txBody>
            <a:bodyPr wrap="square" lIns="0" tIns="0" rIns="0" bIns="0" rtlCol="0"/>
            <a:lstStyle/>
            <a:p>
              <a:endParaRPr dirty="0"/>
            </a:p>
          </p:txBody>
        </p:sp>
        <p:pic>
          <p:nvPicPr>
            <p:cNvPr id="10" name="object 10"/>
            <p:cNvPicPr/>
            <p:nvPr/>
          </p:nvPicPr>
          <p:blipFill>
            <a:blip r:embed="rId5" cstate="print"/>
            <a:stretch>
              <a:fillRect/>
            </a:stretch>
          </p:blipFill>
          <p:spPr>
            <a:xfrm>
              <a:off x="5544302" y="2368093"/>
              <a:ext cx="4192543" cy="905546"/>
            </a:xfrm>
            <a:prstGeom prst="rect">
              <a:avLst/>
            </a:prstGeom>
          </p:spPr>
        </p:pic>
        <p:pic>
          <p:nvPicPr>
            <p:cNvPr id="11" name="object 11"/>
            <p:cNvPicPr/>
            <p:nvPr/>
          </p:nvPicPr>
          <p:blipFill>
            <a:blip r:embed="rId6" cstate="print"/>
            <a:stretch>
              <a:fillRect/>
            </a:stretch>
          </p:blipFill>
          <p:spPr>
            <a:xfrm>
              <a:off x="5519927" y="2343886"/>
              <a:ext cx="2499360" cy="978433"/>
            </a:xfrm>
            <a:prstGeom prst="rect">
              <a:avLst/>
            </a:prstGeom>
          </p:spPr>
        </p:pic>
        <p:sp>
          <p:nvSpPr>
            <p:cNvPr id="12" name="object 12"/>
            <p:cNvSpPr/>
            <p:nvPr/>
          </p:nvSpPr>
          <p:spPr>
            <a:xfrm>
              <a:off x="5550407" y="2403348"/>
              <a:ext cx="4109085" cy="830580"/>
            </a:xfrm>
            <a:custGeom>
              <a:avLst/>
              <a:gdLst/>
              <a:ahLst/>
              <a:cxnLst/>
              <a:rect l="l" t="t" r="r" b="b"/>
              <a:pathLst>
                <a:path w="4109084" h="830580">
                  <a:moveTo>
                    <a:pt x="4108703" y="0"/>
                  </a:moveTo>
                  <a:lnTo>
                    <a:pt x="0" y="0"/>
                  </a:lnTo>
                  <a:lnTo>
                    <a:pt x="0" y="830579"/>
                  </a:lnTo>
                  <a:lnTo>
                    <a:pt x="4108703" y="830579"/>
                  </a:lnTo>
                  <a:lnTo>
                    <a:pt x="4108703" y="0"/>
                  </a:lnTo>
                  <a:close/>
                </a:path>
              </a:pathLst>
            </a:custGeom>
            <a:solidFill>
              <a:srgbClr val="FFFFFF"/>
            </a:solidFill>
          </p:spPr>
          <p:txBody>
            <a:bodyPr wrap="square" lIns="0" tIns="0" rIns="0" bIns="0" rtlCol="0"/>
            <a:lstStyle/>
            <a:p>
              <a:endParaRPr dirty="0"/>
            </a:p>
          </p:txBody>
        </p:sp>
      </p:grpSp>
      <p:grpSp>
        <p:nvGrpSpPr>
          <p:cNvPr id="14" name="object 14"/>
          <p:cNvGrpSpPr/>
          <p:nvPr/>
        </p:nvGrpSpPr>
        <p:grpSpPr>
          <a:xfrm>
            <a:off x="412639" y="2642909"/>
            <a:ext cx="9307195" cy="4264660"/>
            <a:chOff x="413004" y="2555748"/>
            <a:chExt cx="9307195" cy="4264660"/>
          </a:xfrm>
        </p:grpSpPr>
        <p:sp>
          <p:nvSpPr>
            <p:cNvPr id="15" name="object 15"/>
            <p:cNvSpPr/>
            <p:nvPr/>
          </p:nvSpPr>
          <p:spPr>
            <a:xfrm>
              <a:off x="413004" y="2555748"/>
              <a:ext cx="4127500" cy="4264660"/>
            </a:xfrm>
            <a:custGeom>
              <a:avLst/>
              <a:gdLst/>
              <a:ahLst/>
              <a:cxnLst/>
              <a:rect l="l" t="t" r="r" b="b"/>
              <a:pathLst>
                <a:path w="4127500" h="4264659">
                  <a:moveTo>
                    <a:pt x="2063495" y="0"/>
                  </a:moveTo>
                  <a:lnTo>
                    <a:pt x="2016135" y="550"/>
                  </a:lnTo>
                  <a:lnTo>
                    <a:pt x="1969036" y="2193"/>
                  </a:lnTo>
                  <a:lnTo>
                    <a:pt x="1922209" y="4918"/>
                  </a:lnTo>
                  <a:lnTo>
                    <a:pt x="1875666" y="8712"/>
                  </a:lnTo>
                  <a:lnTo>
                    <a:pt x="1829419" y="13564"/>
                  </a:lnTo>
                  <a:lnTo>
                    <a:pt x="1783479" y="19462"/>
                  </a:lnTo>
                  <a:lnTo>
                    <a:pt x="1737856" y="26394"/>
                  </a:lnTo>
                  <a:lnTo>
                    <a:pt x="1692564" y="34349"/>
                  </a:lnTo>
                  <a:lnTo>
                    <a:pt x="1647612" y="43314"/>
                  </a:lnTo>
                  <a:lnTo>
                    <a:pt x="1603012" y="53279"/>
                  </a:lnTo>
                  <a:lnTo>
                    <a:pt x="1558776" y="64230"/>
                  </a:lnTo>
                  <a:lnTo>
                    <a:pt x="1514915" y="76157"/>
                  </a:lnTo>
                  <a:lnTo>
                    <a:pt x="1471441" y="89048"/>
                  </a:lnTo>
                  <a:lnTo>
                    <a:pt x="1428365" y="102890"/>
                  </a:lnTo>
                  <a:lnTo>
                    <a:pt x="1385697" y="117673"/>
                  </a:lnTo>
                  <a:lnTo>
                    <a:pt x="1343450" y="133384"/>
                  </a:lnTo>
                  <a:lnTo>
                    <a:pt x="1301636" y="150012"/>
                  </a:lnTo>
                  <a:lnTo>
                    <a:pt x="1260264" y="167544"/>
                  </a:lnTo>
                  <a:lnTo>
                    <a:pt x="1219347" y="185970"/>
                  </a:lnTo>
                  <a:lnTo>
                    <a:pt x="1178897" y="205277"/>
                  </a:lnTo>
                  <a:lnTo>
                    <a:pt x="1138924" y="225454"/>
                  </a:lnTo>
                  <a:lnTo>
                    <a:pt x="1099439" y="246488"/>
                  </a:lnTo>
                  <a:lnTo>
                    <a:pt x="1060455" y="268369"/>
                  </a:lnTo>
                  <a:lnTo>
                    <a:pt x="1021983" y="291084"/>
                  </a:lnTo>
                  <a:lnTo>
                    <a:pt x="984033" y="314621"/>
                  </a:lnTo>
                  <a:lnTo>
                    <a:pt x="946618" y="338969"/>
                  </a:lnTo>
                  <a:lnTo>
                    <a:pt x="909749" y="364116"/>
                  </a:lnTo>
                  <a:lnTo>
                    <a:pt x="873436" y="390051"/>
                  </a:lnTo>
                  <a:lnTo>
                    <a:pt x="837693" y="416761"/>
                  </a:lnTo>
                  <a:lnTo>
                    <a:pt x="802529" y="444235"/>
                  </a:lnTo>
                  <a:lnTo>
                    <a:pt x="767956" y="472461"/>
                  </a:lnTo>
                  <a:lnTo>
                    <a:pt x="733986" y="501427"/>
                  </a:lnTo>
                  <a:lnTo>
                    <a:pt x="700630" y="531121"/>
                  </a:lnTo>
                  <a:lnTo>
                    <a:pt x="667900" y="561533"/>
                  </a:lnTo>
                  <a:lnTo>
                    <a:pt x="635806" y="592649"/>
                  </a:lnTo>
                  <a:lnTo>
                    <a:pt x="604361" y="624458"/>
                  </a:lnTo>
                  <a:lnTo>
                    <a:pt x="573575" y="656949"/>
                  </a:lnTo>
                  <a:lnTo>
                    <a:pt x="543460" y="690110"/>
                  </a:lnTo>
                  <a:lnTo>
                    <a:pt x="514027" y="723929"/>
                  </a:lnTo>
                  <a:lnTo>
                    <a:pt x="485288" y="758393"/>
                  </a:lnTo>
                  <a:lnTo>
                    <a:pt x="457254" y="793492"/>
                  </a:lnTo>
                  <a:lnTo>
                    <a:pt x="429936" y="829214"/>
                  </a:lnTo>
                  <a:lnTo>
                    <a:pt x="403347" y="865547"/>
                  </a:lnTo>
                  <a:lnTo>
                    <a:pt x="377496" y="902479"/>
                  </a:lnTo>
                  <a:lnTo>
                    <a:pt x="352396" y="939998"/>
                  </a:lnTo>
                  <a:lnTo>
                    <a:pt x="328058" y="978093"/>
                  </a:lnTo>
                  <a:lnTo>
                    <a:pt x="304494" y="1016751"/>
                  </a:lnTo>
                  <a:lnTo>
                    <a:pt x="281714" y="1055962"/>
                  </a:lnTo>
                  <a:lnTo>
                    <a:pt x="259730" y="1095713"/>
                  </a:lnTo>
                  <a:lnTo>
                    <a:pt x="238554" y="1135993"/>
                  </a:lnTo>
                  <a:lnTo>
                    <a:pt x="218196" y="1176789"/>
                  </a:lnTo>
                  <a:lnTo>
                    <a:pt x="198669" y="1218091"/>
                  </a:lnTo>
                  <a:lnTo>
                    <a:pt x="179983" y="1259886"/>
                  </a:lnTo>
                  <a:lnTo>
                    <a:pt x="162151" y="1302162"/>
                  </a:lnTo>
                  <a:lnTo>
                    <a:pt x="145182" y="1344908"/>
                  </a:lnTo>
                  <a:lnTo>
                    <a:pt x="129090" y="1388113"/>
                  </a:lnTo>
                  <a:lnTo>
                    <a:pt x="113885" y="1431763"/>
                  </a:lnTo>
                  <a:lnTo>
                    <a:pt x="99578" y="1475848"/>
                  </a:lnTo>
                  <a:lnTo>
                    <a:pt x="86181" y="1520356"/>
                  </a:lnTo>
                  <a:lnTo>
                    <a:pt x="73705" y="1565274"/>
                  </a:lnTo>
                  <a:lnTo>
                    <a:pt x="62162" y="1610592"/>
                  </a:lnTo>
                  <a:lnTo>
                    <a:pt x="51563" y="1656298"/>
                  </a:lnTo>
                  <a:lnTo>
                    <a:pt x="41920" y="1702379"/>
                  </a:lnTo>
                  <a:lnTo>
                    <a:pt x="33243" y="1748824"/>
                  </a:lnTo>
                  <a:lnTo>
                    <a:pt x="25545" y="1795621"/>
                  </a:lnTo>
                  <a:lnTo>
                    <a:pt x="18836" y="1842759"/>
                  </a:lnTo>
                  <a:lnTo>
                    <a:pt x="13128" y="1890225"/>
                  </a:lnTo>
                  <a:lnTo>
                    <a:pt x="8432" y="1938009"/>
                  </a:lnTo>
                  <a:lnTo>
                    <a:pt x="4760" y="1986097"/>
                  </a:lnTo>
                  <a:lnTo>
                    <a:pt x="2123" y="2034479"/>
                  </a:lnTo>
                  <a:lnTo>
                    <a:pt x="532" y="2083142"/>
                  </a:lnTo>
                  <a:lnTo>
                    <a:pt x="0" y="2132076"/>
                  </a:lnTo>
                  <a:lnTo>
                    <a:pt x="532" y="2181008"/>
                  </a:lnTo>
                  <a:lnTo>
                    <a:pt x="2123" y="2229670"/>
                  </a:lnTo>
                  <a:lnTo>
                    <a:pt x="4760" y="2278051"/>
                  </a:lnTo>
                  <a:lnTo>
                    <a:pt x="8432" y="2326139"/>
                  </a:lnTo>
                  <a:lnTo>
                    <a:pt x="13128" y="2373921"/>
                  </a:lnTo>
                  <a:lnTo>
                    <a:pt x="18836" y="2421387"/>
                  </a:lnTo>
                  <a:lnTo>
                    <a:pt x="25545" y="2468524"/>
                  </a:lnTo>
                  <a:lnTo>
                    <a:pt x="33243" y="2515320"/>
                  </a:lnTo>
                  <a:lnTo>
                    <a:pt x="41920" y="2561765"/>
                  </a:lnTo>
                  <a:lnTo>
                    <a:pt x="51563" y="2607845"/>
                  </a:lnTo>
                  <a:lnTo>
                    <a:pt x="62162" y="2653550"/>
                  </a:lnTo>
                  <a:lnTo>
                    <a:pt x="73705" y="2698868"/>
                  </a:lnTo>
                  <a:lnTo>
                    <a:pt x="86181" y="2743786"/>
                  </a:lnTo>
                  <a:lnTo>
                    <a:pt x="99578" y="2788293"/>
                  </a:lnTo>
                  <a:lnTo>
                    <a:pt x="113885" y="2832378"/>
                  </a:lnTo>
                  <a:lnTo>
                    <a:pt x="129090" y="2876028"/>
                  </a:lnTo>
                  <a:lnTo>
                    <a:pt x="145182" y="2919232"/>
                  </a:lnTo>
                  <a:lnTo>
                    <a:pt x="162151" y="2961978"/>
                  </a:lnTo>
                  <a:lnTo>
                    <a:pt x="179983" y="3004254"/>
                  </a:lnTo>
                  <a:lnTo>
                    <a:pt x="198669" y="3046049"/>
                  </a:lnTo>
                  <a:lnTo>
                    <a:pt x="218196" y="3087350"/>
                  </a:lnTo>
                  <a:lnTo>
                    <a:pt x="238554" y="3128147"/>
                  </a:lnTo>
                  <a:lnTo>
                    <a:pt x="259730" y="3168426"/>
                  </a:lnTo>
                  <a:lnTo>
                    <a:pt x="281714" y="3208178"/>
                  </a:lnTo>
                  <a:lnTo>
                    <a:pt x="304494" y="3247388"/>
                  </a:lnTo>
                  <a:lnTo>
                    <a:pt x="328058" y="3286047"/>
                  </a:lnTo>
                  <a:lnTo>
                    <a:pt x="352396" y="3324142"/>
                  </a:lnTo>
                  <a:lnTo>
                    <a:pt x="377496" y="3361661"/>
                  </a:lnTo>
                  <a:lnTo>
                    <a:pt x="403347" y="3398593"/>
                  </a:lnTo>
                  <a:lnTo>
                    <a:pt x="429936" y="3434926"/>
                  </a:lnTo>
                  <a:lnTo>
                    <a:pt x="457254" y="3470648"/>
                  </a:lnTo>
                  <a:lnTo>
                    <a:pt x="485288" y="3505747"/>
                  </a:lnTo>
                  <a:lnTo>
                    <a:pt x="514027" y="3540212"/>
                  </a:lnTo>
                  <a:lnTo>
                    <a:pt x="543460" y="3574031"/>
                  </a:lnTo>
                  <a:lnTo>
                    <a:pt x="573575" y="3607192"/>
                  </a:lnTo>
                  <a:lnTo>
                    <a:pt x="604361" y="3639683"/>
                  </a:lnTo>
                  <a:lnTo>
                    <a:pt x="635806" y="3671493"/>
                  </a:lnTo>
                  <a:lnTo>
                    <a:pt x="667900" y="3702609"/>
                  </a:lnTo>
                  <a:lnTo>
                    <a:pt x="700630" y="3733021"/>
                  </a:lnTo>
                  <a:lnTo>
                    <a:pt x="733986" y="3762716"/>
                  </a:lnTo>
                  <a:lnTo>
                    <a:pt x="767956" y="3791682"/>
                  </a:lnTo>
                  <a:lnTo>
                    <a:pt x="802529" y="3819908"/>
                  </a:lnTo>
                  <a:lnTo>
                    <a:pt x="837693" y="3847383"/>
                  </a:lnTo>
                  <a:lnTo>
                    <a:pt x="873436" y="3874093"/>
                  </a:lnTo>
                  <a:lnTo>
                    <a:pt x="909749" y="3900028"/>
                  </a:lnTo>
                  <a:lnTo>
                    <a:pt x="946618" y="3925175"/>
                  </a:lnTo>
                  <a:lnTo>
                    <a:pt x="984033" y="3949524"/>
                  </a:lnTo>
                  <a:lnTo>
                    <a:pt x="1021983" y="3973062"/>
                  </a:lnTo>
                  <a:lnTo>
                    <a:pt x="1060455" y="3995777"/>
                  </a:lnTo>
                  <a:lnTo>
                    <a:pt x="1099439" y="4017658"/>
                  </a:lnTo>
                  <a:lnTo>
                    <a:pt x="1138924" y="4038693"/>
                  </a:lnTo>
                  <a:lnTo>
                    <a:pt x="1178897" y="4058870"/>
                  </a:lnTo>
                  <a:lnTo>
                    <a:pt x="1219347" y="4078177"/>
                  </a:lnTo>
                  <a:lnTo>
                    <a:pt x="1260264" y="4096603"/>
                  </a:lnTo>
                  <a:lnTo>
                    <a:pt x="1301636" y="4114136"/>
                  </a:lnTo>
                  <a:lnTo>
                    <a:pt x="1343450" y="4130764"/>
                  </a:lnTo>
                  <a:lnTo>
                    <a:pt x="1385697" y="4146475"/>
                  </a:lnTo>
                  <a:lnTo>
                    <a:pt x="1428365" y="4161258"/>
                  </a:lnTo>
                  <a:lnTo>
                    <a:pt x="1471441" y="4175101"/>
                  </a:lnTo>
                  <a:lnTo>
                    <a:pt x="1514915" y="4187992"/>
                  </a:lnTo>
                  <a:lnTo>
                    <a:pt x="1558776" y="4199919"/>
                  </a:lnTo>
                  <a:lnTo>
                    <a:pt x="1603012" y="4210871"/>
                  </a:lnTo>
                  <a:lnTo>
                    <a:pt x="1647612" y="4220836"/>
                  </a:lnTo>
                  <a:lnTo>
                    <a:pt x="1692564" y="4229801"/>
                  </a:lnTo>
                  <a:lnTo>
                    <a:pt x="1737856" y="4237756"/>
                  </a:lnTo>
                  <a:lnTo>
                    <a:pt x="1783479" y="4244688"/>
                  </a:lnTo>
                  <a:lnTo>
                    <a:pt x="1829419" y="4250586"/>
                  </a:lnTo>
                  <a:lnTo>
                    <a:pt x="1875666" y="4255438"/>
                  </a:lnTo>
                  <a:lnTo>
                    <a:pt x="1922209" y="4259233"/>
                  </a:lnTo>
                  <a:lnTo>
                    <a:pt x="1969036" y="4261958"/>
                  </a:lnTo>
                  <a:lnTo>
                    <a:pt x="2016135" y="4263601"/>
                  </a:lnTo>
                  <a:lnTo>
                    <a:pt x="2063495" y="4264152"/>
                  </a:lnTo>
                  <a:lnTo>
                    <a:pt x="2110856" y="4263601"/>
                  </a:lnTo>
                  <a:lnTo>
                    <a:pt x="2157955" y="4261958"/>
                  </a:lnTo>
                  <a:lnTo>
                    <a:pt x="2204782" y="4259233"/>
                  </a:lnTo>
                  <a:lnTo>
                    <a:pt x="2251325" y="4255438"/>
                  </a:lnTo>
                  <a:lnTo>
                    <a:pt x="2297572" y="4250586"/>
                  </a:lnTo>
                  <a:lnTo>
                    <a:pt x="2343512" y="4244688"/>
                  </a:lnTo>
                  <a:lnTo>
                    <a:pt x="2389135" y="4237756"/>
                  </a:lnTo>
                  <a:lnTo>
                    <a:pt x="2434427" y="4229801"/>
                  </a:lnTo>
                  <a:lnTo>
                    <a:pt x="2479379" y="4220836"/>
                  </a:lnTo>
                  <a:lnTo>
                    <a:pt x="2523979" y="4210871"/>
                  </a:lnTo>
                  <a:lnTo>
                    <a:pt x="2568215" y="4199919"/>
                  </a:lnTo>
                  <a:lnTo>
                    <a:pt x="2612076" y="4187992"/>
                  </a:lnTo>
                  <a:lnTo>
                    <a:pt x="2655550" y="4175101"/>
                  </a:lnTo>
                  <a:lnTo>
                    <a:pt x="2698626" y="4161258"/>
                  </a:lnTo>
                  <a:lnTo>
                    <a:pt x="2741294" y="4146475"/>
                  </a:lnTo>
                  <a:lnTo>
                    <a:pt x="2783541" y="4130764"/>
                  </a:lnTo>
                  <a:lnTo>
                    <a:pt x="2825355" y="4114136"/>
                  </a:lnTo>
                  <a:lnTo>
                    <a:pt x="2866727" y="4096603"/>
                  </a:lnTo>
                  <a:lnTo>
                    <a:pt x="2907644" y="4078177"/>
                  </a:lnTo>
                  <a:lnTo>
                    <a:pt x="2948094" y="4058870"/>
                  </a:lnTo>
                  <a:lnTo>
                    <a:pt x="2988067" y="4038693"/>
                  </a:lnTo>
                  <a:lnTo>
                    <a:pt x="3027552" y="4017658"/>
                  </a:lnTo>
                  <a:lnTo>
                    <a:pt x="3066536" y="3995777"/>
                  </a:lnTo>
                  <a:lnTo>
                    <a:pt x="3105008" y="3973062"/>
                  </a:lnTo>
                  <a:lnTo>
                    <a:pt x="3142958" y="3949524"/>
                  </a:lnTo>
                  <a:lnTo>
                    <a:pt x="3180373" y="3925175"/>
                  </a:lnTo>
                  <a:lnTo>
                    <a:pt x="3217242" y="3900028"/>
                  </a:lnTo>
                  <a:lnTo>
                    <a:pt x="3253555" y="3874093"/>
                  </a:lnTo>
                  <a:lnTo>
                    <a:pt x="3289298" y="3847383"/>
                  </a:lnTo>
                  <a:lnTo>
                    <a:pt x="3324462" y="3819908"/>
                  </a:lnTo>
                  <a:lnTo>
                    <a:pt x="3359035" y="3791682"/>
                  </a:lnTo>
                  <a:lnTo>
                    <a:pt x="3393005" y="3762716"/>
                  </a:lnTo>
                  <a:lnTo>
                    <a:pt x="3426361" y="3733021"/>
                  </a:lnTo>
                  <a:lnTo>
                    <a:pt x="3459091" y="3702609"/>
                  </a:lnTo>
                  <a:lnTo>
                    <a:pt x="3491185" y="3671493"/>
                  </a:lnTo>
                  <a:lnTo>
                    <a:pt x="3522630" y="3639683"/>
                  </a:lnTo>
                  <a:lnTo>
                    <a:pt x="3553416" y="3607192"/>
                  </a:lnTo>
                  <a:lnTo>
                    <a:pt x="3583531" y="3574031"/>
                  </a:lnTo>
                  <a:lnTo>
                    <a:pt x="3612964" y="3540212"/>
                  </a:lnTo>
                  <a:lnTo>
                    <a:pt x="3641703" y="3505747"/>
                  </a:lnTo>
                  <a:lnTo>
                    <a:pt x="3669737" y="3470648"/>
                  </a:lnTo>
                  <a:lnTo>
                    <a:pt x="3697055" y="3434926"/>
                  </a:lnTo>
                  <a:lnTo>
                    <a:pt x="3723644" y="3398593"/>
                  </a:lnTo>
                  <a:lnTo>
                    <a:pt x="3749495" y="3361661"/>
                  </a:lnTo>
                  <a:lnTo>
                    <a:pt x="3774595" y="3324142"/>
                  </a:lnTo>
                  <a:lnTo>
                    <a:pt x="3798933" y="3286047"/>
                  </a:lnTo>
                  <a:lnTo>
                    <a:pt x="3822497" y="3247388"/>
                  </a:lnTo>
                  <a:lnTo>
                    <a:pt x="3845277" y="3208178"/>
                  </a:lnTo>
                  <a:lnTo>
                    <a:pt x="3867261" y="3168426"/>
                  </a:lnTo>
                  <a:lnTo>
                    <a:pt x="3888437" y="3128147"/>
                  </a:lnTo>
                  <a:lnTo>
                    <a:pt x="3908795" y="3087350"/>
                  </a:lnTo>
                  <a:lnTo>
                    <a:pt x="3928322" y="3046049"/>
                  </a:lnTo>
                  <a:lnTo>
                    <a:pt x="3947008" y="3004254"/>
                  </a:lnTo>
                  <a:lnTo>
                    <a:pt x="3964840" y="2961978"/>
                  </a:lnTo>
                  <a:lnTo>
                    <a:pt x="3981809" y="2919232"/>
                  </a:lnTo>
                  <a:lnTo>
                    <a:pt x="3997901" y="2876028"/>
                  </a:lnTo>
                  <a:lnTo>
                    <a:pt x="4013106" y="2832378"/>
                  </a:lnTo>
                  <a:lnTo>
                    <a:pt x="4027413" y="2788293"/>
                  </a:lnTo>
                  <a:lnTo>
                    <a:pt x="4040810" y="2743786"/>
                  </a:lnTo>
                  <a:lnTo>
                    <a:pt x="4053286" y="2698868"/>
                  </a:lnTo>
                  <a:lnTo>
                    <a:pt x="4064829" y="2653550"/>
                  </a:lnTo>
                  <a:lnTo>
                    <a:pt x="4075428" y="2607845"/>
                  </a:lnTo>
                  <a:lnTo>
                    <a:pt x="4085071" y="2561765"/>
                  </a:lnTo>
                  <a:lnTo>
                    <a:pt x="4093748" y="2515320"/>
                  </a:lnTo>
                  <a:lnTo>
                    <a:pt x="4101446" y="2468524"/>
                  </a:lnTo>
                  <a:lnTo>
                    <a:pt x="4108155" y="2421387"/>
                  </a:lnTo>
                  <a:lnTo>
                    <a:pt x="4113863" y="2373921"/>
                  </a:lnTo>
                  <a:lnTo>
                    <a:pt x="4118559" y="2326139"/>
                  </a:lnTo>
                  <a:lnTo>
                    <a:pt x="4122231" y="2278051"/>
                  </a:lnTo>
                  <a:lnTo>
                    <a:pt x="4124868" y="2229670"/>
                  </a:lnTo>
                  <a:lnTo>
                    <a:pt x="4126459" y="2181008"/>
                  </a:lnTo>
                  <a:lnTo>
                    <a:pt x="4126992" y="2132076"/>
                  </a:lnTo>
                  <a:lnTo>
                    <a:pt x="4126459" y="2083142"/>
                  </a:lnTo>
                  <a:lnTo>
                    <a:pt x="4124868" y="2034479"/>
                  </a:lnTo>
                  <a:lnTo>
                    <a:pt x="4122231" y="1986097"/>
                  </a:lnTo>
                  <a:lnTo>
                    <a:pt x="4118559" y="1938009"/>
                  </a:lnTo>
                  <a:lnTo>
                    <a:pt x="4113863" y="1890225"/>
                  </a:lnTo>
                  <a:lnTo>
                    <a:pt x="4108155" y="1842759"/>
                  </a:lnTo>
                  <a:lnTo>
                    <a:pt x="4101446" y="1795621"/>
                  </a:lnTo>
                  <a:lnTo>
                    <a:pt x="4093748" y="1748824"/>
                  </a:lnTo>
                  <a:lnTo>
                    <a:pt x="4085071" y="1702379"/>
                  </a:lnTo>
                  <a:lnTo>
                    <a:pt x="4075428" y="1656298"/>
                  </a:lnTo>
                  <a:lnTo>
                    <a:pt x="4064829" y="1610592"/>
                  </a:lnTo>
                  <a:lnTo>
                    <a:pt x="4053286" y="1565274"/>
                  </a:lnTo>
                  <a:lnTo>
                    <a:pt x="4040810" y="1520356"/>
                  </a:lnTo>
                  <a:lnTo>
                    <a:pt x="4027413" y="1475848"/>
                  </a:lnTo>
                  <a:lnTo>
                    <a:pt x="4013106" y="1431763"/>
                  </a:lnTo>
                  <a:lnTo>
                    <a:pt x="3997901" y="1388113"/>
                  </a:lnTo>
                  <a:lnTo>
                    <a:pt x="3981809" y="1344908"/>
                  </a:lnTo>
                  <a:lnTo>
                    <a:pt x="3964840" y="1302162"/>
                  </a:lnTo>
                  <a:lnTo>
                    <a:pt x="3947008" y="1259886"/>
                  </a:lnTo>
                  <a:lnTo>
                    <a:pt x="3928322" y="1218091"/>
                  </a:lnTo>
                  <a:lnTo>
                    <a:pt x="3908795" y="1176789"/>
                  </a:lnTo>
                  <a:lnTo>
                    <a:pt x="3888437" y="1135993"/>
                  </a:lnTo>
                  <a:lnTo>
                    <a:pt x="3867261" y="1095713"/>
                  </a:lnTo>
                  <a:lnTo>
                    <a:pt x="3845277" y="1055962"/>
                  </a:lnTo>
                  <a:lnTo>
                    <a:pt x="3822497" y="1016751"/>
                  </a:lnTo>
                  <a:lnTo>
                    <a:pt x="3798933" y="978093"/>
                  </a:lnTo>
                  <a:lnTo>
                    <a:pt x="3774595" y="939998"/>
                  </a:lnTo>
                  <a:lnTo>
                    <a:pt x="3749495" y="902479"/>
                  </a:lnTo>
                  <a:lnTo>
                    <a:pt x="3723644" y="865547"/>
                  </a:lnTo>
                  <a:lnTo>
                    <a:pt x="3697055" y="829214"/>
                  </a:lnTo>
                  <a:lnTo>
                    <a:pt x="3669737" y="793492"/>
                  </a:lnTo>
                  <a:lnTo>
                    <a:pt x="3641703" y="758393"/>
                  </a:lnTo>
                  <a:lnTo>
                    <a:pt x="3612964" y="723929"/>
                  </a:lnTo>
                  <a:lnTo>
                    <a:pt x="3583531" y="690110"/>
                  </a:lnTo>
                  <a:lnTo>
                    <a:pt x="3553416" y="656949"/>
                  </a:lnTo>
                  <a:lnTo>
                    <a:pt x="3522630" y="624458"/>
                  </a:lnTo>
                  <a:lnTo>
                    <a:pt x="3491185" y="592649"/>
                  </a:lnTo>
                  <a:lnTo>
                    <a:pt x="3459091" y="561533"/>
                  </a:lnTo>
                  <a:lnTo>
                    <a:pt x="3426361" y="531121"/>
                  </a:lnTo>
                  <a:lnTo>
                    <a:pt x="3393005" y="501427"/>
                  </a:lnTo>
                  <a:lnTo>
                    <a:pt x="3359035" y="472461"/>
                  </a:lnTo>
                  <a:lnTo>
                    <a:pt x="3324462" y="444235"/>
                  </a:lnTo>
                  <a:lnTo>
                    <a:pt x="3289298" y="416761"/>
                  </a:lnTo>
                  <a:lnTo>
                    <a:pt x="3253555" y="390051"/>
                  </a:lnTo>
                  <a:lnTo>
                    <a:pt x="3217242" y="364116"/>
                  </a:lnTo>
                  <a:lnTo>
                    <a:pt x="3180373" y="338969"/>
                  </a:lnTo>
                  <a:lnTo>
                    <a:pt x="3142958" y="314621"/>
                  </a:lnTo>
                  <a:lnTo>
                    <a:pt x="3105008" y="291084"/>
                  </a:lnTo>
                  <a:lnTo>
                    <a:pt x="3066536" y="268369"/>
                  </a:lnTo>
                  <a:lnTo>
                    <a:pt x="3027552" y="246488"/>
                  </a:lnTo>
                  <a:lnTo>
                    <a:pt x="2988067" y="225454"/>
                  </a:lnTo>
                  <a:lnTo>
                    <a:pt x="2948094" y="205277"/>
                  </a:lnTo>
                  <a:lnTo>
                    <a:pt x="2907644" y="185970"/>
                  </a:lnTo>
                  <a:lnTo>
                    <a:pt x="2866727" y="167544"/>
                  </a:lnTo>
                  <a:lnTo>
                    <a:pt x="2825355" y="150012"/>
                  </a:lnTo>
                  <a:lnTo>
                    <a:pt x="2783541" y="133384"/>
                  </a:lnTo>
                  <a:lnTo>
                    <a:pt x="2741294" y="117673"/>
                  </a:lnTo>
                  <a:lnTo>
                    <a:pt x="2698626" y="102890"/>
                  </a:lnTo>
                  <a:lnTo>
                    <a:pt x="2655550" y="89048"/>
                  </a:lnTo>
                  <a:lnTo>
                    <a:pt x="2612076" y="76157"/>
                  </a:lnTo>
                  <a:lnTo>
                    <a:pt x="2568215" y="64230"/>
                  </a:lnTo>
                  <a:lnTo>
                    <a:pt x="2523979" y="53279"/>
                  </a:lnTo>
                  <a:lnTo>
                    <a:pt x="2479379" y="43314"/>
                  </a:lnTo>
                  <a:lnTo>
                    <a:pt x="2434427" y="34349"/>
                  </a:lnTo>
                  <a:lnTo>
                    <a:pt x="2389135" y="26394"/>
                  </a:lnTo>
                  <a:lnTo>
                    <a:pt x="2343512" y="19462"/>
                  </a:lnTo>
                  <a:lnTo>
                    <a:pt x="2297572" y="13564"/>
                  </a:lnTo>
                  <a:lnTo>
                    <a:pt x="2251325" y="8712"/>
                  </a:lnTo>
                  <a:lnTo>
                    <a:pt x="2204782" y="4918"/>
                  </a:lnTo>
                  <a:lnTo>
                    <a:pt x="2157955" y="2193"/>
                  </a:lnTo>
                  <a:lnTo>
                    <a:pt x="2110856" y="550"/>
                  </a:lnTo>
                  <a:lnTo>
                    <a:pt x="2063495" y="0"/>
                  </a:lnTo>
                  <a:close/>
                </a:path>
              </a:pathLst>
            </a:custGeom>
            <a:solidFill>
              <a:srgbClr val="FFFFFF"/>
            </a:solidFill>
          </p:spPr>
          <p:txBody>
            <a:bodyPr wrap="square" lIns="0" tIns="0" rIns="0" bIns="0" rtlCol="0"/>
            <a:lstStyle/>
            <a:p>
              <a:endParaRPr dirty="0"/>
            </a:p>
          </p:txBody>
        </p:sp>
        <p:pic>
          <p:nvPicPr>
            <p:cNvPr id="16" name="object 16"/>
            <p:cNvPicPr/>
            <p:nvPr/>
          </p:nvPicPr>
          <p:blipFill>
            <a:blip r:embed="rId7" cstate="print"/>
            <a:stretch>
              <a:fillRect/>
            </a:stretch>
          </p:blipFill>
          <p:spPr>
            <a:xfrm>
              <a:off x="5516873" y="3567663"/>
              <a:ext cx="4203205" cy="1306099"/>
            </a:xfrm>
            <a:prstGeom prst="rect">
              <a:avLst/>
            </a:prstGeom>
          </p:spPr>
        </p:pic>
        <p:pic>
          <p:nvPicPr>
            <p:cNvPr id="17" name="object 17"/>
            <p:cNvPicPr/>
            <p:nvPr/>
          </p:nvPicPr>
          <p:blipFill>
            <a:blip r:embed="rId8" cstate="print"/>
            <a:stretch>
              <a:fillRect/>
            </a:stretch>
          </p:blipFill>
          <p:spPr>
            <a:xfrm>
              <a:off x="5492495" y="3543300"/>
              <a:ext cx="3406140" cy="1374648"/>
            </a:xfrm>
            <a:prstGeom prst="rect">
              <a:avLst/>
            </a:prstGeom>
          </p:spPr>
        </p:pic>
        <p:sp>
          <p:nvSpPr>
            <p:cNvPr id="18" name="object 18"/>
            <p:cNvSpPr/>
            <p:nvPr/>
          </p:nvSpPr>
          <p:spPr>
            <a:xfrm>
              <a:off x="5522975" y="3602736"/>
              <a:ext cx="4119879" cy="1231900"/>
            </a:xfrm>
            <a:custGeom>
              <a:avLst/>
              <a:gdLst/>
              <a:ahLst/>
              <a:cxnLst/>
              <a:rect l="l" t="t" r="r" b="b"/>
              <a:pathLst>
                <a:path w="4119879" h="1231900">
                  <a:moveTo>
                    <a:pt x="4119372" y="0"/>
                  </a:moveTo>
                  <a:lnTo>
                    <a:pt x="0" y="0"/>
                  </a:lnTo>
                  <a:lnTo>
                    <a:pt x="0" y="1231391"/>
                  </a:lnTo>
                  <a:lnTo>
                    <a:pt x="4119372" y="1231391"/>
                  </a:lnTo>
                  <a:lnTo>
                    <a:pt x="4119372" y="0"/>
                  </a:lnTo>
                  <a:close/>
                </a:path>
              </a:pathLst>
            </a:custGeom>
            <a:solidFill>
              <a:srgbClr val="FFFFFF"/>
            </a:solidFill>
          </p:spPr>
          <p:txBody>
            <a:bodyPr wrap="square" lIns="0" tIns="0" rIns="0" bIns="0" rtlCol="0"/>
            <a:lstStyle/>
            <a:p>
              <a:endParaRPr dirty="0"/>
            </a:p>
          </p:txBody>
        </p:sp>
      </p:grpSp>
      <p:grpSp>
        <p:nvGrpSpPr>
          <p:cNvPr id="21" name="object 21"/>
          <p:cNvGrpSpPr/>
          <p:nvPr/>
        </p:nvGrpSpPr>
        <p:grpSpPr>
          <a:xfrm>
            <a:off x="4831079" y="3398141"/>
            <a:ext cx="1081590" cy="1008412"/>
            <a:chOff x="4852415" y="3512832"/>
            <a:chExt cx="821690" cy="821690"/>
          </a:xfrm>
        </p:grpSpPr>
        <p:pic>
          <p:nvPicPr>
            <p:cNvPr id="22" name="object 22"/>
            <p:cNvPicPr/>
            <p:nvPr/>
          </p:nvPicPr>
          <p:blipFill>
            <a:blip r:embed="rId9" cstate="print"/>
            <a:stretch>
              <a:fillRect/>
            </a:stretch>
          </p:blipFill>
          <p:spPr>
            <a:xfrm>
              <a:off x="4852415" y="3512832"/>
              <a:ext cx="821423" cy="821423"/>
            </a:xfrm>
            <a:prstGeom prst="rect">
              <a:avLst/>
            </a:prstGeom>
          </p:spPr>
        </p:pic>
        <p:pic>
          <p:nvPicPr>
            <p:cNvPr id="23" name="object 23"/>
            <p:cNvPicPr/>
            <p:nvPr/>
          </p:nvPicPr>
          <p:blipFill>
            <a:blip r:embed="rId10" cstate="print"/>
            <a:stretch>
              <a:fillRect/>
            </a:stretch>
          </p:blipFill>
          <p:spPr>
            <a:xfrm>
              <a:off x="4946903" y="3689629"/>
              <a:ext cx="632485" cy="528802"/>
            </a:xfrm>
            <a:prstGeom prst="rect">
              <a:avLst/>
            </a:prstGeom>
          </p:spPr>
        </p:pic>
        <p:sp>
          <p:nvSpPr>
            <p:cNvPr id="24" name="object 24"/>
            <p:cNvSpPr/>
            <p:nvPr/>
          </p:nvSpPr>
          <p:spPr>
            <a:xfrm>
              <a:off x="4867655" y="3566160"/>
              <a:ext cx="719455" cy="719455"/>
            </a:xfrm>
            <a:custGeom>
              <a:avLst/>
              <a:gdLst/>
              <a:ahLst/>
              <a:cxnLst/>
              <a:rect l="l" t="t" r="r" b="b"/>
              <a:pathLst>
                <a:path w="719454" h="719454">
                  <a:moveTo>
                    <a:pt x="359664" y="0"/>
                  </a:moveTo>
                  <a:lnTo>
                    <a:pt x="310861" y="3283"/>
                  </a:lnTo>
                  <a:lnTo>
                    <a:pt x="264054" y="12848"/>
                  </a:lnTo>
                  <a:lnTo>
                    <a:pt x="219670" y="28265"/>
                  </a:lnTo>
                  <a:lnTo>
                    <a:pt x="178138" y="49106"/>
                  </a:lnTo>
                  <a:lnTo>
                    <a:pt x="139887" y="74943"/>
                  </a:lnTo>
                  <a:lnTo>
                    <a:pt x="105346" y="105346"/>
                  </a:lnTo>
                  <a:lnTo>
                    <a:pt x="74943" y="139887"/>
                  </a:lnTo>
                  <a:lnTo>
                    <a:pt x="49106" y="178138"/>
                  </a:lnTo>
                  <a:lnTo>
                    <a:pt x="28265" y="219670"/>
                  </a:lnTo>
                  <a:lnTo>
                    <a:pt x="12848" y="264054"/>
                  </a:lnTo>
                  <a:lnTo>
                    <a:pt x="3283" y="310861"/>
                  </a:lnTo>
                  <a:lnTo>
                    <a:pt x="0" y="359663"/>
                  </a:lnTo>
                  <a:lnTo>
                    <a:pt x="3283" y="408466"/>
                  </a:lnTo>
                  <a:lnTo>
                    <a:pt x="12848" y="455273"/>
                  </a:lnTo>
                  <a:lnTo>
                    <a:pt x="28265" y="499657"/>
                  </a:lnTo>
                  <a:lnTo>
                    <a:pt x="49106" y="541189"/>
                  </a:lnTo>
                  <a:lnTo>
                    <a:pt x="74943" y="579440"/>
                  </a:lnTo>
                  <a:lnTo>
                    <a:pt x="105346" y="613981"/>
                  </a:lnTo>
                  <a:lnTo>
                    <a:pt x="139887" y="644384"/>
                  </a:lnTo>
                  <a:lnTo>
                    <a:pt x="178138" y="670221"/>
                  </a:lnTo>
                  <a:lnTo>
                    <a:pt x="219670" y="691062"/>
                  </a:lnTo>
                  <a:lnTo>
                    <a:pt x="264054" y="706479"/>
                  </a:lnTo>
                  <a:lnTo>
                    <a:pt x="310861" y="716044"/>
                  </a:lnTo>
                  <a:lnTo>
                    <a:pt x="359664" y="719327"/>
                  </a:lnTo>
                  <a:lnTo>
                    <a:pt x="408466" y="716044"/>
                  </a:lnTo>
                  <a:lnTo>
                    <a:pt x="455273" y="706479"/>
                  </a:lnTo>
                  <a:lnTo>
                    <a:pt x="499657" y="691062"/>
                  </a:lnTo>
                  <a:lnTo>
                    <a:pt x="541189" y="670221"/>
                  </a:lnTo>
                  <a:lnTo>
                    <a:pt x="579440" y="644384"/>
                  </a:lnTo>
                  <a:lnTo>
                    <a:pt x="613981" y="613981"/>
                  </a:lnTo>
                  <a:lnTo>
                    <a:pt x="644384" y="579440"/>
                  </a:lnTo>
                  <a:lnTo>
                    <a:pt x="670221" y="541189"/>
                  </a:lnTo>
                  <a:lnTo>
                    <a:pt x="691062" y="499657"/>
                  </a:lnTo>
                  <a:lnTo>
                    <a:pt x="706479" y="455273"/>
                  </a:lnTo>
                  <a:lnTo>
                    <a:pt x="716044" y="408466"/>
                  </a:lnTo>
                  <a:lnTo>
                    <a:pt x="719328" y="359663"/>
                  </a:lnTo>
                  <a:lnTo>
                    <a:pt x="716044" y="310861"/>
                  </a:lnTo>
                  <a:lnTo>
                    <a:pt x="706479" y="264054"/>
                  </a:lnTo>
                  <a:lnTo>
                    <a:pt x="691062" y="219670"/>
                  </a:lnTo>
                  <a:lnTo>
                    <a:pt x="670221" y="178138"/>
                  </a:lnTo>
                  <a:lnTo>
                    <a:pt x="644384" y="139887"/>
                  </a:lnTo>
                  <a:lnTo>
                    <a:pt x="613981" y="105346"/>
                  </a:lnTo>
                  <a:lnTo>
                    <a:pt x="579440" y="74943"/>
                  </a:lnTo>
                  <a:lnTo>
                    <a:pt x="541189" y="49106"/>
                  </a:lnTo>
                  <a:lnTo>
                    <a:pt x="499657" y="28265"/>
                  </a:lnTo>
                  <a:lnTo>
                    <a:pt x="455273" y="12848"/>
                  </a:lnTo>
                  <a:lnTo>
                    <a:pt x="408466" y="3283"/>
                  </a:lnTo>
                  <a:lnTo>
                    <a:pt x="359664" y="0"/>
                  </a:lnTo>
                  <a:close/>
                </a:path>
              </a:pathLst>
            </a:custGeom>
            <a:solidFill>
              <a:srgbClr val="256F9F"/>
            </a:solidFill>
          </p:spPr>
          <p:txBody>
            <a:bodyPr wrap="square" lIns="0" tIns="0" rIns="0" bIns="0" rtlCol="0"/>
            <a:lstStyle/>
            <a:p>
              <a:endParaRPr dirty="0"/>
            </a:p>
          </p:txBody>
        </p:sp>
      </p:grpSp>
      <p:sp>
        <p:nvSpPr>
          <p:cNvPr id="25" name="object 25"/>
          <p:cNvSpPr txBox="1"/>
          <p:nvPr/>
        </p:nvSpPr>
        <p:spPr>
          <a:xfrm>
            <a:off x="4921674" y="3733469"/>
            <a:ext cx="1039438" cy="258404"/>
          </a:xfrm>
          <a:prstGeom prst="rect">
            <a:avLst/>
          </a:prstGeom>
        </p:spPr>
        <p:txBody>
          <a:bodyPr vert="horz" wrap="square" lIns="0" tIns="12065" rIns="0" bIns="0" rtlCol="0">
            <a:spAutoFit/>
          </a:bodyPr>
          <a:lstStyle/>
          <a:p>
            <a:pPr marL="12700">
              <a:lnSpc>
                <a:spcPct val="100000"/>
              </a:lnSpc>
              <a:spcBef>
                <a:spcPts val="95"/>
              </a:spcBef>
            </a:pPr>
            <a:r>
              <a:rPr lang="ru-RU" sz="1600" spc="-10" dirty="0">
                <a:solidFill>
                  <a:srgbClr val="FFFFFF"/>
                </a:solidFill>
                <a:latin typeface="Microsoft Sans Serif" panose="020B0604020202020204" pitchFamily="34" charset="0"/>
                <a:ea typeface="Microsoft Sans Serif" panose="020B0604020202020204" pitchFamily="34" charset="0"/>
                <a:cs typeface="Microsoft Sans Serif" panose="020B0604020202020204" pitchFamily="34" charset="0"/>
              </a:rPr>
              <a:t>17 245,7</a:t>
            </a:r>
            <a:endParaRPr sz="16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nvGrpSpPr>
          <p:cNvPr id="26" name="object 26"/>
          <p:cNvGrpSpPr/>
          <p:nvPr/>
        </p:nvGrpSpPr>
        <p:grpSpPr>
          <a:xfrm>
            <a:off x="4674110" y="2031473"/>
            <a:ext cx="1081590" cy="1110528"/>
            <a:chOff x="4815840" y="2119896"/>
            <a:chExt cx="821423" cy="821423"/>
          </a:xfrm>
        </p:grpSpPr>
        <p:pic>
          <p:nvPicPr>
            <p:cNvPr id="27" name="object 27"/>
            <p:cNvPicPr/>
            <p:nvPr/>
          </p:nvPicPr>
          <p:blipFill>
            <a:blip r:embed="rId9" cstate="print"/>
            <a:stretch>
              <a:fillRect/>
            </a:stretch>
          </p:blipFill>
          <p:spPr>
            <a:xfrm>
              <a:off x="4815840" y="2119896"/>
              <a:ext cx="821423" cy="821423"/>
            </a:xfrm>
            <a:prstGeom prst="rect">
              <a:avLst/>
            </a:prstGeom>
          </p:spPr>
        </p:pic>
        <p:pic>
          <p:nvPicPr>
            <p:cNvPr id="28" name="object 28"/>
            <p:cNvPicPr/>
            <p:nvPr/>
          </p:nvPicPr>
          <p:blipFill>
            <a:blip r:embed="rId11" cstate="print"/>
            <a:stretch>
              <a:fillRect/>
            </a:stretch>
          </p:blipFill>
          <p:spPr>
            <a:xfrm>
              <a:off x="4910328" y="2296693"/>
              <a:ext cx="632485" cy="528802"/>
            </a:xfrm>
            <a:prstGeom prst="rect">
              <a:avLst/>
            </a:prstGeom>
          </p:spPr>
        </p:pic>
        <p:sp>
          <p:nvSpPr>
            <p:cNvPr id="29" name="object 29"/>
            <p:cNvSpPr/>
            <p:nvPr/>
          </p:nvSpPr>
          <p:spPr>
            <a:xfrm>
              <a:off x="4831080" y="2173224"/>
              <a:ext cx="719455" cy="671258"/>
            </a:xfrm>
            <a:custGeom>
              <a:avLst/>
              <a:gdLst/>
              <a:ahLst/>
              <a:cxnLst/>
              <a:rect l="l" t="t" r="r" b="b"/>
              <a:pathLst>
                <a:path w="719454" h="719455">
                  <a:moveTo>
                    <a:pt x="359664" y="0"/>
                  </a:moveTo>
                  <a:lnTo>
                    <a:pt x="310861" y="3283"/>
                  </a:lnTo>
                  <a:lnTo>
                    <a:pt x="264054" y="12848"/>
                  </a:lnTo>
                  <a:lnTo>
                    <a:pt x="219670" y="28265"/>
                  </a:lnTo>
                  <a:lnTo>
                    <a:pt x="178138" y="49106"/>
                  </a:lnTo>
                  <a:lnTo>
                    <a:pt x="139887" y="74943"/>
                  </a:lnTo>
                  <a:lnTo>
                    <a:pt x="105346" y="105346"/>
                  </a:lnTo>
                  <a:lnTo>
                    <a:pt x="74943" y="139887"/>
                  </a:lnTo>
                  <a:lnTo>
                    <a:pt x="49106" y="178138"/>
                  </a:lnTo>
                  <a:lnTo>
                    <a:pt x="28265" y="219670"/>
                  </a:lnTo>
                  <a:lnTo>
                    <a:pt x="12848" y="264054"/>
                  </a:lnTo>
                  <a:lnTo>
                    <a:pt x="3283" y="310861"/>
                  </a:lnTo>
                  <a:lnTo>
                    <a:pt x="0" y="359663"/>
                  </a:lnTo>
                  <a:lnTo>
                    <a:pt x="3283" y="408466"/>
                  </a:lnTo>
                  <a:lnTo>
                    <a:pt x="12848" y="455273"/>
                  </a:lnTo>
                  <a:lnTo>
                    <a:pt x="28265" y="499657"/>
                  </a:lnTo>
                  <a:lnTo>
                    <a:pt x="49106" y="541189"/>
                  </a:lnTo>
                  <a:lnTo>
                    <a:pt x="74943" y="579440"/>
                  </a:lnTo>
                  <a:lnTo>
                    <a:pt x="105346" y="613981"/>
                  </a:lnTo>
                  <a:lnTo>
                    <a:pt x="139887" y="644384"/>
                  </a:lnTo>
                  <a:lnTo>
                    <a:pt x="178138" y="670221"/>
                  </a:lnTo>
                  <a:lnTo>
                    <a:pt x="219670" y="691062"/>
                  </a:lnTo>
                  <a:lnTo>
                    <a:pt x="264054" y="706479"/>
                  </a:lnTo>
                  <a:lnTo>
                    <a:pt x="310861" y="716044"/>
                  </a:lnTo>
                  <a:lnTo>
                    <a:pt x="359664" y="719327"/>
                  </a:lnTo>
                  <a:lnTo>
                    <a:pt x="408466" y="716044"/>
                  </a:lnTo>
                  <a:lnTo>
                    <a:pt x="455273" y="706479"/>
                  </a:lnTo>
                  <a:lnTo>
                    <a:pt x="499657" y="691062"/>
                  </a:lnTo>
                  <a:lnTo>
                    <a:pt x="541189" y="670221"/>
                  </a:lnTo>
                  <a:lnTo>
                    <a:pt x="579440" y="644384"/>
                  </a:lnTo>
                  <a:lnTo>
                    <a:pt x="613981" y="613981"/>
                  </a:lnTo>
                  <a:lnTo>
                    <a:pt x="644384" y="579440"/>
                  </a:lnTo>
                  <a:lnTo>
                    <a:pt x="670221" y="541189"/>
                  </a:lnTo>
                  <a:lnTo>
                    <a:pt x="691062" y="499657"/>
                  </a:lnTo>
                  <a:lnTo>
                    <a:pt x="706479" y="455273"/>
                  </a:lnTo>
                  <a:lnTo>
                    <a:pt x="716044" y="408466"/>
                  </a:lnTo>
                  <a:lnTo>
                    <a:pt x="719328" y="359663"/>
                  </a:lnTo>
                  <a:lnTo>
                    <a:pt x="716044" y="310861"/>
                  </a:lnTo>
                  <a:lnTo>
                    <a:pt x="706479" y="264054"/>
                  </a:lnTo>
                  <a:lnTo>
                    <a:pt x="691062" y="219670"/>
                  </a:lnTo>
                  <a:lnTo>
                    <a:pt x="670221" y="178138"/>
                  </a:lnTo>
                  <a:lnTo>
                    <a:pt x="644384" y="139887"/>
                  </a:lnTo>
                  <a:lnTo>
                    <a:pt x="613981" y="105346"/>
                  </a:lnTo>
                  <a:lnTo>
                    <a:pt x="579440" y="74943"/>
                  </a:lnTo>
                  <a:lnTo>
                    <a:pt x="541189" y="49106"/>
                  </a:lnTo>
                  <a:lnTo>
                    <a:pt x="499657" y="28265"/>
                  </a:lnTo>
                  <a:lnTo>
                    <a:pt x="455273" y="12848"/>
                  </a:lnTo>
                  <a:lnTo>
                    <a:pt x="408466" y="3283"/>
                  </a:lnTo>
                  <a:lnTo>
                    <a:pt x="359664" y="0"/>
                  </a:lnTo>
                  <a:close/>
                </a:path>
              </a:pathLst>
            </a:custGeom>
            <a:solidFill>
              <a:srgbClr val="256F9F"/>
            </a:solidFill>
          </p:spPr>
          <p:txBody>
            <a:bodyPr wrap="square" lIns="0" tIns="0" rIns="0" bIns="0" rtlCol="0"/>
            <a:lstStyle/>
            <a:p>
              <a:endParaRPr dirty="0"/>
            </a:p>
          </p:txBody>
        </p:sp>
      </p:grpSp>
      <p:sp>
        <p:nvSpPr>
          <p:cNvPr id="30" name="object 30"/>
          <p:cNvSpPr txBox="1"/>
          <p:nvPr/>
        </p:nvSpPr>
        <p:spPr>
          <a:xfrm>
            <a:off x="4734053" y="2391232"/>
            <a:ext cx="988694" cy="258404"/>
          </a:xfrm>
          <a:prstGeom prst="rect">
            <a:avLst/>
          </a:prstGeom>
        </p:spPr>
        <p:txBody>
          <a:bodyPr vert="horz" wrap="square" lIns="0" tIns="12065" rIns="0" bIns="0" rtlCol="0">
            <a:spAutoFit/>
          </a:bodyPr>
          <a:lstStyle/>
          <a:p>
            <a:pPr marL="12700">
              <a:lnSpc>
                <a:spcPct val="100000"/>
              </a:lnSpc>
              <a:spcBef>
                <a:spcPts val="95"/>
              </a:spcBef>
            </a:pPr>
            <a:r>
              <a:rPr lang="ru-RU" sz="1600" spc="-10" dirty="0">
                <a:solidFill>
                  <a:srgbClr val="FFFFFF"/>
                </a:solidFill>
                <a:latin typeface="Microsoft Sans Serif" panose="020B0604020202020204" pitchFamily="34" charset="0"/>
                <a:ea typeface="Microsoft Sans Serif" panose="020B0604020202020204" pitchFamily="34" charset="0"/>
                <a:cs typeface="Microsoft Sans Serif" panose="020B0604020202020204" pitchFamily="34" charset="0"/>
              </a:rPr>
              <a:t>24 598,3</a:t>
            </a:r>
            <a:endParaRPr sz="16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nvGrpSpPr>
          <p:cNvPr id="32" name="object 32"/>
          <p:cNvGrpSpPr/>
          <p:nvPr/>
        </p:nvGrpSpPr>
        <p:grpSpPr>
          <a:xfrm>
            <a:off x="3896487" y="895927"/>
            <a:ext cx="1082293" cy="1076128"/>
            <a:chOff x="4017264" y="1054620"/>
            <a:chExt cx="821690" cy="821690"/>
          </a:xfrm>
        </p:grpSpPr>
        <p:pic>
          <p:nvPicPr>
            <p:cNvPr id="33" name="object 33"/>
            <p:cNvPicPr/>
            <p:nvPr/>
          </p:nvPicPr>
          <p:blipFill>
            <a:blip r:embed="rId9" cstate="print"/>
            <a:stretch>
              <a:fillRect/>
            </a:stretch>
          </p:blipFill>
          <p:spPr>
            <a:xfrm>
              <a:off x="4017264" y="1054620"/>
              <a:ext cx="821423" cy="821423"/>
            </a:xfrm>
            <a:prstGeom prst="rect">
              <a:avLst/>
            </a:prstGeom>
          </p:spPr>
        </p:pic>
        <p:pic>
          <p:nvPicPr>
            <p:cNvPr id="34" name="object 34"/>
            <p:cNvPicPr/>
            <p:nvPr/>
          </p:nvPicPr>
          <p:blipFill>
            <a:blip r:embed="rId12" cstate="print"/>
            <a:stretch>
              <a:fillRect/>
            </a:stretch>
          </p:blipFill>
          <p:spPr>
            <a:xfrm>
              <a:off x="4111752" y="1231417"/>
              <a:ext cx="632485" cy="528802"/>
            </a:xfrm>
            <a:prstGeom prst="rect">
              <a:avLst/>
            </a:prstGeom>
          </p:spPr>
        </p:pic>
        <p:sp>
          <p:nvSpPr>
            <p:cNvPr id="35" name="object 35"/>
            <p:cNvSpPr/>
            <p:nvPr/>
          </p:nvSpPr>
          <p:spPr>
            <a:xfrm>
              <a:off x="4032504" y="1107948"/>
              <a:ext cx="719455" cy="719455"/>
            </a:xfrm>
            <a:custGeom>
              <a:avLst/>
              <a:gdLst/>
              <a:ahLst/>
              <a:cxnLst/>
              <a:rect l="l" t="t" r="r" b="b"/>
              <a:pathLst>
                <a:path w="719454" h="719455">
                  <a:moveTo>
                    <a:pt x="359663" y="0"/>
                  </a:moveTo>
                  <a:lnTo>
                    <a:pt x="310861" y="3283"/>
                  </a:lnTo>
                  <a:lnTo>
                    <a:pt x="264054" y="12848"/>
                  </a:lnTo>
                  <a:lnTo>
                    <a:pt x="219670" y="28265"/>
                  </a:lnTo>
                  <a:lnTo>
                    <a:pt x="178138" y="49106"/>
                  </a:lnTo>
                  <a:lnTo>
                    <a:pt x="139887" y="74943"/>
                  </a:lnTo>
                  <a:lnTo>
                    <a:pt x="105346" y="105346"/>
                  </a:lnTo>
                  <a:lnTo>
                    <a:pt x="74943" y="139887"/>
                  </a:lnTo>
                  <a:lnTo>
                    <a:pt x="49106" y="178138"/>
                  </a:lnTo>
                  <a:lnTo>
                    <a:pt x="28265" y="219670"/>
                  </a:lnTo>
                  <a:lnTo>
                    <a:pt x="12848" y="264054"/>
                  </a:lnTo>
                  <a:lnTo>
                    <a:pt x="3283" y="310861"/>
                  </a:lnTo>
                  <a:lnTo>
                    <a:pt x="0" y="359663"/>
                  </a:lnTo>
                  <a:lnTo>
                    <a:pt x="3283" y="408466"/>
                  </a:lnTo>
                  <a:lnTo>
                    <a:pt x="12848" y="455273"/>
                  </a:lnTo>
                  <a:lnTo>
                    <a:pt x="28265" y="499657"/>
                  </a:lnTo>
                  <a:lnTo>
                    <a:pt x="49106" y="541189"/>
                  </a:lnTo>
                  <a:lnTo>
                    <a:pt x="74943" y="579440"/>
                  </a:lnTo>
                  <a:lnTo>
                    <a:pt x="105346" y="613981"/>
                  </a:lnTo>
                  <a:lnTo>
                    <a:pt x="139887" y="644384"/>
                  </a:lnTo>
                  <a:lnTo>
                    <a:pt x="178138" y="670221"/>
                  </a:lnTo>
                  <a:lnTo>
                    <a:pt x="219670" y="691062"/>
                  </a:lnTo>
                  <a:lnTo>
                    <a:pt x="264054" y="706479"/>
                  </a:lnTo>
                  <a:lnTo>
                    <a:pt x="310861" y="716044"/>
                  </a:lnTo>
                  <a:lnTo>
                    <a:pt x="359663" y="719327"/>
                  </a:lnTo>
                  <a:lnTo>
                    <a:pt x="408466" y="716044"/>
                  </a:lnTo>
                  <a:lnTo>
                    <a:pt x="455273" y="706479"/>
                  </a:lnTo>
                  <a:lnTo>
                    <a:pt x="499657" y="691062"/>
                  </a:lnTo>
                  <a:lnTo>
                    <a:pt x="541189" y="670221"/>
                  </a:lnTo>
                  <a:lnTo>
                    <a:pt x="579440" y="644384"/>
                  </a:lnTo>
                  <a:lnTo>
                    <a:pt x="613981" y="613981"/>
                  </a:lnTo>
                  <a:lnTo>
                    <a:pt x="644384" y="579440"/>
                  </a:lnTo>
                  <a:lnTo>
                    <a:pt x="670221" y="541189"/>
                  </a:lnTo>
                  <a:lnTo>
                    <a:pt x="691062" y="499657"/>
                  </a:lnTo>
                  <a:lnTo>
                    <a:pt x="706479" y="455273"/>
                  </a:lnTo>
                  <a:lnTo>
                    <a:pt x="716044" y="408466"/>
                  </a:lnTo>
                  <a:lnTo>
                    <a:pt x="719328" y="359663"/>
                  </a:lnTo>
                  <a:lnTo>
                    <a:pt x="716044" y="310861"/>
                  </a:lnTo>
                  <a:lnTo>
                    <a:pt x="706479" y="264054"/>
                  </a:lnTo>
                  <a:lnTo>
                    <a:pt x="691062" y="219670"/>
                  </a:lnTo>
                  <a:lnTo>
                    <a:pt x="670221" y="178138"/>
                  </a:lnTo>
                  <a:lnTo>
                    <a:pt x="644384" y="139887"/>
                  </a:lnTo>
                  <a:lnTo>
                    <a:pt x="613981" y="105346"/>
                  </a:lnTo>
                  <a:lnTo>
                    <a:pt x="579440" y="74943"/>
                  </a:lnTo>
                  <a:lnTo>
                    <a:pt x="541189" y="49106"/>
                  </a:lnTo>
                  <a:lnTo>
                    <a:pt x="499657" y="28265"/>
                  </a:lnTo>
                  <a:lnTo>
                    <a:pt x="455273" y="12848"/>
                  </a:lnTo>
                  <a:lnTo>
                    <a:pt x="408466" y="3283"/>
                  </a:lnTo>
                  <a:lnTo>
                    <a:pt x="359663" y="0"/>
                  </a:lnTo>
                  <a:close/>
                </a:path>
              </a:pathLst>
            </a:custGeom>
            <a:solidFill>
              <a:srgbClr val="256F9F"/>
            </a:solidFill>
          </p:spPr>
          <p:txBody>
            <a:bodyPr wrap="square" lIns="0" tIns="0" rIns="0" bIns="0" rtlCol="0"/>
            <a:lstStyle/>
            <a:p>
              <a:endParaRPr dirty="0">
                <a:solidFill>
                  <a:schemeClr val="bg1"/>
                </a:solidFill>
              </a:endParaRPr>
            </a:p>
          </p:txBody>
        </p:sp>
      </p:grpSp>
      <p:sp>
        <p:nvSpPr>
          <p:cNvPr id="36" name="object 36"/>
          <p:cNvSpPr txBox="1"/>
          <p:nvPr/>
        </p:nvSpPr>
        <p:spPr>
          <a:xfrm>
            <a:off x="3995036" y="1269538"/>
            <a:ext cx="961517" cy="258404"/>
          </a:xfrm>
          <a:prstGeom prst="rect">
            <a:avLst/>
          </a:prstGeom>
        </p:spPr>
        <p:txBody>
          <a:bodyPr vert="horz" wrap="square" lIns="0" tIns="12065" rIns="0" bIns="0" rtlCol="0">
            <a:spAutoFit/>
          </a:bodyPr>
          <a:lstStyle/>
          <a:p>
            <a:pPr marL="12700">
              <a:lnSpc>
                <a:spcPct val="100000"/>
              </a:lnSpc>
              <a:spcBef>
                <a:spcPts val="95"/>
              </a:spcBef>
            </a:pPr>
            <a:r>
              <a:rPr lang="ru-RU" sz="1600" dirty="0">
                <a:solidFill>
                  <a:schemeClr val="bg1"/>
                </a:solidFill>
                <a:latin typeface="Microsoft Sans Serif" panose="020B0604020202020204" pitchFamily="34" charset="0"/>
                <a:ea typeface="Microsoft Sans Serif" panose="020B0604020202020204" pitchFamily="34" charset="0"/>
                <a:cs typeface="Microsoft Sans Serif" panose="020B0604020202020204" pitchFamily="34" charset="0"/>
              </a:rPr>
              <a:t>36 994,0</a:t>
            </a:r>
            <a:endParaRPr sz="16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nvGrpSpPr>
          <p:cNvPr id="37" name="object 37"/>
          <p:cNvGrpSpPr/>
          <p:nvPr/>
        </p:nvGrpSpPr>
        <p:grpSpPr>
          <a:xfrm>
            <a:off x="3957927" y="4672837"/>
            <a:ext cx="1011502" cy="974455"/>
            <a:chOff x="4070603" y="4736604"/>
            <a:chExt cx="823594" cy="821690"/>
          </a:xfrm>
        </p:grpSpPr>
        <p:pic>
          <p:nvPicPr>
            <p:cNvPr id="38" name="object 38"/>
            <p:cNvPicPr/>
            <p:nvPr/>
          </p:nvPicPr>
          <p:blipFill>
            <a:blip r:embed="rId13" cstate="print"/>
            <a:stretch>
              <a:fillRect/>
            </a:stretch>
          </p:blipFill>
          <p:spPr>
            <a:xfrm>
              <a:off x="4070603" y="4736604"/>
              <a:ext cx="822985" cy="821423"/>
            </a:xfrm>
            <a:prstGeom prst="rect">
              <a:avLst/>
            </a:prstGeom>
          </p:spPr>
        </p:pic>
        <p:pic>
          <p:nvPicPr>
            <p:cNvPr id="39" name="object 39"/>
            <p:cNvPicPr/>
            <p:nvPr/>
          </p:nvPicPr>
          <p:blipFill>
            <a:blip r:embed="rId14" cstate="print"/>
            <a:stretch>
              <a:fillRect/>
            </a:stretch>
          </p:blipFill>
          <p:spPr>
            <a:xfrm>
              <a:off x="4166615" y="4913401"/>
              <a:ext cx="632485" cy="528802"/>
            </a:xfrm>
            <a:prstGeom prst="rect">
              <a:avLst/>
            </a:prstGeom>
          </p:spPr>
        </p:pic>
        <p:sp>
          <p:nvSpPr>
            <p:cNvPr id="40" name="object 40"/>
            <p:cNvSpPr/>
            <p:nvPr/>
          </p:nvSpPr>
          <p:spPr>
            <a:xfrm>
              <a:off x="4085843" y="4789931"/>
              <a:ext cx="721360" cy="719455"/>
            </a:xfrm>
            <a:custGeom>
              <a:avLst/>
              <a:gdLst/>
              <a:ahLst/>
              <a:cxnLst/>
              <a:rect l="l" t="t" r="r" b="b"/>
              <a:pathLst>
                <a:path w="721360" h="719454">
                  <a:moveTo>
                    <a:pt x="360425" y="0"/>
                  </a:moveTo>
                  <a:lnTo>
                    <a:pt x="311528" y="3283"/>
                  </a:lnTo>
                  <a:lnTo>
                    <a:pt x="264627" y="12848"/>
                  </a:lnTo>
                  <a:lnTo>
                    <a:pt x="220152" y="28265"/>
                  </a:lnTo>
                  <a:lnTo>
                    <a:pt x="178533" y="49106"/>
                  </a:lnTo>
                  <a:lnTo>
                    <a:pt x="140201" y="74943"/>
                  </a:lnTo>
                  <a:lnTo>
                    <a:pt x="105584" y="105346"/>
                  </a:lnTo>
                  <a:lnTo>
                    <a:pt x="75114" y="139887"/>
                  </a:lnTo>
                  <a:lnTo>
                    <a:pt x="49219" y="178138"/>
                  </a:lnTo>
                  <a:lnTo>
                    <a:pt x="28330" y="219670"/>
                  </a:lnTo>
                  <a:lnTo>
                    <a:pt x="12878" y="264054"/>
                  </a:lnTo>
                  <a:lnTo>
                    <a:pt x="3291" y="310861"/>
                  </a:lnTo>
                  <a:lnTo>
                    <a:pt x="0" y="359664"/>
                  </a:lnTo>
                  <a:lnTo>
                    <a:pt x="3291" y="408466"/>
                  </a:lnTo>
                  <a:lnTo>
                    <a:pt x="12878" y="455273"/>
                  </a:lnTo>
                  <a:lnTo>
                    <a:pt x="28330" y="499657"/>
                  </a:lnTo>
                  <a:lnTo>
                    <a:pt x="49219" y="541189"/>
                  </a:lnTo>
                  <a:lnTo>
                    <a:pt x="75114" y="579440"/>
                  </a:lnTo>
                  <a:lnTo>
                    <a:pt x="105584" y="613981"/>
                  </a:lnTo>
                  <a:lnTo>
                    <a:pt x="140201" y="644384"/>
                  </a:lnTo>
                  <a:lnTo>
                    <a:pt x="178533" y="670221"/>
                  </a:lnTo>
                  <a:lnTo>
                    <a:pt x="220152" y="691062"/>
                  </a:lnTo>
                  <a:lnTo>
                    <a:pt x="264627" y="706479"/>
                  </a:lnTo>
                  <a:lnTo>
                    <a:pt x="311528" y="716044"/>
                  </a:lnTo>
                  <a:lnTo>
                    <a:pt x="360425" y="719328"/>
                  </a:lnTo>
                  <a:lnTo>
                    <a:pt x="409323" y="716044"/>
                  </a:lnTo>
                  <a:lnTo>
                    <a:pt x="456224" y="706479"/>
                  </a:lnTo>
                  <a:lnTo>
                    <a:pt x="500699" y="691062"/>
                  </a:lnTo>
                  <a:lnTo>
                    <a:pt x="542318" y="670221"/>
                  </a:lnTo>
                  <a:lnTo>
                    <a:pt x="580650" y="644384"/>
                  </a:lnTo>
                  <a:lnTo>
                    <a:pt x="615267" y="613981"/>
                  </a:lnTo>
                  <a:lnTo>
                    <a:pt x="645737" y="579440"/>
                  </a:lnTo>
                  <a:lnTo>
                    <a:pt x="671632" y="541189"/>
                  </a:lnTo>
                  <a:lnTo>
                    <a:pt x="692521" y="499657"/>
                  </a:lnTo>
                  <a:lnTo>
                    <a:pt x="707973" y="455273"/>
                  </a:lnTo>
                  <a:lnTo>
                    <a:pt x="717560" y="408466"/>
                  </a:lnTo>
                  <a:lnTo>
                    <a:pt x="720851" y="359664"/>
                  </a:lnTo>
                  <a:lnTo>
                    <a:pt x="717560" y="310861"/>
                  </a:lnTo>
                  <a:lnTo>
                    <a:pt x="707973" y="264054"/>
                  </a:lnTo>
                  <a:lnTo>
                    <a:pt x="692521" y="219670"/>
                  </a:lnTo>
                  <a:lnTo>
                    <a:pt x="671632" y="178138"/>
                  </a:lnTo>
                  <a:lnTo>
                    <a:pt x="645737" y="139887"/>
                  </a:lnTo>
                  <a:lnTo>
                    <a:pt x="615267" y="105346"/>
                  </a:lnTo>
                  <a:lnTo>
                    <a:pt x="580650" y="74943"/>
                  </a:lnTo>
                  <a:lnTo>
                    <a:pt x="542318" y="49106"/>
                  </a:lnTo>
                  <a:lnTo>
                    <a:pt x="500699" y="28265"/>
                  </a:lnTo>
                  <a:lnTo>
                    <a:pt x="456224" y="12848"/>
                  </a:lnTo>
                  <a:lnTo>
                    <a:pt x="409323" y="3283"/>
                  </a:lnTo>
                  <a:lnTo>
                    <a:pt x="360425" y="0"/>
                  </a:lnTo>
                  <a:close/>
                </a:path>
              </a:pathLst>
            </a:custGeom>
            <a:solidFill>
              <a:srgbClr val="256F9F"/>
            </a:solidFill>
          </p:spPr>
          <p:txBody>
            <a:bodyPr wrap="square" lIns="0" tIns="0" rIns="0" bIns="0" rtlCol="0"/>
            <a:lstStyle/>
            <a:p>
              <a:endParaRPr dirty="0"/>
            </a:p>
          </p:txBody>
        </p:sp>
      </p:grpSp>
      <p:sp>
        <p:nvSpPr>
          <p:cNvPr id="41" name="object 41"/>
          <p:cNvSpPr txBox="1"/>
          <p:nvPr/>
        </p:nvSpPr>
        <p:spPr>
          <a:xfrm>
            <a:off x="4053459" y="5016969"/>
            <a:ext cx="756285" cy="258404"/>
          </a:xfrm>
          <a:prstGeom prst="rect">
            <a:avLst/>
          </a:prstGeom>
        </p:spPr>
        <p:txBody>
          <a:bodyPr vert="horz" wrap="square" lIns="0" tIns="12065" rIns="0" bIns="0" rtlCol="0">
            <a:spAutoFit/>
          </a:bodyPr>
          <a:lstStyle/>
          <a:p>
            <a:pPr marL="12700">
              <a:lnSpc>
                <a:spcPct val="100000"/>
              </a:lnSpc>
              <a:spcBef>
                <a:spcPts val="95"/>
              </a:spcBef>
            </a:pPr>
            <a:r>
              <a:rPr lang="ru-RU" sz="1600" spc="-10" dirty="0">
                <a:solidFill>
                  <a:srgbClr val="FFFFFF"/>
                </a:solidFill>
                <a:latin typeface="Microsoft Sans Serif" panose="020B0604020202020204" pitchFamily="34" charset="0"/>
                <a:ea typeface="Microsoft Sans Serif" panose="020B0604020202020204" pitchFamily="34" charset="0"/>
                <a:cs typeface="Microsoft Sans Serif" panose="020B0604020202020204" pitchFamily="34" charset="0"/>
              </a:rPr>
              <a:t>6 500,0</a:t>
            </a:r>
            <a:endParaRPr sz="16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nvGrpSpPr>
          <p:cNvPr id="42" name="object 42"/>
          <p:cNvGrpSpPr/>
          <p:nvPr/>
        </p:nvGrpSpPr>
        <p:grpSpPr>
          <a:xfrm>
            <a:off x="4798525" y="5052607"/>
            <a:ext cx="4956175" cy="619919"/>
            <a:chOff x="4800600" y="5006340"/>
            <a:chExt cx="4956175" cy="1309370"/>
          </a:xfrm>
        </p:grpSpPr>
        <p:pic>
          <p:nvPicPr>
            <p:cNvPr id="43" name="object 43"/>
            <p:cNvPicPr/>
            <p:nvPr/>
          </p:nvPicPr>
          <p:blipFill>
            <a:blip r:embed="rId15" cstate="print"/>
            <a:stretch>
              <a:fillRect/>
            </a:stretch>
          </p:blipFill>
          <p:spPr>
            <a:xfrm>
              <a:off x="4815840" y="5012436"/>
              <a:ext cx="4940808" cy="1303020"/>
            </a:xfrm>
            <a:prstGeom prst="rect">
              <a:avLst/>
            </a:prstGeom>
          </p:spPr>
        </p:pic>
        <p:pic>
          <p:nvPicPr>
            <p:cNvPr id="44" name="object 44"/>
            <p:cNvPicPr/>
            <p:nvPr/>
          </p:nvPicPr>
          <p:blipFill>
            <a:blip r:embed="rId16" cstate="print"/>
            <a:stretch>
              <a:fillRect/>
            </a:stretch>
          </p:blipFill>
          <p:spPr>
            <a:xfrm>
              <a:off x="4800600" y="5006340"/>
              <a:ext cx="3034283" cy="1161300"/>
            </a:xfrm>
            <a:prstGeom prst="rect">
              <a:avLst/>
            </a:prstGeom>
          </p:spPr>
        </p:pic>
      </p:grpSp>
      <p:sp>
        <p:nvSpPr>
          <p:cNvPr id="45" name="object 45"/>
          <p:cNvSpPr txBox="1"/>
          <p:nvPr/>
        </p:nvSpPr>
        <p:spPr>
          <a:xfrm>
            <a:off x="4877010" y="4982567"/>
            <a:ext cx="4765465" cy="1234953"/>
          </a:xfrm>
          <a:prstGeom prst="rect">
            <a:avLst/>
          </a:prstGeom>
          <a:solidFill>
            <a:srgbClr val="FFFFFF"/>
          </a:solidFill>
        </p:spPr>
        <p:txBody>
          <a:bodyPr vert="horz" wrap="square" lIns="0" tIns="41910" rIns="0" bIns="0" rtlCol="0">
            <a:spAutoFit/>
          </a:bodyPr>
          <a:lstStyle/>
          <a:p>
            <a:pPr marL="92075" algn="ctr">
              <a:lnSpc>
                <a:spcPct val="100000"/>
              </a:lnSpc>
              <a:spcBef>
                <a:spcPts val="330"/>
              </a:spcBef>
            </a:pPr>
            <a:endParaRPr lang="ru-RU" sz="1400" spc="-25" dirty="0">
              <a:latin typeface="Microsoft Sans Serif"/>
              <a:cs typeface="Microsoft Sans Serif"/>
            </a:endParaRPr>
          </a:p>
          <a:p>
            <a:pPr marL="92075" algn="ctr">
              <a:lnSpc>
                <a:spcPct val="100000"/>
              </a:lnSpc>
              <a:spcBef>
                <a:spcPts val="330"/>
              </a:spcBef>
            </a:pPr>
            <a:r>
              <a:rPr lang="ru-RU" sz="1400" spc="-25" dirty="0">
                <a:latin typeface="Microsoft Sans Serif"/>
                <a:cs typeface="Microsoft Sans Serif"/>
              </a:rPr>
              <a:t>МКУК «Историко-краеведческий музей Черемховского района»</a:t>
            </a:r>
          </a:p>
          <a:p>
            <a:pPr marL="92075" algn="ctr">
              <a:lnSpc>
                <a:spcPct val="100000"/>
              </a:lnSpc>
              <a:spcBef>
                <a:spcPts val="330"/>
              </a:spcBef>
            </a:pPr>
            <a:endParaRPr lang="ru-RU" sz="1400" spc="-25" dirty="0">
              <a:latin typeface="Microsoft Sans Serif"/>
              <a:cs typeface="Microsoft Sans Serif"/>
            </a:endParaRPr>
          </a:p>
          <a:p>
            <a:pPr marL="92075" algn="ctr">
              <a:lnSpc>
                <a:spcPct val="100000"/>
              </a:lnSpc>
              <a:spcBef>
                <a:spcPts val="330"/>
              </a:spcBef>
            </a:pPr>
            <a:endParaRPr lang="ru-RU" sz="1400" dirty="0">
              <a:latin typeface="Microsoft Sans Serif"/>
              <a:cs typeface="Microsoft Sans Serif"/>
            </a:endParaRPr>
          </a:p>
        </p:txBody>
      </p:sp>
      <p:grpSp>
        <p:nvGrpSpPr>
          <p:cNvPr id="46" name="object 46"/>
          <p:cNvGrpSpPr/>
          <p:nvPr/>
        </p:nvGrpSpPr>
        <p:grpSpPr>
          <a:xfrm>
            <a:off x="757462" y="1511355"/>
            <a:ext cx="4024537" cy="3967095"/>
            <a:chOff x="785207" y="1508760"/>
            <a:chExt cx="4024537" cy="3967095"/>
          </a:xfrm>
        </p:grpSpPr>
        <p:pic>
          <p:nvPicPr>
            <p:cNvPr id="47" name="object 47"/>
            <p:cNvPicPr/>
            <p:nvPr/>
          </p:nvPicPr>
          <p:blipFill>
            <a:blip r:embed="rId17" cstate="print"/>
            <a:stretch>
              <a:fillRect/>
            </a:stretch>
          </p:blipFill>
          <p:spPr>
            <a:xfrm>
              <a:off x="1210056" y="1508760"/>
              <a:ext cx="3599688" cy="3599688"/>
            </a:xfrm>
            <a:prstGeom prst="rect">
              <a:avLst/>
            </a:prstGeom>
          </p:spPr>
        </p:pic>
        <p:pic>
          <p:nvPicPr>
            <p:cNvPr id="48" name="object 48"/>
            <p:cNvPicPr/>
            <p:nvPr/>
          </p:nvPicPr>
          <p:blipFill>
            <a:blip r:embed="rId18" cstate="print"/>
            <a:stretch>
              <a:fillRect/>
            </a:stretch>
          </p:blipFill>
          <p:spPr>
            <a:xfrm>
              <a:off x="940308" y="4107167"/>
              <a:ext cx="1228343" cy="1226832"/>
            </a:xfrm>
            <a:prstGeom prst="rect">
              <a:avLst/>
            </a:prstGeom>
          </p:spPr>
        </p:pic>
        <p:sp>
          <p:nvSpPr>
            <p:cNvPr id="49" name="object 49"/>
            <p:cNvSpPr/>
            <p:nvPr/>
          </p:nvSpPr>
          <p:spPr>
            <a:xfrm>
              <a:off x="785207" y="4061627"/>
              <a:ext cx="1488350" cy="1414228"/>
            </a:xfrm>
            <a:custGeom>
              <a:avLst/>
              <a:gdLst/>
              <a:ahLst/>
              <a:cxnLst/>
              <a:rect l="l" t="t" r="r" b="b"/>
              <a:pathLst>
                <a:path w="1080770" h="1079500">
                  <a:moveTo>
                    <a:pt x="540257" y="0"/>
                  </a:moveTo>
                  <a:lnTo>
                    <a:pt x="491083" y="2204"/>
                  </a:lnTo>
                  <a:lnTo>
                    <a:pt x="443146" y="8692"/>
                  </a:lnTo>
                  <a:lnTo>
                    <a:pt x="396636" y="19272"/>
                  </a:lnTo>
                  <a:lnTo>
                    <a:pt x="351745" y="33753"/>
                  </a:lnTo>
                  <a:lnTo>
                    <a:pt x="308663" y="51946"/>
                  </a:lnTo>
                  <a:lnTo>
                    <a:pt x="267580" y="73660"/>
                  </a:lnTo>
                  <a:lnTo>
                    <a:pt x="228688" y="98703"/>
                  </a:lnTo>
                  <a:lnTo>
                    <a:pt x="192177" y="126887"/>
                  </a:lnTo>
                  <a:lnTo>
                    <a:pt x="158238" y="158019"/>
                  </a:lnTo>
                  <a:lnTo>
                    <a:pt x="127062" y="191911"/>
                  </a:lnTo>
                  <a:lnTo>
                    <a:pt x="98840" y="228370"/>
                  </a:lnTo>
                  <a:lnTo>
                    <a:pt x="73761" y="267208"/>
                  </a:lnTo>
                  <a:lnTo>
                    <a:pt x="52018" y="308232"/>
                  </a:lnTo>
                  <a:lnTo>
                    <a:pt x="33800" y="351253"/>
                  </a:lnTo>
                  <a:lnTo>
                    <a:pt x="19298" y="396081"/>
                  </a:lnTo>
                  <a:lnTo>
                    <a:pt x="8704" y="442524"/>
                  </a:lnTo>
                  <a:lnTo>
                    <a:pt x="2207" y="490392"/>
                  </a:lnTo>
                  <a:lnTo>
                    <a:pt x="0" y="539496"/>
                  </a:lnTo>
                  <a:lnTo>
                    <a:pt x="2207" y="588599"/>
                  </a:lnTo>
                  <a:lnTo>
                    <a:pt x="8704" y="636467"/>
                  </a:lnTo>
                  <a:lnTo>
                    <a:pt x="19298" y="682910"/>
                  </a:lnTo>
                  <a:lnTo>
                    <a:pt x="33800" y="727738"/>
                  </a:lnTo>
                  <a:lnTo>
                    <a:pt x="52018" y="770759"/>
                  </a:lnTo>
                  <a:lnTo>
                    <a:pt x="73761" y="811784"/>
                  </a:lnTo>
                  <a:lnTo>
                    <a:pt x="98840" y="850621"/>
                  </a:lnTo>
                  <a:lnTo>
                    <a:pt x="127062" y="887080"/>
                  </a:lnTo>
                  <a:lnTo>
                    <a:pt x="158238" y="920972"/>
                  </a:lnTo>
                  <a:lnTo>
                    <a:pt x="192177" y="952104"/>
                  </a:lnTo>
                  <a:lnTo>
                    <a:pt x="228688" y="980288"/>
                  </a:lnTo>
                  <a:lnTo>
                    <a:pt x="267580" y="1005332"/>
                  </a:lnTo>
                  <a:lnTo>
                    <a:pt x="308663" y="1027045"/>
                  </a:lnTo>
                  <a:lnTo>
                    <a:pt x="351745" y="1045238"/>
                  </a:lnTo>
                  <a:lnTo>
                    <a:pt x="396636" y="1059719"/>
                  </a:lnTo>
                  <a:lnTo>
                    <a:pt x="443146" y="1070299"/>
                  </a:lnTo>
                  <a:lnTo>
                    <a:pt x="491083" y="1076787"/>
                  </a:lnTo>
                  <a:lnTo>
                    <a:pt x="540257" y="1078992"/>
                  </a:lnTo>
                  <a:lnTo>
                    <a:pt x="589424" y="1076787"/>
                  </a:lnTo>
                  <a:lnTo>
                    <a:pt x="637356" y="1070299"/>
                  </a:lnTo>
                  <a:lnTo>
                    <a:pt x="683861" y="1059719"/>
                  </a:lnTo>
                  <a:lnTo>
                    <a:pt x="728750" y="1045238"/>
                  </a:lnTo>
                  <a:lnTo>
                    <a:pt x="771830" y="1027045"/>
                  </a:lnTo>
                  <a:lnTo>
                    <a:pt x="812912" y="1005332"/>
                  </a:lnTo>
                  <a:lnTo>
                    <a:pt x="851805" y="980288"/>
                  </a:lnTo>
                  <a:lnTo>
                    <a:pt x="888317" y="952104"/>
                  </a:lnTo>
                  <a:lnTo>
                    <a:pt x="922258" y="920972"/>
                  </a:lnTo>
                  <a:lnTo>
                    <a:pt x="953436" y="887080"/>
                  </a:lnTo>
                  <a:lnTo>
                    <a:pt x="981661" y="850621"/>
                  </a:lnTo>
                  <a:lnTo>
                    <a:pt x="1006743" y="811784"/>
                  </a:lnTo>
                  <a:lnTo>
                    <a:pt x="1028489" y="770759"/>
                  </a:lnTo>
                  <a:lnTo>
                    <a:pt x="1046709" y="727738"/>
                  </a:lnTo>
                  <a:lnTo>
                    <a:pt x="1061213" y="682910"/>
                  </a:lnTo>
                  <a:lnTo>
                    <a:pt x="1071809" y="636467"/>
                  </a:lnTo>
                  <a:lnTo>
                    <a:pt x="1078307" y="588599"/>
                  </a:lnTo>
                  <a:lnTo>
                    <a:pt x="1080516" y="539496"/>
                  </a:lnTo>
                  <a:lnTo>
                    <a:pt x="1078307" y="490392"/>
                  </a:lnTo>
                  <a:lnTo>
                    <a:pt x="1071809" y="442524"/>
                  </a:lnTo>
                  <a:lnTo>
                    <a:pt x="1061213" y="396081"/>
                  </a:lnTo>
                  <a:lnTo>
                    <a:pt x="1046709" y="351253"/>
                  </a:lnTo>
                  <a:lnTo>
                    <a:pt x="1028489" y="308232"/>
                  </a:lnTo>
                  <a:lnTo>
                    <a:pt x="1006743" y="267207"/>
                  </a:lnTo>
                  <a:lnTo>
                    <a:pt x="981661" y="228370"/>
                  </a:lnTo>
                  <a:lnTo>
                    <a:pt x="953436" y="191911"/>
                  </a:lnTo>
                  <a:lnTo>
                    <a:pt x="922258" y="158019"/>
                  </a:lnTo>
                  <a:lnTo>
                    <a:pt x="888317" y="126887"/>
                  </a:lnTo>
                  <a:lnTo>
                    <a:pt x="851805" y="98703"/>
                  </a:lnTo>
                  <a:lnTo>
                    <a:pt x="812912" y="73660"/>
                  </a:lnTo>
                  <a:lnTo>
                    <a:pt x="771830" y="51946"/>
                  </a:lnTo>
                  <a:lnTo>
                    <a:pt x="728750" y="33753"/>
                  </a:lnTo>
                  <a:lnTo>
                    <a:pt x="683861" y="19272"/>
                  </a:lnTo>
                  <a:lnTo>
                    <a:pt x="637356" y="8692"/>
                  </a:lnTo>
                  <a:lnTo>
                    <a:pt x="589424" y="2204"/>
                  </a:lnTo>
                  <a:lnTo>
                    <a:pt x="540257" y="0"/>
                  </a:lnTo>
                  <a:close/>
                </a:path>
              </a:pathLst>
            </a:custGeom>
            <a:solidFill>
              <a:srgbClr val="256F9F"/>
            </a:solidFill>
          </p:spPr>
          <p:txBody>
            <a:bodyPr wrap="square" lIns="0" tIns="0" rIns="0" bIns="0" rtlCol="0"/>
            <a:lstStyle/>
            <a:p>
              <a:endParaRPr dirty="0"/>
            </a:p>
          </p:txBody>
        </p:sp>
      </p:grpSp>
      <p:sp>
        <p:nvSpPr>
          <p:cNvPr id="50" name="object 50"/>
          <p:cNvSpPr txBox="1"/>
          <p:nvPr/>
        </p:nvSpPr>
        <p:spPr>
          <a:xfrm>
            <a:off x="835582" y="4440414"/>
            <a:ext cx="1289265" cy="641201"/>
          </a:xfrm>
          <a:prstGeom prst="rect">
            <a:avLst/>
          </a:prstGeom>
        </p:spPr>
        <p:txBody>
          <a:bodyPr vert="horz" wrap="square" lIns="0" tIns="12700" rIns="0" bIns="0" rtlCol="0">
            <a:spAutoFit/>
          </a:bodyPr>
          <a:lstStyle/>
          <a:p>
            <a:pPr marL="12700" algn="ctr">
              <a:lnSpc>
                <a:spcPct val="100000"/>
              </a:lnSpc>
              <a:spcBef>
                <a:spcPts val="100"/>
              </a:spcBef>
            </a:pPr>
            <a:r>
              <a:rPr lang="ru-RU" sz="2000" b="1" dirty="0">
                <a:solidFill>
                  <a:srgbClr val="FFFFFF"/>
                </a:solidFill>
                <a:latin typeface="Microsoft Sans Serif"/>
                <a:cs typeface="Microsoft Sans Serif"/>
              </a:rPr>
              <a:t>85 338,0</a:t>
            </a:r>
          </a:p>
          <a:p>
            <a:pPr marL="12700" algn="ctr">
              <a:lnSpc>
                <a:spcPct val="100000"/>
              </a:lnSpc>
              <a:spcBef>
                <a:spcPts val="100"/>
              </a:spcBef>
            </a:pPr>
            <a:r>
              <a:rPr lang="ru-RU" sz="2000" b="1" dirty="0">
                <a:solidFill>
                  <a:srgbClr val="FFFFFF"/>
                </a:solidFill>
                <a:latin typeface="Microsoft Sans Serif"/>
                <a:cs typeface="Microsoft Sans Serif"/>
              </a:rPr>
              <a:t>тыс. руб.</a:t>
            </a:r>
            <a:endParaRPr sz="2000" b="1" dirty="0">
              <a:latin typeface="Microsoft Sans Serif"/>
              <a:cs typeface="Microsoft Sans Serif"/>
            </a:endParaRPr>
          </a:p>
        </p:txBody>
      </p:sp>
      <p:grpSp>
        <p:nvGrpSpPr>
          <p:cNvPr id="51" name="object 51"/>
          <p:cNvGrpSpPr/>
          <p:nvPr/>
        </p:nvGrpSpPr>
        <p:grpSpPr>
          <a:xfrm>
            <a:off x="1579801" y="1863544"/>
            <a:ext cx="2882265" cy="2908300"/>
            <a:chOff x="1598675" y="1853183"/>
            <a:chExt cx="2882265" cy="2908300"/>
          </a:xfrm>
        </p:grpSpPr>
        <p:pic>
          <p:nvPicPr>
            <p:cNvPr id="52" name="object 52"/>
            <p:cNvPicPr/>
            <p:nvPr/>
          </p:nvPicPr>
          <p:blipFill>
            <a:blip r:embed="rId19" cstate="print"/>
            <a:stretch>
              <a:fillRect/>
            </a:stretch>
          </p:blipFill>
          <p:spPr>
            <a:xfrm>
              <a:off x="1598675" y="1853183"/>
              <a:ext cx="2881883" cy="2907792"/>
            </a:xfrm>
            <a:prstGeom prst="rect">
              <a:avLst/>
            </a:prstGeom>
          </p:spPr>
        </p:pic>
        <p:sp>
          <p:nvSpPr>
            <p:cNvPr id="53" name="object 53"/>
            <p:cNvSpPr/>
            <p:nvPr/>
          </p:nvSpPr>
          <p:spPr>
            <a:xfrm>
              <a:off x="1691639" y="1946147"/>
              <a:ext cx="2700655" cy="2726690"/>
            </a:xfrm>
            <a:custGeom>
              <a:avLst/>
              <a:gdLst/>
              <a:ahLst/>
              <a:cxnLst/>
              <a:rect l="l" t="t" r="r" b="b"/>
              <a:pathLst>
                <a:path w="2700654" h="2726690">
                  <a:moveTo>
                    <a:pt x="1350264" y="0"/>
                  </a:moveTo>
                  <a:lnTo>
                    <a:pt x="1301833" y="860"/>
                  </a:lnTo>
                  <a:lnTo>
                    <a:pt x="1253832" y="3422"/>
                  </a:lnTo>
                  <a:lnTo>
                    <a:pt x="1206288" y="7658"/>
                  </a:lnTo>
                  <a:lnTo>
                    <a:pt x="1159230" y="13538"/>
                  </a:lnTo>
                  <a:lnTo>
                    <a:pt x="1112687" y="21032"/>
                  </a:lnTo>
                  <a:lnTo>
                    <a:pt x="1066687" y="30114"/>
                  </a:lnTo>
                  <a:lnTo>
                    <a:pt x="1021259" y="40753"/>
                  </a:lnTo>
                  <a:lnTo>
                    <a:pt x="976431" y="52921"/>
                  </a:lnTo>
                  <a:lnTo>
                    <a:pt x="932232" y="66589"/>
                  </a:lnTo>
                  <a:lnTo>
                    <a:pt x="888691" y="81728"/>
                  </a:lnTo>
                  <a:lnTo>
                    <a:pt x="845835" y="98309"/>
                  </a:lnTo>
                  <a:lnTo>
                    <a:pt x="803695" y="116304"/>
                  </a:lnTo>
                  <a:lnTo>
                    <a:pt x="762297" y="135684"/>
                  </a:lnTo>
                  <a:lnTo>
                    <a:pt x="721671" y="156419"/>
                  </a:lnTo>
                  <a:lnTo>
                    <a:pt x="681846" y="178481"/>
                  </a:lnTo>
                  <a:lnTo>
                    <a:pt x="642849" y="201841"/>
                  </a:lnTo>
                  <a:lnTo>
                    <a:pt x="604710" y="226471"/>
                  </a:lnTo>
                  <a:lnTo>
                    <a:pt x="567456" y="252341"/>
                  </a:lnTo>
                  <a:lnTo>
                    <a:pt x="531117" y="279422"/>
                  </a:lnTo>
                  <a:lnTo>
                    <a:pt x="495721" y="307687"/>
                  </a:lnTo>
                  <a:lnTo>
                    <a:pt x="461297" y="337105"/>
                  </a:lnTo>
                  <a:lnTo>
                    <a:pt x="427873" y="367648"/>
                  </a:lnTo>
                  <a:lnTo>
                    <a:pt x="395478" y="399288"/>
                  </a:lnTo>
                  <a:lnTo>
                    <a:pt x="364139" y="431994"/>
                  </a:lnTo>
                  <a:lnTo>
                    <a:pt x="333887" y="465740"/>
                  </a:lnTo>
                  <a:lnTo>
                    <a:pt x="304749" y="500495"/>
                  </a:lnTo>
                  <a:lnTo>
                    <a:pt x="276755" y="536231"/>
                  </a:lnTo>
                  <a:lnTo>
                    <a:pt x="249931" y="572919"/>
                  </a:lnTo>
                  <a:lnTo>
                    <a:pt x="224308" y="610530"/>
                  </a:lnTo>
                  <a:lnTo>
                    <a:pt x="199913" y="649035"/>
                  </a:lnTo>
                  <a:lnTo>
                    <a:pt x="176776" y="688406"/>
                  </a:lnTo>
                  <a:lnTo>
                    <a:pt x="154924" y="728614"/>
                  </a:lnTo>
                  <a:lnTo>
                    <a:pt x="134387" y="769629"/>
                  </a:lnTo>
                  <a:lnTo>
                    <a:pt x="115193" y="811423"/>
                  </a:lnTo>
                  <a:lnTo>
                    <a:pt x="97370" y="853968"/>
                  </a:lnTo>
                  <a:lnTo>
                    <a:pt x="80947" y="897234"/>
                  </a:lnTo>
                  <a:lnTo>
                    <a:pt x="65952" y="941192"/>
                  </a:lnTo>
                  <a:lnTo>
                    <a:pt x="52415" y="985814"/>
                  </a:lnTo>
                  <a:lnTo>
                    <a:pt x="40363" y="1031070"/>
                  </a:lnTo>
                  <a:lnTo>
                    <a:pt x="29826" y="1076933"/>
                  </a:lnTo>
                  <a:lnTo>
                    <a:pt x="20831" y="1123372"/>
                  </a:lnTo>
                  <a:lnTo>
                    <a:pt x="13408" y="1170360"/>
                  </a:lnTo>
                  <a:lnTo>
                    <a:pt x="7585" y="1217868"/>
                  </a:lnTo>
                  <a:lnTo>
                    <a:pt x="3390" y="1265865"/>
                  </a:lnTo>
                  <a:lnTo>
                    <a:pt x="852" y="1314325"/>
                  </a:lnTo>
                  <a:lnTo>
                    <a:pt x="0" y="1363217"/>
                  </a:lnTo>
                  <a:lnTo>
                    <a:pt x="852" y="1412110"/>
                  </a:lnTo>
                  <a:lnTo>
                    <a:pt x="3390" y="1460570"/>
                  </a:lnTo>
                  <a:lnTo>
                    <a:pt x="7585" y="1508567"/>
                  </a:lnTo>
                  <a:lnTo>
                    <a:pt x="13408" y="1556075"/>
                  </a:lnTo>
                  <a:lnTo>
                    <a:pt x="20831" y="1603063"/>
                  </a:lnTo>
                  <a:lnTo>
                    <a:pt x="29826" y="1649502"/>
                  </a:lnTo>
                  <a:lnTo>
                    <a:pt x="40363" y="1695365"/>
                  </a:lnTo>
                  <a:lnTo>
                    <a:pt x="52415" y="1740621"/>
                  </a:lnTo>
                  <a:lnTo>
                    <a:pt x="65952" y="1785243"/>
                  </a:lnTo>
                  <a:lnTo>
                    <a:pt x="80947" y="1829201"/>
                  </a:lnTo>
                  <a:lnTo>
                    <a:pt x="97370" y="1872467"/>
                  </a:lnTo>
                  <a:lnTo>
                    <a:pt x="115193" y="1915012"/>
                  </a:lnTo>
                  <a:lnTo>
                    <a:pt x="134387" y="1956806"/>
                  </a:lnTo>
                  <a:lnTo>
                    <a:pt x="154924" y="1997821"/>
                  </a:lnTo>
                  <a:lnTo>
                    <a:pt x="176776" y="2038029"/>
                  </a:lnTo>
                  <a:lnTo>
                    <a:pt x="199913" y="2077400"/>
                  </a:lnTo>
                  <a:lnTo>
                    <a:pt x="224308" y="2115905"/>
                  </a:lnTo>
                  <a:lnTo>
                    <a:pt x="249931" y="2153516"/>
                  </a:lnTo>
                  <a:lnTo>
                    <a:pt x="276755" y="2190204"/>
                  </a:lnTo>
                  <a:lnTo>
                    <a:pt x="304749" y="2225940"/>
                  </a:lnTo>
                  <a:lnTo>
                    <a:pt x="333887" y="2260695"/>
                  </a:lnTo>
                  <a:lnTo>
                    <a:pt x="364139" y="2294441"/>
                  </a:lnTo>
                  <a:lnTo>
                    <a:pt x="395477" y="2327148"/>
                  </a:lnTo>
                  <a:lnTo>
                    <a:pt x="427873" y="2358787"/>
                  </a:lnTo>
                  <a:lnTo>
                    <a:pt x="461297" y="2389330"/>
                  </a:lnTo>
                  <a:lnTo>
                    <a:pt x="495721" y="2418748"/>
                  </a:lnTo>
                  <a:lnTo>
                    <a:pt x="531117" y="2447013"/>
                  </a:lnTo>
                  <a:lnTo>
                    <a:pt x="567456" y="2474094"/>
                  </a:lnTo>
                  <a:lnTo>
                    <a:pt x="604710" y="2499964"/>
                  </a:lnTo>
                  <a:lnTo>
                    <a:pt x="642849" y="2524594"/>
                  </a:lnTo>
                  <a:lnTo>
                    <a:pt x="681846" y="2547954"/>
                  </a:lnTo>
                  <a:lnTo>
                    <a:pt x="721671" y="2570016"/>
                  </a:lnTo>
                  <a:lnTo>
                    <a:pt x="762297" y="2590751"/>
                  </a:lnTo>
                  <a:lnTo>
                    <a:pt x="803695" y="2610131"/>
                  </a:lnTo>
                  <a:lnTo>
                    <a:pt x="845835" y="2628126"/>
                  </a:lnTo>
                  <a:lnTo>
                    <a:pt x="888691" y="2644707"/>
                  </a:lnTo>
                  <a:lnTo>
                    <a:pt x="932232" y="2659846"/>
                  </a:lnTo>
                  <a:lnTo>
                    <a:pt x="976431" y="2673514"/>
                  </a:lnTo>
                  <a:lnTo>
                    <a:pt x="1021259" y="2685682"/>
                  </a:lnTo>
                  <a:lnTo>
                    <a:pt x="1066687" y="2696321"/>
                  </a:lnTo>
                  <a:lnTo>
                    <a:pt x="1112687" y="2705403"/>
                  </a:lnTo>
                  <a:lnTo>
                    <a:pt x="1159230" y="2712897"/>
                  </a:lnTo>
                  <a:lnTo>
                    <a:pt x="1206288" y="2718777"/>
                  </a:lnTo>
                  <a:lnTo>
                    <a:pt x="1253832" y="2723013"/>
                  </a:lnTo>
                  <a:lnTo>
                    <a:pt x="1301833" y="2725575"/>
                  </a:lnTo>
                  <a:lnTo>
                    <a:pt x="1350264" y="2726435"/>
                  </a:lnTo>
                  <a:lnTo>
                    <a:pt x="1398694" y="2725575"/>
                  </a:lnTo>
                  <a:lnTo>
                    <a:pt x="1446695" y="2723013"/>
                  </a:lnTo>
                  <a:lnTo>
                    <a:pt x="1494239" y="2718777"/>
                  </a:lnTo>
                  <a:lnTo>
                    <a:pt x="1541297" y="2712897"/>
                  </a:lnTo>
                  <a:lnTo>
                    <a:pt x="1587840" y="2705403"/>
                  </a:lnTo>
                  <a:lnTo>
                    <a:pt x="1633840" y="2696321"/>
                  </a:lnTo>
                  <a:lnTo>
                    <a:pt x="1679268" y="2685682"/>
                  </a:lnTo>
                  <a:lnTo>
                    <a:pt x="1724096" y="2673514"/>
                  </a:lnTo>
                  <a:lnTo>
                    <a:pt x="1768295" y="2659846"/>
                  </a:lnTo>
                  <a:lnTo>
                    <a:pt x="1811836" y="2644707"/>
                  </a:lnTo>
                  <a:lnTo>
                    <a:pt x="1854692" y="2628126"/>
                  </a:lnTo>
                  <a:lnTo>
                    <a:pt x="1896832" y="2610131"/>
                  </a:lnTo>
                  <a:lnTo>
                    <a:pt x="1938230" y="2590751"/>
                  </a:lnTo>
                  <a:lnTo>
                    <a:pt x="1978856" y="2570016"/>
                  </a:lnTo>
                  <a:lnTo>
                    <a:pt x="2018681" y="2547954"/>
                  </a:lnTo>
                  <a:lnTo>
                    <a:pt x="2057678" y="2524594"/>
                  </a:lnTo>
                  <a:lnTo>
                    <a:pt x="2095817" y="2499964"/>
                  </a:lnTo>
                  <a:lnTo>
                    <a:pt x="2133071" y="2474094"/>
                  </a:lnTo>
                  <a:lnTo>
                    <a:pt x="2169410" y="2447013"/>
                  </a:lnTo>
                  <a:lnTo>
                    <a:pt x="2204806" y="2418748"/>
                  </a:lnTo>
                  <a:lnTo>
                    <a:pt x="2239230" y="2389330"/>
                  </a:lnTo>
                  <a:lnTo>
                    <a:pt x="2272654" y="2358787"/>
                  </a:lnTo>
                  <a:lnTo>
                    <a:pt x="2305050" y="2327147"/>
                  </a:lnTo>
                  <a:lnTo>
                    <a:pt x="2336388" y="2294441"/>
                  </a:lnTo>
                  <a:lnTo>
                    <a:pt x="2366640" y="2260695"/>
                  </a:lnTo>
                  <a:lnTo>
                    <a:pt x="2395778" y="2225940"/>
                  </a:lnTo>
                  <a:lnTo>
                    <a:pt x="2423772" y="2190204"/>
                  </a:lnTo>
                  <a:lnTo>
                    <a:pt x="2450596" y="2153516"/>
                  </a:lnTo>
                  <a:lnTo>
                    <a:pt x="2476219" y="2115905"/>
                  </a:lnTo>
                  <a:lnTo>
                    <a:pt x="2500614" y="2077400"/>
                  </a:lnTo>
                  <a:lnTo>
                    <a:pt x="2523751" y="2038029"/>
                  </a:lnTo>
                  <a:lnTo>
                    <a:pt x="2545603" y="1997821"/>
                  </a:lnTo>
                  <a:lnTo>
                    <a:pt x="2566140" y="1956806"/>
                  </a:lnTo>
                  <a:lnTo>
                    <a:pt x="2585334" y="1915012"/>
                  </a:lnTo>
                  <a:lnTo>
                    <a:pt x="2603157" y="1872467"/>
                  </a:lnTo>
                  <a:lnTo>
                    <a:pt x="2619580" y="1829201"/>
                  </a:lnTo>
                  <a:lnTo>
                    <a:pt x="2634575" y="1785243"/>
                  </a:lnTo>
                  <a:lnTo>
                    <a:pt x="2648112" y="1740621"/>
                  </a:lnTo>
                  <a:lnTo>
                    <a:pt x="2660164" y="1695365"/>
                  </a:lnTo>
                  <a:lnTo>
                    <a:pt x="2670701" y="1649502"/>
                  </a:lnTo>
                  <a:lnTo>
                    <a:pt x="2679696" y="1603063"/>
                  </a:lnTo>
                  <a:lnTo>
                    <a:pt x="2687119" y="1556075"/>
                  </a:lnTo>
                  <a:lnTo>
                    <a:pt x="2692942" y="1508567"/>
                  </a:lnTo>
                  <a:lnTo>
                    <a:pt x="2697137" y="1460570"/>
                  </a:lnTo>
                  <a:lnTo>
                    <a:pt x="2699675" y="1412110"/>
                  </a:lnTo>
                  <a:lnTo>
                    <a:pt x="2700528" y="1363217"/>
                  </a:lnTo>
                  <a:lnTo>
                    <a:pt x="2699675" y="1314325"/>
                  </a:lnTo>
                  <a:lnTo>
                    <a:pt x="2697137" y="1265865"/>
                  </a:lnTo>
                  <a:lnTo>
                    <a:pt x="2692942" y="1217868"/>
                  </a:lnTo>
                  <a:lnTo>
                    <a:pt x="2687119" y="1170360"/>
                  </a:lnTo>
                  <a:lnTo>
                    <a:pt x="2679696" y="1123372"/>
                  </a:lnTo>
                  <a:lnTo>
                    <a:pt x="2670701" y="1076933"/>
                  </a:lnTo>
                  <a:lnTo>
                    <a:pt x="2660164" y="1031070"/>
                  </a:lnTo>
                  <a:lnTo>
                    <a:pt x="2648112" y="985814"/>
                  </a:lnTo>
                  <a:lnTo>
                    <a:pt x="2634575" y="941192"/>
                  </a:lnTo>
                  <a:lnTo>
                    <a:pt x="2619580" y="897234"/>
                  </a:lnTo>
                  <a:lnTo>
                    <a:pt x="2603157" y="853968"/>
                  </a:lnTo>
                  <a:lnTo>
                    <a:pt x="2585334" y="811423"/>
                  </a:lnTo>
                  <a:lnTo>
                    <a:pt x="2566140" y="769629"/>
                  </a:lnTo>
                  <a:lnTo>
                    <a:pt x="2545603" y="728614"/>
                  </a:lnTo>
                  <a:lnTo>
                    <a:pt x="2523751" y="688406"/>
                  </a:lnTo>
                  <a:lnTo>
                    <a:pt x="2500614" y="649035"/>
                  </a:lnTo>
                  <a:lnTo>
                    <a:pt x="2476219" y="610530"/>
                  </a:lnTo>
                  <a:lnTo>
                    <a:pt x="2450596" y="572919"/>
                  </a:lnTo>
                  <a:lnTo>
                    <a:pt x="2423772" y="536231"/>
                  </a:lnTo>
                  <a:lnTo>
                    <a:pt x="2395778" y="500495"/>
                  </a:lnTo>
                  <a:lnTo>
                    <a:pt x="2366640" y="465740"/>
                  </a:lnTo>
                  <a:lnTo>
                    <a:pt x="2336388" y="431994"/>
                  </a:lnTo>
                  <a:lnTo>
                    <a:pt x="2305049" y="399288"/>
                  </a:lnTo>
                  <a:lnTo>
                    <a:pt x="2272654" y="367648"/>
                  </a:lnTo>
                  <a:lnTo>
                    <a:pt x="2239230" y="337105"/>
                  </a:lnTo>
                  <a:lnTo>
                    <a:pt x="2204806" y="307687"/>
                  </a:lnTo>
                  <a:lnTo>
                    <a:pt x="2169410" y="279422"/>
                  </a:lnTo>
                  <a:lnTo>
                    <a:pt x="2133071" y="252341"/>
                  </a:lnTo>
                  <a:lnTo>
                    <a:pt x="2095817" y="226471"/>
                  </a:lnTo>
                  <a:lnTo>
                    <a:pt x="2057678" y="201841"/>
                  </a:lnTo>
                  <a:lnTo>
                    <a:pt x="2018681" y="178481"/>
                  </a:lnTo>
                  <a:lnTo>
                    <a:pt x="1978856" y="156419"/>
                  </a:lnTo>
                  <a:lnTo>
                    <a:pt x="1938230" y="135684"/>
                  </a:lnTo>
                  <a:lnTo>
                    <a:pt x="1896832" y="116304"/>
                  </a:lnTo>
                  <a:lnTo>
                    <a:pt x="1854692" y="98309"/>
                  </a:lnTo>
                  <a:lnTo>
                    <a:pt x="1811836" y="81728"/>
                  </a:lnTo>
                  <a:lnTo>
                    <a:pt x="1768295" y="66589"/>
                  </a:lnTo>
                  <a:lnTo>
                    <a:pt x="1724096" y="52921"/>
                  </a:lnTo>
                  <a:lnTo>
                    <a:pt x="1679268" y="40753"/>
                  </a:lnTo>
                  <a:lnTo>
                    <a:pt x="1633840" y="30114"/>
                  </a:lnTo>
                  <a:lnTo>
                    <a:pt x="1587840" y="21032"/>
                  </a:lnTo>
                  <a:lnTo>
                    <a:pt x="1541297" y="13538"/>
                  </a:lnTo>
                  <a:lnTo>
                    <a:pt x="1494239" y="7658"/>
                  </a:lnTo>
                  <a:lnTo>
                    <a:pt x="1446695" y="3422"/>
                  </a:lnTo>
                  <a:lnTo>
                    <a:pt x="1398694" y="860"/>
                  </a:lnTo>
                  <a:lnTo>
                    <a:pt x="1350264" y="0"/>
                  </a:lnTo>
                  <a:close/>
                </a:path>
              </a:pathLst>
            </a:custGeom>
            <a:solidFill>
              <a:srgbClr val="FFFFFF"/>
            </a:solidFill>
          </p:spPr>
          <p:txBody>
            <a:bodyPr wrap="square" lIns="0" tIns="0" rIns="0" bIns="0" rtlCol="0"/>
            <a:lstStyle/>
            <a:p>
              <a:endParaRPr dirty="0"/>
            </a:p>
          </p:txBody>
        </p:sp>
      </p:grpSp>
      <p:sp>
        <p:nvSpPr>
          <p:cNvPr id="54" name="object 54"/>
          <p:cNvSpPr txBox="1"/>
          <p:nvPr/>
        </p:nvSpPr>
        <p:spPr>
          <a:xfrm>
            <a:off x="2186432" y="2377262"/>
            <a:ext cx="1710055" cy="1590756"/>
          </a:xfrm>
          <a:prstGeom prst="rect">
            <a:avLst/>
          </a:prstGeom>
        </p:spPr>
        <p:txBody>
          <a:bodyPr vert="horz" wrap="square" lIns="0" tIns="12065" rIns="0" bIns="0" rtlCol="0">
            <a:spAutoFit/>
          </a:bodyPr>
          <a:lstStyle/>
          <a:p>
            <a:pPr algn="ctr">
              <a:lnSpc>
                <a:spcPct val="100000"/>
              </a:lnSpc>
              <a:spcBef>
                <a:spcPts val="95"/>
              </a:spcBef>
            </a:pPr>
            <a:r>
              <a:rPr lang="ru-RU" sz="1600" spc="-25" dirty="0">
                <a:latin typeface="Microsoft Sans Serif"/>
                <a:cs typeface="Microsoft Sans Serif"/>
              </a:rPr>
              <a:t>Содержание и обеспечение деятельности </a:t>
            </a:r>
            <a:r>
              <a:rPr sz="1600" spc="-20" dirty="0">
                <a:latin typeface="Microsoft Sans Serif"/>
                <a:cs typeface="Microsoft Sans Serif"/>
              </a:rPr>
              <a:t>учреждений </a:t>
            </a:r>
            <a:r>
              <a:rPr sz="1600" spc="-15" dirty="0">
                <a:latin typeface="Microsoft Sans Serif"/>
                <a:cs typeface="Microsoft Sans Serif"/>
              </a:rPr>
              <a:t> </a:t>
            </a:r>
            <a:r>
              <a:rPr sz="1600" spc="-40" dirty="0">
                <a:latin typeface="Microsoft Sans Serif"/>
                <a:cs typeface="Microsoft Sans Serif"/>
              </a:rPr>
              <a:t>культуры</a:t>
            </a:r>
            <a:endParaRPr sz="1600" dirty="0">
              <a:latin typeface="Microsoft Sans Serif"/>
              <a:cs typeface="Microsoft Sans Serif"/>
            </a:endParaRPr>
          </a:p>
          <a:p>
            <a:pPr marL="55880" algn="ctr">
              <a:lnSpc>
                <a:spcPts val="2865"/>
              </a:lnSpc>
            </a:pPr>
            <a:r>
              <a:rPr sz="1600" spc="-40" dirty="0" err="1">
                <a:latin typeface="Microsoft Sans Serif"/>
                <a:cs typeface="Microsoft Sans Serif"/>
              </a:rPr>
              <a:t>за</a:t>
            </a:r>
            <a:r>
              <a:rPr sz="1600" spc="30" dirty="0">
                <a:latin typeface="Microsoft Sans Serif"/>
                <a:cs typeface="Microsoft Sans Serif"/>
              </a:rPr>
              <a:t> </a:t>
            </a:r>
            <a:r>
              <a:rPr sz="2400" spc="-10" dirty="0">
                <a:latin typeface="Microsoft Sans Serif"/>
                <a:cs typeface="Microsoft Sans Serif"/>
              </a:rPr>
              <a:t>202</a:t>
            </a:r>
            <a:r>
              <a:rPr lang="ru-RU" sz="2400" spc="-10" dirty="0">
                <a:latin typeface="Microsoft Sans Serif"/>
                <a:cs typeface="Microsoft Sans Serif"/>
              </a:rPr>
              <a:t>5</a:t>
            </a:r>
            <a:r>
              <a:rPr sz="2400" spc="-160" dirty="0">
                <a:latin typeface="Microsoft Sans Serif"/>
                <a:cs typeface="Microsoft Sans Serif"/>
              </a:rPr>
              <a:t> </a:t>
            </a:r>
            <a:r>
              <a:rPr sz="1600" spc="-65" dirty="0">
                <a:latin typeface="Microsoft Sans Serif"/>
                <a:cs typeface="Microsoft Sans Serif"/>
              </a:rPr>
              <a:t>г</a:t>
            </a:r>
            <a:r>
              <a:rPr sz="1600" spc="-45" dirty="0">
                <a:latin typeface="Microsoft Sans Serif"/>
                <a:cs typeface="Microsoft Sans Serif"/>
              </a:rPr>
              <a:t>о</a:t>
            </a:r>
            <a:r>
              <a:rPr sz="1600" spc="-5" dirty="0">
                <a:latin typeface="Microsoft Sans Serif"/>
                <a:cs typeface="Microsoft Sans Serif"/>
              </a:rPr>
              <a:t>д</a:t>
            </a:r>
            <a:endParaRPr sz="1600" dirty="0">
              <a:latin typeface="Microsoft Sans Serif"/>
              <a:cs typeface="Microsoft Sans Serif"/>
            </a:endParaRPr>
          </a:p>
        </p:txBody>
      </p:sp>
      <p:sp>
        <p:nvSpPr>
          <p:cNvPr id="56" name="object 2">
            <a:extLst>
              <a:ext uri="{FF2B5EF4-FFF2-40B4-BE49-F238E27FC236}">
                <a16:creationId xmlns:a16="http://schemas.microsoft.com/office/drawing/2014/main" id="{D827E993-79C0-40A3-9245-27CC58A5BD14}"/>
              </a:ext>
            </a:extLst>
          </p:cNvPr>
          <p:cNvSpPr txBox="1"/>
          <p:nvPr/>
        </p:nvSpPr>
        <p:spPr>
          <a:xfrm>
            <a:off x="351840" y="395478"/>
            <a:ext cx="5609272" cy="289823"/>
          </a:xfrm>
          <a:prstGeom prst="rect">
            <a:avLst/>
          </a:prstGeom>
        </p:spPr>
        <p:txBody>
          <a:bodyPr vert="horz" wrap="square" lIns="0" tIns="12700" rIns="0" bIns="0" rtlCol="0">
            <a:spAutoFit/>
          </a:bodyPr>
          <a:lstStyle/>
          <a:p>
            <a:pPr marL="12700" marR="5080">
              <a:lnSpc>
                <a:spcPct val="100000"/>
              </a:lnSpc>
              <a:spcBef>
                <a:spcPts val="100"/>
              </a:spcBef>
            </a:pPr>
            <a:r>
              <a:rPr lang="ru-RU" sz="1800" b="1" spc="-10" dirty="0">
                <a:latin typeface="Arial"/>
                <a:cs typeface="Arial"/>
              </a:rPr>
              <a:t>Сохранение и развитие культуры</a:t>
            </a:r>
            <a:r>
              <a:rPr sz="1800" b="1" spc="-10" dirty="0">
                <a:latin typeface="Arial"/>
                <a:cs typeface="Arial"/>
              </a:rPr>
              <a:t> </a:t>
            </a:r>
            <a:r>
              <a:rPr sz="1800" b="1" dirty="0">
                <a:latin typeface="Arial"/>
                <a:cs typeface="Arial"/>
              </a:rPr>
              <a:t>(</a:t>
            </a:r>
            <a:r>
              <a:rPr lang="ru-RU" sz="1800" b="1" dirty="0">
                <a:latin typeface="Arial"/>
                <a:cs typeface="Arial"/>
              </a:rPr>
              <a:t>тыс.</a:t>
            </a:r>
            <a:r>
              <a:rPr sz="1800" b="1" spc="-5" dirty="0">
                <a:latin typeface="Arial"/>
                <a:cs typeface="Arial"/>
              </a:rPr>
              <a:t> </a:t>
            </a:r>
            <a:r>
              <a:rPr sz="1800" b="1" spc="-20" dirty="0">
                <a:latin typeface="Arial"/>
                <a:cs typeface="Arial"/>
              </a:rPr>
              <a:t>рублей)</a:t>
            </a:r>
            <a:endParaRPr sz="1800" dirty="0">
              <a:latin typeface="Arial"/>
              <a:cs typeface="Arial"/>
            </a:endParaRPr>
          </a:p>
        </p:txBody>
      </p:sp>
      <p:sp>
        <p:nvSpPr>
          <p:cNvPr id="60" name="TextBox 59">
            <a:extLst>
              <a:ext uri="{FF2B5EF4-FFF2-40B4-BE49-F238E27FC236}">
                <a16:creationId xmlns:a16="http://schemas.microsoft.com/office/drawing/2014/main" id="{554B2E45-1139-49BD-923F-20AFDE1A2BC2}"/>
              </a:ext>
            </a:extLst>
          </p:cNvPr>
          <p:cNvSpPr txBox="1"/>
          <p:nvPr/>
        </p:nvSpPr>
        <p:spPr>
          <a:xfrm>
            <a:off x="5551374" y="2351095"/>
            <a:ext cx="3751909" cy="954107"/>
          </a:xfrm>
          <a:prstGeom prst="rect">
            <a:avLst/>
          </a:prstGeom>
          <a:noFill/>
        </p:spPr>
        <p:txBody>
          <a:bodyPr wrap="square">
            <a:spAutoFit/>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Муниципальное казенное учреждение культуры «Межпоселенческий культурный центр администрации Черемховского районного муниципального образования»</a:t>
            </a:r>
          </a:p>
        </p:txBody>
      </p:sp>
      <p:sp>
        <p:nvSpPr>
          <p:cNvPr id="62" name="TextBox 61">
            <a:extLst>
              <a:ext uri="{FF2B5EF4-FFF2-40B4-BE49-F238E27FC236}">
                <a16:creationId xmlns:a16="http://schemas.microsoft.com/office/drawing/2014/main" id="{647379A6-0E74-4239-964D-D83F183B670A}"/>
              </a:ext>
            </a:extLst>
          </p:cNvPr>
          <p:cNvSpPr txBox="1"/>
          <p:nvPr/>
        </p:nvSpPr>
        <p:spPr>
          <a:xfrm>
            <a:off x="5811865" y="3921217"/>
            <a:ext cx="3406140" cy="523220"/>
          </a:xfrm>
          <a:prstGeom prst="rect">
            <a:avLst/>
          </a:prstGeom>
          <a:noFill/>
        </p:spPr>
        <p:txBody>
          <a:bodyPr wrap="square">
            <a:spAutoFit/>
          </a:bodyPr>
          <a:lstStyle/>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МКУ ДО «Детская школа искусств</a:t>
            </a:r>
          </a:p>
          <a:p>
            <a:pPr algn="ctr"/>
            <a:r>
              <a:rPr lang="ru-RU" sz="1400" dirty="0">
                <a:latin typeface="Microsoft Sans Serif" panose="020B0604020202020204" pitchFamily="34" charset="0"/>
                <a:ea typeface="Microsoft Sans Serif" panose="020B0604020202020204" pitchFamily="34" charset="0"/>
                <a:cs typeface="Microsoft Sans Serif" panose="020B0604020202020204" pitchFamily="34" charset="0"/>
              </a:rPr>
              <a:t> поселка Михайловка»</a:t>
            </a:r>
          </a:p>
        </p:txBody>
      </p:sp>
      <p:sp>
        <p:nvSpPr>
          <p:cNvPr id="57" name="object 40">
            <a:extLst>
              <a:ext uri="{FF2B5EF4-FFF2-40B4-BE49-F238E27FC236}">
                <a16:creationId xmlns:a16="http://schemas.microsoft.com/office/drawing/2014/main" id="{5CFE95E2-3C0F-4D1A-B977-C54E8485B652}"/>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37</a:t>
            </a:fld>
            <a:endParaRPr sz="1200" dirty="0">
              <a:latin typeface="Microsoft Sans Serif"/>
              <a:cs typeface="Microsoft Sans Serif"/>
            </a:endParaRPr>
          </a:p>
        </p:txBody>
      </p:sp>
    </p:spTree>
    <p:extLst>
      <p:ext uri="{BB962C8B-B14F-4D97-AF65-F5344CB8AC3E}">
        <p14:creationId xmlns:p14="http://schemas.microsoft.com/office/powerpoint/2010/main" val="14249496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43541479-9AB0-4568-A19E-97699ECC428F}"/>
              </a:ext>
            </a:extLst>
          </p:cNvPr>
          <p:cNvGraphicFramePr>
            <a:graphicFrameLocks noGrp="1"/>
          </p:cNvGraphicFramePr>
          <p:nvPr/>
        </p:nvGraphicFramePr>
        <p:xfrm>
          <a:off x="488504" y="1586044"/>
          <a:ext cx="9069913" cy="4651268"/>
        </p:xfrm>
        <a:graphic>
          <a:graphicData uri="http://schemas.openxmlformats.org/drawingml/2006/table">
            <a:tbl>
              <a:tblPr firstRow="1" bandRow="1">
                <a:tableStyleId>{B301B821-A1FF-4177-AEE7-76D212191A09}</a:tableStyleId>
              </a:tblPr>
              <a:tblGrid>
                <a:gridCol w="628549">
                  <a:extLst>
                    <a:ext uri="{9D8B030D-6E8A-4147-A177-3AD203B41FA5}">
                      <a16:colId xmlns:a16="http://schemas.microsoft.com/office/drawing/2014/main" val="20000"/>
                    </a:ext>
                  </a:extLst>
                </a:gridCol>
                <a:gridCol w="5987767">
                  <a:extLst>
                    <a:ext uri="{9D8B030D-6E8A-4147-A177-3AD203B41FA5}">
                      <a16:colId xmlns:a16="http://schemas.microsoft.com/office/drawing/2014/main" val="20001"/>
                    </a:ext>
                  </a:extLst>
                </a:gridCol>
                <a:gridCol w="1180391">
                  <a:extLst>
                    <a:ext uri="{9D8B030D-6E8A-4147-A177-3AD203B41FA5}">
                      <a16:colId xmlns:a16="http://schemas.microsoft.com/office/drawing/2014/main" val="20002"/>
                    </a:ext>
                  </a:extLst>
                </a:gridCol>
                <a:gridCol w="1273206">
                  <a:extLst>
                    <a:ext uri="{9D8B030D-6E8A-4147-A177-3AD203B41FA5}">
                      <a16:colId xmlns:a16="http://schemas.microsoft.com/office/drawing/2014/main" val="20003"/>
                    </a:ext>
                  </a:extLst>
                </a:gridCol>
              </a:tblGrid>
              <a:tr h="88595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43875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удовлетворенности населения Черемховского района качеством предоставления услуг в сфере культуры.</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43875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населения Черемховского района, принимающего участие в культурных мероприятиях, от общего числа жителей Черемховского района.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99,6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43875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Размер средней   заработной   платы   работников муниципальных учреждений культуры.</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руб.</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62 717,40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504296">
                <a:tc gridSpan="4">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«Укрепление единого культурного пространства на территории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4"/>
                  </a:ext>
                </a:extLst>
              </a:tr>
              <a:tr h="36071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посещений музея.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тыс. чел.</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43875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музейных предметов, представленных (во всех формах) зрителю, в общем количестве музейных предметов основного фонда.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41,0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43875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наименований библиографических записей (изданий), внесенных в сводный электронный каталог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69 428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r h="37337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пользователей библиотек Черемховского района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тыс. чел.</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15,6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8"/>
                  </a:ext>
                </a:extLst>
              </a:tr>
              <a:tr h="3331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библиотек, подключенных к сети интернет, от общего числа библиотек ЧР</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9"/>
                  </a:ext>
                </a:extLst>
              </a:tr>
            </a:tbl>
          </a:graphicData>
        </a:graphic>
      </p:graphicFrame>
      <p:sp>
        <p:nvSpPr>
          <p:cNvPr id="3" name="Заголовок 1">
            <a:extLst>
              <a:ext uri="{FF2B5EF4-FFF2-40B4-BE49-F238E27FC236}">
                <a16:creationId xmlns:a16="http://schemas.microsoft.com/office/drawing/2014/main" id="{F0FC77CA-4D24-41A5-97B4-6215546E492E}"/>
              </a:ext>
            </a:extLst>
          </p:cNvPr>
          <p:cNvSpPr txBox="1">
            <a:spLocks/>
          </p:cNvSpPr>
          <p:nvPr/>
        </p:nvSpPr>
        <p:spPr>
          <a:xfrm>
            <a:off x="416496" y="404664"/>
            <a:ext cx="7473176" cy="89577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«Сохранение и развитие культуры в Черемховском районном муниципальном образовании»</a:t>
            </a:r>
          </a:p>
        </p:txBody>
      </p:sp>
      <p:sp>
        <p:nvSpPr>
          <p:cNvPr id="4" name="object 40">
            <a:extLst>
              <a:ext uri="{FF2B5EF4-FFF2-40B4-BE49-F238E27FC236}">
                <a16:creationId xmlns:a16="http://schemas.microsoft.com/office/drawing/2014/main" id="{1E29F0C4-70A3-4665-A9A2-E05AF933F7D0}"/>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38</a:t>
            </a:fld>
            <a:endParaRPr sz="1200" dirty="0">
              <a:latin typeface="Microsoft Sans Serif"/>
              <a:cs typeface="Microsoft Sans Serif"/>
            </a:endParaRPr>
          </a:p>
        </p:txBody>
      </p:sp>
    </p:spTree>
    <p:extLst>
      <p:ext uri="{BB962C8B-B14F-4D97-AF65-F5344CB8AC3E}">
        <p14:creationId xmlns:p14="http://schemas.microsoft.com/office/powerpoint/2010/main" val="42900987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A04F524A-3C21-4783-A784-197DFE49A70C}"/>
              </a:ext>
            </a:extLst>
          </p:cNvPr>
          <p:cNvGraphicFramePr>
            <a:graphicFrameLocks noGrp="1"/>
          </p:cNvGraphicFramePr>
          <p:nvPr/>
        </p:nvGraphicFramePr>
        <p:xfrm>
          <a:off x="488504" y="1628800"/>
          <a:ext cx="9001001" cy="4248473"/>
        </p:xfrm>
        <a:graphic>
          <a:graphicData uri="http://schemas.openxmlformats.org/drawingml/2006/table">
            <a:tbl>
              <a:tblPr firstRow="1" bandRow="1">
                <a:tableStyleId>{B301B821-A1FF-4177-AEE7-76D212191A09}</a:tableStyleId>
              </a:tblPr>
              <a:tblGrid>
                <a:gridCol w="556757">
                  <a:extLst>
                    <a:ext uri="{9D8B030D-6E8A-4147-A177-3AD203B41FA5}">
                      <a16:colId xmlns:a16="http://schemas.microsoft.com/office/drawing/2014/main" val="20000"/>
                    </a:ext>
                  </a:extLst>
                </a:gridCol>
                <a:gridCol w="6062980">
                  <a:extLst>
                    <a:ext uri="{9D8B030D-6E8A-4147-A177-3AD203B41FA5}">
                      <a16:colId xmlns:a16="http://schemas.microsoft.com/office/drawing/2014/main" val="20001"/>
                    </a:ext>
                  </a:extLst>
                </a:gridCol>
                <a:gridCol w="1107623">
                  <a:extLst>
                    <a:ext uri="{9D8B030D-6E8A-4147-A177-3AD203B41FA5}">
                      <a16:colId xmlns:a16="http://schemas.microsoft.com/office/drawing/2014/main" val="20002"/>
                    </a:ext>
                  </a:extLst>
                </a:gridCol>
                <a:gridCol w="1273641">
                  <a:extLst>
                    <a:ext uri="{9D8B030D-6E8A-4147-A177-3AD203B41FA5}">
                      <a16:colId xmlns:a16="http://schemas.microsoft.com/office/drawing/2014/main" val="20003"/>
                    </a:ext>
                  </a:extLst>
                </a:gridCol>
              </a:tblGrid>
              <a:tr h="1012297">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501328">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участников культурно-массовых мероприятий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тыс.чел.</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380,7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70276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детей в возрасте от 6 до 17 лет (включительно) обучающихся в МКУ ДО «Детская школа искусств посёлка Михайловка», от общего количества детей в возрасте от 6 до 17 лет, проживающих в Михайловском муниципальном образовании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12,7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653224">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детей, привлекаемых к участию в творческих мероприятиях регионального, всероссийского и международного значений от общего числа учащихся в ДШИ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49,7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548011">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муниципальных учреждений культуры, здания которых находятся в аварийном состоянии или требующих капитального ремонта, в общем количестве муниципальных учреждений культуры</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13,0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83085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расходов на сферу культуры в общем объеме средств районного бюджета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3,9</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bl>
          </a:graphicData>
        </a:graphic>
      </p:graphicFrame>
      <p:sp>
        <p:nvSpPr>
          <p:cNvPr id="5" name="Заголовок 1">
            <a:extLst>
              <a:ext uri="{FF2B5EF4-FFF2-40B4-BE49-F238E27FC236}">
                <a16:creationId xmlns:a16="http://schemas.microsoft.com/office/drawing/2014/main" id="{609BB920-4469-45F6-ABF7-09FD1E5604C1}"/>
              </a:ext>
            </a:extLst>
          </p:cNvPr>
          <p:cNvSpPr txBox="1">
            <a:spLocks/>
          </p:cNvSpPr>
          <p:nvPr/>
        </p:nvSpPr>
        <p:spPr>
          <a:xfrm>
            <a:off x="416496" y="404664"/>
            <a:ext cx="7473176" cy="89577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«Сохранение и развитие культуры в Черемховском районном муниципальном образовании»</a:t>
            </a:r>
          </a:p>
        </p:txBody>
      </p:sp>
      <p:sp>
        <p:nvSpPr>
          <p:cNvPr id="6" name="object 40">
            <a:extLst>
              <a:ext uri="{FF2B5EF4-FFF2-40B4-BE49-F238E27FC236}">
                <a16:creationId xmlns:a16="http://schemas.microsoft.com/office/drawing/2014/main" id="{D5CCF168-1BC6-4760-B71B-D0185983EDA0}"/>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39</a:t>
            </a:fld>
            <a:endParaRPr sz="1200" dirty="0">
              <a:latin typeface="Microsoft Sans Serif"/>
              <a:cs typeface="Microsoft Sans Serif"/>
            </a:endParaRPr>
          </a:p>
        </p:txBody>
      </p:sp>
    </p:spTree>
    <p:extLst>
      <p:ext uri="{BB962C8B-B14F-4D97-AF65-F5344CB8AC3E}">
        <p14:creationId xmlns:p14="http://schemas.microsoft.com/office/powerpoint/2010/main" val="1972540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3481" y="361420"/>
            <a:ext cx="3471407" cy="289823"/>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rPr>
              <a:t>Основные</a:t>
            </a:r>
            <a:r>
              <a:rPr spc="-65" dirty="0">
                <a:solidFill>
                  <a:srgbClr val="000000"/>
                </a:solidFill>
              </a:rPr>
              <a:t> </a:t>
            </a:r>
            <a:r>
              <a:rPr spc="-10" dirty="0">
                <a:solidFill>
                  <a:srgbClr val="000000"/>
                </a:solidFill>
              </a:rPr>
              <a:t>понятия</a:t>
            </a:r>
            <a:r>
              <a:rPr spc="30" dirty="0">
                <a:solidFill>
                  <a:srgbClr val="000000"/>
                </a:solidFill>
              </a:rPr>
              <a:t> </a:t>
            </a:r>
            <a:r>
              <a:rPr spc="-5" dirty="0">
                <a:solidFill>
                  <a:srgbClr val="000000"/>
                </a:solidFill>
              </a:rPr>
              <a:t>и</a:t>
            </a:r>
            <a:r>
              <a:rPr dirty="0">
                <a:solidFill>
                  <a:srgbClr val="000000"/>
                </a:solidFill>
              </a:rPr>
              <a:t> </a:t>
            </a:r>
            <a:r>
              <a:rPr spc="-15" dirty="0">
                <a:solidFill>
                  <a:srgbClr val="000000"/>
                </a:solidFill>
              </a:rPr>
              <a:t>термины</a:t>
            </a:r>
            <a:endParaRPr dirty="0"/>
          </a:p>
        </p:txBody>
      </p:sp>
      <p:sp>
        <p:nvSpPr>
          <p:cNvPr id="3" name="object 3"/>
          <p:cNvSpPr/>
          <p:nvPr/>
        </p:nvSpPr>
        <p:spPr>
          <a:xfrm>
            <a:off x="443483" y="938783"/>
            <a:ext cx="4358640" cy="320040"/>
          </a:xfrm>
          <a:custGeom>
            <a:avLst/>
            <a:gdLst/>
            <a:ahLst/>
            <a:cxnLst/>
            <a:rect l="l" t="t" r="r" b="b"/>
            <a:pathLst>
              <a:path w="4358640" h="320040">
                <a:moveTo>
                  <a:pt x="4305300" y="0"/>
                </a:moveTo>
                <a:lnTo>
                  <a:pt x="53339" y="0"/>
                </a:lnTo>
                <a:lnTo>
                  <a:pt x="32575" y="4191"/>
                </a:lnTo>
                <a:lnTo>
                  <a:pt x="15620" y="15621"/>
                </a:lnTo>
                <a:lnTo>
                  <a:pt x="4190" y="32575"/>
                </a:lnTo>
                <a:lnTo>
                  <a:pt x="0" y="53339"/>
                </a:lnTo>
                <a:lnTo>
                  <a:pt x="0" y="266700"/>
                </a:lnTo>
                <a:lnTo>
                  <a:pt x="4190" y="287464"/>
                </a:lnTo>
                <a:lnTo>
                  <a:pt x="15620" y="304419"/>
                </a:lnTo>
                <a:lnTo>
                  <a:pt x="32575" y="315849"/>
                </a:lnTo>
                <a:lnTo>
                  <a:pt x="53339" y="320039"/>
                </a:lnTo>
                <a:lnTo>
                  <a:pt x="4305300" y="320039"/>
                </a:lnTo>
                <a:lnTo>
                  <a:pt x="4326064" y="315848"/>
                </a:lnTo>
                <a:lnTo>
                  <a:pt x="4343019" y="304418"/>
                </a:lnTo>
                <a:lnTo>
                  <a:pt x="4354449" y="287464"/>
                </a:lnTo>
                <a:lnTo>
                  <a:pt x="4358640" y="266700"/>
                </a:lnTo>
                <a:lnTo>
                  <a:pt x="4358640" y="53339"/>
                </a:lnTo>
                <a:lnTo>
                  <a:pt x="4354448" y="32575"/>
                </a:lnTo>
                <a:lnTo>
                  <a:pt x="4343019" y="15620"/>
                </a:lnTo>
                <a:lnTo>
                  <a:pt x="4326064" y="4190"/>
                </a:lnTo>
                <a:lnTo>
                  <a:pt x="4305300" y="0"/>
                </a:lnTo>
                <a:close/>
              </a:path>
            </a:pathLst>
          </a:custGeom>
          <a:solidFill>
            <a:srgbClr val="256F9F"/>
          </a:solidFill>
        </p:spPr>
        <p:txBody>
          <a:bodyPr wrap="square" lIns="0" tIns="0" rIns="0" bIns="0" rtlCol="0"/>
          <a:lstStyle/>
          <a:p>
            <a:endParaRPr dirty="0"/>
          </a:p>
        </p:txBody>
      </p:sp>
      <p:sp>
        <p:nvSpPr>
          <p:cNvPr id="4" name="object 4"/>
          <p:cNvSpPr/>
          <p:nvPr/>
        </p:nvSpPr>
        <p:spPr>
          <a:xfrm>
            <a:off x="443484" y="2042159"/>
            <a:ext cx="4373880" cy="347980"/>
          </a:xfrm>
          <a:custGeom>
            <a:avLst/>
            <a:gdLst/>
            <a:ahLst/>
            <a:cxnLst/>
            <a:rect l="l" t="t" r="r" b="b"/>
            <a:pathLst>
              <a:path w="4373880" h="347980">
                <a:moveTo>
                  <a:pt x="4373880" y="60452"/>
                </a:moveTo>
                <a:lnTo>
                  <a:pt x="4369371" y="38100"/>
                </a:lnTo>
                <a:lnTo>
                  <a:pt x="4357078" y="19850"/>
                </a:lnTo>
                <a:lnTo>
                  <a:pt x="4338828" y="7556"/>
                </a:lnTo>
                <a:lnTo>
                  <a:pt x="4316476" y="3048"/>
                </a:lnTo>
                <a:lnTo>
                  <a:pt x="4316336" y="3048"/>
                </a:lnTo>
                <a:lnTo>
                  <a:pt x="4301236" y="0"/>
                </a:lnTo>
                <a:lnTo>
                  <a:pt x="57404" y="0"/>
                </a:lnTo>
                <a:lnTo>
                  <a:pt x="35052" y="4508"/>
                </a:lnTo>
                <a:lnTo>
                  <a:pt x="16814" y="16802"/>
                </a:lnTo>
                <a:lnTo>
                  <a:pt x="4508" y="35052"/>
                </a:lnTo>
                <a:lnTo>
                  <a:pt x="0" y="57404"/>
                </a:lnTo>
                <a:lnTo>
                  <a:pt x="0" y="287020"/>
                </a:lnTo>
                <a:lnTo>
                  <a:pt x="4508" y="309384"/>
                </a:lnTo>
                <a:lnTo>
                  <a:pt x="16814" y="327634"/>
                </a:lnTo>
                <a:lnTo>
                  <a:pt x="35052" y="339928"/>
                </a:lnTo>
                <a:lnTo>
                  <a:pt x="57404" y="344424"/>
                </a:lnTo>
                <a:lnTo>
                  <a:pt x="72644" y="347472"/>
                </a:lnTo>
                <a:lnTo>
                  <a:pt x="4316476" y="347472"/>
                </a:lnTo>
                <a:lnTo>
                  <a:pt x="4338828" y="342976"/>
                </a:lnTo>
                <a:lnTo>
                  <a:pt x="4357078" y="330682"/>
                </a:lnTo>
                <a:lnTo>
                  <a:pt x="4369371" y="312432"/>
                </a:lnTo>
                <a:lnTo>
                  <a:pt x="4373880" y="290068"/>
                </a:lnTo>
                <a:lnTo>
                  <a:pt x="4373880" y="60452"/>
                </a:lnTo>
                <a:close/>
              </a:path>
            </a:pathLst>
          </a:custGeom>
          <a:solidFill>
            <a:srgbClr val="256F9F"/>
          </a:solidFill>
        </p:spPr>
        <p:txBody>
          <a:bodyPr wrap="square" lIns="0" tIns="0" rIns="0" bIns="0" rtlCol="0"/>
          <a:lstStyle/>
          <a:p>
            <a:endParaRPr dirty="0"/>
          </a:p>
        </p:txBody>
      </p:sp>
      <p:sp>
        <p:nvSpPr>
          <p:cNvPr id="5" name="object 5"/>
          <p:cNvSpPr/>
          <p:nvPr/>
        </p:nvSpPr>
        <p:spPr>
          <a:xfrm>
            <a:off x="443484" y="3171443"/>
            <a:ext cx="4383405" cy="356870"/>
          </a:xfrm>
          <a:custGeom>
            <a:avLst/>
            <a:gdLst/>
            <a:ahLst/>
            <a:cxnLst/>
            <a:rect l="l" t="t" r="r" b="b"/>
            <a:pathLst>
              <a:path w="4383405" h="356870">
                <a:moveTo>
                  <a:pt x="4383024" y="60706"/>
                </a:moveTo>
                <a:lnTo>
                  <a:pt x="4378363" y="37693"/>
                </a:lnTo>
                <a:lnTo>
                  <a:pt x="4365663" y="18884"/>
                </a:lnTo>
                <a:lnTo>
                  <a:pt x="4346854" y="6184"/>
                </a:lnTo>
                <a:lnTo>
                  <a:pt x="4323842" y="1524"/>
                </a:lnTo>
                <a:lnTo>
                  <a:pt x="4316120" y="1524"/>
                </a:lnTo>
                <a:lnTo>
                  <a:pt x="4308602" y="0"/>
                </a:lnTo>
                <a:lnTo>
                  <a:pt x="59182" y="0"/>
                </a:lnTo>
                <a:lnTo>
                  <a:pt x="36131" y="4660"/>
                </a:lnTo>
                <a:lnTo>
                  <a:pt x="17322" y="17360"/>
                </a:lnTo>
                <a:lnTo>
                  <a:pt x="4648" y="36169"/>
                </a:lnTo>
                <a:lnTo>
                  <a:pt x="0" y="59182"/>
                </a:lnTo>
                <a:lnTo>
                  <a:pt x="0" y="295910"/>
                </a:lnTo>
                <a:lnTo>
                  <a:pt x="4648" y="318935"/>
                </a:lnTo>
                <a:lnTo>
                  <a:pt x="17322" y="337743"/>
                </a:lnTo>
                <a:lnTo>
                  <a:pt x="36131" y="350443"/>
                </a:lnTo>
                <a:lnTo>
                  <a:pt x="59182" y="355092"/>
                </a:lnTo>
                <a:lnTo>
                  <a:pt x="66852" y="355092"/>
                </a:lnTo>
                <a:lnTo>
                  <a:pt x="74422" y="356616"/>
                </a:lnTo>
                <a:lnTo>
                  <a:pt x="4323842" y="356616"/>
                </a:lnTo>
                <a:lnTo>
                  <a:pt x="4346854" y="351967"/>
                </a:lnTo>
                <a:lnTo>
                  <a:pt x="4365663" y="339267"/>
                </a:lnTo>
                <a:lnTo>
                  <a:pt x="4378363" y="320459"/>
                </a:lnTo>
                <a:lnTo>
                  <a:pt x="4383024" y="297434"/>
                </a:lnTo>
                <a:lnTo>
                  <a:pt x="4383024" y="60706"/>
                </a:lnTo>
                <a:close/>
              </a:path>
            </a:pathLst>
          </a:custGeom>
          <a:solidFill>
            <a:srgbClr val="256F9F"/>
          </a:solidFill>
        </p:spPr>
        <p:txBody>
          <a:bodyPr wrap="square" lIns="0" tIns="0" rIns="0" bIns="0" rtlCol="0"/>
          <a:lstStyle/>
          <a:p>
            <a:endParaRPr dirty="0"/>
          </a:p>
        </p:txBody>
      </p:sp>
      <p:grpSp>
        <p:nvGrpSpPr>
          <p:cNvPr id="6" name="object 6"/>
          <p:cNvGrpSpPr/>
          <p:nvPr/>
        </p:nvGrpSpPr>
        <p:grpSpPr>
          <a:xfrm>
            <a:off x="437133" y="3934714"/>
            <a:ext cx="4397375" cy="358775"/>
            <a:chOff x="437133" y="3934714"/>
            <a:chExt cx="4397375" cy="358775"/>
          </a:xfrm>
        </p:grpSpPr>
        <p:sp>
          <p:nvSpPr>
            <p:cNvPr id="7" name="object 7"/>
            <p:cNvSpPr/>
            <p:nvPr/>
          </p:nvSpPr>
          <p:spPr>
            <a:xfrm>
              <a:off x="443483" y="3941064"/>
              <a:ext cx="4369435" cy="344805"/>
            </a:xfrm>
            <a:custGeom>
              <a:avLst/>
              <a:gdLst/>
              <a:ahLst/>
              <a:cxnLst/>
              <a:rect l="l" t="t" r="r" b="b"/>
              <a:pathLst>
                <a:path w="4369435" h="344804">
                  <a:moveTo>
                    <a:pt x="4311904" y="0"/>
                  </a:moveTo>
                  <a:lnTo>
                    <a:pt x="57403" y="0"/>
                  </a:lnTo>
                  <a:lnTo>
                    <a:pt x="35061" y="4504"/>
                  </a:lnTo>
                  <a:lnTo>
                    <a:pt x="16814" y="16795"/>
                  </a:lnTo>
                  <a:lnTo>
                    <a:pt x="4511" y="35040"/>
                  </a:lnTo>
                  <a:lnTo>
                    <a:pt x="0" y="57404"/>
                  </a:lnTo>
                  <a:lnTo>
                    <a:pt x="0" y="287019"/>
                  </a:lnTo>
                  <a:lnTo>
                    <a:pt x="4511" y="309383"/>
                  </a:lnTo>
                  <a:lnTo>
                    <a:pt x="16814" y="327628"/>
                  </a:lnTo>
                  <a:lnTo>
                    <a:pt x="35061" y="339919"/>
                  </a:lnTo>
                  <a:lnTo>
                    <a:pt x="57403" y="344424"/>
                  </a:lnTo>
                  <a:lnTo>
                    <a:pt x="4311904" y="344424"/>
                  </a:lnTo>
                  <a:lnTo>
                    <a:pt x="4334267" y="339919"/>
                  </a:lnTo>
                  <a:lnTo>
                    <a:pt x="4352512" y="327628"/>
                  </a:lnTo>
                  <a:lnTo>
                    <a:pt x="4364803" y="309383"/>
                  </a:lnTo>
                  <a:lnTo>
                    <a:pt x="4369308" y="287019"/>
                  </a:lnTo>
                  <a:lnTo>
                    <a:pt x="4369308" y="57404"/>
                  </a:lnTo>
                  <a:lnTo>
                    <a:pt x="4364803" y="35040"/>
                  </a:lnTo>
                  <a:lnTo>
                    <a:pt x="4352512" y="16795"/>
                  </a:lnTo>
                  <a:lnTo>
                    <a:pt x="4334267" y="4504"/>
                  </a:lnTo>
                  <a:lnTo>
                    <a:pt x="4311904" y="0"/>
                  </a:lnTo>
                  <a:close/>
                </a:path>
              </a:pathLst>
            </a:custGeom>
            <a:solidFill>
              <a:srgbClr val="256F9F"/>
            </a:solidFill>
          </p:spPr>
          <p:txBody>
            <a:bodyPr wrap="square" lIns="0" tIns="0" rIns="0" bIns="0" rtlCol="0"/>
            <a:lstStyle/>
            <a:p>
              <a:endParaRPr dirty="0"/>
            </a:p>
          </p:txBody>
        </p:sp>
        <p:sp>
          <p:nvSpPr>
            <p:cNvPr id="8" name="object 8"/>
            <p:cNvSpPr/>
            <p:nvPr/>
          </p:nvSpPr>
          <p:spPr>
            <a:xfrm>
              <a:off x="443483" y="3941064"/>
              <a:ext cx="4369435" cy="344805"/>
            </a:xfrm>
            <a:custGeom>
              <a:avLst/>
              <a:gdLst/>
              <a:ahLst/>
              <a:cxnLst/>
              <a:rect l="l" t="t" r="r" b="b"/>
              <a:pathLst>
                <a:path w="4369435" h="344804">
                  <a:moveTo>
                    <a:pt x="0" y="57404"/>
                  </a:moveTo>
                  <a:lnTo>
                    <a:pt x="4511" y="35040"/>
                  </a:lnTo>
                  <a:lnTo>
                    <a:pt x="16814" y="16795"/>
                  </a:lnTo>
                  <a:lnTo>
                    <a:pt x="35061" y="4504"/>
                  </a:lnTo>
                  <a:lnTo>
                    <a:pt x="57403" y="0"/>
                  </a:lnTo>
                  <a:lnTo>
                    <a:pt x="4311904" y="0"/>
                  </a:lnTo>
                  <a:lnTo>
                    <a:pt x="4334267" y="4504"/>
                  </a:lnTo>
                  <a:lnTo>
                    <a:pt x="4352512" y="16795"/>
                  </a:lnTo>
                  <a:lnTo>
                    <a:pt x="4364803" y="35040"/>
                  </a:lnTo>
                  <a:lnTo>
                    <a:pt x="4369308" y="57404"/>
                  </a:lnTo>
                  <a:lnTo>
                    <a:pt x="4369308" y="287019"/>
                  </a:lnTo>
                  <a:lnTo>
                    <a:pt x="4364803" y="309383"/>
                  </a:lnTo>
                  <a:lnTo>
                    <a:pt x="4352512" y="327628"/>
                  </a:lnTo>
                  <a:lnTo>
                    <a:pt x="4334267" y="339919"/>
                  </a:lnTo>
                  <a:lnTo>
                    <a:pt x="4311904" y="344424"/>
                  </a:lnTo>
                  <a:lnTo>
                    <a:pt x="57403" y="344424"/>
                  </a:lnTo>
                  <a:lnTo>
                    <a:pt x="35061" y="339919"/>
                  </a:lnTo>
                  <a:lnTo>
                    <a:pt x="16814" y="327628"/>
                  </a:lnTo>
                  <a:lnTo>
                    <a:pt x="4511" y="309383"/>
                  </a:lnTo>
                  <a:lnTo>
                    <a:pt x="0" y="287019"/>
                  </a:lnTo>
                  <a:lnTo>
                    <a:pt x="0" y="57404"/>
                  </a:lnTo>
                  <a:close/>
                </a:path>
              </a:pathLst>
            </a:custGeom>
            <a:ln w="12700">
              <a:solidFill>
                <a:srgbClr val="41709C"/>
              </a:solidFill>
            </a:ln>
          </p:spPr>
          <p:txBody>
            <a:bodyPr wrap="square" lIns="0" tIns="0" rIns="0" bIns="0" rtlCol="0"/>
            <a:lstStyle/>
            <a:p>
              <a:endParaRPr dirty="0"/>
            </a:p>
          </p:txBody>
        </p:sp>
        <p:sp>
          <p:nvSpPr>
            <p:cNvPr id="9" name="object 9"/>
            <p:cNvSpPr/>
            <p:nvPr/>
          </p:nvSpPr>
          <p:spPr>
            <a:xfrm>
              <a:off x="458723" y="3942588"/>
              <a:ext cx="4369435" cy="344805"/>
            </a:xfrm>
            <a:custGeom>
              <a:avLst/>
              <a:gdLst/>
              <a:ahLst/>
              <a:cxnLst/>
              <a:rect l="l" t="t" r="r" b="b"/>
              <a:pathLst>
                <a:path w="4369435" h="344804">
                  <a:moveTo>
                    <a:pt x="4311904" y="0"/>
                  </a:moveTo>
                  <a:lnTo>
                    <a:pt x="57404" y="0"/>
                  </a:lnTo>
                  <a:lnTo>
                    <a:pt x="35061" y="4504"/>
                  </a:lnTo>
                  <a:lnTo>
                    <a:pt x="16814" y="16795"/>
                  </a:lnTo>
                  <a:lnTo>
                    <a:pt x="4511" y="35040"/>
                  </a:lnTo>
                  <a:lnTo>
                    <a:pt x="0" y="57404"/>
                  </a:lnTo>
                  <a:lnTo>
                    <a:pt x="0" y="287019"/>
                  </a:lnTo>
                  <a:lnTo>
                    <a:pt x="4511" y="309383"/>
                  </a:lnTo>
                  <a:lnTo>
                    <a:pt x="16814" y="327628"/>
                  </a:lnTo>
                  <a:lnTo>
                    <a:pt x="35061" y="339919"/>
                  </a:lnTo>
                  <a:lnTo>
                    <a:pt x="57404" y="344424"/>
                  </a:lnTo>
                  <a:lnTo>
                    <a:pt x="4311904" y="344424"/>
                  </a:lnTo>
                  <a:lnTo>
                    <a:pt x="4334267" y="339919"/>
                  </a:lnTo>
                  <a:lnTo>
                    <a:pt x="4352512" y="327628"/>
                  </a:lnTo>
                  <a:lnTo>
                    <a:pt x="4364803" y="309383"/>
                  </a:lnTo>
                  <a:lnTo>
                    <a:pt x="4369308" y="287019"/>
                  </a:lnTo>
                  <a:lnTo>
                    <a:pt x="4369308" y="57404"/>
                  </a:lnTo>
                  <a:lnTo>
                    <a:pt x="4364803" y="35040"/>
                  </a:lnTo>
                  <a:lnTo>
                    <a:pt x="4352512" y="16795"/>
                  </a:lnTo>
                  <a:lnTo>
                    <a:pt x="4334267" y="4504"/>
                  </a:lnTo>
                  <a:lnTo>
                    <a:pt x="4311904" y="0"/>
                  </a:lnTo>
                  <a:close/>
                </a:path>
              </a:pathLst>
            </a:custGeom>
            <a:solidFill>
              <a:srgbClr val="256F9F"/>
            </a:solidFill>
          </p:spPr>
          <p:txBody>
            <a:bodyPr wrap="square" lIns="0" tIns="0" rIns="0" bIns="0" rtlCol="0"/>
            <a:lstStyle/>
            <a:p>
              <a:endParaRPr dirty="0"/>
            </a:p>
          </p:txBody>
        </p:sp>
        <p:sp>
          <p:nvSpPr>
            <p:cNvPr id="10" name="object 10"/>
            <p:cNvSpPr/>
            <p:nvPr/>
          </p:nvSpPr>
          <p:spPr>
            <a:xfrm>
              <a:off x="458723" y="3942588"/>
              <a:ext cx="4369435" cy="344805"/>
            </a:xfrm>
            <a:custGeom>
              <a:avLst/>
              <a:gdLst/>
              <a:ahLst/>
              <a:cxnLst/>
              <a:rect l="l" t="t" r="r" b="b"/>
              <a:pathLst>
                <a:path w="4369435" h="344804">
                  <a:moveTo>
                    <a:pt x="0" y="57404"/>
                  </a:moveTo>
                  <a:lnTo>
                    <a:pt x="4511" y="35040"/>
                  </a:lnTo>
                  <a:lnTo>
                    <a:pt x="16814" y="16795"/>
                  </a:lnTo>
                  <a:lnTo>
                    <a:pt x="35061" y="4504"/>
                  </a:lnTo>
                  <a:lnTo>
                    <a:pt x="57404" y="0"/>
                  </a:lnTo>
                  <a:lnTo>
                    <a:pt x="4311904" y="0"/>
                  </a:lnTo>
                  <a:lnTo>
                    <a:pt x="4334267" y="4504"/>
                  </a:lnTo>
                  <a:lnTo>
                    <a:pt x="4352512" y="16795"/>
                  </a:lnTo>
                  <a:lnTo>
                    <a:pt x="4364803" y="35040"/>
                  </a:lnTo>
                  <a:lnTo>
                    <a:pt x="4369308" y="57404"/>
                  </a:lnTo>
                  <a:lnTo>
                    <a:pt x="4369308" y="287019"/>
                  </a:lnTo>
                  <a:lnTo>
                    <a:pt x="4364803" y="309383"/>
                  </a:lnTo>
                  <a:lnTo>
                    <a:pt x="4352512" y="327628"/>
                  </a:lnTo>
                  <a:lnTo>
                    <a:pt x="4334267" y="339919"/>
                  </a:lnTo>
                  <a:lnTo>
                    <a:pt x="4311904" y="344424"/>
                  </a:lnTo>
                  <a:lnTo>
                    <a:pt x="57404" y="344424"/>
                  </a:lnTo>
                  <a:lnTo>
                    <a:pt x="35061" y="339919"/>
                  </a:lnTo>
                  <a:lnTo>
                    <a:pt x="16814" y="327628"/>
                  </a:lnTo>
                  <a:lnTo>
                    <a:pt x="4511" y="309383"/>
                  </a:lnTo>
                  <a:lnTo>
                    <a:pt x="0" y="287019"/>
                  </a:lnTo>
                  <a:lnTo>
                    <a:pt x="0" y="57404"/>
                  </a:lnTo>
                  <a:close/>
                </a:path>
              </a:pathLst>
            </a:custGeom>
            <a:ln w="12700">
              <a:solidFill>
                <a:srgbClr val="41709C"/>
              </a:solidFill>
            </a:ln>
          </p:spPr>
          <p:txBody>
            <a:bodyPr wrap="square" lIns="0" tIns="0" rIns="0" bIns="0" rtlCol="0"/>
            <a:lstStyle/>
            <a:p>
              <a:endParaRPr dirty="0"/>
            </a:p>
          </p:txBody>
        </p:sp>
      </p:grpSp>
      <p:sp>
        <p:nvSpPr>
          <p:cNvPr id="11" name="object 11"/>
          <p:cNvSpPr/>
          <p:nvPr/>
        </p:nvSpPr>
        <p:spPr>
          <a:xfrm>
            <a:off x="443484" y="4700015"/>
            <a:ext cx="4396740" cy="346075"/>
          </a:xfrm>
          <a:custGeom>
            <a:avLst/>
            <a:gdLst/>
            <a:ahLst/>
            <a:cxnLst/>
            <a:rect l="l" t="t" r="r" b="b"/>
            <a:pathLst>
              <a:path w="4396740" h="346075">
                <a:moveTo>
                  <a:pt x="4396740" y="58928"/>
                </a:moveTo>
                <a:lnTo>
                  <a:pt x="4392231" y="36576"/>
                </a:lnTo>
                <a:lnTo>
                  <a:pt x="4379938" y="18326"/>
                </a:lnTo>
                <a:lnTo>
                  <a:pt x="4361688" y="6032"/>
                </a:lnTo>
                <a:lnTo>
                  <a:pt x="4339336" y="1524"/>
                </a:lnTo>
                <a:lnTo>
                  <a:pt x="4330116" y="1524"/>
                </a:lnTo>
                <a:lnTo>
                  <a:pt x="4322572" y="0"/>
                </a:lnTo>
                <a:lnTo>
                  <a:pt x="57404" y="0"/>
                </a:lnTo>
                <a:lnTo>
                  <a:pt x="35052" y="4508"/>
                </a:lnTo>
                <a:lnTo>
                  <a:pt x="16814" y="16802"/>
                </a:lnTo>
                <a:lnTo>
                  <a:pt x="4508" y="35052"/>
                </a:lnTo>
                <a:lnTo>
                  <a:pt x="0" y="57404"/>
                </a:lnTo>
                <a:lnTo>
                  <a:pt x="0" y="287020"/>
                </a:lnTo>
                <a:lnTo>
                  <a:pt x="4508" y="309384"/>
                </a:lnTo>
                <a:lnTo>
                  <a:pt x="16814" y="327634"/>
                </a:lnTo>
                <a:lnTo>
                  <a:pt x="35052" y="339928"/>
                </a:lnTo>
                <a:lnTo>
                  <a:pt x="57404" y="344424"/>
                </a:lnTo>
                <a:lnTo>
                  <a:pt x="65062" y="344424"/>
                </a:lnTo>
                <a:lnTo>
                  <a:pt x="72644" y="345948"/>
                </a:lnTo>
                <a:lnTo>
                  <a:pt x="4339336" y="345948"/>
                </a:lnTo>
                <a:lnTo>
                  <a:pt x="4361688" y="341452"/>
                </a:lnTo>
                <a:lnTo>
                  <a:pt x="4379938" y="329158"/>
                </a:lnTo>
                <a:lnTo>
                  <a:pt x="4392231" y="310908"/>
                </a:lnTo>
                <a:lnTo>
                  <a:pt x="4396740" y="288544"/>
                </a:lnTo>
                <a:lnTo>
                  <a:pt x="4396740" y="58928"/>
                </a:lnTo>
                <a:close/>
              </a:path>
            </a:pathLst>
          </a:custGeom>
          <a:solidFill>
            <a:srgbClr val="256F9F"/>
          </a:solidFill>
        </p:spPr>
        <p:txBody>
          <a:bodyPr wrap="square" lIns="0" tIns="0" rIns="0" bIns="0" rtlCol="0"/>
          <a:lstStyle/>
          <a:p>
            <a:endParaRPr dirty="0"/>
          </a:p>
        </p:txBody>
      </p:sp>
      <p:sp>
        <p:nvSpPr>
          <p:cNvPr id="12" name="object 12"/>
          <p:cNvSpPr/>
          <p:nvPr/>
        </p:nvSpPr>
        <p:spPr>
          <a:xfrm>
            <a:off x="443484" y="5458967"/>
            <a:ext cx="4396740" cy="346075"/>
          </a:xfrm>
          <a:custGeom>
            <a:avLst/>
            <a:gdLst/>
            <a:ahLst/>
            <a:cxnLst/>
            <a:rect l="l" t="t" r="r" b="b"/>
            <a:pathLst>
              <a:path w="4396740" h="346075">
                <a:moveTo>
                  <a:pt x="4396740" y="58928"/>
                </a:moveTo>
                <a:lnTo>
                  <a:pt x="4392231" y="36576"/>
                </a:lnTo>
                <a:lnTo>
                  <a:pt x="4379938" y="18326"/>
                </a:lnTo>
                <a:lnTo>
                  <a:pt x="4361688" y="6032"/>
                </a:lnTo>
                <a:lnTo>
                  <a:pt x="4339336" y="1524"/>
                </a:lnTo>
                <a:lnTo>
                  <a:pt x="4330382" y="1524"/>
                </a:lnTo>
                <a:lnTo>
                  <a:pt x="4322826" y="0"/>
                </a:lnTo>
                <a:lnTo>
                  <a:pt x="57150" y="0"/>
                </a:lnTo>
                <a:lnTo>
                  <a:pt x="34899" y="4483"/>
                </a:lnTo>
                <a:lnTo>
                  <a:pt x="16738" y="16725"/>
                </a:lnTo>
                <a:lnTo>
                  <a:pt x="4483" y="34886"/>
                </a:lnTo>
                <a:lnTo>
                  <a:pt x="0" y="57150"/>
                </a:lnTo>
                <a:lnTo>
                  <a:pt x="0" y="285750"/>
                </a:lnTo>
                <a:lnTo>
                  <a:pt x="4483" y="308000"/>
                </a:lnTo>
                <a:lnTo>
                  <a:pt x="16738" y="326161"/>
                </a:lnTo>
                <a:lnTo>
                  <a:pt x="34899" y="338416"/>
                </a:lnTo>
                <a:lnTo>
                  <a:pt x="57150" y="342900"/>
                </a:lnTo>
                <a:lnTo>
                  <a:pt x="57531" y="342900"/>
                </a:lnTo>
                <a:lnTo>
                  <a:pt x="72644" y="345948"/>
                </a:lnTo>
                <a:lnTo>
                  <a:pt x="4339336" y="345948"/>
                </a:lnTo>
                <a:lnTo>
                  <a:pt x="4361688" y="341439"/>
                </a:lnTo>
                <a:lnTo>
                  <a:pt x="4379938" y="329133"/>
                </a:lnTo>
                <a:lnTo>
                  <a:pt x="4392231" y="310896"/>
                </a:lnTo>
                <a:lnTo>
                  <a:pt x="4396740" y="288544"/>
                </a:lnTo>
                <a:lnTo>
                  <a:pt x="4396740" y="58928"/>
                </a:lnTo>
                <a:close/>
              </a:path>
            </a:pathLst>
          </a:custGeom>
          <a:solidFill>
            <a:srgbClr val="256F9F"/>
          </a:solidFill>
        </p:spPr>
        <p:txBody>
          <a:bodyPr wrap="square" lIns="0" tIns="0" rIns="0" bIns="0" rtlCol="0"/>
          <a:lstStyle/>
          <a:p>
            <a:endParaRPr dirty="0"/>
          </a:p>
        </p:txBody>
      </p:sp>
      <p:sp>
        <p:nvSpPr>
          <p:cNvPr id="13" name="object 13"/>
          <p:cNvSpPr txBox="1"/>
          <p:nvPr/>
        </p:nvSpPr>
        <p:spPr>
          <a:xfrm>
            <a:off x="473481" y="959866"/>
            <a:ext cx="4340225" cy="5223866"/>
          </a:xfrm>
          <a:prstGeom prst="rect">
            <a:avLst/>
          </a:prstGeom>
        </p:spPr>
        <p:txBody>
          <a:bodyPr vert="horz" wrap="square" lIns="0" tIns="12065" rIns="0" bIns="0" rtlCol="0">
            <a:spAutoFit/>
          </a:bodyPr>
          <a:lstStyle/>
          <a:p>
            <a:pPr marL="248920" indent="-172720">
              <a:lnSpc>
                <a:spcPct val="100000"/>
              </a:lnSpc>
              <a:spcBef>
                <a:spcPts val="95"/>
              </a:spcBef>
              <a:buFont typeface="Wingdings"/>
              <a:buChar char=""/>
              <a:tabLst>
                <a:tab pos="249554" algn="l"/>
              </a:tabLst>
            </a:pPr>
            <a:r>
              <a:rPr sz="1600" b="1" spc="-20" dirty="0">
                <a:solidFill>
                  <a:srgbClr val="FFFFFF"/>
                </a:solidFill>
                <a:latin typeface="Arial"/>
                <a:cs typeface="Arial"/>
              </a:rPr>
              <a:t>Бюджет</a:t>
            </a:r>
            <a:endParaRPr sz="1600" dirty="0">
              <a:latin typeface="Arial"/>
              <a:cs typeface="Arial"/>
            </a:endParaRPr>
          </a:p>
          <a:p>
            <a:pPr marL="60960" marR="208279">
              <a:lnSpc>
                <a:spcPct val="100000"/>
              </a:lnSpc>
              <a:spcBef>
                <a:spcPts val="1205"/>
              </a:spcBef>
            </a:pPr>
            <a:r>
              <a:rPr sz="1200" spc="-5" dirty="0">
                <a:latin typeface="Microsoft Sans Serif"/>
                <a:cs typeface="Microsoft Sans Serif"/>
              </a:rPr>
              <a:t>форма </a:t>
            </a:r>
            <a:r>
              <a:rPr sz="1200" spc="-10" dirty="0">
                <a:latin typeface="Microsoft Sans Serif"/>
                <a:cs typeface="Microsoft Sans Serif"/>
              </a:rPr>
              <a:t>образования </a:t>
            </a:r>
            <a:r>
              <a:rPr sz="1200" spc="-5" dirty="0">
                <a:latin typeface="Microsoft Sans Serif"/>
                <a:cs typeface="Microsoft Sans Serif"/>
              </a:rPr>
              <a:t>и расходования </a:t>
            </a:r>
            <a:r>
              <a:rPr sz="1200" spc="-10" dirty="0">
                <a:latin typeface="Microsoft Sans Serif"/>
                <a:cs typeface="Microsoft Sans Serif"/>
              </a:rPr>
              <a:t>денежных </a:t>
            </a:r>
            <a:r>
              <a:rPr sz="1200" spc="-5" dirty="0">
                <a:latin typeface="Microsoft Sans Serif"/>
                <a:cs typeface="Microsoft Sans Serif"/>
              </a:rPr>
              <a:t>средств, </a:t>
            </a:r>
            <a:r>
              <a:rPr sz="1200" dirty="0">
                <a:latin typeface="Microsoft Sans Serif"/>
                <a:cs typeface="Microsoft Sans Serif"/>
              </a:rPr>
              <a:t> </a:t>
            </a:r>
            <a:r>
              <a:rPr sz="1200" spc="-15" dirty="0">
                <a:latin typeface="Microsoft Sans Serif"/>
                <a:cs typeface="Microsoft Sans Serif"/>
              </a:rPr>
              <a:t>предназначенных</a:t>
            </a:r>
            <a:r>
              <a:rPr sz="1200" spc="-5" dirty="0">
                <a:latin typeface="Microsoft Sans Serif"/>
                <a:cs typeface="Microsoft Sans Serif"/>
              </a:rPr>
              <a:t> </a:t>
            </a:r>
            <a:r>
              <a:rPr sz="1200" dirty="0">
                <a:latin typeface="Microsoft Sans Serif"/>
                <a:cs typeface="Microsoft Sans Serif"/>
              </a:rPr>
              <a:t>для</a:t>
            </a:r>
            <a:r>
              <a:rPr sz="1200" spc="35" dirty="0">
                <a:latin typeface="Microsoft Sans Serif"/>
                <a:cs typeface="Microsoft Sans Serif"/>
              </a:rPr>
              <a:t> </a:t>
            </a:r>
            <a:r>
              <a:rPr sz="1200" spc="-10" dirty="0">
                <a:latin typeface="Microsoft Sans Serif"/>
                <a:cs typeface="Microsoft Sans Serif"/>
              </a:rPr>
              <a:t>финансового</a:t>
            </a:r>
            <a:r>
              <a:rPr sz="1200" spc="5" dirty="0">
                <a:latin typeface="Microsoft Sans Serif"/>
                <a:cs typeface="Microsoft Sans Serif"/>
              </a:rPr>
              <a:t> </a:t>
            </a:r>
            <a:r>
              <a:rPr sz="1200" spc="-10" dirty="0">
                <a:latin typeface="Microsoft Sans Serif"/>
                <a:cs typeface="Microsoft Sans Serif"/>
              </a:rPr>
              <a:t>обеспечения</a:t>
            </a:r>
            <a:r>
              <a:rPr sz="1200" spc="-5" dirty="0">
                <a:latin typeface="Microsoft Sans Serif"/>
                <a:cs typeface="Microsoft Sans Serif"/>
              </a:rPr>
              <a:t> </a:t>
            </a:r>
            <a:r>
              <a:rPr sz="1200" spc="-20" dirty="0">
                <a:latin typeface="Microsoft Sans Serif"/>
                <a:cs typeface="Microsoft Sans Serif"/>
              </a:rPr>
              <a:t>задач</a:t>
            </a:r>
            <a:r>
              <a:rPr sz="1200" dirty="0">
                <a:latin typeface="Microsoft Sans Serif"/>
                <a:cs typeface="Microsoft Sans Serif"/>
              </a:rPr>
              <a:t> и </a:t>
            </a:r>
            <a:r>
              <a:rPr sz="1200" spc="-305" dirty="0">
                <a:latin typeface="Microsoft Sans Serif"/>
                <a:cs typeface="Microsoft Sans Serif"/>
              </a:rPr>
              <a:t> </a:t>
            </a:r>
            <a:r>
              <a:rPr sz="1200" spc="-20" dirty="0">
                <a:latin typeface="Microsoft Sans Serif"/>
                <a:cs typeface="Microsoft Sans Serif"/>
              </a:rPr>
              <a:t>функций</a:t>
            </a:r>
            <a:r>
              <a:rPr sz="1200" spc="40" dirty="0">
                <a:latin typeface="Microsoft Sans Serif"/>
                <a:cs typeface="Microsoft Sans Serif"/>
              </a:rPr>
              <a:t> </a:t>
            </a:r>
            <a:r>
              <a:rPr sz="1200" spc="-10" dirty="0">
                <a:latin typeface="Microsoft Sans Serif"/>
                <a:cs typeface="Microsoft Sans Serif"/>
              </a:rPr>
              <a:t>государства</a:t>
            </a:r>
            <a:r>
              <a:rPr sz="1200" spc="-5" dirty="0">
                <a:latin typeface="Microsoft Sans Serif"/>
                <a:cs typeface="Microsoft Sans Serif"/>
              </a:rPr>
              <a:t> и</a:t>
            </a:r>
            <a:r>
              <a:rPr sz="1200" spc="20" dirty="0">
                <a:latin typeface="Microsoft Sans Serif"/>
                <a:cs typeface="Microsoft Sans Serif"/>
              </a:rPr>
              <a:t> </a:t>
            </a:r>
            <a:r>
              <a:rPr sz="1200" spc="-10" dirty="0">
                <a:latin typeface="Microsoft Sans Serif"/>
                <a:cs typeface="Microsoft Sans Serif"/>
              </a:rPr>
              <a:t>местного</a:t>
            </a:r>
            <a:r>
              <a:rPr sz="1200" spc="-5" dirty="0">
                <a:latin typeface="Microsoft Sans Serif"/>
                <a:cs typeface="Microsoft Sans Serif"/>
              </a:rPr>
              <a:t> </a:t>
            </a:r>
            <a:r>
              <a:rPr sz="1200" spc="-10" dirty="0">
                <a:latin typeface="Microsoft Sans Serif"/>
                <a:cs typeface="Microsoft Sans Serif"/>
              </a:rPr>
              <a:t>самоуправления</a:t>
            </a:r>
            <a:endParaRPr sz="1200" dirty="0">
              <a:latin typeface="Microsoft Sans Serif"/>
              <a:cs typeface="Microsoft Sans Serif"/>
            </a:endParaRPr>
          </a:p>
          <a:p>
            <a:pPr>
              <a:lnSpc>
                <a:spcPct val="100000"/>
              </a:lnSpc>
            </a:pPr>
            <a:endParaRPr sz="1200" dirty="0">
              <a:latin typeface="Microsoft Sans Serif"/>
              <a:cs typeface="Microsoft Sans Serif"/>
            </a:endParaRPr>
          </a:p>
          <a:p>
            <a:pPr marL="266065" indent="-172720">
              <a:lnSpc>
                <a:spcPct val="100000"/>
              </a:lnSpc>
              <a:buFont typeface="Wingdings"/>
              <a:buChar char=""/>
              <a:tabLst>
                <a:tab pos="266700" algn="l"/>
              </a:tabLst>
            </a:pPr>
            <a:r>
              <a:rPr sz="1600" b="1" spc="-15" dirty="0">
                <a:solidFill>
                  <a:srgbClr val="FFFFFF"/>
                </a:solidFill>
                <a:latin typeface="Arial"/>
                <a:cs typeface="Arial"/>
              </a:rPr>
              <a:t>Бюджетная</a:t>
            </a:r>
            <a:r>
              <a:rPr sz="1600" b="1" spc="25" dirty="0">
                <a:solidFill>
                  <a:srgbClr val="FFFFFF"/>
                </a:solidFill>
                <a:latin typeface="Arial"/>
                <a:cs typeface="Arial"/>
              </a:rPr>
              <a:t> </a:t>
            </a:r>
            <a:r>
              <a:rPr sz="1600" b="1" spc="-15" dirty="0">
                <a:solidFill>
                  <a:srgbClr val="FFFFFF"/>
                </a:solidFill>
                <a:latin typeface="Arial"/>
                <a:cs typeface="Arial"/>
              </a:rPr>
              <a:t>система</a:t>
            </a:r>
            <a:r>
              <a:rPr sz="1600" b="1" spc="10" dirty="0">
                <a:solidFill>
                  <a:srgbClr val="FFFFFF"/>
                </a:solidFill>
                <a:latin typeface="Arial"/>
                <a:cs typeface="Arial"/>
              </a:rPr>
              <a:t> </a:t>
            </a:r>
            <a:r>
              <a:rPr sz="1600" b="1" spc="-20" dirty="0">
                <a:solidFill>
                  <a:srgbClr val="FFFFFF"/>
                </a:solidFill>
                <a:latin typeface="Arial"/>
                <a:cs typeface="Arial"/>
              </a:rPr>
              <a:t>РФ</a:t>
            </a:r>
            <a:endParaRPr sz="1600" dirty="0">
              <a:latin typeface="Arial"/>
              <a:cs typeface="Arial"/>
            </a:endParaRPr>
          </a:p>
          <a:p>
            <a:pPr marL="60960">
              <a:lnSpc>
                <a:spcPct val="100000"/>
              </a:lnSpc>
              <a:spcBef>
                <a:spcPts val="1290"/>
              </a:spcBef>
            </a:pPr>
            <a:r>
              <a:rPr sz="1200" spc="-10" dirty="0">
                <a:latin typeface="Microsoft Sans Serif"/>
                <a:cs typeface="Microsoft Sans Serif"/>
              </a:rPr>
              <a:t>совокупность</a:t>
            </a:r>
            <a:r>
              <a:rPr sz="1200" spc="5" dirty="0">
                <a:latin typeface="Microsoft Sans Serif"/>
                <a:cs typeface="Microsoft Sans Serif"/>
              </a:rPr>
              <a:t> </a:t>
            </a:r>
            <a:r>
              <a:rPr sz="1200" spc="-10" dirty="0">
                <a:latin typeface="Microsoft Sans Serif"/>
                <a:cs typeface="Microsoft Sans Serif"/>
              </a:rPr>
              <a:t>всех</a:t>
            </a:r>
            <a:r>
              <a:rPr sz="1200" spc="10" dirty="0">
                <a:latin typeface="Microsoft Sans Serif"/>
                <a:cs typeface="Microsoft Sans Serif"/>
              </a:rPr>
              <a:t> </a:t>
            </a:r>
            <a:r>
              <a:rPr sz="1200" spc="-15" dirty="0">
                <a:latin typeface="Microsoft Sans Serif"/>
                <a:cs typeface="Microsoft Sans Serif"/>
              </a:rPr>
              <a:t>бюджетов</a:t>
            </a:r>
            <a:r>
              <a:rPr sz="1200" spc="-5" dirty="0">
                <a:latin typeface="Microsoft Sans Serif"/>
                <a:cs typeface="Microsoft Sans Serif"/>
              </a:rPr>
              <a:t> </a:t>
            </a:r>
            <a:r>
              <a:rPr sz="1200" dirty="0">
                <a:latin typeface="Microsoft Sans Serif"/>
                <a:cs typeface="Microsoft Sans Serif"/>
              </a:rPr>
              <a:t>в</a:t>
            </a:r>
            <a:r>
              <a:rPr sz="1200" spc="30" dirty="0">
                <a:latin typeface="Microsoft Sans Serif"/>
                <a:cs typeface="Microsoft Sans Serif"/>
              </a:rPr>
              <a:t> </a:t>
            </a:r>
            <a:r>
              <a:rPr sz="1200" spc="-45" dirty="0">
                <a:latin typeface="Microsoft Sans Serif"/>
                <a:cs typeface="Microsoft Sans Serif"/>
              </a:rPr>
              <a:t>РФ:</a:t>
            </a:r>
            <a:r>
              <a:rPr sz="1200" spc="10" dirty="0">
                <a:latin typeface="Microsoft Sans Serif"/>
                <a:cs typeface="Microsoft Sans Serif"/>
              </a:rPr>
              <a:t> </a:t>
            </a:r>
            <a:r>
              <a:rPr sz="1200" spc="-10" dirty="0">
                <a:latin typeface="Microsoft Sans Serif"/>
                <a:cs typeface="Microsoft Sans Serif"/>
              </a:rPr>
              <a:t>федерального</a:t>
            </a:r>
            <a:endParaRPr sz="1200" dirty="0">
              <a:latin typeface="Microsoft Sans Serif"/>
              <a:cs typeface="Microsoft Sans Serif"/>
            </a:endParaRPr>
          </a:p>
          <a:p>
            <a:pPr marL="60960">
              <a:lnSpc>
                <a:spcPct val="100000"/>
              </a:lnSpc>
            </a:pPr>
            <a:r>
              <a:rPr sz="1200" spc="-15" dirty="0">
                <a:latin typeface="Microsoft Sans Serif"/>
                <a:cs typeface="Microsoft Sans Serif"/>
              </a:rPr>
              <a:t>бюджета, бюджетов </a:t>
            </a:r>
            <a:r>
              <a:rPr sz="1200" spc="-10" dirty="0">
                <a:latin typeface="Microsoft Sans Serif"/>
                <a:cs typeface="Microsoft Sans Serif"/>
              </a:rPr>
              <a:t>субъектов</a:t>
            </a:r>
            <a:r>
              <a:rPr sz="1200" dirty="0">
                <a:latin typeface="Microsoft Sans Serif"/>
                <a:cs typeface="Microsoft Sans Serif"/>
              </a:rPr>
              <a:t> </a:t>
            </a:r>
            <a:r>
              <a:rPr sz="1200" spc="-45" dirty="0">
                <a:latin typeface="Microsoft Sans Serif"/>
                <a:cs typeface="Microsoft Sans Serif"/>
              </a:rPr>
              <a:t>РФ,</a:t>
            </a:r>
            <a:r>
              <a:rPr sz="1200" spc="10" dirty="0">
                <a:latin typeface="Microsoft Sans Serif"/>
                <a:cs typeface="Microsoft Sans Serif"/>
              </a:rPr>
              <a:t> </a:t>
            </a:r>
            <a:r>
              <a:rPr sz="1200" spc="-5" dirty="0">
                <a:latin typeface="Microsoft Sans Serif"/>
                <a:cs typeface="Microsoft Sans Serif"/>
              </a:rPr>
              <a:t>местных</a:t>
            </a:r>
            <a:r>
              <a:rPr sz="1200" dirty="0">
                <a:latin typeface="Microsoft Sans Serif"/>
                <a:cs typeface="Microsoft Sans Serif"/>
              </a:rPr>
              <a:t> </a:t>
            </a:r>
            <a:r>
              <a:rPr sz="1200" spc="-15" dirty="0">
                <a:latin typeface="Microsoft Sans Serif"/>
                <a:cs typeface="Microsoft Sans Serif"/>
              </a:rPr>
              <a:t>бюджетов </a:t>
            </a:r>
            <a:r>
              <a:rPr sz="1200" spc="-5" dirty="0">
                <a:latin typeface="Microsoft Sans Serif"/>
                <a:cs typeface="Microsoft Sans Serif"/>
              </a:rPr>
              <a:t>и</a:t>
            </a:r>
            <a:endParaRPr sz="1200" dirty="0">
              <a:latin typeface="Microsoft Sans Serif"/>
              <a:cs typeface="Microsoft Sans Serif"/>
            </a:endParaRPr>
          </a:p>
          <a:p>
            <a:pPr marL="60960">
              <a:lnSpc>
                <a:spcPct val="100000"/>
              </a:lnSpc>
            </a:pPr>
            <a:r>
              <a:rPr sz="1200" spc="-15" dirty="0">
                <a:latin typeface="Microsoft Sans Serif"/>
                <a:cs typeface="Microsoft Sans Serif"/>
              </a:rPr>
              <a:t>бюджетов </a:t>
            </a:r>
            <a:r>
              <a:rPr sz="1200" spc="-10" dirty="0">
                <a:latin typeface="Microsoft Sans Serif"/>
                <a:cs typeface="Microsoft Sans Serif"/>
              </a:rPr>
              <a:t>государственных </a:t>
            </a:r>
            <a:r>
              <a:rPr sz="1200" spc="-15" dirty="0">
                <a:latin typeface="Microsoft Sans Serif"/>
                <a:cs typeface="Microsoft Sans Serif"/>
              </a:rPr>
              <a:t>внебюджетных</a:t>
            </a:r>
            <a:r>
              <a:rPr sz="1200" dirty="0">
                <a:latin typeface="Microsoft Sans Serif"/>
                <a:cs typeface="Microsoft Sans Serif"/>
              </a:rPr>
              <a:t> </a:t>
            </a:r>
            <a:r>
              <a:rPr sz="1200" spc="-5" dirty="0">
                <a:latin typeface="Microsoft Sans Serif"/>
                <a:cs typeface="Microsoft Sans Serif"/>
              </a:rPr>
              <a:t>фондов</a:t>
            </a:r>
            <a:endParaRPr sz="1200" dirty="0">
              <a:latin typeface="Microsoft Sans Serif"/>
              <a:cs typeface="Microsoft Sans Serif"/>
            </a:endParaRPr>
          </a:p>
          <a:p>
            <a:pPr>
              <a:lnSpc>
                <a:spcPct val="100000"/>
              </a:lnSpc>
              <a:spcBef>
                <a:spcPts val="45"/>
              </a:spcBef>
            </a:pPr>
            <a:endParaRPr sz="1200" dirty="0">
              <a:latin typeface="Microsoft Sans Serif"/>
              <a:cs typeface="Microsoft Sans Serif"/>
            </a:endParaRPr>
          </a:p>
          <a:p>
            <a:pPr marL="266700" indent="-172720">
              <a:lnSpc>
                <a:spcPct val="100000"/>
              </a:lnSpc>
              <a:buFont typeface="Wingdings"/>
              <a:buChar char=""/>
              <a:tabLst>
                <a:tab pos="267335" algn="l"/>
              </a:tabLst>
            </a:pPr>
            <a:r>
              <a:rPr sz="1600" b="1" spc="-20" dirty="0">
                <a:solidFill>
                  <a:srgbClr val="FFFFFF"/>
                </a:solidFill>
                <a:latin typeface="Arial"/>
                <a:cs typeface="Arial"/>
              </a:rPr>
              <a:t>Доходы</a:t>
            </a:r>
            <a:r>
              <a:rPr sz="1600" b="1" spc="-35" dirty="0">
                <a:solidFill>
                  <a:srgbClr val="FFFFFF"/>
                </a:solidFill>
                <a:latin typeface="Arial"/>
                <a:cs typeface="Arial"/>
              </a:rPr>
              <a:t> </a:t>
            </a:r>
            <a:r>
              <a:rPr sz="1600" b="1" spc="-20" dirty="0">
                <a:solidFill>
                  <a:srgbClr val="FFFFFF"/>
                </a:solidFill>
                <a:latin typeface="Arial"/>
                <a:cs typeface="Arial"/>
              </a:rPr>
              <a:t>бюджета</a:t>
            </a:r>
            <a:endParaRPr sz="1600" dirty="0">
              <a:latin typeface="Arial"/>
              <a:cs typeface="Arial"/>
            </a:endParaRPr>
          </a:p>
          <a:p>
            <a:pPr marL="60960">
              <a:lnSpc>
                <a:spcPct val="100000"/>
              </a:lnSpc>
              <a:spcBef>
                <a:spcPts val="1330"/>
              </a:spcBef>
            </a:pPr>
            <a:r>
              <a:rPr sz="1200" spc="-10" dirty="0">
                <a:latin typeface="Microsoft Sans Serif"/>
                <a:cs typeface="Microsoft Sans Serif"/>
              </a:rPr>
              <a:t>денежные</a:t>
            </a:r>
            <a:r>
              <a:rPr sz="1200" spc="-25" dirty="0">
                <a:latin typeface="Microsoft Sans Serif"/>
                <a:cs typeface="Microsoft Sans Serif"/>
              </a:rPr>
              <a:t> </a:t>
            </a:r>
            <a:r>
              <a:rPr sz="1200" spc="-5" dirty="0">
                <a:latin typeface="Microsoft Sans Serif"/>
                <a:cs typeface="Microsoft Sans Serif"/>
              </a:rPr>
              <a:t>средства,</a:t>
            </a:r>
            <a:r>
              <a:rPr sz="1200" spc="-15" dirty="0">
                <a:latin typeface="Microsoft Sans Serif"/>
                <a:cs typeface="Microsoft Sans Serif"/>
              </a:rPr>
              <a:t> </a:t>
            </a:r>
            <a:r>
              <a:rPr sz="1200" spc="-5" dirty="0">
                <a:latin typeface="Microsoft Sans Serif"/>
                <a:cs typeface="Microsoft Sans Serif"/>
              </a:rPr>
              <a:t>поступающие</a:t>
            </a:r>
            <a:r>
              <a:rPr sz="1200" spc="5" dirty="0">
                <a:latin typeface="Microsoft Sans Serif"/>
                <a:cs typeface="Microsoft Sans Serif"/>
              </a:rPr>
              <a:t> </a:t>
            </a:r>
            <a:r>
              <a:rPr sz="1200" dirty="0">
                <a:latin typeface="Microsoft Sans Serif"/>
                <a:cs typeface="Microsoft Sans Serif"/>
              </a:rPr>
              <a:t>в</a:t>
            </a:r>
            <a:r>
              <a:rPr sz="1200" spc="15" dirty="0">
                <a:latin typeface="Microsoft Sans Serif"/>
                <a:cs typeface="Microsoft Sans Serif"/>
              </a:rPr>
              <a:t> </a:t>
            </a:r>
            <a:r>
              <a:rPr sz="1200" spc="-20" dirty="0">
                <a:latin typeface="Microsoft Sans Serif"/>
                <a:cs typeface="Microsoft Sans Serif"/>
              </a:rPr>
              <a:t>бюджет</a:t>
            </a:r>
            <a:endParaRPr sz="1200" dirty="0">
              <a:latin typeface="Microsoft Sans Serif"/>
              <a:cs typeface="Microsoft Sans Serif"/>
            </a:endParaRPr>
          </a:p>
          <a:p>
            <a:pPr>
              <a:lnSpc>
                <a:spcPct val="100000"/>
              </a:lnSpc>
              <a:spcBef>
                <a:spcPts val="25"/>
              </a:spcBef>
            </a:pPr>
            <a:endParaRPr sz="1150" dirty="0">
              <a:latin typeface="Microsoft Sans Serif"/>
              <a:cs typeface="Microsoft Sans Serif"/>
            </a:endParaRPr>
          </a:p>
          <a:p>
            <a:pPr marL="78105">
              <a:lnSpc>
                <a:spcPct val="100000"/>
              </a:lnSpc>
            </a:pPr>
            <a:r>
              <a:rPr sz="1600" spc="-615" dirty="0">
                <a:solidFill>
                  <a:srgbClr val="FFFFFF"/>
                </a:solidFill>
                <a:latin typeface="Wingdings"/>
                <a:cs typeface="Wingdings"/>
              </a:rPr>
              <a:t></a:t>
            </a:r>
            <a:r>
              <a:rPr sz="1600" spc="-300" dirty="0">
                <a:solidFill>
                  <a:srgbClr val="FFFFFF"/>
                </a:solidFill>
                <a:latin typeface="Wingdings"/>
                <a:cs typeface="Wingdings"/>
              </a:rPr>
              <a:t></a:t>
            </a:r>
            <a:r>
              <a:rPr lang="ru-RU" sz="1600" spc="-300" dirty="0">
                <a:solidFill>
                  <a:srgbClr val="FFFFFF"/>
                </a:solidFill>
                <a:latin typeface="Wingdings"/>
                <a:cs typeface="Wingdings"/>
              </a:rPr>
              <a:t> </a:t>
            </a:r>
            <a:r>
              <a:rPr lang="ru-RU" sz="1600" b="1" spc="-5" dirty="0">
                <a:solidFill>
                  <a:srgbClr val="FFFFFF"/>
                </a:solidFill>
                <a:latin typeface="Arial" panose="020B0604020202020204" pitchFamily="34" charset="0"/>
                <a:cs typeface="Arial" panose="020B0604020202020204" pitchFamily="34" charset="0"/>
              </a:rPr>
              <a:t>Расходы бюджета</a:t>
            </a:r>
            <a:endParaRPr sz="1600" b="1" dirty="0">
              <a:latin typeface="Arial" panose="020B0604020202020204" pitchFamily="34" charset="0"/>
              <a:cs typeface="Arial" panose="020B0604020202020204" pitchFamily="34" charset="0"/>
            </a:endParaRPr>
          </a:p>
          <a:p>
            <a:pPr marL="60960">
              <a:lnSpc>
                <a:spcPct val="100000"/>
              </a:lnSpc>
              <a:spcBef>
                <a:spcPts val="1285"/>
              </a:spcBef>
            </a:pPr>
            <a:r>
              <a:rPr sz="1200" spc="-10" dirty="0">
                <a:latin typeface="Microsoft Sans Serif"/>
                <a:cs typeface="Microsoft Sans Serif"/>
              </a:rPr>
              <a:t>денежные</a:t>
            </a:r>
            <a:r>
              <a:rPr sz="1200" spc="-20" dirty="0">
                <a:latin typeface="Microsoft Sans Serif"/>
                <a:cs typeface="Microsoft Sans Serif"/>
              </a:rPr>
              <a:t> </a:t>
            </a:r>
            <a:r>
              <a:rPr sz="1200" spc="-5" dirty="0">
                <a:latin typeface="Microsoft Sans Serif"/>
                <a:cs typeface="Microsoft Sans Serif"/>
              </a:rPr>
              <a:t>средства,</a:t>
            </a:r>
            <a:r>
              <a:rPr sz="1200" spc="-10" dirty="0">
                <a:latin typeface="Microsoft Sans Serif"/>
                <a:cs typeface="Microsoft Sans Serif"/>
              </a:rPr>
              <a:t> выплачиваемые </a:t>
            </a:r>
            <a:r>
              <a:rPr sz="1200" spc="-30" dirty="0">
                <a:latin typeface="Microsoft Sans Serif"/>
                <a:cs typeface="Microsoft Sans Serif"/>
              </a:rPr>
              <a:t>из</a:t>
            </a:r>
            <a:r>
              <a:rPr sz="1200" spc="10" dirty="0">
                <a:latin typeface="Microsoft Sans Serif"/>
                <a:cs typeface="Microsoft Sans Serif"/>
              </a:rPr>
              <a:t> </a:t>
            </a:r>
            <a:r>
              <a:rPr sz="1200" spc="-20" dirty="0">
                <a:latin typeface="Microsoft Sans Serif"/>
                <a:cs typeface="Microsoft Sans Serif"/>
              </a:rPr>
              <a:t>бюджета</a:t>
            </a:r>
            <a:endParaRPr sz="1200" dirty="0">
              <a:latin typeface="Microsoft Sans Serif"/>
              <a:cs typeface="Microsoft Sans Serif"/>
            </a:endParaRPr>
          </a:p>
          <a:p>
            <a:pPr>
              <a:lnSpc>
                <a:spcPct val="100000"/>
              </a:lnSpc>
              <a:spcBef>
                <a:spcPts val="30"/>
              </a:spcBef>
            </a:pPr>
            <a:endParaRPr sz="1150" dirty="0">
              <a:latin typeface="Microsoft Sans Serif"/>
              <a:cs typeface="Microsoft Sans Serif"/>
            </a:endParaRPr>
          </a:p>
          <a:p>
            <a:pPr marL="78105">
              <a:lnSpc>
                <a:spcPct val="100000"/>
              </a:lnSpc>
            </a:pPr>
            <a:r>
              <a:rPr sz="1600" spc="-615" dirty="0">
                <a:solidFill>
                  <a:srgbClr val="FFFFFF"/>
                </a:solidFill>
                <a:latin typeface="Wingdings"/>
                <a:cs typeface="Wingdings"/>
              </a:rPr>
              <a:t></a:t>
            </a:r>
            <a:r>
              <a:rPr lang="ru-RU" sz="1600" spc="-615" dirty="0">
                <a:solidFill>
                  <a:srgbClr val="FFFFFF"/>
                </a:solidFill>
                <a:latin typeface="Wingdings"/>
                <a:cs typeface="Wingdings"/>
              </a:rPr>
              <a:t> </a:t>
            </a:r>
            <a:r>
              <a:rPr lang="ru-RU" sz="1600" b="1" dirty="0">
                <a:solidFill>
                  <a:srgbClr val="FFFFFF"/>
                </a:solidFill>
                <a:latin typeface="Arial" panose="020B0604020202020204" pitchFamily="34" charset="0"/>
                <a:cs typeface="Arial" panose="020B0604020202020204" pitchFamily="34" charset="0"/>
              </a:rPr>
              <a:t>Дефицит бюджета</a:t>
            </a:r>
            <a:endParaRPr sz="1600" b="1" dirty="0">
              <a:latin typeface="Arial" panose="020B0604020202020204" pitchFamily="34" charset="0"/>
              <a:cs typeface="Arial" panose="020B0604020202020204" pitchFamily="34" charset="0"/>
            </a:endParaRPr>
          </a:p>
          <a:p>
            <a:pPr marL="60960">
              <a:lnSpc>
                <a:spcPct val="100000"/>
              </a:lnSpc>
              <a:spcBef>
                <a:spcPts val="1285"/>
              </a:spcBef>
            </a:pPr>
            <a:r>
              <a:rPr sz="1200" spc="-5" dirty="0">
                <a:latin typeface="Microsoft Sans Serif"/>
                <a:cs typeface="Microsoft Sans Serif"/>
              </a:rPr>
              <a:t>превышение</a:t>
            </a:r>
            <a:r>
              <a:rPr sz="1200" spc="-15" dirty="0">
                <a:latin typeface="Microsoft Sans Serif"/>
                <a:cs typeface="Microsoft Sans Serif"/>
              </a:rPr>
              <a:t> </a:t>
            </a:r>
            <a:r>
              <a:rPr sz="1200" spc="-10" dirty="0">
                <a:latin typeface="Microsoft Sans Serif"/>
                <a:cs typeface="Microsoft Sans Serif"/>
              </a:rPr>
              <a:t>расходов</a:t>
            </a:r>
            <a:r>
              <a:rPr sz="1200" spc="-5" dirty="0">
                <a:latin typeface="Microsoft Sans Serif"/>
                <a:cs typeface="Microsoft Sans Serif"/>
              </a:rPr>
              <a:t> </a:t>
            </a:r>
            <a:r>
              <a:rPr sz="1200" spc="-20" dirty="0">
                <a:latin typeface="Microsoft Sans Serif"/>
                <a:cs typeface="Microsoft Sans Serif"/>
              </a:rPr>
              <a:t>бюджета</a:t>
            </a:r>
            <a:r>
              <a:rPr sz="1200" spc="5" dirty="0">
                <a:latin typeface="Microsoft Sans Serif"/>
                <a:cs typeface="Microsoft Sans Serif"/>
              </a:rPr>
              <a:t> </a:t>
            </a:r>
            <a:r>
              <a:rPr sz="1200" spc="-5" dirty="0">
                <a:latin typeface="Microsoft Sans Serif"/>
                <a:cs typeface="Microsoft Sans Serif"/>
              </a:rPr>
              <a:t>над</a:t>
            </a:r>
            <a:r>
              <a:rPr sz="1200" spc="15" dirty="0">
                <a:latin typeface="Microsoft Sans Serif"/>
                <a:cs typeface="Microsoft Sans Serif"/>
              </a:rPr>
              <a:t> </a:t>
            </a:r>
            <a:r>
              <a:rPr sz="1200" spc="-20" dirty="0">
                <a:latin typeface="Microsoft Sans Serif"/>
                <a:cs typeface="Microsoft Sans Serif"/>
              </a:rPr>
              <a:t>его</a:t>
            </a:r>
            <a:r>
              <a:rPr sz="1200" spc="15" dirty="0">
                <a:latin typeface="Microsoft Sans Serif"/>
                <a:cs typeface="Microsoft Sans Serif"/>
              </a:rPr>
              <a:t> </a:t>
            </a:r>
            <a:r>
              <a:rPr sz="1200" spc="-15" dirty="0">
                <a:latin typeface="Microsoft Sans Serif"/>
                <a:cs typeface="Microsoft Sans Serif"/>
              </a:rPr>
              <a:t>доходами</a:t>
            </a:r>
            <a:endParaRPr sz="1200" dirty="0">
              <a:latin typeface="Microsoft Sans Serif"/>
              <a:cs typeface="Microsoft Sans Serif"/>
            </a:endParaRPr>
          </a:p>
          <a:p>
            <a:pPr>
              <a:lnSpc>
                <a:spcPct val="100000"/>
              </a:lnSpc>
              <a:spcBef>
                <a:spcPts val="30"/>
              </a:spcBef>
            </a:pPr>
            <a:endParaRPr sz="1150" dirty="0">
              <a:latin typeface="Microsoft Sans Serif"/>
              <a:cs typeface="Microsoft Sans Serif"/>
            </a:endParaRPr>
          </a:p>
          <a:p>
            <a:pPr marL="78105">
              <a:lnSpc>
                <a:spcPct val="100000"/>
              </a:lnSpc>
            </a:pPr>
            <a:r>
              <a:rPr sz="1600" dirty="0">
                <a:solidFill>
                  <a:srgbClr val="FFFFFF"/>
                </a:solidFill>
                <a:latin typeface="Wingdings"/>
                <a:cs typeface="Wingdings"/>
              </a:rPr>
              <a:t></a:t>
            </a:r>
            <a:r>
              <a:rPr sz="1600" dirty="0">
                <a:solidFill>
                  <a:srgbClr val="FFFFFF"/>
                </a:solidFill>
                <a:latin typeface="Times New Roman"/>
                <a:cs typeface="Times New Roman"/>
              </a:rPr>
              <a:t> </a:t>
            </a:r>
            <a:r>
              <a:rPr lang="ru-RU" sz="1600" b="1" dirty="0">
                <a:solidFill>
                  <a:srgbClr val="FFFFFF"/>
                </a:solidFill>
                <a:latin typeface="Arial"/>
                <a:cs typeface="Arial"/>
              </a:rPr>
              <a:t>Профицит бюджета</a:t>
            </a:r>
            <a:endParaRPr sz="1600" dirty="0">
              <a:latin typeface="Arial"/>
              <a:cs typeface="Arial"/>
            </a:endParaRPr>
          </a:p>
          <a:p>
            <a:pPr marL="60960">
              <a:lnSpc>
                <a:spcPct val="100000"/>
              </a:lnSpc>
              <a:spcBef>
                <a:spcPts val="1285"/>
              </a:spcBef>
            </a:pPr>
            <a:r>
              <a:rPr sz="1200" spc="-5" dirty="0">
                <a:latin typeface="Microsoft Sans Serif"/>
                <a:cs typeface="Microsoft Sans Serif"/>
              </a:rPr>
              <a:t>превышение</a:t>
            </a:r>
            <a:r>
              <a:rPr sz="1200" spc="-20" dirty="0">
                <a:latin typeface="Microsoft Sans Serif"/>
                <a:cs typeface="Microsoft Sans Serif"/>
              </a:rPr>
              <a:t> </a:t>
            </a:r>
            <a:r>
              <a:rPr sz="1200" spc="-10" dirty="0">
                <a:latin typeface="Microsoft Sans Serif"/>
                <a:cs typeface="Microsoft Sans Serif"/>
              </a:rPr>
              <a:t>доходов</a:t>
            </a:r>
            <a:r>
              <a:rPr sz="1200" spc="-5" dirty="0">
                <a:latin typeface="Microsoft Sans Serif"/>
                <a:cs typeface="Microsoft Sans Serif"/>
              </a:rPr>
              <a:t> </a:t>
            </a:r>
            <a:r>
              <a:rPr sz="1200" spc="-20" dirty="0">
                <a:latin typeface="Microsoft Sans Serif"/>
                <a:cs typeface="Microsoft Sans Serif"/>
              </a:rPr>
              <a:t>бюджета</a:t>
            </a:r>
            <a:r>
              <a:rPr sz="1200" spc="-5" dirty="0">
                <a:latin typeface="Microsoft Sans Serif"/>
                <a:cs typeface="Microsoft Sans Serif"/>
              </a:rPr>
              <a:t> над</a:t>
            </a:r>
            <a:r>
              <a:rPr sz="1200" spc="10" dirty="0">
                <a:latin typeface="Microsoft Sans Serif"/>
                <a:cs typeface="Microsoft Sans Serif"/>
              </a:rPr>
              <a:t> </a:t>
            </a:r>
            <a:r>
              <a:rPr sz="1200" spc="-20" dirty="0">
                <a:latin typeface="Microsoft Sans Serif"/>
                <a:cs typeface="Microsoft Sans Serif"/>
              </a:rPr>
              <a:t>его</a:t>
            </a:r>
            <a:r>
              <a:rPr sz="1200" spc="10" dirty="0">
                <a:latin typeface="Microsoft Sans Serif"/>
                <a:cs typeface="Microsoft Sans Serif"/>
              </a:rPr>
              <a:t> </a:t>
            </a:r>
            <a:r>
              <a:rPr sz="1200" spc="-10" dirty="0">
                <a:latin typeface="Microsoft Sans Serif"/>
                <a:cs typeface="Microsoft Sans Serif"/>
              </a:rPr>
              <a:t>расходами</a:t>
            </a:r>
            <a:endParaRPr sz="1200" dirty="0">
              <a:latin typeface="Microsoft Sans Serif"/>
              <a:cs typeface="Microsoft Sans Serif"/>
            </a:endParaRPr>
          </a:p>
        </p:txBody>
      </p:sp>
      <p:sp>
        <p:nvSpPr>
          <p:cNvPr id="14" name="object 14"/>
          <p:cNvSpPr/>
          <p:nvPr/>
        </p:nvSpPr>
        <p:spPr>
          <a:xfrm>
            <a:off x="5256276" y="938783"/>
            <a:ext cx="4413885" cy="344805"/>
          </a:xfrm>
          <a:custGeom>
            <a:avLst/>
            <a:gdLst/>
            <a:ahLst/>
            <a:cxnLst/>
            <a:rect l="l" t="t" r="r" b="b"/>
            <a:pathLst>
              <a:path w="4413884" h="344805">
                <a:moveTo>
                  <a:pt x="4356100" y="0"/>
                </a:moveTo>
                <a:lnTo>
                  <a:pt x="57403" y="0"/>
                </a:lnTo>
                <a:lnTo>
                  <a:pt x="35040" y="4504"/>
                </a:lnTo>
                <a:lnTo>
                  <a:pt x="16795" y="16795"/>
                </a:lnTo>
                <a:lnTo>
                  <a:pt x="4504" y="35040"/>
                </a:lnTo>
                <a:lnTo>
                  <a:pt x="0" y="57403"/>
                </a:lnTo>
                <a:lnTo>
                  <a:pt x="0" y="287019"/>
                </a:lnTo>
                <a:lnTo>
                  <a:pt x="4504" y="309383"/>
                </a:lnTo>
                <a:lnTo>
                  <a:pt x="16795" y="327628"/>
                </a:lnTo>
                <a:lnTo>
                  <a:pt x="35040" y="339919"/>
                </a:lnTo>
                <a:lnTo>
                  <a:pt x="57403" y="344424"/>
                </a:lnTo>
                <a:lnTo>
                  <a:pt x="4356100" y="344424"/>
                </a:lnTo>
                <a:lnTo>
                  <a:pt x="4378463" y="339919"/>
                </a:lnTo>
                <a:lnTo>
                  <a:pt x="4396708" y="327628"/>
                </a:lnTo>
                <a:lnTo>
                  <a:pt x="4408999" y="309383"/>
                </a:lnTo>
                <a:lnTo>
                  <a:pt x="4413504" y="287019"/>
                </a:lnTo>
                <a:lnTo>
                  <a:pt x="4413504" y="57403"/>
                </a:lnTo>
                <a:lnTo>
                  <a:pt x="4408999" y="35040"/>
                </a:lnTo>
                <a:lnTo>
                  <a:pt x="4396708" y="16795"/>
                </a:lnTo>
                <a:lnTo>
                  <a:pt x="4378463" y="4504"/>
                </a:lnTo>
                <a:lnTo>
                  <a:pt x="4356100" y="0"/>
                </a:lnTo>
                <a:close/>
              </a:path>
            </a:pathLst>
          </a:custGeom>
          <a:solidFill>
            <a:srgbClr val="256F9F"/>
          </a:solidFill>
        </p:spPr>
        <p:txBody>
          <a:bodyPr wrap="square" lIns="0" tIns="0" rIns="0" bIns="0" rtlCol="0"/>
          <a:lstStyle/>
          <a:p>
            <a:endParaRPr dirty="0"/>
          </a:p>
        </p:txBody>
      </p:sp>
      <p:sp>
        <p:nvSpPr>
          <p:cNvPr id="15" name="object 15"/>
          <p:cNvSpPr/>
          <p:nvPr/>
        </p:nvSpPr>
        <p:spPr>
          <a:xfrm>
            <a:off x="5256276" y="2217420"/>
            <a:ext cx="4413885" cy="342900"/>
          </a:xfrm>
          <a:custGeom>
            <a:avLst/>
            <a:gdLst/>
            <a:ahLst/>
            <a:cxnLst/>
            <a:rect l="l" t="t" r="r" b="b"/>
            <a:pathLst>
              <a:path w="4413884" h="342900">
                <a:moveTo>
                  <a:pt x="4356354" y="0"/>
                </a:moveTo>
                <a:lnTo>
                  <a:pt x="57150" y="0"/>
                </a:lnTo>
                <a:lnTo>
                  <a:pt x="34879" y="4482"/>
                </a:lnTo>
                <a:lnTo>
                  <a:pt x="16716" y="16716"/>
                </a:lnTo>
                <a:lnTo>
                  <a:pt x="4482" y="34879"/>
                </a:lnTo>
                <a:lnTo>
                  <a:pt x="0" y="57150"/>
                </a:lnTo>
                <a:lnTo>
                  <a:pt x="0" y="285750"/>
                </a:lnTo>
                <a:lnTo>
                  <a:pt x="4482" y="308020"/>
                </a:lnTo>
                <a:lnTo>
                  <a:pt x="16716" y="326183"/>
                </a:lnTo>
                <a:lnTo>
                  <a:pt x="34879" y="338417"/>
                </a:lnTo>
                <a:lnTo>
                  <a:pt x="57150" y="342900"/>
                </a:lnTo>
                <a:lnTo>
                  <a:pt x="4356354" y="342900"/>
                </a:lnTo>
                <a:lnTo>
                  <a:pt x="4378624" y="338417"/>
                </a:lnTo>
                <a:lnTo>
                  <a:pt x="4396787" y="326183"/>
                </a:lnTo>
                <a:lnTo>
                  <a:pt x="4409021" y="308020"/>
                </a:lnTo>
                <a:lnTo>
                  <a:pt x="4413504" y="285750"/>
                </a:lnTo>
                <a:lnTo>
                  <a:pt x="4413504" y="57150"/>
                </a:lnTo>
                <a:lnTo>
                  <a:pt x="4409021" y="34879"/>
                </a:lnTo>
                <a:lnTo>
                  <a:pt x="4396787" y="16716"/>
                </a:lnTo>
                <a:lnTo>
                  <a:pt x="4378624" y="4482"/>
                </a:lnTo>
                <a:lnTo>
                  <a:pt x="4356354" y="0"/>
                </a:lnTo>
                <a:close/>
              </a:path>
            </a:pathLst>
          </a:custGeom>
          <a:solidFill>
            <a:srgbClr val="256F9F"/>
          </a:solidFill>
        </p:spPr>
        <p:txBody>
          <a:bodyPr wrap="square" lIns="0" tIns="0" rIns="0" bIns="0" rtlCol="0"/>
          <a:lstStyle/>
          <a:p>
            <a:endParaRPr dirty="0"/>
          </a:p>
        </p:txBody>
      </p:sp>
      <p:sp>
        <p:nvSpPr>
          <p:cNvPr id="16" name="object 16"/>
          <p:cNvSpPr/>
          <p:nvPr/>
        </p:nvSpPr>
        <p:spPr>
          <a:xfrm>
            <a:off x="5256276" y="3125723"/>
            <a:ext cx="4413885" cy="344805"/>
          </a:xfrm>
          <a:custGeom>
            <a:avLst/>
            <a:gdLst/>
            <a:ahLst/>
            <a:cxnLst/>
            <a:rect l="l" t="t" r="r" b="b"/>
            <a:pathLst>
              <a:path w="4413884" h="344804">
                <a:moveTo>
                  <a:pt x="4356100" y="0"/>
                </a:moveTo>
                <a:lnTo>
                  <a:pt x="57403" y="0"/>
                </a:lnTo>
                <a:lnTo>
                  <a:pt x="35040" y="4504"/>
                </a:lnTo>
                <a:lnTo>
                  <a:pt x="16795" y="16795"/>
                </a:lnTo>
                <a:lnTo>
                  <a:pt x="4504" y="35040"/>
                </a:lnTo>
                <a:lnTo>
                  <a:pt x="0" y="57403"/>
                </a:lnTo>
                <a:lnTo>
                  <a:pt x="0" y="287020"/>
                </a:lnTo>
                <a:lnTo>
                  <a:pt x="4504" y="309383"/>
                </a:lnTo>
                <a:lnTo>
                  <a:pt x="16795" y="327628"/>
                </a:lnTo>
                <a:lnTo>
                  <a:pt x="35040" y="339919"/>
                </a:lnTo>
                <a:lnTo>
                  <a:pt x="57403" y="344424"/>
                </a:lnTo>
                <a:lnTo>
                  <a:pt x="4356100" y="344424"/>
                </a:lnTo>
                <a:lnTo>
                  <a:pt x="4378463" y="339919"/>
                </a:lnTo>
                <a:lnTo>
                  <a:pt x="4396708" y="327628"/>
                </a:lnTo>
                <a:lnTo>
                  <a:pt x="4408999" y="309383"/>
                </a:lnTo>
                <a:lnTo>
                  <a:pt x="4413504" y="287020"/>
                </a:lnTo>
                <a:lnTo>
                  <a:pt x="4413504" y="57403"/>
                </a:lnTo>
                <a:lnTo>
                  <a:pt x="4408999" y="35040"/>
                </a:lnTo>
                <a:lnTo>
                  <a:pt x="4396708" y="16795"/>
                </a:lnTo>
                <a:lnTo>
                  <a:pt x="4378463" y="4504"/>
                </a:lnTo>
                <a:lnTo>
                  <a:pt x="4356100" y="0"/>
                </a:lnTo>
                <a:close/>
              </a:path>
            </a:pathLst>
          </a:custGeom>
          <a:solidFill>
            <a:srgbClr val="256F9F"/>
          </a:solidFill>
        </p:spPr>
        <p:txBody>
          <a:bodyPr wrap="square" lIns="0" tIns="0" rIns="0" bIns="0" rtlCol="0"/>
          <a:lstStyle/>
          <a:p>
            <a:endParaRPr dirty="0"/>
          </a:p>
        </p:txBody>
      </p:sp>
      <p:sp>
        <p:nvSpPr>
          <p:cNvPr id="17" name="object 17"/>
          <p:cNvSpPr/>
          <p:nvPr/>
        </p:nvSpPr>
        <p:spPr>
          <a:xfrm>
            <a:off x="5241035" y="4588764"/>
            <a:ext cx="4429125" cy="344805"/>
          </a:xfrm>
          <a:custGeom>
            <a:avLst/>
            <a:gdLst/>
            <a:ahLst/>
            <a:cxnLst/>
            <a:rect l="l" t="t" r="r" b="b"/>
            <a:pathLst>
              <a:path w="4429125" h="344804">
                <a:moveTo>
                  <a:pt x="4371340" y="0"/>
                </a:moveTo>
                <a:lnTo>
                  <a:pt x="57403" y="0"/>
                </a:lnTo>
                <a:lnTo>
                  <a:pt x="35040" y="4504"/>
                </a:lnTo>
                <a:lnTo>
                  <a:pt x="16795" y="16795"/>
                </a:lnTo>
                <a:lnTo>
                  <a:pt x="4504" y="35040"/>
                </a:lnTo>
                <a:lnTo>
                  <a:pt x="0" y="57404"/>
                </a:lnTo>
                <a:lnTo>
                  <a:pt x="0" y="287019"/>
                </a:lnTo>
                <a:lnTo>
                  <a:pt x="4504" y="309383"/>
                </a:lnTo>
                <a:lnTo>
                  <a:pt x="16795" y="327628"/>
                </a:lnTo>
                <a:lnTo>
                  <a:pt x="35040" y="339919"/>
                </a:lnTo>
                <a:lnTo>
                  <a:pt x="57403" y="344424"/>
                </a:lnTo>
                <a:lnTo>
                  <a:pt x="4371340" y="344424"/>
                </a:lnTo>
                <a:lnTo>
                  <a:pt x="4393703" y="339919"/>
                </a:lnTo>
                <a:lnTo>
                  <a:pt x="4411948" y="327628"/>
                </a:lnTo>
                <a:lnTo>
                  <a:pt x="4424239" y="309383"/>
                </a:lnTo>
                <a:lnTo>
                  <a:pt x="4428744" y="287019"/>
                </a:lnTo>
                <a:lnTo>
                  <a:pt x="4428744" y="57404"/>
                </a:lnTo>
                <a:lnTo>
                  <a:pt x="4424239" y="35040"/>
                </a:lnTo>
                <a:lnTo>
                  <a:pt x="4411948" y="16795"/>
                </a:lnTo>
                <a:lnTo>
                  <a:pt x="4393703" y="4504"/>
                </a:lnTo>
                <a:lnTo>
                  <a:pt x="4371340" y="0"/>
                </a:lnTo>
                <a:close/>
              </a:path>
            </a:pathLst>
          </a:custGeom>
          <a:solidFill>
            <a:srgbClr val="256F9F"/>
          </a:solidFill>
        </p:spPr>
        <p:txBody>
          <a:bodyPr wrap="square" lIns="0" tIns="0" rIns="0" bIns="0" rtlCol="0"/>
          <a:lstStyle/>
          <a:p>
            <a:endParaRPr dirty="0"/>
          </a:p>
        </p:txBody>
      </p:sp>
      <p:sp>
        <p:nvSpPr>
          <p:cNvPr id="18" name="object 18"/>
          <p:cNvSpPr txBox="1"/>
          <p:nvPr/>
        </p:nvSpPr>
        <p:spPr>
          <a:xfrm>
            <a:off x="5336794" y="971804"/>
            <a:ext cx="4257675" cy="5348605"/>
          </a:xfrm>
          <a:prstGeom prst="rect">
            <a:avLst/>
          </a:prstGeom>
        </p:spPr>
        <p:txBody>
          <a:bodyPr vert="horz" wrap="square" lIns="0" tIns="12065" rIns="0" bIns="0" rtlCol="0">
            <a:spAutoFit/>
          </a:bodyPr>
          <a:lstStyle/>
          <a:p>
            <a:pPr marL="200025" indent="-172720">
              <a:lnSpc>
                <a:spcPct val="100000"/>
              </a:lnSpc>
              <a:spcBef>
                <a:spcPts val="95"/>
              </a:spcBef>
              <a:buFont typeface="Wingdings"/>
              <a:buChar char=""/>
              <a:tabLst>
                <a:tab pos="200660" algn="l"/>
              </a:tabLst>
            </a:pPr>
            <a:r>
              <a:rPr sz="1600" b="1" spc="-15" dirty="0">
                <a:solidFill>
                  <a:srgbClr val="FFFFFF"/>
                </a:solidFill>
                <a:latin typeface="Arial"/>
                <a:cs typeface="Arial"/>
              </a:rPr>
              <a:t>Сбалансированность</a:t>
            </a:r>
            <a:r>
              <a:rPr sz="1600" b="1" spc="50" dirty="0">
                <a:solidFill>
                  <a:srgbClr val="FFFFFF"/>
                </a:solidFill>
                <a:latin typeface="Arial"/>
                <a:cs typeface="Arial"/>
              </a:rPr>
              <a:t> </a:t>
            </a:r>
            <a:r>
              <a:rPr sz="1600" b="1" spc="-20" dirty="0">
                <a:solidFill>
                  <a:srgbClr val="FFFFFF"/>
                </a:solidFill>
                <a:latin typeface="Arial"/>
                <a:cs typeface="Arial"/>
              </a:rPr>
              <a:t>бюджета</a:t>
            </a:r>
            <a:endParaRPr sz="1600" dirty="0">
              <a:latin typeface="Arial"/>
              <a:cs typeface="Arial"/>
            </a:endParaRPr>
          </a:p>
          <a:p>
            <a:pPr marL="29209" marR="5080" algn="just">
              <a:lnSpc>
                <a:spcPct val="100000"/>
              </a:lnSpc>
              <a:spcBef>
                <a:spcPts val="1165"/>
              </a:spcBef>
            </a:pPr>
            <a:r>
              <a:rPr sz="1200" spc="-10" dirty="0">
                <a:latin typeface="Microsoft Sans Serif"/>
                <a:cs typeface="Microsoft Sans Serif"/>
              </a:rPr>
              <a:t>соответствие</a:t>
            </a:r>
            <a:r>
              <a:rPr sz="1200" spc="-5" dirty="0">
                <a:latin typeface="Microsoft Sans Serif"/>
                <a:cs typeface="Microsoft Sans Serif"/>
              </a:rPr>
              <a:t> </a:t>
            </a:r>
            <a:r>
              <a:rPr sz="1200" spc="-10" dirty="0">
                <a:latin typeface="Microsoft Sans Serif"/>
                <a:cs typeface="Microsoft Sans Serif"/>
              </a:rPr>
              <a:t>(равновесие)</a:t>
            </a:r>
            <a:r>
              <a:rPr sz="1200" spc="-5" dirty="0">
                <a:latin typeface="Microsoft Sans Serif"/>
                <a:cs typeface="Microsoft Sans Serif"/>
              </a:rPr>
              <a:t> </a:t>
            </a:r>
            <a:r>
              <a:rPr sz="1200" spc="-20" dirty="0">
                <a:latin typeface="Microsoft Sans Serif"/>
                <a:cs typeface="Microsoft Sans Serif"/>
              </a:rPr>
              <a:t>объема</a:t>
            </a:r>
            <a:r>
              <a:rPr sz="1200" spc="-15" dirty="0">
                <a:latin typeface="Microsoft Sans Serif"/>
                <a:cs typeface="Microsoft Sans Serif"/>
              </a:rPr>
              <a:t> предусмотренных </a:t>
            </a:r>
            <a:r>
              <a:rPr sz="1200" spc="-10" dirty="0">
                <a:latin typeface="Microsoft Sans Serif"/>
                <a:cs typeface="Microsoft Sans Serif"/>
              </a:rPr>
              <a:t> </a:t>
            </a:r>
            <a:r>
              <a:rPr sz="1200" spc="-25" dirty="0">
                <a:latin typeface="Microsoft Sans Serif"/>
                <a:cs typeface="Microsoft Sans Serif"/>
              </a:rPr>
              <a:t>бюджетом </a:t>
            </a:r>
            <a:r>
              <a:rPr sz="1200" spc="-10" dirty="0">
                <a:latin typeface="Microsoft Sans Serif"/>
                <a:cs typeface="Microsoft Sans Serif"/>
              </a:rPr>
              <a:t>расходов </a:t>
            </a:r>
            <a:r>
              <a:rPr sz="1200" spc="-15" dirty="0">
                <a:latin typeface="Microsoft Sans Serif"/>
                <a:cs typeface="Microsoft Sans Serif"/>
              </a:rPr>
              <a:t>суммарному объему доходов </a:t>
            </a:r>
            <a:r>
              <a:rPr sz="1200" spc="-20" dirty="0">
                <a:latin typeface="Microsoft Sans Serif"/>
                <a:cs typeface="Microsoft Sans Serif"/>
              </a:rPr>
              <a:t>бюджета </a:t>
            </a:r>
            <a:r>
              <a:rPr sz="1200" spc="-15" dirty="0">
                <a:latin typeface="Microsoft Sans Serif"/>
                <a:cs typeface="Microsoft Sans Serif"/>
              </a:rPr>
              <a:t> </a:t>
            </a:r>
            <a:r>
              <a:rPr sz="1200" dirty="0">
                <a:latin typeface="Microsoft Sans Serif"/>
                <a:cs typeface="Microsoft Sans Serif"/>
              </a:rPr>
              <a:t>и</a:t>
            </a:r>
            <a:r>
              <a:rPr sz="1200" spc="15" dirty="0">
                <a:latin typeface="Microsoft Sans Serif"/>
                <a:cs typeface="Microsoft Sans Serif"/>
              </a:rPr>
              <a:t> </a:t>
            </a:r>
            <a:r>
              <a:rPr sz="1200" spc="-10" dirty="0">
                <a:latin typeface="Microsoft Sans Serif"/>
                <a:cs typeface="Microsoft Sans Serif"/>
              </a:rPr>
              <a:t>поступлений</a:t>
            </a:r>
            <a:r>
              <a:rPr sz="1200" spc="30" dirty="0">
                <a:latin typeface="Microsoft Sans Serif"/>
                <a:cs typeface="Microsoft Sans Serif"/>
              </a:rPr>
              <a:t> </a:t>
            </a:r>
            <a:r>
              <a:rPr sz="1200" spc="-15" dirty="0">
                <a:latin typeface="Microsoft Sans Serif"/>
                <a:cs typeface="Microsoft Sans Serif"/>
              </a:rPr>
              <a:t>источников</a:t>
            </a:r>
            <a:r>
              <a:rPr sz="1200" spc="10" dirty="0">
                <a:latin typeface="Microsoft Sans Serif"/>
                <a:cs typeface="Microsoft Sans Serif"/>
              </a:rPr>
              <a:t> </a:t>
            </a:r>
            <a:r>
              <a:rPr sz="1200" spc="-5" dirty="0">
                <a:latin typeface="Microsoft Sans Serif"/>
                <a:cs typeface="Microsoft Sans Serif"/>
              </a:rPr>
              <a:t>финансирования</a:t>
            </a:r>
            <a:r>
              <a:rPr sz="1200" dirty="0">
                <a:latin typeface="Microsoft Sans Serif"/>
                <a:cs typeface="Microsoft Sans Serif"/>
              </a:rPr>
              <a:t> </a:t>
            </a:r>
            <a:r>
              <a:rPr sz="1200" spc="-20" dirty="0">
                <a:latin typeface="Microsoft Sans Serif"/>
                <a:cs typeface="Microsoft Sans Serif"/>
              </a:rPr>
              <a:t>его</a:t>
            </a:r>
            <a:r>
              <a:rPr sz="1200" spc="10" dirty="0">
                <a:latin typeface="Microsoft Sans Serif"/>
                <a:cs typeface="Microsoft Sans Serif"/>
              </a:rPr>
              <a:t> </a:t>
            </a:r>
            <a:r>
              <a:rPr sz="1200" spc="-10" dirty="0">
                <a:latin typeface="Microsoft Sans Serif"/>
                <a:cs typeface="Microsoft Sans Serif"/>
              </a:rPr>
              <a:t>дефицита</a:t>
            </a:r>
            <a:endParaRPr sz="1200" dirty="0">
              <a:latin typeface="Microsoft Sans Serif"/>
              <a:cs typeface="Microsoft Sans Serif"/>
            </a:endParaRPr>
          </a:p>
          <a:p>
            <a:pPr>
              <a:lnSpc>
                <a:spcPct val="100000"/>
              </a:lnSpc>
            </a:pPr>
            <a:endParaRPr sz="1300" dirty="0">
              <a:latin typeface="Microsoft Sans Serif"/>
              <a:cs typeface="Microsoft Sans Serif"/>
            </a:endParaRPr>
          </a:p>
          <a:p>
            <a:pPr>
              <a:lnSpc>
                <a:spcPct val="100000"/>
              </a:lnSpc>
            </a:pPr>
            <a:endParaRPr sz="1050" dirty="0">
              <a:latin typeface="Microsoft Sans Serif"/>
              <a:cs typeface="Microsoft Sans Serif"/>
            </a:endParaRPr>
          </a:p>
          <a:p>
            <a:pPr marL="200025" indent="-172720">
              <a:lnSpc>
                <a:spcPct val="100000"/>
              </a:lnSpc>
              <a:spcBef>
                <a:spcPts val="5"/>
              </a:spcBef>
              <a:buFont typeface="Wingdings"/>
              <a:buChar char=""/>
              <a:tabLst>
                <a:tab pos="200660" algn="l"/>
              </a:tabLst>
            </a:pPr>
            <a:r>
              <a:rPr sz="1600" b="1" spc="-15" dirty="0">
                <a:solidFill>
                  <a:srgbClr val="FFFFFF"/>
                </a:solidFill>
                <a:latin typeface="Arial"/>
                <a:cs typeface="Arial"/>
              </a:rPr>
              <a:t>Межбюджетные</a:t>
            </a:r>
            <a:r>
              <a:rPr sz="1600" b="1" spc="20" dirty="0">
                <a:solidFill>
                  <a:srgbClr val="FFFFFF"/>
                </a:solidFill>
                <a:latin typeface="Arial"/>
                <a:cs typeface="Arial"/>
              </a:rPr>
              <a:t> </a:t>
            </a:r>
            <a:r>
              <a:rPr sz="1600" b="1" spc="-15" dirty="0">
                <a:solidFill>
                  <a:srgbClr val="FFFFFF"/>
                </a:solidFill>
                <a:latin typeface="Arial"/>
                <a:cs typeface="Arial"/>
              </a:rPr>
              <a:t>трансферты</a:t>
            </a:r>
            <a:endParaRPr sz="1600" dirty="0">
              <a:latin typeface="Arial"/>
              <a:cs typeface="Arial"/>
            </a:endParaRPr>
          </a:p>
          <a:p>
            <a:pPr marL="30480" marR="5080" algn="just">
              <a:lnSpc>
                <a:spcPct val="100000"/>
              </a:lnSpc>
              <a:spcBef>
                <a:spcPts val="1165"/>
              </a:spcBef>
            </a:pPr>
            <a:r>
              <a:rPr sz="1200" spc="-10" dirty="0">
                <a:latin typeface="Microsoft Sans Serif"/>
                <a:cs typeface="Microsoft Sans Serif"/>
              </a:rPr>
              <a:t>средства, </a:t>
            </a:r>
            <a:r>
              <a:rPr sz="1200" spc="-15" dirty="0">
                <a:latin typeface="Microsoft Sans Serif"/>
                <a:cs typeface="Microsoft Sans Serif"/>
              </a:rPr>
              <a:t>предоставляемые одним </a:t>
            </a:r>
            <a:r>
              <a:rPr sz="1200" spc="-25" dirty="0">
                <a:latin typeface="Microsoft Sans Serif"/>
                <a:cs typeface="Microsoft Sans Serif"/>
              </a:rPr>
              <a:t>бюджетом</a:t>
            </a:r>
            <a:r>
              <a:rPr sz="1200" spc="-20" dirty="0">
                <a:latin typeface="Microsoft Sans Serif"/>
                <a:cs typeface="Microsoft Sans Serif"/>
              </a:rPr>
              <a:t> бюджетной </a:t>
            </a:r>
            <a:r>
              <a:rPr sz="1200" spc="-15" dirty="0">
                <a:latin typeface="Microsoft Sans Serif"/>
                <a:cs typeface="Microsoft Sans Serif"/>
              </a:rPr>
              <a:t> </a:t>
            </a:r>
            <a:r>
              <a:rPr sz="1200" spc="-10" dirty="0">
                <a:latin typeface="Microsoft Sans Serif"/>
                <a:cs typeface="Microsoft Sans Serif"/>
              </a:rPr>
              <a:t>системы</a:t>
            </a:r>
            <a:r>
              <a:rPr sz="1200" spc="10" dirty="0">
                <a:latin typeface="Microsoft Sans Serif"/>
                <a:cs typeface="Microsoft Sans Serif"/>
              </a:rPr>
              <a:t> </a:t>
            </a:r>
            <a:r>
              <a:rPr sz="1200" spc="-15" dirty="0">
                <a:latin typeface="Microsoft Sans Serif"/>
                <a:cs typeface="Microsoft Sans Serif"/>
              </a:rPr>
              <a:t>другому</a:t>
            </a:r>
            <a:r>
              <a:rPr sz="1200" spc="15" dirty="0">
                <a:latin typeface="Microsoft Sans Serif"/>
                <a:cs typeface="Microsoft Sans Serif"/>
              </a:rPr>
              <a:t> </a:t>
            </a:r>
            <a:r>
              <a:rPr sz="1200" spc="-15" dirty="0">
                <a:latin typeface="Microsoft Sans Serif"/>
                <a:cs typeface="Microsoft Sans Serif"/>
              </a:rPr>
              <a:t>бюджету</a:t>
            </a:r>
            <a:r>
              <a:rPr sz="1200" spc="-10" dirty="0">
                <a:latin typeface="Microsoft Sans Serif"/>
                <a:cs typeface="Microsoft Sans Serif"/>
              </a:rPr>
              <a:t> </a:t>
            </a:r>
            <a:r>
              <a:rPr sz="1200" spc="-15" dirty="0">
                <a:latin typeface="Microsoft Sans Serif"/>
                <a:cs typeface="Microsoft Sans Serif"/>
              </a:rPr>
              <a:t>бюджетной</a:t>
            </a:r>
            <a:r>
              <a:rPr sz="1200" spc="-5" dirty="0">
                <a:latin typeface="Microsoft Sans Serif"/>
                <a:cs typeface="Microsoft Sans Serif"/>
              </a:rPr>
              <a:t> </a:t>
            </a:r>
            <a:r>
              <a:rPr sz="1200" spc="-10" dirty="0">
                <a:latin typeface="Microsoft Sans Serif"/>
                <a:cs typeface="Microsoft Sans Serif"/>
              </a:rPr>
              <a:t>системы</a:t>
            </a:r>
            <a:endParaRPr sz="1200" dirty="0">
              <a:latin typeface="Microsoft Sans Serif"/>
              <a:cs typeface="Microsoft Sans Serif"/>
            </a:endParaRPr>
          </a:p>
          <a:p>
            <a:pPr>
              <a:lnSpc>
                <a:spcPct val="100000"/>
              </a:lnSpc>
            </a:pPr>
            <a:endParaRPr sz="1050" dirty="0">
              <a:latin typeface="Microsoft Sans Serif"/>
              <a:cs typeface="Microsoft Sans Serif"/>
            </a:endParaRPr>
          </a:p>
          <a:p>
            <a:pPr marL="200025" indent="-172720">
              <a:lnSpc>
                <a:spcPct val="100000"/>
              </a:lnSpc>
              <a:buFont typeface="Wingdings"/>
              <a:buChar char=""/>
              <a:tabLst>
                <a:tab pos="200660" algn="l"/>
              </a:tabLst>
            </a:pPr>
            <a:r>
              <a:rPr sz="1600" b="1" spc="-5" dirty="0">
                <a:solidFill>
                  <a:srgbClr val="FFFFFF"/>
                </a:solidFill>
                <a:latin typeface="Arial"/>
                <a:cs typeface="Arial"/>
              </a:rPr>
              <a:t>Муниципальный</a:t>
            </a:r>
            <a:r>
              <a:rPr sz="1600" b="1" spc="20" dirty="0">
                <a:solidFill>
                  <a:srgbClr val="FFFFFF"/>
                </a:solidFill>
                <a:latin typeface="Arial"/>
                <a:cs typeface="Arial"/>
              </a:rPr>
              <a:t> </a:t>
            </a:r>
            <a:r>
              <a:rPr sz="1600" b="1" spc="-20" dirty="0">
                <a:solidFill>
                  <a:srgbClr val="FFFFFF"/>
                </a:solidFill>
                <a:latin typeface="Arial"/>
                <a:cs typeface="Arial"/>
              </a:rPr>
              <a:t>долг</a:t>
            </a:r>
            <a:endParaRPr sz="1600" dirty="0">
              <a:latin typeface="Arial"/>
              <a:cs typeface="Arial"/>
            </a:endParaRPr>
          </a:p>
          <a:p>
            <a:pPr marL="29209" marR="5080" algn="just">
              <a:lnSpc>
                <a:spcPct val="100000"/>
              </a:lnSpc>
              <a:spcBef>
                <a:spcPts val="1165"/>
              </a:spcBef>
            </a:pPr>
            <a:r>
              <a:rPr sz="1200" spc="-15" dirty="0">
                <a:latin typeface="Microsoft Sans Serif"/>
                <a:cs typeface="Microsoft Sans Serif"/>
              </a:rPr>
              <a:t>обязательства,</a:t>
            </a:r>
            <a:r>
              <a:rPr sz="1200" spc="-10" dirty="0">
                <a:latin typeface="Microsoft Sans Serif"/>
                <a:cs typeface="Microsoft Sans Serif"/>
              </a:rPr>
              <a:t> </a:t>
            </a:r>
            <a:r>
              <a:rPr sz="1200" spc="-15" dirty="0">
                <a:latin typeface="Microsoft Sans Serif"/>
                <a:cs typeface="Microsoft Sans Serif"/>
              </a:rPr>
              <a:t>возникающие</a:t>
            </a:r>
            <a:r>
              <a:rPr sz="1200" spc="-10" dirty="0">
                <a:latin typeface="Microsoft Sans Serif"/>
                <a:cs typeface="Microsoft Sans Serif"/>
              </a:rPr>
              <a:t> </a:t>
            </a:r>
            <a:r>
              <a:rPr sz="1200" spc="-30" dirty="0">
                <a:latin typeface="Microsoft Sans Serif"/>
                <a:cs typeface="Microsoft Sans Serif"/>
              </a:rPr>
              <a:t>из</a:t>
            </a:r>
            <a:r>
              <a:rPr sz="1200" spc="-25" dirty="0">
                <a:latin typeface="Microsoft Sans Serif"/>
                <a:cs typeface="Microsoft Sans Serif"/>
              </a:rPr>
              <a:t> </a:t>
            </a:r>
            <a:r>
              <a:rPr sz="1200" spc="-5" dirty="0">
                <a:latin typeface="Microsoft Sans Serif"/>
                <a:cs typeface="Microsoft Sans Serif"/>
              </a:rPr>
              <a:t>муниципальных </a:t>
            </a:r>
            <a:r>
              <a:rPr sz="1200" dirty="0">
                <a:latin typeface="Microsoft Sans Serif"/>
                <a:cs typeface="Microsoft Sans Serif"/>
              </a:rPr>
              <a:t> </a:t>
            </a:r>
            <a:r>
              <a:rPr sz="1200" spc="-15" dirty="0">
                <a:latin typeface="Microsoft Sans Serif"/>
                <a:cs typeface="Microsoft Sans Serif"/>
              </a:rPr>
              <a:t>заимствований, гарантий по </a:t>
            </a:r>
            <a:r>
              <a:rPr sz="1200" spc="-20" dirty="0">
                <a:latin typeface="Microsoft Sans Serif"/>
                <a:cs typeface="Microsoft Sans Serif"/>
              </a:rPr>
              <a:t>обязательствам </a:t>
            </a:r>
            <a:r>
              <a:rPr sz="1200" spc="-10" dirty="0">
                <a:latin typeface="Microsoft Sans Serif"/>
                <a:cs typeface="Microsoft Sans Serif"/>
              </a:rPr>
              <a:t>третьих </a:t>
            </a:r>
            <a:r>
              <a:rPr sz="1200" dirty="0">
                <a:latin typeface="Microsoft Sans Serif"/>
                <a:cs typeface="Microsoft Sans Serif"/>
              </a:rPr>
              <a:t>лиц, </a:t>
            </a:r>
            <a:r>
              <a:rPr sz="1200" spc="5" dirty="0">
                <a:latin typeface="Microsoft Sans Serif"/>
                <a:cs typeface="Microsoft Sans Serif"/>
              </a:rPr>
              <a:t> </a:t>
            </a:r>
            <a:r>
              <a:rPr sz="1200" spc="-15" dirty="0">
                <a:latin typeface="Microsoft Sans Serif"/>
                <a:cs typeface="Microsoft Sans Serif"/>
              </a:rPr>
              <a:t>другие обязательства </a:t>
            </a:r>
            <a:r>
              <a:rPr sz="1200" dirty="0">
                <a:latin typeface="Microsoft Sans Serif"/>
                <a:cs typeface="Microsoft Sans Serif"/>
              </a:rPr>
              <a:t>в </a:t>
            </a:r>
            <a:r>
              <a:rPr sz="1200" spc="-10" dirty="0">
                <a:latin typeface="Microsoft Sans Serif"/>
                <a:cs typeface="Microsoft Sans Serif"/>
              </a:rPr>
              <a:t>соответствии </a:t>
            </a:r>
            <a:r>
              <a:rPr sz="1200" dirty="0">
                <a:latin typeface="Microsoft Sans Serif"/>
                <a:cs typeface="Microsoft Sans Serif"/>
              </a:rPr>
              <a:t>с </a:t>
            </a:r>
            <a:r>
              <a:rPr sz="1200" spc="-10" dirty="0">
                <a:latin typeface="Microsoft Sans Serif"/>
                <a:cs typeface="Microsoft Sans Serif"/>
              </a:rPr>
              <a:t>видами долговых </a:t>
            </a:r>
            <a:r>
              <a:rPr sz="1200" spc="-5" dirty="0">
                <a:latin typeface="Microsoft Sans Serif"/>
                <a:cs typeface="Microsoft Sans Serif"/>
              </a:rPr>
              <a:t> </a:t>
            </a:r>
            <a:r>
              <a:rPr sz="1200" spc="-15" dirty="0">
                <a:latin typeface="Microsoft Sans Serif"/>
                <a:cs typeface="Microsoft Sans Serif"/>
              </a:rPr>
              <a:t>обязательств,</a:t>
            </a:r>
            <a:r>
              <a:rPr sz="1200" spc="-10" dirty="0">
                <a:latin typeface="Microsoft Sans Serif"/>
                <a:cs typeface="Microsoft Sans Serif"/>
              </a:rPr>
              <a:t> установленными</a:t>
            </a:r>
            <a:r>
              <a:rPr sz="1200" spc="-5" dirty="0">
                <a:latin typeface="Microsoft Sans Serif"/>
                <a:cs typeface="Microsoft Sans Serif"/>
              </a:rPr>
              <a:t> </a:t>
            </a:r>
            <a:r>
              <a:rPr sz="1200" spc="-20" dirty="0">
                <a:latin typeface="Microsoft Sans Serif"/>
                <a:cs typeface="Microsoft Sans Serif"/>
              </a:rPr>
              <a:t>Бюджетным</a:t>
            </a:r>
            <a:r>
              <a:rPr sz="1200" spc="-15" dirty="0">
                <a:latin typeface="Microsoft Sans Serif"/>
                <a:cs typeface="Microsoft Sans Serif"/>
              </a:rPr>
              <a:t> </a:t>
            </a:r>
            <a:r>
              <a:rPr sz="1200" spc="-25" dirty="0">
                <a:latin typeface="Microsoft Sans Serif"/>
                <a:cs typeface="Microsoft Sans Serif"/>
              </a:rPr>
              <a:t>кодексом, </a:t>
            </a:r>
            <a:r>
              <a:rPr sz="1200" spc="-305" dirty="0">
                <a:latin typeface="Microsoft Sans Serif"/>
                <a:cs typeface="Microsoft Sans Serif"/>
              </a:rPr>
              <a:t> </a:t>
            </a:r>
            <a:r>
              <a:rPr sz="1200" spc="-5" dirty="0">
                <a:latin typeface="Microsoft Sans Serif"/>
                <a:cs typeface="Microsoft Sans Serif"/>
              </a:rPr>
              <a:t>принятые</a:t>
            </a:r>
            <a:r>
              <a:rPr sz="1200" spc="10" dirty="0">
                <a:latin typeface="Microsoft Sans Serif"/>
                <a:cs typeface="Microsoft Sans Serif"/>
              </a:rPr>
              <a:t> </a:t>
            </a:r>
            <a:r>
              <a:rPr sz="1200" spc="-5" dirty="0">
                <a:latin typeface="Microsoft Sans Serif"/>
                <a:cs typeface="Microsoft Sans Serif"/>
              </a:rPr>
              <a:t>на</a:t>
            </a:r>
            <a:r>
              <a:rPr sz="1200" spc="20" dirty="0">
                <a:latin typeface="Microsoft Sans Serif"/>
                <a:cs typeface="Microsoft Sans Serif"/>
              </a:rPr>
              <a:t> </a:t>
            </a:r>
            <a:r>
              <a:rPr sz="1200" spc="-15" dirty="0">
                <a:latin typeface="Microsoft Sans Serif"/>
                <a:cs typeface="Microsoft Sans Serif"/>
              </a:rPr>
              <a:t>себя</a:t>
            </a:r>
            <a:r>
              <a:rPr sz="1200" spc="-5" dirty="0">
                <a:latin typeface="Microsoft Sans Serif"/>
                <a:cs typeface="Microsoft Sans Serif"/>
              </a:rPr>
              <a:t> </a:t>
            </a:r>
            <a:r>
              <a:rPr sz="1200" spc="-10" dirty="0">
                <a:latin typeface="Microsoft Sans Serif"/>
                <a:cs typeface="Microsoft Sans Serif"/>
              </a:rPr>
              <a:t>муниципальным</a:t>
            </a:r>
            <a:r>
              <a:rPr sz="1200" spc="50" dirty="0">
                <a:latin typeface="Microsoft Sans Serif"/>
                <a:cs typeface="Microsoft Sans Serif"/>
              </a:rPr>
              <a:t> </a:t>
            </a:r>
            <a:r>
              <a:rPr sz="1200" spc="-15" dirty="0">
                <a:latin typeface="Microsoft Sans Serif"/>
                <a:cs typeface="Microsoft Sans Serif"/>
              </a:rPr>
              <a:t>образованием</a:t>
            </a:r>
            <a:endParaRPr sz="1200" dirty="0">
              <a:latin typeface="Microsoft Sans Serif"/>
              <a:cs typeface="Microsoft Sans Serif"/>
            </a:endParaRPr>
          </a:p>
          <a:p>
            <a:pPr>
              <a:lnSpc>
                <a:spcPct val="100000"/>
              </a:lnSpc>
              <a:spcBef>
                <a:spcPts val="50"/>
              </a:spcBef>
            </a:pPr>
            <a:endParaRPr sz="1050" dirty="0">
              <a:latin typeface="Microsoft Sans Serif"/>
              <a:cs typeface="Microsoft Sans Serif"/>
            </a:endParaRPr>
          </a:p>
          <a:p>
            <a:pPr marL="184785" indent="-172720">
              <a:lnSpc>
                <a:spcPct val="100000"/>
              </a:lnSpc>
              <a:buFont typeface="Wingdings"/>
              <a:buChar char=""/>
              <a:tabLst>
                <a:tab pos="185420" algn="l"/>
              </a:tabLst>
            </a:pPr>
            <a:r>
              <a:rPr sz="1600" b="1" spc="-15" dirty="0">
                <a:solidFill>
                  <a:srgbClr val="FFFFFF"/>
                </a:solidFill>
                <a:latin typeface="Arial"/>
                <a:cs typeface="Arial"/>
              </a:rPr>
              <a:t>Бюджетный</a:t>
            </a:r>
            <a:r>
              <a:rPr sz="1600" b="1" dirty="0">
                <a:solidFill>
                  <a:srgbClr val="FFFFFF"/>
                </a:solidFill>
                <a:latin typeface="Arial"/>
                <a:cs typeface="Arial"/>
              </a:rPr>
              <a:t> </a:t>
            </a:r>
            <a:r>
              <a:rPr sz="1600" b="1" spc="-10" dirty="0">
                <a:solidFill>
                  <a:srgbClr val="FFFFFF"/>
                </a:solidFill>
                <a:latin typeface="Arial"/>
                <a:cs typeface="Arial"/>
              </a:rPr>
              <a:t>процесс</a:t>
            </a:r>
            <a:endParaRPr sz="1600" dirty="0">
              <a:latin typeface="Arial"/>
              <a:cs typeface="Arial"/>
            </a:endParaRPr>
          </a:p>
          <a:p>
            <a:pPr marL="29209" marR="5080" algn="just">
              <a:lnSpc>
                <a:spcPct val="100000"/>
              </a:lnSpc>
              <a:spcBef>
                <a:spcPts val="1165"/>
              </a:spcBef>
            </a:pPr>
            <a:r>
              <a:rPr sz="1200" spc="-15" dirty="0">
                <a:latin typeface="Microsoft Sans Serif"/>
                <a:cs typeface="Microsoft Sans Serif"/>
              </a:rPr>
              <a:t>регламентируемая</a:t>
            </a:r>
            <a:r>
              <a:rPr sz="1200" spc="-10" dirty="0">
                <a:latin typeface="Microsoft Sans Serif"/>
                <a:cs typeface="Microsoft Sans Serif"/>
              </a:rPr>
              <a:t> </a:t>
            </a:r>
            <a:r>
              <a:rPr sz="1200" spc="-20" dirty="0">
                <a:latin typeface="Microsoft Sans Serif"/>
                <a:cs typeface="Microsoft Sans Serif"/>
              </a:rPr>
              <a:t>законодательством</a:t>
            </a:r>
            <a:r>
              <a:rPr sz="1200" spc="-15" dirty="0">
                <a:latin typeface="Microsoft Sans Serif"/>
                <a:cs typeface="Microsoft Sans Serif"/>
              </a:rPr>
              <a:t> </a:t>
            </a:r>
            <a:r>
              <a:rPr sz="1200" spc="-10" dirty="0">
                <a:latin typeface="Microsoft Sans Serif"/>
                <a:cs typeface="Microsoft Sans Serif"/>
              </a:rPr>
              <a:t>деятельность </a:t>
            </a:r>
            <a:r>
              <a:rPr sz="1200" spc="-305" dirty="0">
                <a:latin typeface="Microsoft Sans Serif"/>
                <a:cs typeface="Microsoft Sans Serif"/>
              </a:rPr>
              <a:t> </a:t>
            </a:r>
            <a:r>
              <a:rPr sz="1200" spc="-15" dirty="0">
                <a:latin typeface="Microsoft Sans Serif"/>
                <a:cs typeface="Microsoft Sans Serif"/>
              </a:rPr>
              <a:t>органов</a:t>
            </a:r>
            <a:r>
              <a:rPr sz="1200" spc="-10" dirty="0">
                <a:latin typeface="Microsoft Sans Serif"/>
                <a:cs typeface="Microsoft Sans Serif"/>
              </a:rPr>
              <a:t> исполнительной</a:t>
            </a:r>
            <a:r>
              <a:rPr sz="1200" spc="-5" dirty="0">
                <a:latin typeface="Microsoft Sans Serif"/>
                <a:cs typeface="Microsoft Sans Serif"/>
              </a:rPr>
              <a:t> власти,</a:t>
            </a:r>
            <a:r>
              <a:rPr sz="1200" dirty="0">
                <a:latin typeface="Microsoft Sans Serif"/>
                <a:cs typeface="Microsoft Sans Serif"/>
              </a:rPr>
              <a:t> </a:t>
            </a:r>
            <a:r>
              <a:rPr sz="1200" spc="-15" dirty="0">
                <a:latin typeface="Microsoft Sans Serif"/>
                <a:cs typeface="Microsoft Sans Serif"/>
              </a:rPr>
              <a:t>органов</a:t>
            </a:r>
            <a:r>
              <a:rPr sz="1200" spc="-10" dirty="0">
                <a:latin typeface="Microsoft Sans Serif"/>
                <a:cs typeface="Microsoft Sans Serif"/>
              </a:rPr>
              <a:t> </a:t>
            </a:r>
            <a:r>
              <a:rPr sz="1200" spc="-15" dirty="0">
                <a:latin typeface="Microsoft Sans Serif"/>
                <a:cs typeface="Microsoft Sans Serif"/>
              </a:rPr>
              <a:t>местного </a:t>
            </a:r>
            <a:r>
              <a:rPr sz="1200" spc="-305" dirty="0">
                <a:latin typeface="Microsoft Sans Serif"/>
                <a:cs typeface="Microsoft Sans Serif"/>
              </a:rPr>
              <a:t> </a:t>
            </a:r>
            <a:r>
              <a:rPr sz="1200" spc="-10" dirty="0">
                <a:latin typeface="Microsoft Sans Serif"/>
                <a:cs typeface="Microsoft Sans Serif"/>
              </a:rPr>
              <a:t>самоуправления</a:t>
            </a:r>
            <a:r>
              <a:rPr sz="1200" spc="-5" dirty="0">
                <a:latin typeface="Microsoft Sans Serif"/>
                <a:cs typeface="Microsoft Sans Serif"/>
              </a:rPr>
              <a:t> </a:t>
            </a:r>
            <a:r>
              <a:rPr sz="1200" spc="-15" dirty="0">
                <a:latin typeface="Microsoft Sans Serif"/>
                <a:cs typeface="Microsoft Sans Serif"/>
              </a:rPr>
              <a:t>по</a:t>
            </a:r>
            <a:r>
              <a:rPr sz="1200" spc="-10" dirty="0">
                <a:latin typeface="Microsoft Sans Serif"/>
                <a:cs typeface="Microsoft Sans Serif"/>
              </a:rPr>
              <a:t> </a:t>
            </a:r>
            <a:r>
              <a:rPr sz="1200" spc="-5" dirty="0">
                <a:latin typeface="Microsoft Sans Serif"/>
                <a:cs typeface="Microsoft Sans Serif"/>
              </a:rPr>
              <a:t>составлению</a:t>
            </a:r>
            <a:r>
              <a:rPr sz="1200" spc="310" dirty="0">
                <a:latin typeface="Microsoft Sans Serif"/>
                <a:cs typeface="Microsoft Sans Serif"/>
              </a:rPr>
              <a:t> </a:t>
            </a:r>
            <a:r>
              <a:rPr sz="1200" spc="-5" dirty="0">
                <a:latin typeface="Microsoft Sans Serif"/>
                <a:cs typeface="Microsoft Sans Serif"/>
              </a:rPr>
              <a:t>и</a:t>
            </a:r>
            <a:r>
              <a:rPr sz="1200" spc="310" dirty="0">
                <a:latin typeface="Microsoft Sans Serif"/>
                <a:cs typeface="Microsoft Sans Serif"/>
              </a:rPr>
              <a:t> </a:t>
            </a:r>
            <a:r>
              <a:rPr sz="1200" spc="-10" dirty="0">
                <a:latin typeface="Microsoft Sans Serif"/>
                <a:cs typeface="Microsoft Sans Serif"/>
              </a:rPr>
              <a:t>рассмотрению </a:t>
            </a:r>
            <a:r>
              <a:rPr sz="1200" spc="-5" dirty="0">
                <a:latin typeface="Microsoft Sans Serif"/>
                <a:cs typeface="Microsoft Sans Serif"/>
              </a:rPr>
              <a:t> </a:t>
            </a:r>
            <a:r>
              <a:rPr sz="1200" spc="-15" dirty="0">
                <a:latin typeface="Microsoft Sans Serif"/>
                <a:cs typeface="Microsoft Sans Serif"/>
              </a:rPr>
              <a:t>проектов</a:t>
            </a:r>
            <a:r>
              <a:rPr sz="1200" spc="-10" dirty="0">
                <a:latin typeface="Microsoft Sans Serif"/>
                <a:cs typeface="Microsoft Sans Serif"/>
              </a:rPr>
              <a:t> </a:t>
            </a:r>
            <a:r>
              <a:rPr sz="1200" spc="-20" dirty="0">
                <a:latin typeface="Microsoft Sans Serif"/>
                <a:cs typeface="Microsoft Sans Serif"/>
              </a:rPr>
              <a:t>бюджетов,</a:t>
            </a:r>
            <a:r>
              <a:rPr sz="1200" spc="280" dirty="0">
                <a:latin typeface="Microsoft Sans Serif"/>
                <a:cs typeface="Microsoft Sans Serif"/>
              </a:rPr>
              <a:t> </a:t>
            </a:r>
            <a:r>
              <a:rPr sz="1200" spc="-10" dirty="0">
                <a:latin typeface="Microsoft Sans Serif"/>
                <a:cs typeface="Microsoft Sans Serif"/>
              </a:rPr>
              <a:t>утверждению</a:t>
            </a:r>
            <a:r>
              <a:rPr sz="1200" spc="-5" dirty="0">
                <a:latin typeface="Microsoft Sans Serif"/>
                <a:cs typeface="Microsoft Sans Serif"/>
              </a:rPr>
              <a:t> и</a:t>
            </a:r>
            <a:r>
              <a:rPr sz="1200" spc="310" dirty="0">
                <a:latin typeface="Microsoft Sans Serif"/>
                <a:cs typeface="Microsoft Sans Serif"/>
              </a:rPr>
              <a:t> </a:t>
            </a:r>
            <a:r>
              <a:rPr sz="1200" spc="-10" dirty="0">
                <a:latin typeface="Microsoft Sans Serif"/>
                <a:cs typeface="Microsoft Sans Serif"/>
              </a:rPr>
              <a:t>исполнению </a:t>
            </a:r>
            <a:r>
              <a:rPr sz="1200" spc="-5" dirty="0">
                <a:latin typeface="Microsoft Sans Serif"/>
                <a:cs typeface="Microsoft Sans Serif"/>
              </a:rPr>
              <a:t> </a:t>
            </a:r>
            <a:r>
              <a:rPr sz="1200" spc="-20" dirty="0">
                <a:latin typeface="Microsoft Sans Serif"/>
                <a:cs typeface="Microsoft Sans Serif"/>
              </a:rPr>
              <a:t>бюджетов,</a:t>
            </a:r>
            <a:r>
              <a:rPr sz="1200" spc="-15" dirty="0">
                <a:latin typeface="Microsoft Sans Serif"/>
                <a:cs typeface="Microsoft Sans Serif"/>
              </a:rPr>
              <a:t> контролю </a:t>
            </a:r>
            <a:r>
              <a:rPr sz="1200" spc="-25" dirty="0">
                <a:latin typeface="Microsoft Sans Serif"/>
                <a:cs typeface="Microsoft Sans Serif"/>
              </a:rPr>
              <a:t>за</a:t>
            </a:r>
            <a:r>
              <a:rPr sz="1200" spc="-20" dirty="0">
                <a:latin typeface="Microsoft Sans Serif"/>
                <a:cs typeface="Microsoft Sans Serif"/>
              </a:rPr>
              <a:t> </a:t>
            </a:r>
            <a:r>
              <a:rPr sz="1200" dirty="0">
                <a:latin typeface="Microsoft Sans Serif"/>
                <a:cs typeface="Microsoft Sans Serif"/>
              </a:rPr>
              <a:t>их </a:t>
            </a:r>
            <a:r>
              <a:rPr sz="1200" spc="-10" dirty="0">
                <a:latin typeface="Microsoft Sans Serif"/>
                <a:cs typeface="Microsoft Sans Serif"/>
              </a:rPr>
              <a:t>исполнением, осуществлению </a:t>
            </a:r>
            <a:r>
              <a:rPr sz="1200" spc="-5" dirty="0">
                <a:latin typeface="Microsoft Sans Serif"/>
                <a:cs typeface="Microsoft Sans Serif"/>
              </a:rPr>
              <a:t> </a:t>
            </a:r>
            <a:r>
              <a:rPr sz="1200" spc="-20" dirty="0">
                <a:latin typeface="Microsoft Sans Serif"/>
                <a:cs typeface="Microsoft Sans Serif"/>
              </a:rPr>
              <a:t>бюджетного</a:t>
            </a:r>
            <a:r>
              <a:rPr sz="1200" spc="-15" dirty="0">
                <a:latin typeface="Microsoft Sans Serif"/>
                <a:cs typeface="Microsoft Sans Serif"/>
              </a:rPr>
              <a:t> учета,</a:t>
            </a:r>
            <a:r>
              <a:rPr sz="1200" spc="-10" dirty="0">
                <a:latin typeface="Microsoft Sans Serif"/>
                <a:cs typeface="Microsoft Sans Serif"/>
              </a:rPr>
              <a:t> </a:t>
            </a:r>
            <a:r>
              <a:rPr sz="1200" spc="-5" dirty="0">
                <a:latin typeface="Microsoft Sans Serif"/>
                <a:cs typeface="Microsoft Sans Serif"/>
              </a:rPr>
              <a:t>составлению,</a:t>
            </a:r>
            <a:r>
              <a:rPr sz="1200" dirty="0">
                <a:latin typeface="Microsoft Sans Serif"/>
                <a:cs typeface="Microsoft Sans Serif"/>
              </a:rPr>
              <a:t> </a:t>
            </a:r>
            <a:r>
              <a:rPr sz="1200" spc="-10" dirty="0">
                <a:latin typeface="Microsoft Sans Serif"/>
                <a:cs typeface="Microsoft Sans Serif"/>
              </a:rPr>
              <a:t>внешней</a:t>
            </a:r>
            <a:r>
              <a:rPr sz="1200" spc="-5" dirty="0">
                <a:latin typeface="Microsoft Sans Serif"/>
                <a:cs typeface="Microsoft Sans Serif"/>
              </a:rPr>
              <a:t> </a:t>
            </a:r>
            <a:r>
              <a:rPr sz="1200" spc="-15" dirty="0">
                <a:latin typeface="Microsoft Sans Serif"/>
                <a:cs typeface="Microsoft Sans Serif"/>
              </a:rPr>
              <a:t>проверке, </a:t>
            </a:r>
            <a:r>
              <a:rPr sz="1200" spc="-10" dirty="0">
                <a:latin typeface="Microsoft Sans Serif"/>
                <a:cs typeface="Microsoft Sans Serif"/>
              </a:rPr>
              <a:t> рассмотрению</a:t>
            </a:r>
            <a:r>
              <a:rPr sz="1200" spc="-5" dirty="0">
                <a:latin typeface="Microsoft Sans Serif"/>
                <a:cs typeface="Microsoft Sans Serif"/>
              </a:rPr>
              <a:t> и</a:t>
            </a:r>
            <a:r>
              <a:rPr sz="1200" spc="20" dirty="0">
                <a:latin typeface="Microsoft Sans Serif"/>
                <a:cs typeface="Microsoft Sans Serif"/>
              </a:rPr>
              <a:t> </a:t>
            </a:r>
            <a:r>
              <a:rPr sz="1200" spc="-10" dirty="0">
                <a:latin typeface="Microsoft Sans Serif"/>
                <a:cs typeface="Microsoft Sans Serif"/>
              </a:rPr>
              <a:t>утверждению</a:t>
            </a:r>
            <a:r>
              <a:rPr sz="1200" spc="10" dirty="0">
                <a:latin typeface="Microsoft Sans Serif"/>
                <a:cs typeface="Microsoft Sans Serif"/>
              </a:rPr>
              <a:t> </a:t>
            </a:r>
            <a:r>
              <a:rPr sz="1200" spc="-15" dirty="0">
                <a:latin typeface="Microsoft Sans Serif"/>
                <a:cs typeface="Microsoft Sans Serif"/>
              </a:rPr>
              <a:t>бюджетной</a:t>
            </a:r>
            <a:r>
              <a:rPr sz="1200" spc="10" dirty="0">
                <a:latin typeface="Microsoft Sans Serif"/>
                <a:cs typeface="Microsoft Sans Serif"/>
              </a:rPr>
              <a:t> </a:t>
            </a:r>
            <a:r>
              <a:rPr sz="1200" spc="-10" dirty="0">
                <a:latin typeface="Microsoft Sans Serif"/>
                <a:cs typeface="Microsoft Sans Serif"/>
              </a:rPr>
              <a:t>отчетности</a:t>
            </a:r>
            <a:endParaRPr sz="1200" dirty="0">
              <a:latin typeface="Microsoft Sans Serif"/>
              <a:cs typeface="Microsoft Sans Serif"/>
            </a:endParaRPr>
          </a:p>
        </p:txBody>
      </p:sp>
      <p:sp>
        <p:nvSpPr>
          <p:cNvPr id="19" name="object 19"/>
          <p:cNvSpPr txBox="1"/>
          <p:nvPr/>
        </p:nvSpPr>
        <p:spPr>
          <a:xfrm>
            <a:off x="9418573" y="6397049"/>
            <a:ext cx="203200" cy="197485"/>
          </a:xfrm>
          <a:prstGeom prst="rect">
            <a:avLst/>
          </a:prstGeom>
        </p:spPr>
        <p:txBody>
          <a:bodyPr vert="horz" wrap="square" lIns="0" tIns="0" rIns="0" bIns="0" rtlCol="0">
            <a:spAutoFit/>
          </a:bodyPr>
          <a:lstStyle/>
          <a:p>
            <a:pPr marL="38100">
              <a:lnSpc>
                <a:spcPts val="1440"/>
              </a:lnSpc>
            </a:pPr>
            <a:fld id="{81D60167-4931-47E6-BA6A-407CBD079E47}" type="slidenum">
              <a:rPr sz="1200" spc="-5" dirty="0">
                <a:solidFill>
                  <a:srgbClr val="888888"/>
                </a:solidFill>
                <a:latin typeface="Microsoft Sans Serif"/>
                <a:cs typeface="Microsoft Sans Serif"/>
              </a:rPr>
              <a:pPr marL="38100">
                <a:lnSpc>
                  <a:spcPts val="1440"/>
                </a:lnSpc>
              </a:pPr>
              <a:t>4</a:t>
            </a:fld>
            <a:endParaRPr sz="1200" dirty="0">
              <a:latin typeface="Microsoft Sans Serif"/>
              <a:cs typeface="Microsoft Sans Serif"/>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19863" y="326062"/>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Жилищно – коммунальный комплекс и развитие инфраструктуры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27" name="object 27"/>
          <p:cNvSpPr/>
          <p:nvPr/>
        </p:nvSpPr>
        <p:spPr>
          <a:xfrm>
            <a:off x="519864" y="1900704"/>
            <a:ext cx="6306224" cy="579931"/>
          </a:xfrm>
          <a:custGeom>
            <a:avLst/>
            <a:gdLst/>
            <a:ahLst/>
            <a:cxnLst/>
            <a:rect l="l" t="t" r="r" b="b"/>
            <a:pathLst>
              <a:path w="4079875" h="340360">
                <a:moveTo>
                  <a:pt x="4023105" y="0"/>
                </a:moveTo>
                <a:lnTo>
                  <a:pt x="56641" y="0"/>
                </a:lnTo>
                <a:lnTo>
                  <a:pt x="34611" y="4456"/>
                </a:lnTo>
                <a:lnTo>
                  <a:pt x="16605" y="16605"/>
                </a:lnTo>
                <a:lnTo>
                  <a:pt x="4456" y="34611"/>
                </a:lnTo>
                <a:lnTo>
                  <a:pt x="0" y="56641"/>
                </a:lnTo>
                <a:lnTo>
                  <a:pt x="0" y="283210"/>
                </a:lnTo>
                <a:lnTo>
                  <a:pt x="4456" y="305240"/>
                </a:lnTo>
                <a:lnTo>
                  <a:pt x="16605" y="323246"/>
                </a:lnTo>
                <a:lnTo>
                  <a:pt x="34611" y="335395"/>
                </a:lnTo>
                <a:lnTo>
                  <a:pt x="56641" y="339851"/>
                </a:lnTo>
                <a:lnTo>
                  <a:pt x="4023105" y="339851"/>
                </a:lnTo>
                <a:lnTo>
                  <a:pt x="4045136" y="335395"/>
                </a:lnTo>
                <a:lnTo>
                  <a:pt x="4063142" y="323246"/>
                </a:lnTo>
                <a:lnTo>
                  <a:pt x="4075291" y="305240"/>
                </a:lnTo>
                <a:lnTo>
                  <a:pt x="4079748" y="283210"/>
                </a:lnTo>
                <a:lnTo>
                  <a:pt x="4079748" y="56641"/>
                </a:lnTo>
                <a:lnTo>
                  <a:pt x="4075291" y="34611"/>
                </a:lnTo>
                <a:lnTo>
                  <a:pt x="4063142" y="16605"/>
                </a:lnTo>
                <a:lnTo>
                  <a:pt x="4045136" y="4456"/>
                </a:lnTo>
                <a:lnTo>
                  <a:pt x="4023105" y="0"/>
                </a:lnTo>
                <a:close/>
              </a:path>
            </a:pathLst>
          </a:custGeom>
          <a:solidFill>
            <a:srgbClr val="256F9F"/>
          </a:solidFill>
        </p:spPr>
        <p:txBody>
          <a:bodyPr wrap="square" lIns="0" tIns="0" rIns="0" bIns="0" rtlCol="0" anchor="ctr"/>
          <a:lstStyle/>
          <a:p>
            <a:pPr defTabSz="742950"/>
            <a:endParaRPr sz="1463" dirty="0">
              <a:solidFill>
                <a:prstClr val="black"/>
              </a:solidFill>
              <a:latin typeface="Calibri" panose="020F0502020204030204"/>
            </a:endParaRPr>
          </a:p>
        </p:txBody>
      </p:sp>
      <p:sp>
        <p:nvSpPr>
          <p:cNvPr id="29" name="object 29"/>
          <p:cNvSpPr/>
          <p:nvPr/>
        </p:nvSpPr>
        <p:spPr>
          <a:xfrm>
            <a:off x="549322" y="1169345"/>
            <a:ext cx="2453181" cy="564418"/>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0" name="object 30"/>
          <p:cNvSpPr txBox="1"/>
          <p:nvPr/>
        </p:nvSpPr>
        <p:spPr>
          <a:xfrm>
            <a:off x="428114" y="1212051"/>
            <a:ext cx="2453181" cy="441828"/>
          </a:xfrm>
          <a:prstGeom prst="rect">
            <a:avLst/>
          </a:prstGeom>
        </p:spPr>
        <p:txBody>
          <a:bodyPr vert="horz" wrap="square" lIns="0" tIns="10835" rIns="0" bIns="0" rtlCol="0">
            <a:spAutoFit/>
          </a:bodyPr>
          <a:lstStyle/>
          <a:p>
            <a:pPr marL="10319" marR="4128" indent="107315" algn="ctr"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2827155" y="1166564"/>
            <a:ext cx="2183599" cy="549106"/>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2" name="object 32"/>
          <p:cNvSpPr txBox="1"/>
          <p:nvPr/>
        </p:nvSpPr>
        <p:spPr>
          <a:xfrm>
            <a:off x="3405696" y="1213791"/>
            <a:ext cx="1046075"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endParaRPr lang="ru-RU" sz="1400" spc="-28" dirty="0">
              <a:solidFill>
                <a:srgbClr val="FFFFFF"/>
              </a:solidFill>
              <a:latin typeface="Microsoft Sans Serif"/>
              <a:cs typeface="Microsoft Sans Serif"/>
            </a:endParaRPr>
          </a:p>
          <a:p>
            <a:pPr marL="10319" algn="ctr" defTabSz="742950">
              <a:spcBef>
                <a:spcPts val="85"/>
              </a:spcBef>
            </a:pP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94 137,6</a:t>
            </a:r>
            <a:endParaRPr sz="1400" dirty="0">
              <a:solidFill>
                <a:prstClr val="black"/>
              </a:solidFill>
              <a:latin typeface="Microsoft Sans Serif"/>
              <a:cs typeface="Microsoft Sans Serif"/>
            </a:endParaRPr>
          </a:p>
        </p:txBody>
      </p:sp>
      <p:sp>
        <p:nvSpPr>
          <p:cNvPr id="33" name="object 33"/>
          <p:cNvSpPr/>
          <p:nvPr/>
        </p:nvSpPr>
        <p:spPr>
          <a:xfrm>
            <a:off x="4854964" y="1166565"/>
            <a:ext cx="2453181" cy="549106"/>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4" name="object 34"/>
          <p:cNvSpPr txBox="1"/>
          <p:nvPr/>
        </p:nvSpPr>
        <p:spPr>
          <a:xfrm>
            <a:off x="5571340" y="1218209"/>
            <a:ext cx="981313"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94 954,7</a:t>
            </a:r>
            <a:endParaRPr sz="1400" dirty="0">
              <a:solidFill>
                <a:prstClr val="black"/>
              </a:solidFill>
              <a:latin typeface="Microsoft Sans Serif"/>
              <a:cs typeface="Microsoft Sans Serif"/>
            </a:endParaRPr>
          </a:p>
        </p:txBody>
      </p:sp>
      <p:sp>
        <p:nvSpPr>
          <p:cNvPr id="35" name="object 35"/>
          <p:cNvSpPr/>
          <p:nvPr/>
        </p:nvSpPr>
        <p:spPr>
          <a:xfrm>
            <a:off x="7113240" y="1131558"/>
            <a:ext cx="2262995" cy="602036"/>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6" name="object 36"/>
          <p:cNvSpPr txBox="1"/>
          <p:nvPr/>
        </p:nvSpPr>
        <p:spPr>
          <a:xfrm>
            <a:off x="7789382" y="1262303"/>
            <a:ext cx="983127" cy="441828"/>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47 595,5</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pic>
        <p:nvPicPr>
          <p:cNvPr id="3" name="Рисунок 2">
            <a:extLst>
              <a:ext uri="{FF2B5EF4-FFF2-40B4-BE49-F238E27FC236}">
                <a16:creationId xmlns:a16="http://schemas.microsoft.com/office/drawing/2014/main" id="{27FEC816-AFCE-4C50-B87D-14DA05DDD87C}"/>
              </a:ext>
            </a:extLst>
          </p:cNvPr>
          <p:cNvPicPr>
            <a:picLocks noChangeAspect="1"/>
          </p:cNvPicPr>
          <p:nvPr/>
        </p:nvPicPr>
        <p:blipFill>
          <a:blip r:embed="rId3"/>
          <a:stretch>
            <a:fillRect/>
          </a:stretch>
        </p:blipFill>
        <p:spPr>
          <a:xfrm>
            <a:off x="7041232" y="3212976"/>
            <a:ext cx="2479428" cy="2127675"/>
          </a:xfrm>
          <a:prstGeom prst="rect">
            <a:avLst/>
          </a:prstGeom>
        </p:spPr>
      </p:pic>
      <p:sp>
        <p:nvSpPr>
          <p:cNvPr id="17" name="object 40">
            <a:extLst>
              <a:ext uri="{FF2B5EF4-FFF2-40B4-BE49-F238E27FC236}">
                <a16:creationId xmlns:a16="http://schemas.microsoft.com/office/drawing/2014/main" id="{C309B92C-9B5D-45B3-A772-E00BCE83EEF4}"/>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40</a:t>
            </a:fld>
            <a:endParaRPr sz="1200" dirty="0">
              <a:latin typeface="Microsoft Sans Serif"/>
              <a:cs typeface="Microsoft Sans Serif"/>
            </a:endParaRPr>
          </a:p>
        </p:txBody>
      </p:sp>
      <p:sp>
        <p:nvSpPr>
          <p:cNvPr id="18" name="object 34">
            <a:extLst>
              <a:ext uri="{FF2B5EF4-FFF2-40B4-BE49-F238E27FC236}">
                <a16:creationId xmlns:a16="http://schemas.microsoft.com/office/drawing/2014/main" id="{7AFE1793-121D-48C6-8C9C-7C64C60BD644}"/>
              </a:ext>
            </a:extLst>
          </p:cNvPr>
          <p:cNvSpPr txBox="1"/>
          <p:nvPr/>
        </p:nvSpPr>
        <p:spPr>
          <a:xfrm>
            <a:off x="1928664" y="2041858"/>
            <a:ext cx="3694338" cy="235618"/>
          </a:xfrm>
          <a:prstGeom prst="rect">
            <a:avLst/>
          </a:prstGeom>
        </p:spPr>
        <p:txBody>
          <a:bodyPr vert="horz" wrap="square" lIns="0" tIns="10835" rIns="0" bIns="0" rtlCol="0">
            <a:spAutoFit/>
          </a:bodyPr>
          <a:lstStyle/>
          <a:p>
            <a:pPr marL="10319" algn="ctr" defTabSz="742950">
              <a:spcBef>
                <a:spcPts val="85"/>
              </a:spcBef>
            </a:pPr>
            <a:r>
              <a:rPr lang="ru-RU" sz="1460" spc="-24" dirty="0">
                <a:solidFill>
                  <a:srgbClr val="FFFFFF"/>
                </a:solidFill>
                <a:latin typeface="Microsoft Sans Serif"/>
                <a:cs typeface="Microsoft Sans Serif"/>
              </a:rPr>
              <a:t>Расходы по источникам финансирования</a:t>
            </a:r>
            <a:endParaRPr sz="1460" dirty="0">
              <a:solidFill>
                <a:prstClr val="black"/>
              </a:solidFill>
              <a:latin typeface="Microsoft Sans Serif"/>
              <a:cs typeface="Microsoft Sans Serif"/>
            </a:endParaRPr>
          </a:p>
        </p:txBody>
      </p:sp>
      <p:graphicFrame>
        <p:nvGraphicFramePr>
          <p:cNvPr id="19" name="Диаграмма 18">
            <a:extLst>
              <a:ext uri="{FF2B5EF4-FFF2-40B4-BE49-F238E27FC236}">
                <a16:creationId xmlns:a16="http://schemas.microsoft.com/office/drawing/2014/main" id="{CB703D42-8D64-4420-B24A-3B99D615DF85}"/>
              </a:ext>
            </a:extLst>
          </p:cNvPr>
          <p:cNvGraphicFramePr/>
          <p:nvPr/>
        </p:nvGraphicFramePr>
        <p:xfrm>
          <a:off x="0" y="2614295"/>
          <a:ext cx="7456410" cy="41115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671437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34873" y="1050574"/>
            <a:ext cx="9253855" cy="287899"/>
          </a:xfrm>
          <a:prstGeom prst="rect">
            <a:avLst/>
          </a:prstGeom>
          <a:solidFill>
            <a:srgbClr val="236997"/>
          </a:solidFill>
        </p:spPr>
        <p:txBody>
          <a:bodyPr vert="horz" wrap="square" lIns="0" tIns="41275" rIns="0" bIns="0" rtlCol="0" anchor="ctr">
            <a:spAutoFit/>
          </a:bodyPr>
          <a:lstStyle/>
          <a:p>
            <a:pPr algn="ctr">
              <a:lnSpc>
                <a:spcPct val="100000"/>
              </a:lnSpc>
              <a:spcBef>
                <a:spcPts val="325"/>
              </a:spcBef>
            </a:pPr>
            <a:r>
              <a:rPr sz="1600" spc="-20" dirty="0">
                <a:solidFill>
                  <a:srgbClr val="FFFFFF"/>
                </a:solidFill>
                <a:latin typeface="Microsoft Sans Serif"/>
                <a:cs typeface="Microsoft Sans Serif"/>
              </a:rPr>
              <a:t>Расходы</a:t>
            </a:r>
            <a:r>
              <a:rPr sz="1600" spc="5" dirty="0">
                <a:solidFill>
                  <a:srgbClr val="FFFFFF"/>
                </a:solidFill>
                <a:latin typeface="Microsoft Sans Serif"/>
                <a:cs typeface="Microsoft Sans Serif"/>
              </a:rPr>
              <a:t> </a:t>
            </a:r>
            <a:r>
              <a:rPr sz="1600" spc="-15" dirty="0">
                <a:solidFill>
                  <a:srgbClr val="FFFFFF"/>
                </a:solidFill>
                <a:latin typeface="Microsoft Sans Serif"/>
                <a:cs typeface="Microsoft Sans Serif"/>
              </a:rPr>
              <a:t>на</a:t>
            </a:r>
            <a:r>
              <a:rPr sz="1600" spc="35" dirty="0">
                <a:solidFill>
                  <a:srgbClr val="FFFFFF"/>
                </a:solidFill>
                <a:latin typeface="Microsoft Sans Serif"/>
                <a:cs typeface="Microsoft Sans Serif"/>
              </a:rPr>
              <a:t> </a:t>
            </a:r>
            <a:r>
              <a:rPr sz="1600" spc="-10" dirty="0">
                <a:solidFill>
                  <a:srgbClr val="FFFFFF"/>
                </a:solidFill>
                <a:latin typeface="Microsoft Sans Serif"/>
                <a:cs typeface="Microsoft Sans Serif"/>
              </a:rPr>
              <a:t>реализацию</a:t>
            </a:r>
            <a:r>
              <a:rPr sz="1600" spc="45" dirty="0">
                <a:solidFill>
                  <a:srgbClr val="FFFFFF"/>
                </a:solidFill>
                <a:latin typeface="Microsoft Sans Serif"/>
                <a:cs typeface="Microsoft Sans Serif"/>
              </a:rPr>
              <a:t> </a:t>
            </a:r>
            <a:r>
              <a:rPr sz="1600" spc="-20" dirty="0">
                <a:solidFill>
                  <a:srgbClr val="FFFFFF"/>
                </a:solidFill>
                <a:latin typeface="Microsoft Sans Serif"/>
                <a:cs typeface="Microsoft Sans Serif"/>
              </a:rPr>
              <a:t>программы</a:t>
            </a:r>
            <a:r>
              <a:rPr sz="1600" spc="35" dirty="0">
                <a:solidFill>
                  <a:srgbClr val="FFFFFF"/>
                </a:solidFill>
                <a:latin typeface="Microsoft Sans Serif"/>
                <a:cs typeface="Microsoft Sans Serif"/>
              </a:rPr>
              <a:t> </a:t>
            </a:r>
            <a:r>
              <a:rPr sz="1600" spc="-40" dirty="0" err="1">
                <a:solidFill>
                  <a:srgbClr val="FFFFFF"/>
                </a:solidFill>
                <a:latin typeface="Microsoft Sans Serif"/>
                <a:cs typeface="Microsoft Sans Serif"/>
              </a:rPr>
              <a:t>за</a:t>
            </a:r>
            <a:r>
              <a:rPr sz="1600" spc="20" dirty="0">
                <a:solidFill>
                  <a:srgbClr val="FFFFFF"/>
                </a:solidFill>
                <a:latin typeface="Microsoft Sans Serif"/>
                <a:cs typeface="Microsoft Sans Serif"/>
              </a:rPr>
              <a:t> </a:t>
            </a: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5</a:t>
            </a:r>
            <a:r>
              <a:rPr sz="1600" spc="10" dirty="0">
                <a:solidFill>
                  <a:srgbClr val="FFFFFF"/>
                </a:solidFill>
                <a:latin typeface="Microsoft Sans Serif"/>
                <a:cs typeface="Microsoft Sans Serif"/>
              </a:rPr>
              <a:t> </a:t>
            </a:r>
            <a:r>
              <a:rPr sz="1600" spc="-35" dirty="0">
                <a:solidFill>
                  <a:srgbClr val="FFFFFF"/>
                </a:solidFill>
                <a:latin typeface="Microsoft Sans Serif"/>
                <a:cs typeface="Microsoft Sans Serif"/>
              </a:rPr>
              <a:t>год</a:t>
            </a:r>
            <a:endParaRPr sz="1600" dirty="0">
              <a:latin typeface="Microsoft Sans Serif"/>
              <a:cs typeface="Microsoft Sans Serif"/>
            </a:endParaRPr>
          </a:p>
        </p:txBody>
      </p:sp>
      <p:graphicFrame>
        <p:nvGraphicFramePr>
          <p:cNvPr id="8" name="object 8"/>
          <p:cNvGraphicFramePr>
            <a:graphicFrameLocks noGrp="1"/>
          </p:cNvGraphicFramePr>
          <p:nvPr/>
        </p:nvGraphicFramePr>
        <p:xfrm>
          <a:off x="416051" y="1412776"/>
          <a:ext cx="9253854" cy="4824536"/>
        </p:xfrm>
        <a:graphic>
          <a:graphicData uri="http://schemas.openxmlformats.org/drawingml/2006/table">
            <a:tbl>
              <a:tblPr firstRow="1" bandRow="1">
                <a:tableStyleId>{2D5ABB26-0587-4C30-8999-92F81FD0307C}</a:tableStyleId>
              </a:tblPr>
              <a:tblGrid>
                <a:gridCol w="90518">
                  <a:extLst>
                    <a:ext uri="{9D8B030D-6E8A-4147-A177-3AD203B41FA5}">
                      <a16:colId xmlns:a16="http://schemas.microsoft.com/office/drawing/2014/main" val="20000"/>
                    </a:ext>
                  </a:extLst>
                </a:gridCol>
                <a:gridCol w="1808444">
                  <a:extLst>
                    <a:ext uri="{9D8B030D-6E8A-4147-A177-3AD203B41FA5}">
                      <a16:colId xmlns:a16="http://schemas.microsoft.com/office/drawing/2014/main" val="20001"/>
                    </a:ext>
                  </a:extLst>
                </a:gridCol>
                <a:gridCol w="65657">
                  <a:extLst>
                    <a:ext uri="{9D8B030D-6E8A-4147-A177-3AD203B41FA5}">
                      <a16:colId xmlns:a16="http://schemas.microsoft.com/office/drawing/2014/main" val="20002"/>
                    </a:ext>
                  </a:extLst>
                </a:gridCol>
                <a:gridCol w="7228273">
                  <a:extLst>
                    <a:ext uri="{9D8B030D-6E8A-4147-A177-3AD203B41FA5}">
                      <a16:colId xmlns:a16="http://schemas.microsoft.com/office/drawing/2014/main" val="20003"/>
                    </a:ext>
                  </a:extLst>
                </a:gridCol>
                <a:gridCol w="60962">
                  <a:extLst>
                    <a:ext uri="{9D8B030D-6E8A-4147-A177-3AD203B41FA5}">
                      <a16:colId xmlns:a16="http://schemas.microsoft.com/office/drawing/2014/main" val="20005"/>
                    </a:ext>
                  </a:extLst>
                </a:gridCol>
              </a:tblGrid>
              <a:tr h="2184353">
                <a:tc gridSpan="3">
                  <a:txBody>
                    <a:bodyPr/>
                    <a:lstStyle/>
                    <a:p>
                      <a:pPr marL="90805">
                        <a:lnSpc>
                          <a:spcPts val="2100"/>
                        </a:lnSpc>
                        <a:tabLst>
                          <a:tab pos="1528445" algn="l"/>
                        </a:tabLst>
                      </a:pPr>
                      <a:endParaRPr sz="1400" dirty="0">
                        <a:latin typeface="Microsoft Sans Serif"/>
                        <a:cs typeface="Microsoft Sans Serif"/>
                      </a:endParaRPr>
                    </a:p>
                  </a:txBody>
                  <a:tcPr marL="0" marR="0" marT="0" marB="0">
                    <a:solidFill>
                      <a:srgbClr val="236997"/>
                    </a:solidFill>
                  </a:tcPr>
                </a:tc>
                <a:tc hMerge="1">
                  <a:txBody>
                    <a:bodyPr/>
                    <a:lstStyle/>
                    <a:p>
                      <a:endParaRPr/>
                    </a:p>
                  </a:txBody>
                  <a:tcPr marL="0" marR="0" marT="0" marB="0"/>
                </a:tc>
                <a:tc hMerge="1">
                  <a:txBody>
                    <a:bodyPr/>
                    <a:lstStyle/>
                    <a:p>
                      <a:endParaRPr/>
                    </a:p>
                  </a:txBody>
                  <a:tcPr marL="0" marR="0" marT="0" marB="0"/>
                </a:tc>
                <a:tc>
                  <a:txBody>
                    <a:bodyPr/>
                    <a:lstStyle/>
                    <a:p>
                      <a:pPr marL="90805" indent="0" algn="just">
                        <a:lnSpc>
                          <a:spcPct val="100000"/>
                        </a:lnSpc>
                        <a:spcBef>
                          <a:spcPts val="325"/>
                        </a:spcBef>
                        <a:buNone/>
                        <a:tabLst>
                          <a:tab pos="320675" algn="l"/>
                        </a:tabLst>
                      </a:pPr>
                      <a:r>
                        <a:rPr lang="ru-RU" sz="1100" b="1" dirty="0">
                          <a:latin typeface="Microsoft Sans Serif"/>
                          <a:cs typeface="Microsoft Sans Serif"/>
                        </a:rPr>
                        <a:t>Подпрограмма 1. "Устойчивое развитие сельских территорий Черемховского районного муниципального образования" исполнена в сумме 16 644,1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проведение конкурса «Лучший проект территориального общественного самоуправления на территории Черемховского районного муниципального образования» в сумме 344,8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капитальный ремонт нежилого здания для МКУ ДО ДШИ п. Михайловка в сумме 9 464,9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проведение экспертизы отсутствия в малонаселенном пункте услуг связи ли наличия услуг связи низкого качества в сумме 73,5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строительство клуба в с. Новостройка в сумме 5 786,6 тыс. руб.</a:t>
                      </a:r>
                      <a:endParaRPr sz="1100" dirty="0">
                        <a:latin typeface="Microsoft Sans Serif"/>
                        <a:cs typeface="Microsoft Sans Serif"/>
                      </a:endParaRPr>
                    </a:p>
                  </a:txBody>
                  <a:tcPr marL="0" marR="0" marT="41275" marB="0" anchor="ctr">
                    <a:lnB w="12700" cap="flat" cmpd="sng" algn="ctr">
                      <a:solidFill>
                        <a:srgbClr val="ACB8C9"/>
                      </a:solidFill>
                      <a:prstDash val="solid"/>
                      <a:round/>
                      <a:headEnd type="none" w="med" len="med"/>
                      <a:tailEnd type="none" w="med" len="med"/>
                    </a:lnB>
                    <a:solidFill>
                      <a:srgbClr val="F3F3F3"/>
                    </a:solidFill>
                  </a:tcPr>
                </a:tc>
                <a:tc rowSpan="2">
                  <a:txBody>
                    <a:bodyPr/>
                    <a:lstStyle/>
                    <a:p>
                      <a:pPr>
                        <a:lnSpc>
                          <a:spcPct val="100000"/>
                        </a:lnSpc>
                      </a:pPr>
                      <a:endParaRPr sz="1300" dirty="0">
                        <a:latin typeface="Times New Roman"/>
                        <a:cs typeface="Times New Roman"/>
                      </a:endParaRPr>
                    </a:p>
                  </a:txBody>
                  <a:tcPr marL="0" marR="0" marT="0" marB="0"/>
                </a:tc>
                <a:extLst>
                  <a:ext uri="{0D108BD9-81ED-4DB2-BD59-A6C34878D82A}">
                    <a16:rowId xmlns:a16="http://schemas.microsoft.com/office/drawing/2014/main" val="10000"/>
                  </a:ext>
                </a:extLst>
              </a:tr>
              <a:tr h="2640183">
                <a:tc>
                  <a:txBody>
                    <a:bodyPr/>
                    <a:lstStyle/>
                    <a:p>
                      <a:endParaRPr lang="ru-RU" dirty="0"/>
                    </a:p>
                  </a:txBody>
                  <a:tcPr marL="0" marR="0" marT="0" marB="0">
                    <a:lnB w="12700">
                      <a:solidFill>
                        <a:srgbClr val="FFFFFF"/>
                      </a:solidFill>
                      <a:prstDash val="solid"/>
                    </a:lnB>
                    <a:solidFill>
                      <a:srgbClr val="236997"/>
                    </a:solidFill>
                  </a:tcPr>
                </a:tc>
                <a:tc>
                  <a:txBody>
                    <a:bodyPr/>
                    <a:lstStyle/>
                    <a:p>
                      <a:endParaRPr lang="ru-RU" sz="1400" kern="1200" dirty="0">
                        <a:solidFill>
                          <a:schemeClr val="tx1"/>
                        </a:solidFill>
                        <a:latin typeface="Microsoft Sans Serif"/>
                        <a:ea typeface="+mn-ea"/>
                        <a:cs typeface="Microsoft Sans Serif"/>
                      </a:endParaRPr>
                    </a:p>
                  </a:txBody>
                  <a:tcPr marL="0" marR="0" marT="36195" marB="0">
                    <a:lnB w="12700">
                      <a:solidFill>
                        <a:srgbClr val="FFFFFF"/>
                      </a:solidFill>
                      <a:prstDash val="solid"/>
                    </a:lnB>
                    <a:solidFill>
                      <a:srgbClr val="236997"/>
                    </a:solidFill>
                  </a:tcPr>
                </a:tc>
                <a:tc>
                  <a:txBody>
                    <a:bodyPr/>
                    <a:lstStyle/>
                    <a:p>
                      <a:endParaRPr lang="ru-RU" dirty="0"/>
                    </a:p>
                  </a:txBody>
                  <a:tcPr marL="0" marR="0" marT="0" marB="0">
                    <a:lnB w="12700">
                      <a:solidFill>
                        <a:srgbClr val="FFFFFF"/>
                      </a:solidFill>
                      <a:prstDash val="solid"/>
                    </a:lnB>
                    <a:solidFill>
                      <a:srgbClr val="236997"/>
                    </a:solidFill>
                  </a:tcPr>
                </a:tc>
                <a:tc>
                  <a:txBody>
                    <a:bodyPr/>
                    <a:lstStyle/>
                    <a:p>
                      <a:pPr marL="90805" indent="0" algn="just">
                        <a:lnSpc>
                          <a:spcPct val="100000"/>
                        </a:lnSpc>
                        <a:spcBef>
                          <a:spcPts val="325"/>
                        </a:spcBef>
                        <a:buNone/>
                        <a:tabLst>
                          <a:tab pos="320675" algn="l"/>
                        </a:tabLst>
                      </a:pPr>
                      <a:r>
                        <a:rPr lang="ru-RU" sz="1100" b="1" dirty="0">
                          <a:latin typeface="Microsoft Sans Serif"/>
                          <a:cs typeface="Microsoft Sans Serif"/>
                        </a:rPr>
                        <a:t>Подпрограмма 2. "Охрана окружающей среды на территории Черемховского районного муниципального образования" исполнена в сумме 4 924,4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осуществление отдельных областных государственных полномочий по организации деятельности по обращению с собаками и кошками без владельцев 2 305 4 тыс. руб., в том числе 209,6 тыс. руб. на оплату труда работников, осуществляющих переданные государственные полномочия;</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вывоз мусора  с территории кладбища д.Бархатова на сумму 4,0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разработка декларации безопасности ГТС с. Новостройка на сумму 1 493,1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разработка проектов и утверждение зон санитарной охраны источников водоснабжения на сумму 500,0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содержание мест накопления твердых коммунальных отходов посредством предоставления межбюджетных трансфертов бюджетам поселений в соответствии с заключенными соглашениями на сумму 1 121,9 тыс. руб.</a:t>
                      </a:r>
                      <a:endParaRPr sz="1100" dirty="0">
                        <a:latin typeface="Microsoft Sans Serif"/>
                        <a:cs typeface="Microsoft Sans Serif"/>
                      </a:endParaRPr>
                    </a:p>
                  </a:txBody>
                  <a:tcPr marL="0" marR="0" marT="41275" marB="0" anchor="ctr">
                    <a:lnT w="12700" cap="flat" cmpd="sng" algn="ctr">
                      <a:solidFill>
                        <a:srgbClr val="ACB8C9"/>
                      </a:solidFill>
                      <a:prstDash val="solid"/>
                      <a:round/>
                      <a:headEnd type="none" w="med" len="med"/>
                      <a:tailEnd type="none" w="med" len="med"/>
                    </a:lnT>
                    <a:lnB w="12700" cap="flat" cmpd="sng" algn="ctr">
                      <a:solidFill>
                        <a:srgbClr val="ACB8C9"/>
                      </a:solidFill>
                      <a:prstDash val="solid"/>
                      <a:round/>
                      <a:headEnd type="none" w="med" len="med"/>
                      <a:tailEnd type="none" w="med" len="med"/>
                    </a:lnB>
                    <a:solidFill>
                      <a:srgbClr val="F3F3F3"/>
                    </a:solidFill>
                  </a:tcPr>
                </a:tc>
                <a:tc vMerge="1">
                  <a:txBody>
                    <a:bodyPr/>
                    <a:lstStyle/>
                    <a:p>
                      <a:endParaRPr lang="ru-RU"/>
                    </a:p>
                  </a:txBody>
                  <a:tcPr/>
                </a:tc>
                <a:extLst>
                  <a:ext uri="{0D108BD9-81ED-4DB2-BD59-A6C34878D82A}">
                    <a16:rowId xmlns:a16="http://schemas.microsoft.com/office/drawing/2014/main" val="2998493617"/>
                  </a:ext>
                </a:extLst>
              </a:tr>
            </a:tbl>
          </a:graphicData>
        </a:graphic>
      </p:graphicFrame>
      <p:sp>
        <p:nvSpPr>
          <p:cNvPr id="12" name="object 12"/>
          <p:cNvSpPr txBox="1">
            <a:spLocks noGrp="1"/>
          </p:cNvSpPr>
          <p:nvPr>
            <p:ph type="sldNum" sz="quarter" idx="7"/>
          </p:nvPr>
        </p:nvSpPr>
        <p:spPr>
          <a:xfrm>
            <a:off x="9333230" y="6398573"/>
            <a:ext cx="247015" cy="196215"/>
          </a:xfrm>
          <a:prstGeom prst="rect">
            <a:avLst/>
          </a:prstGeom>
        </p:spPr>
        <p:txBody>
          <a:bodyPr vert="horz" wrap="square" lIns="0" tIns="0" rIns="0" bIns="0" rtlCol="0">
            <a:spAutoFit/>
          </a:bodyPr>
          <a:lstStyle>
            <a:defPPr>
              <a:defRPr lang="ru-RU"/>
            </a:defPPr>
            <a:lvl1pPr marL="0" algn="l" defTabSz="914400" rtl="0" eaLnBrk="1" latinLnBrk="0" hangingPunct="1">
              <a:defRPr sz="1200" b="0" i="0" kern="1200">
                <a:solidFill>
                  <a:srgbClr val="888888"/>
                </a:solidFill>
                <a:latin typeface="Microsoft Sans Serif"/>
                <a:ea typeface="+mn-ea"/>
                <a:cs typeface="Microsoft Sans Serif"/>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425"/>
              </a:lnSpc>
            </a:pPr>
            <a:fld id="{81D60167-4931-47E6-BA6A-407CBD079E47}" type="slidenum">
              <a:rPr lang="ru-RU" spc="-5" smtClean="0"/>
              <a:pPr marL="38100">
                <a:lnSpc>
                  <a:spcPts val="1425"/>
                </a:lnSpc>
              </a:pPr>
              <a:t>41</a:t>
            </a:fld>
            <a:endParaRPr spc="-5" dirty="0"/>
          </a:p>
        </p:txBody>
      </p:sp>
      <p:sp>
        <p:nvSpPr>
          <p:cNvPr id="7" name="object 2">
            <a:extLst>
              <a:ext uri="{FF2B5EF4-FFF2-40B4-BE49-F238E27FC236}">
                <a16:creationId xmlns:a16="http://schemas.microsoft.com/office/drawing/2014/main" id="{F64E5939-E421-4411-8400-43B11E75EF1F}"/>
              </a:ext>
            </a:extLst>
          </p:cNvPr>
          <p:cNvSpPr txBox="1"/>
          <p:nvPr/>
        </p:nvSpPr>
        <p:spPr>
          <a:xfrm>
            <a:off x="519863" y="326062"/>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Жилищно – коммунальный комплекс и развитие инфраструктуры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graphicFrame>
        <p:nvGraphicFramePr>
          <p:cNvPr id="10" name="Диаграмма 9">
            <a:extLst>
              <a:ext uri="{FF2B5EF4-FFF2-40B4-BE49-F238E27FC236}">
                <a16:creationId xmlns:a16="http://schemas.microsoft.com/office/drawing/2014/main" id="{D1674593-732B-4B34-ABD2-DC8A4E5140AB}"/>
              </a:ext>
            </a:extLst>
          </p:cNvPr>
          <p:cNvGraphicFramePr/>
          <p:nvPr/>
        </p:nvGraphicFramePr>
        <p:xfrm>
          <a:off x="380775" y="1448310"/>
          <a:ext cx="2058880" cy="43591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7436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34873" y="1050574"/>
            <a:ext cx="9253855" cy="287899"/>
          </a:xfrm>
          <a:prstGeom prst="rect">
            <a:avLst/>
          </a:prstGeom>
          <a:solidFill>
            <a:srgbClr val="236997"/>
          </a:solidFill>
        </p:spPr>
        <p:txBody>
          <a:bodyPr vert="horz" wrap="square" lIns="0" tIns="41275" rIns="0" bIns="0" rtlCol="0" anchor="ctr">
            <a:spAutoFit/>
          </a:bodyPr>
          <a:lstStyle/>
          <a:p>
            <a:pPr algn="ctr">
              <a:lnSpc>
                <a:spcPct val="100000"/>
              </a:lnSpc>
              <a:spcBef>
                <a:spcPts val="325"/>
              </a:spcBef>
            </a:pPr>
            <a:r>
              <a:rPr sz="1600" spc="-20" dirty="0">
                <a:solidFill>
                  <a:srgbClr val="FFFFFF"/>
                </a:solidFill>
                <a:latin typeface="Microsoft Sans Serif"/>
                <a:cs typeface="Microsoft Sans Serif"/>
              </a:rPr>
              <a:t>Расходы</a:t>
            </a:r>
            <a:r>
              <a:rPr sz="1600" spc="5" dirty="0">
                <a:solidFill>
                  <a:srgbClr val="FFFFFF"/>
                </a:solidFill>
                <a:latin typeface="Microsoft Sans Serif"/>
                <a:cs typeface="Microsoft Sans Serif"/>
              </a:rPr>
              <a:t> </a:t>
            </a:r>
            <a:r>
              <a:rPr sz="1600" spc="-15" dirty="0">
                <a:solidFill>
                  <a:srgbClr val="FFFFFF"/>
                </a:solidFill>
                <a:latin typeface="Microsoft Sans Serif"/>
                <a:cs typeface="Microsoft Sans Serif"/>
              </a:rPr>
              <a:t>на</a:t>
            </a:r>
            <a:r>
              <a:rPr sz="1600" spc="35" dirty="0">
                <a:solidFill>
                  <a:srgbClr val="FFFFFF"/>
                </a:solidFill>
                <a:latin typeface="Microsoft Sans Serif"/>
                <a:cs typeface="Microsoft Sans Serif"/>
              </a:rPr>
              <a:t> </a:t>
            </a:r>
            <a:r>
              <a:rPr sz="1600" spc="-10" dirty="0">
                <a:solidFill>
                  <a:srgbClr val="FFFFFF"/>
                </a:solidFill>
                <a:latin typeface="Microsoft Sans Serif"/>
                <a:cs typeface="Microsoft Sans Serif"/>
              </a:rPr>
              <a:t>реализацию</a:t>
            </a:r>
            <a:r>
              <a:rPr sz="1600" spc="45" dirty="0">
                <a:solidFill>
                  <a:srgbClr val="FFFFFF"/>
                </a:solidFill>
                <a:latin typeface="Microsoft Sans Serif"/>
                <a:cs typeface="Microsoft Sans Serif"/>
              </a:rPr>
              <a:t> </a:t>
            </a:r>
            <a:r>
              <a:rPr sz="1600" spc="-20" dirty="0">
                <a:solidFill>
                  <a:srgbClr val="FFFFFF"/>
                </a:solidFill>
                <a:latin typeface="Microsoft Sans Serif"/>
                <a:cs typeface="Microsoft Sans Serif"/>
              </a:rPr>
              <a:t>программы</a:t>
            </a:r>
            <a:r>
              <a:rPr sz="1600" spc="35" dirty="0">
                <a:solidFill>
                  <a:srgbClr val="FFFFFF"/>
                </a:solidFill>
                <a:latin typeface="Microsoft Sans Serif"/>
                <a:cs typeface="Microsoft Sans Serif"/>
              </a:rPr>
              <a:t> </a:t>
            </a:r>
            <a:r>
              <a:rPr sz="1600" spc="-40" dirty="0" err="1">
                <a:solidFill>
                  <a:srgbClr val="FFFFFF"/>
                </a:solidFill>
                <a:latin typeface="Microsoft Sans Serif"/>
                <a:cs typeface="Microsoft Sans Serif"/>
              </a:rPr>
              <a:t>за</a:t>
            </a:r>
            <a:r>
              <a:rPr sz="1600" spc="20" dirty="0">
                <a:solidFill>
                  <a:srgbClr val="FFFFFF"/>
                </a:solidFill>
                <a:latin typeface="Microsoft Sans Serif"/>
                <a:cs typeface="Microsoft Sans Serif"/>
              </a:rPr>
              <a:t> </a:t>
            </a: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5</a:t>
            </a:r>
            <a:r>
              <a:rPr sz="1600" spc="10" dirty="0">
                <a:solidFill>
                  <a:srgbClr val="FFFFFF"/>
                </a:solidFill>
                <a:latin typeface="Microsoft Sans Serif"/>
                <a:cs typeface="Microsoft Sans Serif"/>
              </a:rPr>
              <a:t> </a:t>
            </a:r>
            <a:r>
              <a:rPr sz="1600" spc="-35" dirty="0">
                <a:solidFill>
                  <a:srgbClr val="FFFFFF"/>
                </a:solidFill>
                <a:latin typeface="Microsoft Sans Serif"/>
                <a:cs typeface="Microsoft Sans Serif"/>
              </a:rPr>
              <a:t>год</a:t>
            </a:r>
            <a:endParaRPr sz="1600" dirty="0">
              <a:latin typeface="Microsoft Sans Serif"/>
              <a:cs typeface="Microsoft Sans Serif"/>
            </a:endParaRPr>
          </a:p>
        </p:txBody>
      </p:sp>
      <p:graphicFrame>
        <p:nvGraphicFramePr>
          <p:cNvPr id="8" name="object 8"/>
          <p:cNvGraphicFramePr>
            <a:graphicFrameLocks noGrp="1"/>
          </p:cNvGraphicFramePr>
          <p:nvPr/>
        </p:nvGraphicFramePr>
        <p:xfrm>
          <a:off x="416051" y="1412776"/>
          <a:ext cx="9253854" cy="5196919"/>
        </p:xfrm>
        <a:graphic>
          <a:graphicData uri="http://schemas.openxmlformats.org/drawingml/2006/table">
            <a:tbl>
              <a:tblPr firstRow="1" bandRow="1">
                <a:tableStyleId>{2D5ABB26-0587-4C30-8999-92F81FD0307C}</a:tableStyleId>
              </a:tblPr>
              <a:tblGrid>
                <a:gridCol w="90518">
                  <a:extLst>
                    <a:ext uri="{9D8B030D-6E8A-4147-A177-3AD203B41FA5}">
                      <a16:colId xmlns:a16="http://schemas.microsoft.com/office/drawing/2014/main" val="20000"/>
                    </a:ext>
                  </a:extLst>
                </a:gridCol>
                <a:gridCol w="1808444">
                  <a:extLst>
                    <a:ext uri="{9D8B030D-6E8A-4147-A177-3AD203B41FA5}">
                      <a16:colId xmlns:a16="http://schemas.microsoft.com/office/drawing/2014/main" val="20001"/>
                    </a:ext>
                  </a:extLst>
                </a:gridCol>
                <a:gridCol w="65657">
                  <a:extLst>
                    <a:ext uri="{9D8B030D-6E8A-4147-A177-3AD203B41FA5}">
                      <a16:colId xmlns:a16="http://schemas.microsoft.com/office/drawing/2014/main" val="20002"/>
                    </a:ext>
                  </a:extLst>
                </a:gridCol>
                <a:gridCol w="7228273">
                  <a:extLst>
                    <a:ext uri="{9D8B030D-6E8A-4147-A177-3AD203B41FA5}">
                      <a16:colId xmlns:a16="http://schemas.microsoft.com/office/drawing/2014/main" val="20003"/>
                    </a:ext>
                  </a:extLst>
                </a:gridCol>
                <a:gridCol w="60962">
                  <a:extLst>
                    <a:ext uri="{9D8B030D-6E8A-4147-A177-3AD203B41FA5}">
                      <a16:colId xmlns:a16="http://schemas.microsoft.com/office/drawing/2014/main" val="20005"/>
                    </a:ext>
                  </a:extLst>
                </a:gridCol>
              </a:tblGrid>
              <a:tr h="1579393">
                <a:tc gridSpan="3">
                  <a:txBody>
                    <a:bodyPr/>
                    <a:lstStyle/>
                    <a:p>
                      <a:pPr marL="90805">
                        <a:lnSpc>
                          <a:spcPts val="2100"/>
                        </a:lnSpc>
                        <a:tabLst>
                          <a:tab pos="1528445" algn="l"/>
                        </a:tabLst>
                      </a:pPr>
                      <a:endParaRPr sz="1400" dirty="0">
                        <a:latin typeface="Microsoft Sans Serif"/>
                        <a:cs typeface="Microsoft Sans Serif"/>
                      </a:endParaRPr>
                    </a:p>
                  </a:txBody>
                  <a:tcPr marL="0" marR="0" marT="0" marB="0">
                    <a:solidFill>
                      <a:srgbClr val="236997"/>
                    </a:solidFill>
                  </a:tcPr>
                </a:tc>
                <a:tc hMerge="1">
                  <a:txBody>
                    <a:bodyPr/>
                    <a:lstStyle/>
                    <a:p>
                      <a:endParaRPr/>
                    </a:p>
                  </a:txBody>
                  <a:tcPr marL="0" marR="0" marT="0" marB="0"/>
                </a:tc>
                <a:tc hMerge="1">
                  <a:txBody>
                    <a:bodyPr/>
                    <a:lstStyle/>
                    <a:p>
                      <a:endParaRPr/>
                    </a:p>
                  </a:txBody>
                  <a:tcPr marL="0" marR="0" marT="0" marB="0"/>
                </a:tc>
                <a:tc>
                  <a:txBody>
                    <a:bodyPr/>
                    <a:lstStyle/>
                    <a:p>
                      <a:pPr marL="90805" indent="0" algn="just">
                        <a:lnSpc>
                          <a:spcPct val="100000"/>
                        </a:lnSpc>
                        <a:spcBef>
                          <a:spcPts val="325"/>
                        </a:spcBef>
                        <a:buNone/>
                        <a:tabLst>
                          <a:tab pos="320675" algn="l"/>
                        </a:tabLst>
                      </a:pPr>
                      <a:r>
                        <a:rPr lang="ru-RU" sz="1100" b="1" dirty="0">
                          <a:latin typeface="Microsoft Sans Serif"/>
                          <a:cs typeface="Microsoft Sans Serif"/>
                        </a:rPr>
                        <a:t>Подпрограмма 3. «Энергосбережение и повышение энергетической эффективности на территории Черемховского районного муниципального образования»</a:t>
                      </a:r>
                      <a:r>
                        <a:rPr lang="ru-RU" sz="1100" dirty="0">
                          <a:latin typeface="Microsoft Sans Serif"/>
                          <a:cs typeface="Microsoft Sans Serif"/>
                        </a:rPr>
                        <a:t> </a:t>
                      </a:r>
                      <a:r>
                        <a:rPr lang="ru-RU" sz="1100" b="1" dirty="0">
                          <a:latin typeface="Microsoft Sans Serif"/>
                          <a:cs typeface="Microsoft Sans Serif"/>
                        </a:rPr>
                        <a:t>исполнена на сумму  1 050,7 тыс. руб.:</a:t>
                      </a:r>
                    </a:p>
                    <a:p>
                      <a:pPr marL="262255" indent="-171450" algn="just">
                        <a:lnSpc>
                          <a:spcPct val="100000"/>
                        </a:lnSpc>
                        <a:spcBef>
                          <a:spcPts val="325"/>
                        </a:spcBef>
                        <a:buFont typeface="Arial" panose="020B0604020202020204" pitchFamily="34" charset="0"/>
                        <a:buChar char="•"/>
                        <a:tabLst>
                          <a:tab pos="320675" algn="l"/>
                        </a:tabLst>
                      </a:pPr>
                      <a:r>
                        <a:rPr lang="ru-RU" sz="1100" b="1" dirty="0">
                          <a:latin typeface="Microsoft Sans Serif"/>
                          <a:cs typeface="Microsoft Sans Serif"/>
                        </a:rPr>
                        <a:t> </a:t>
                      </a:r>
                      <a:r>
                        <a:rPr lang="ru-RU" sz="1100" dirty="0">
                          <a:latin typeface="Microsoft Sans Serif"/>
                          <a:cs typeface="Microsoft Sans Serif"/>
                        </a:rPr>
                        <a:t>осуществлены мероприятий в сфере образования и культуры в области энергосбережения (поверка, замена приборов учета тепла, воды, ремонт кровли в библиотеке с.Онот, приобретение светильников). </a:t>
                      </a:r>
                    </a:p>
                    <a:p>
                      <a:pPr marL="90805" indent="0" algn="just">
                        <a:lnSpc>
                          <a:spcPct val="100000"/>
                        </a:lnSpc>
                        <a:spcBef>
                          <a:spcPts val="325"/>
                        </a:spcBef>
                        <a:buNone/>
                        <a:tabLst>
                          <a:tab pos="320675" algn="l"/>
                        </a:tabLst>
                      </a:pPr>
                      <a:endParaRPr lang="ru-RU" sz="1100" dirty="0">
                        <a:latin typeface="Microsoft Sans Serif"/>
                        <a:cs typeface="Microsoft Sans Serif"/>
                      </a:endParaRPr>
                    </a:p>
                  </a:txBody>
                  <a:tcPr marL="0" marR="0" marT="41275" marB="0" anchor="ctr">
                    <a:lnB w="12700" cap="flat" cmpd="sng" algn="ctr">
                      <a:solidFill>
                        <a:srgbClr val="ACB8C9"/>
                      </a:solidFill>
                      <a:prstDash val="solid"/>
                      <a:round/>
                      <a:headEnd type="none" w="med" len="med"/>
                      <a:tailEnd type="none" w="med" len="med"/>
                    </a:lnB>
                    <a:solidFill>
                      <a:srgbClr val="F3F3F3"/>
                    </a:solidFill>
                  </a:tcPr>
                </a:tc>
                <a:tc rowSpan="3">
                  <a:txBody>
                    <a:bodyPr/>
                    <a:lstStyle/>
                    <a:p>
                      <a:pPr>
                        <a:lnSpc>
                          <a:spcPct val="100000"/>
                        </a:lnSpc>
                      </a:pPr>
                      <a:endParaRPr sz="1300" dirty="0">
                        <a:latin typeface="Times New Roman"/>
                        <a:cs typeface="Times New Roman"/>
                      </a:endParaRPr>
                    </a:p>
                  </a:txBody>
                  <a:tcPr marL="0" marR="0" marT="0" marB="0"/>
                </a:tc>
                <a:extLst>
                  <a:ext uri="{0D108BD9-81ED-4DB2-BD59-A6C34878D82A}">
                    <a16:rowId xmlns:a16="http://schemas.microsoft.com/office/drawing/2014/main" val="10000"/>
                  </a:ext>
                </a:extLst>
              </a:tr>
              <a:tr h="1876991">
                <a:tc>
                  <a:txBody>
                    <a:bodyPr/>
                    <a:lstStyle/>
                    <a:p>
                      <a:endParaRPr lang="ru-RU" dirty="0"/>
                    </a:p>
                  </a:txBody>
                  <a:tcPr marL="0" marR="0" marT="0" marB="0">
                    <a:lnB w="12700">
                      <a:solidFill>
                        <a:srgbClr val="FFFFFF"/>
                      </a:solidFill>
                      <a:prstDash val="solid"/>
                    </a:lnB>
                    <a:solidFill>
                      <a:srgbClr val="236997"/>
                    </a:solidFill>
                  </a:tcPr>
                </a:tc>
                <a:tc>
                  <a:txBody>
                    <a:bodyPr/>
                    <a:lstStyle/>
                    <a:p>
                      <a:endParaRPr lang="ru-RU" dirty="0"/>
                    </a:p>
                  </a:txBody>
                  <a:tcPr marL="0" marR="0" marT="36195" marB="0">
                    <a:lnB w="12700">
                      <a:solidFill>
                        <a:srgbClr val="FFFFFF"/>
                      </a:solidFill>
                      <a:prstDash val="solid"/>
                    </a:lnB>
                    <a:solidFill>
                      <a:srgbClr val="236997"/>
                    </a:solidFill>
                  </a:tcPr>
                </a:tc>
                <a:tc>
                  <a:txBody>
                    <a:bodyPr/>
                    <a:lstStyle/>
                    <a:p>
                      <a:endParaRPr lang="ru-RU" dirty="0"/>
                    </a:p>
                  </a:txBody>
                  <a:tcPr marL="0" marR="0" marT="0" marB="0">
                    <a:lnB w="12700">
                      <a:solidFill>
                        <a:srgbClr val="FFFFFF"/>
                      </a:solidFill>
                      <a:prstDash val="solid"/>
                    </a:lnB>
                    <a:solidFill>
                      <a:srgbClr val="236997"/>
                    </a:solidFill>
                  </a:tcPr>
                </a:tc>
                <a:tc>
                  <a:txBody>
                    <a:bodyPr/>
                    <a:lstStyle/>
                    <a:p>
                      <a:pPr marL="90805" indent="0" algn="just">
                        <a:lnSpc>
                          <a:spcPct val="100000"/>
                        </a:lnSpc>
                        <a:spcBef>
                          <a:spcPts val="325"/>
                        </a:spcBef>
                        <a:buNone/>
                        <a:tabLst>
                          <a:tab pos="320675" algn="l"/>
                        </a:tabLst>
                      </a:pPr>
                      <a:r>
                        <a:rPr lang="ru-RU" sz="1100" b="1" dirty="0">
                          <a:latin typeface="Microsoft Sans Serif"/>
                          <a:cs typeface="Microsoft Sans Serif"/>
                        </a:rPr>
                        <a:t>Подпрограмма 4. "Обеспечение реализации муниципальной программы и прочие мероприятия в области жилищно-коммунального хозяйства"  исполнена на сумму 15 842,6 тыс. руб.:</a:t>
                      </a:r>
                    </a:p>
                    <a:p>
                      <a:pPr marL="262255" indent="-171450" algn="just">
                        <a:lnSpc>
                          <a:spcPct val="100000"/>
                        </a:lnSpc>
                        <a:spcBef>
                          <a:spcPts val="325"/>
                        </a:spcBef>
                        <a:buFont typeface="Arial" panose="020B0604020202020204" pitchFamily="34" charset="0"/>
                        <a:buChar char="•"/>
                        <a:tabLst>
                          <a:tab pos="320675" algn="l"/>
                        </a:tabLst>
                      </a:pPr>
                      <a:r>
                        <a:rPr lang="ru-RU" sz="1100" b="1" dirty="0">
                          <a:latin typeface="Microsoft Sans Serif"/>
                          <a:cs typeface="Microsoft Sans Serif"/>
                        </a:rPr>
                        <a:t> </a:t>
                      </a:r>
                      <a:r>
                        <a:rPr lang="ru-RU" sz="1100" dirty="0">
                          <a:latin typeface="Microsoft Sans Serif"/>
                          <a:cs typeface="Microsoft Sans Serif"/>
                        </a:rPr>
                        <a:t>расходы на содержание и обеспечение деятельности Управления жилищно-коммунального хозяйства, транспорта, связи и экологии АЧРМО в сумме 10 413,3 тыс. руб., а также на обеспечение деятельности казенного учреждения Проектсметсервис в сумме 5 409,9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расходы на содержание муниципального имущества в сумме 19,4 тыс. руб. (охрана, электроэнергия на водонапорной станции Черемхово - Новогромово).</a:t>
                      </a:r>
                    </a:p>
                    <a:p>
                      <a:pPr marL="90805" indent="0" algn="just">
                        <a:lnSpc>
                          <a:spcPct val="100000"/>
                        </a:lnSpc>
                        <a:spcBef>
                          <a:spcPts val="325"/>
                        </a:spcBef>
                        <a:buNone/>
                        <a:tabLst>
                          <a:tab pos="320675" algn="l"/>
                        </a:tabLst>
                      </a:pPr>
                      <a:endParaRPr sz="1100" dirty="0">
                        <a:latin typeface="Microsoft Sans Serif"/>
                        <a:cs typeface="Microsoft Sans Serif"/>
                      </a:endParaRPr>
                    </a:p>
                  </a:txBody>
                  <a:tcPr marL="0" marR="0" marT="41275" marB="0" anchor="ctr">
                    <a:lnT w="12700" cap="flat" cmpd="sng" algn="ctr">
                      <a:solidFill>
                        <a:srgbClr val="ACB8C9"/>
                      </a:solidFill>
                      <a:prstDash val="solid"/>
                      <a:round/>
                      <a:headEnd type="none" w="med" len="med"/>
                      <a:tailEnd type="none" w="med" len="med"/>
                    </a:lnT>
                    <a:lnB w="12700" cap="flat" cmpd="sng" algn="ctr">
                      <a:solidFill>
                        <a:srgbClr val="ACB8C9"/>
                      </a:solidFill>
                      <a:prstDash val="solid"/>
                      <a:round/>
                      <a:headEnd type="none" w="med" len="med"/>
                      <a:tailEnd type="none" w="med" len="med"/>
                    </a:lnB>
                    <a:solidFill>
                      <a:srgbClr val="F3F3F3"/>
                    </a:solidFill>
                  </a:tcPr>
                </a:tc>
                <a:tc vMerge="1">
                  <a:txBody>
                    <a:bodyPr/>
                    <a:lstStyle/>
                    <a:p>
                      <a:endParaRPr lang="ru-RU"/>
                    </a:p>
                  </a:txBody>
                  <a:tcPr/>
                </a:tc>
                <a:extLst>
                  <a:ext uri="{0D108BD9-81ED-4DB2-BD59-A6C34878D82A}">
                    <a16:rowId xmlns:a16="http://schemas.microsoft.com/office/drawing/2014/main" val="2998493617"/>
                  </a:ext>
                </a:extLst>
              </a:tr>
              <a:tr h="730832">
                <a:tc gridSpan="3">
                  <a:txBody>
                    <a:bodyPr/>
                    <a:lstStyle/>
                    <a:p>
                      <a:endParaRPr lang="ru-RU" dirty="0"/>
                    </a:p>
                  </a:txBody>
                  <a:tcPr marL="0" marR="0" marT="40640" marB="0">
                    <a:lnT w="12700">
                      <a:solidFill>
                        <a:srgbClr val="FFFFFF"/>
                      </a:solidFill>
                      <a:prstDash val="solid"/>
                    </a:lnT>
                    <a:solidFill>
                      <a:srgbClr val="236997"/>
                    </a:solidFill>
                  </a:tcPr>
                </a:tc>
                <a:tc hMerge="1">
                  <a:txBody>
                    <a:bodyPr/>
                    <a:lstStyle/>
                    <a:p>
                      <a:endParaRPr lang="ru-RU"/>
                    </a:p>
                  </a:txBody>
                  <a:tcPr>
                    <a:lnT w="12700" cap="flat" cmpd="sng" algn="ctr">
                      <a:solidFill>
                        <a:srgbClr val="FFFFFF"/>
                      </a:solidFill>
                      <a:prstDash val="solid"/>
                      <a:round/>
                      <a:headEnd type="none" w="med" len="med"/>
                      <a:tailEnd type="none" w="med" len="med"/>
                    </a:lnT>
                  </a:tcPr>
                </a:tc>
                <a:tc hMerge="1">
                  <a:txBody>
                    <a:bodyPr/>
                    <a:lstStyle/>
                    <a:p>
                      <a:endParaRPr lang="ru-RU"/>
                    </a:p>
                  </a:txBody>
                  <a:tcPr>
                    <a:lnT w="12700" cap="flat" cmpd="sng" algn="ctr">
                      <a:solidFill>
                        <a:srgbClr val="FFFFFF"/>
                      </a:solidFill>
                      <a:prstDash val="solid"/>
                      <a:round/>
                      <a:headEnd type="none" w="med" len="med"/>
                      <a:tailEnd type="none" w="med" len="med"/>
                    </a:lnT>
                  </a:tcPr>
                </a:tc>
                <a:tc>
                  <a:txBody>
                    <a:bodyPr/>
                    <a:lstStyle/>
                    <a:p>
                      <a:pPr marL="90805" indent="0" algn="just">
                        <a:lnSpc>
                          <a:spcPct val="100000"/>
                        </a:lnSpc>
                        <a:spcBef>
                          <a:spcPts val="325"/>
                        </a:spcBef>
                        <a:buNone/>
                        <a:tabLst>
                          <a:tab pos="320675" algn="l"/>
                        </a:tabLst>
                      </a:pPr>
                      <a:r>
                        <a:rPr lang="ru-RU" sz="1100" b="1" dirty="0">
                          <a:latin typeface="Microsoft Sans Serif"/>
                          <a:cs typeface="Microsoft Sans Serif"/>
                        </a:rPr>
                        <a:t>Подпрограмма 5. «Развитие жилищно-коммунального хозяйства на территории Черемховского районного муниципального образования" исполнена в сумме 8 633,7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замена котельного и котельно-вспомогательного оборудования на сумму 95,8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ремонт объектов и сетей водоснабжения и водоотведения на сумму 5 421,3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актуализация схем теплоснабжения на сумму 270,0 тыс. руб.;</a:t>
                      </a:r>
                    </a:p>
                    <a:p>
                      <a:pPr marL="262255" indent="-171450" algn="just">
                        <a:lnSpc>
                          <a:spcPct val="100000"/>
                        </a:lnSpc>
                        <a:spcBef>
                          <a:spcPts val="325"/>
                        </a:spcBef>
                        <a:buFont typeface="Arial" panose="020B0604020202020204" pitchFamily="34" charset="0"/>
                        <a:buChar char="•"/>
                        <a:tabLst>
                          <a:tab pos="320675" algn="l"/>
                        </a:tabLst>
                      </a:pPr>
                      <a:r>
                        <a:rPr lang="ru-RU" sz="1100" dirty="0">
                          <a:latin typeface="Microsoft Sans Serif"/>
                          <a:cs typeface="Microsoft Sans Serif"/>
                        </a:rPr>
                        <a:t>Предоставление межбюджетных трансфертов бюджетам сельских поселений на исполнение части полномочий по электро-, тепло-, водоснабжению и водоотведению  в соответствии с заключенными соглашениями о передаче полномочий в сумме 2 846,6 тыс. руб.</a:t>
                      </a:r>
                    </a:p>
                    <a:p>
                      <a:pPr marL="90805" indent="0" algn="just">
                        <a:lnSpc>
                          <a:spcPct val="100000"/>
                        </a:lnSpc>
                        <a:spcBef>
                          <a:spcPts val="325"/>
                        </a:spcBef>
                        <a:buNone/>
                        <a:tabLst>
                          <a:tab pos="320675" algn="l"/>
                        </a:tabLst>
                      </a:pPr>
                      <a:endParaRPr lang="ru-RU" sz="1100" dirty="0">
                        <a:latin typeface="Microsoft Sans Serif"/>
                        <a:cs typeface="Microsoft Sans Serif"/>
                      </a:endParaRPr>
                    </a:p>
                  </a:txBody>
                  <a:tcPr marL="0" marR="0" marT="41275" marB="0" anchor="ctr">
                    <a:lnT w="12700" cap="flat" cmpd="sng" algn="ctr">
                      <a:solidFill>
                        <a:srgbClr val="ACB8C9"/>
                      </a:solidFill>
                      <a:prstDash val="solid"/>
                      <a:round/>
                      <a:headEnd type="none" w="med" len="med"/>
                      <a:tailEnd type="none" w="med" len="med"/>
                    </a:lnT>
                    <a:lnB w="12700" cap="flat" cmpd="sng" algn="ctr">
                      <a:solidFill>
                        <a:srgbClr val="ACB8C9"/>
                      </a:solidFill>
                      <a:prstDash val="solid"/>
                      <a:round/>
                      <a:headEnd type="none" w="med" len="med"/>
                      <a:tailEnd type="none" w="med" len="med"/>
                    </a:lnB>
                    <a:solidFill>
                      <a:srgbClr val="F3F3F3"/>
                    </a:solidFill>
                  </a:tcPr>
                </a:tc>
                <a:tc vMerge="1">
                  <a:txBody>
                    <a:bodyPr/>
                    <a:lstStyle/>
                    <a:p>
                      <a:endParaRPr lang="ru-RU"/>
                    </a:p>
                  </a:txBody>
                  <a:tcPr/>
                </a:tc>
                <a:extLst>
                  <a:ext uri="{0D108BD9-81ED-4DB2-BD59-A6C34878D82A}">
                    <a16:rowId xmlns:a16="http://schemas.microsoft.com/office/drawing/2014/main" val="3900578266"/>
                  </a:ext>
                </a:extLst>
              </a:tr>
            </a:tbl>
          </a:graphicData>
        </a:graphic>
      </p:graphicFrame>
      <p:sp>
        <p:nvSpPr>
          <p:cNvPr id="12" name="object 12"/>
          <p:cNvSpPr txBox="1">
            <a:spLocks noGrp="1"/>
          </p:cNvSpPr>
          <p:nvPr>
            <p:ph type="sldNum" sz="quarter" idx="7"/>
          </p:nvPr>
        </p:nvSpPr>
        <p:spPr>
          <a:xfrm>
            <a:off x="9333230" y="6398573"/>
            <a:ext cx="247015" cy="196215"/>
          </a:xfrm>
          <a:prstGeom prst="rect">
            <a:avLst/>
          </a:prstGeom>
        </p:spPr>
        <p:txBody>
          <a:bodyPr vert="horz" wrap="square" lIns="0" tIns="0" rIns="0" bIns="0" rtlCol="0">
            <a:spAutoFit/>
          </a:bodyPr>
          <a:lstStyle>
            <a:defPPr>
              <a:defRPr lang="ru-RU"/>
            </a:defPPr>
            <a:lvl1pPr marL="0" algn="l" defTabSz="914400" rtl="0" eaLnBrk="1" latinLnBrk="0" hangingPunct="1">
              <a:defRPr sz="1200" b="0" i="0" kern="1200">
                <a:solidFill>
                  <a:srgbClr val="888888"/>
                </a:solidFill>
                <a:latin typeface="Microsoft Sans Serif"/>
                <a:ea typeface="+mn-ea"/>
                <a:cs typeface="Microsoft Sans Serif"/>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425"/>
              </a:lnSpc>
            </a:pPr>
            <a:fld id="{81D60167-4931-47E6-BA6A-407CBD079E47}" type="slidenum">
              <a:rPr lang="ru-RU" spc="-5" smtClean="0"/>
              <a:pPr marL="38100">
                <a:lnSpc>
                  <a:spcPts val="1425"/>
                </a:lnSpc>
              </a:pPr>
              <a:t>42</a:t>
            </a:fld>
            <a:endParaRPr spc="-5" dirty="0"/>
          </a:p>
        </p:txBody>
      </p:sp>
      <p:sp>
        <p:nvSpPr>
          <p:cNvPr id="7" name="object 2">
            <a:extLst>
              <a:ext uri="{FF2B5EF4-FFF2-40B4-BE49-F238E27FC236}">
                <a16:creationId xmlns:a16="http://schemas.microsoft.com/office/drawing/2014/main" id="{F64E5939-E421-4411-8400-43B11E75EF1F}"/>
              </a:ext>
            </a:extLst>
          </p:cNvPr>
          <p:cNvSpPr txBox="1"/>
          <p:nvPr/>
        </p:nvSpPr>
        <p:spPr>
          <a:xfrm>
            <a:off x="519863" y="326062"/>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Жилищно – коммунальный комплекс и развитие инфраструктуры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graphicFrame>
        <p:nvGraphicFramePr>
          <p:cNvPr id="9" name="Диаграмма 8">
            <a:extLst>
              <a:ext uri="{FF2B5EF4-FFF2-40B4-BE49-F238E27FC236}">
                <a16:creationId xmlns:a16="http://schemas.microsoft.com/office/drawing/2014/main" id="{4134B001-D42F-46E6-A0EF-675A0EABAB0E}"/>
              </a:ext>
            </a:extLst>
          </p:cNvPr>
          <p:cNvGraphicFramePr/>
          <p:nvPr/>
        </p:nvGraphicFramePr>
        <p:xfrm>
          <a:off x="380775" y="1448310"/>
          <a:ext cx="2058880" cy="43591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95754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3C01CC-E301-4153-A0C9-B0F2687E2292}"/>
              </a:ext>
            </a:extLst>
          </p:cNvPr>
          <p:cNvSpPr txBox="1">
            <a:spLocks/>
          </p:cNvSpPr>
          <p:nvPr/>
        </p:nvSpPr>
        <p:spPr>
          <a:xfrm>
            <a:off x="344488" y="249468"/>
            <a:ext cx="8352928" cy="11225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«Жилищно-коммунальный комплекс и развитие инфраструктуры в Черемховском районном муниципальном образовании»</a:t>
            </a:r>
          </a:p>
        </p:txBody>
      </p:sp>
      <p:graphicFrame>
        <p:nvGraphicFramePr>
          <p:cNvPr id="3" name="Таблица 2">
            <a:extLst>
              <a:ext uri="{FF2B5EF4-FFF2-40B4-BE49-F238E27FC236}">
                <a16:creationId xmlns:a16="http://schemas.microsoft.com/office/drawing/2014/main" id="{D5FCB8B6-7D59-4546-8AB7-395FF1B6E5BA}"/>
              </a:ext>
            </a:extLst>
          </p:cNvPr>
          <p:cNvGraphicFramePr>
            <a:graphicFrameLocks noGrp="1"/>
          </p:cNvGraphicFramePr>
          <p:nvPr/>
        </p:nvGraphicFramePr>
        <p:xfrm>
          <a:off x="401463" y="1376226"/>
          <a:ext cx="9205842" cy="4895999"/>
        </p:xfrm>
        <a:graphic>
          <a:graphicData uri="http://schemas.openxmlformats.org/drawingml/2006/table">
            <a:tbl>
              <a:tblPr firstRow="1" bandRow="1">
                <a:tableStyleId>{B301B821-A1FF-4177-AEE7-76D212191A09}</a:tableStyleId>
              </a:tblPr>
              <a:tblGrid>
                <a:gridCol w="413986">
                  <a:extLst>
                    <a:ext uri="{9D8B030D-6E8A-4147-A177-3AD203B41FA5}">
                      <a16:colId xmlns:a16="http://schemas.microsoft.com/office/drawing/2014/main" val="20000"/>
                    </a:ext>
                  </a:extLst>
                </a:gridCol>
                <a:gridCol w="6312102">
                  <a:extLst>
                    <a:ext uri="{9D8B030D-6E8A-4147-A177-3AD203B41FA5}">
                      <a16:colId xmlns:a16="http://schemas.microsoft.com/office/drawing/2014/main" val="20001"/>
                    </a:ext>
                  </a:extLst>
                </a:gridCol>
                <a:gridCol w="1202304">
                  <a:extLst>
                    <a:ext uri="{9D8B030D-6E8A-4147-A177-3AD203B41FA5}">
                      <a16:colId xmlns:a16="http://schemas.microsoft.com/office/drawing/2014/main" val="20002"/>
                    </a:ext>
                  </a:extLst>
                </a:gridCol>
                <a:gridCol w="1277450">
                  <a:extLst>
                    <a:ext uri="{9D8B030D-6E8A-4147-A177-3AD203B41FA5}">
                      <a16:colId xmlns:a16="http://schemas.microsoft.com/office/drawing/2014/main" val="20003"/>
                    </a:ext>
                  </a:extLst>
                </a:gridCol>
              </a:tblGrid>
              <a:tr h="619430">
                <a:tc>
                  <a:txBody>
                    <a:bodyPr/>
                    <a:lstStyle/>
                    <a:p>
                      <a:pPr algn="l"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44540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Удельные расходы бюджета ЧРМО на осуществление мероприятий в области энергосбережения и повышения энергетической эффективности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тыс. руб. /ед.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87,6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36477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Эффективность предоставления муниципальных услуг, оказываемых специалистами УЖКХ АЧРМО</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348556">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«Устойчивое развитие сельских территорий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4"/>
                  </a:ext>
                </a:extLst>
              </a:tr>
              <a:tr h="44540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участников трудового соревнования (конкурса) в сфере агропромышленного комплекса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r h="44540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населения, вовлеченного в деятельность территориального общественного самоуправления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42,5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8"/>
                  </a:ext>
                </a:extLst>
              </a:tr>
              <a:tr h="445405">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2 «Охрана окружающей среды на территории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9"/>
                  </a:ext>
                </a:extLst>
              </a:tr>
              <a:tr h="44540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ликвидированных мест несанкционированного размещения отходов</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0"/>
                  </a:ext>
                </a:extLst>
              </a:tr>
              <a:tr h="44540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выполнения мероприятий в сфере обращения с отходами производства и потребления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1"/>
                  </a:ext>
                </a:extLst>
              </a:tr>
              <a:tr h="445405">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выполнения заявок на отлов безнадзорных животных на территориях поселений Черемховского района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p>
                  </a:txBody>
                  <a:tcPr marL="7739" marR="7739" marT="7739" marB="0" anchor="ctr"/>
                </a:tc>
                <a:extLst>
                  <a:ext uri="{0D108BD9-81ED-4DB2-BD59-A6C34878D82A}">
                    <a16:rowId xmlns:a16="http://schemas.microsoft.com/office/drawing/2014/main" val="2107490970"/>
                  </a:ext>
                </a:extLst>
              </a:tr>
              <a:tr h="445405">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выполнения мероприятий в сфере деятельности по предотвращению негативного воздействия вод</a:t>
                      </a:r>
                    </a:p>
                  </a:txBody>
                  <a:tcPr marL="7739" marR="7739" marT="7739" marB="0" anchor="ctr"/>
                </a:tc>
                <a:tc>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p>
                  </a:txBody>
                  <a:tcPr marL="7739" marR="7739" marT="7739" marB="0" anchor="ctr"/>
                </a:tc>
                <a:extLst>
                  <a:ext uri="{0D108BD9-81ED-4DB2-BD59-A6C34878D82A}">
                    <a16:rowId xmlns:a16="http://schemas.microsoft.com/office/drawing/2014/main" val="4171178428"/>
                  </a:ext>
                </a:extLst>
              </a:tr>
            </a:tbl>
          </a:graphicData>
        </a:graphic>
      </p:graphicFrame>
      <p:sp>
        <p:nvSpPr>
          <p:cNvPr id="4" name="object 40">
            <a:extLst>
              <a:ext uri="{FF2B5EF4-FFF2-40B4-BE49-F238E27FC236}">
                <a16:creationId xmlns:a16="http://schemas.microsoft.com/office/drawing/2014/main" id="{74657879-479F-4814-B7FF-C34729BB4ECF}"/>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43</a:t>
            </a:fld>
            <a:endParaRPr sz="1200" dirty="0">
              <a:latin typeface="Microsoft Sans Serif"/>
              <a:cs typeface="Microsoft Sans Serif"/>
            </a:endParaRPr>
          </a:p>
        </p:txBody>
      </p:sp>
    </p:spTree>
    <p:extLst>
      <p:ext uri="{BB962C8B-B14F-4D97-AF65-F5344CB8AC3E}">
        <p14:creationId xmlns:p14="http://schemas.microsoft.com/office/powerpoint/2010/main" val="25080520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1DB1A862-C54C-4B88-AC38-D60FEB69B0F5}"/>
              </a:ext>
            </a:extLst>
          </p:cNvPr>
          <p:cNvGraphicFramePr>
            <a:graphicFrameLocks noGrp="1"/>
          </p:cNvGraphicFramePr>
          <p:nvPr/>
        </p:nvGraphicFramePr>
        <p:xfrm>
          <a:off x="416496" y="1636092"/>
          <a:ext cx="9228747" cy="4604278"/>
        </p:xfrm>
        <a:graphic>
          <a:graphicData uri="http://schemas.openxmlformats.org/drawingml/2006/table">
            <a:tbl>
              <a:tblPr firstRow="1" bandRow="1">
                <a:tableStyleId>{B301B821-A1FF-4177-AEE7-76D212191A09}</a:tableStyleId>
              </a:tblPr>
              <a:tblGrid>
                <a:gridCol w="357441">
                  <a:extLst>
                    <a:ext uri="{9D8B030D-6E8A-4147-A177-3AD203B41FA5}">
                      <a16:colId xmlns:a16="http://schemas.microsoft.com/office/drawing/2014/main" val="20000"/>
                    </a:ext>
                  </a:extLst>
                </a:gridCol>
                <a:gridCol w="6369143">
                  <a:extLst>
                    <a:ext uri="{9D8B030D-6E8A-4147-A177-3AD203B41FA5}">
                      <a16:colId xmlns:a16="http://schemas.microsoft.com/office/drawing/2014/main" val="20001"/>
                    </a:ext>
                  </a:extLst>
                </a:gridCol>
                <a:gridCol w="1213170">
                  <a:extLst>
                    <a:ext uri="{9D8B030D-6E8A-4147-A177-3AD203B41FA5}">
                      <a16:colId xmlns:a16="http://schemas.microsoft.com/office/drawing/2014/main" val="20002"/>
                    </a:ext>
                  </a:extLst>
                </a:gridCol>
                <a:gridCol w="1288993">
                  <a:extLst>
                    <a:ext uri="{9D8B030D-6E8A-4147-A177-3AD203B41FA5}">
                      <a16:colId xmlns:a16="http://schemas.microsoft.com/office/drawing/2014/main" val="20003"/>
                    </a:ext>
                  </a:extLst>
                </a:gridCol>
              </a:tblGrid>
              <a:tr h="657929">
                <a:tc>
                  <a:txBody>
                    <a:bodyPr/>
                    <a:lstStyle/>
                    <a:p>
                      <a:pPr algn="l"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358759">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3 «Энергосбережение и повышение энергетической эффективности на территории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358759">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мероприятий в области энергосбережения и повышения энергетической эффективности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12</a:t>
                      </a:r>
                    </a:p>
                  </a:txBody>
                  <a:tcPr marL="7739" marR="7739" marT="7739" marB="0" anchor="ctr"/>
                </a:tc>
                <a:extLst>
                  <a:ext uri="{0D108BD9-81ED-4DB2-BD59-A6C34878D82A}">
                    <a16:rowId xmlns:a16="http://schemas.microsoft.com/office/drawing/2014/main" val="10002"/>
                  </a:ext>
                </a:extLst>
              </a:tr>
              <a:tr h="358759">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обученных, подготовленных и переподготовленных кадров</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чел.</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358759">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4 «Обеспечение реализации муниципальной программы и прочие мероприятия в области жилищно-коммунального хозяйства»</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4"/>
                  </a:ext>
                </a:extLst>
              </a:tr>
              <a:tr h="358759">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Удельные расходы бюджета УЖКХ ЧРМО на материально-техническое обеспечение</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0,16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358759">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Эффективность мероприятий, направленных на рациональное использование и содержание имущества, находящегося в муниципальной собственности</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p>
                  </a:txBody>
                  <a:tcPr marL="7739" marR="7739" marT="7739" marB="0" anchor="ctr"/>
                </a:tc>
                <a:extLst>
                  <a:ext uri="{0D108BD9-81ED-4DB2-BD59-A6C34878D82A}">
                    <a16:rowId xmlns:a16="http://schemas.microsoft.com/office/drawing/2014/main" val="1122142613"/>
                  </a:ext>
                </a:extLst>
              </a:tr>
              <a:tr h="358759">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5 «Градостроительная политика на территорий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7"/>
                  </a:ext>
                </a:extLst>
              </a:tr>
              <a:tr h="358759">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выполнения мероприятий по актуализации генеральных планов и правил землепользования и застройки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p>
                  </a:txBody>
                  <a:tcPr marL="7739" marR="7739" marT="7739" marB="0" anchor="ctr"/>
                </a:tc>
                <a:extLst>
                  <a:ext uri="{0D108BD9-81ED-4DB2-BD59-A6C34878D82A}">
                    <a16:rowId xmlns:a16="http://schemas.microsoft.com/office/drawing/2014/main" val="10008"/>
                  </a:ext>
                </a:extLst>
              </a:tr>
              <a:tr h="358759">
                <a:tc gridSpan="4">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6 «Развитие жилищно – коммунального хозяйства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marL="0" marR="0" lvl="0" indent="0" algn="l" defTabSz="742950" rtl="0" eaLnBrk="1" fontAlgn="ctr" latinLnBrk="0" hangingPunct="1">
                        <a:lnSpc>
                          <a:spcPct val="100000"/>
                        </a:lnSpc>
                        <a:spcBef>
                          <a:spcPts val="0"/>
                        </a:spcBef>
                        <a:spcAft>
                          <a:spcPts val="0"/>
                        </a:spcAft>
                        <a:buClrTx/>
                        <a:buSzTx/>
                        <a:buFontTx/>
                        <a:buNone/>
                        <a:tabLst/>
                        <a:defRPr/>
                      </a:pP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5 «Градостроительная политика на территорий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p>
                      <a:pPr algn="l"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575423931"/>
                  </a:ext>
                </a:extLst>
              </a:tr>
              <a:tr h="358759">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котельных, в которое приобретено котельное и котельно – вспомогательное оборудование</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p>
                  </a:txBody>
                  <a:tcPr marL="7739" marR="7739" marT="7739" marB="0" anchor="ctr"/>
                </a:tc>
                <a:extLst>
                  <a:ext uri="{0D108BD9-81ED-4DB2-BD59-A6C34878D82A}">
                    <a16:rowId xmlns:a16="http://schemas.microsoft.com/office/drawing/2014/main" val="3950645631"/>
                  </a:ext>
                </a:extLst>
              </a:tr>
              <a:tr h="358759">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актуализированных схем теплоснабжения, водоснабжения и водоотведения</a:t>
                      </a:r>
                    </a:p>
                  </a:txBody>
                  <a:tcPr marL="7739" marR="7739" marT="7739" marB="0" anchor="ctr"/>
                </a:tc>
                <a:tc>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p>
                  </a:txBody>
                  <a:tcPr marL="7739" marR="7739" marT="7739" marB="0" anchor="ctr"/>
                </a:tc>
                <a:extLst>
                  <a:ext uri="{0D108BD9-81ED-4DB2-BD59-A6C34878D82A}">
                    <a16:rowId xmlns:a16="http://schemas.microsoft.com/office/drawing/2014/main" val="449952256"/>
                  </a:ext>
                </a:extLst>
              </a:tr>
            </a:tbl>
          </a:graphicData>
        </a:graphic>
      </p:graphicFrame>
      <p:sp>
        <p:nvSpPr>
          <p:cNvPr id="5" name="Заголовок 1">
            <a:extLst>
              <a:ext uri="{FF2B5EF4-FFF2-40B4-BE49-F238E27FC236}">
                <a16:creationId xmlns:a16="http://schemas.microsoft.com/office/drawing/2014/main" id="{062C8846-2928-4FE9-904B-E1D9882C522D}"/>
              </a:ext>
            </a:extLst>
          </p:cNvPr>
          <p:cNvSpPr txBox="1">
            <a:spLocks/>
          </p:cNvSpPr>
          <p:nvPr/>
        </p:nvSpPr>
        <p:spPr>
          <a:xfrm>
            <a:off x="344488" y="249468"/>
            <a:ext cx="8352928" cy="11225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«Жилищно-коммунальный комплекс и развитие инфраструктуры в Черемховском районном муниципальном образовании»</a:t>
            </a:r>
          </a:p>
        </p:txBody>
      </p:sp>
      <p:sp>
        <p:nvSpPr>
          <p:cNvPr id="6" name="object 40">
            <a:extLst>
              <a:ext uri="{FF2B5EF4-FFF2-40B4-BE49-F238E27FC236}">
                <a16:creationId xmlns:a16="http://schemas.microsoft.com/office/drawing/2014/main" id="{DD520331-E07F-4864-9FA5-47B8EF6D24D8}"/>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44</a:t>
            </a:fld>
            <a:endParaRPr sz="1200" dirty="0">
              <a:latin typeface="Microsoft Sans Serif"/>
              <a:cs typeface="Microsoft Sans Serif"/>
            </a:endParaRPr>
          </a:p>
        </p:txBody>
      </p:sp>
    </p:spTree>
    <p:extLst>
      <p:ext uri="{BB962C8B-B14F-4D97-AF65-F5344CB8AC3E}">
        <p14:creationId xmlns:p14="http://schemas.microsoft.com/office/powerpoint/2010/main" val="2156447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object 27"/>
          <p:cNvSpPr/>
          <p:nvPr/>
        </p:nvSpPr>
        <p:spPr>
          <a:xfrm>
            <a:off x="610729" y="1798509"/>
            <a:ext cx="6876825" cy="559942"/>
          </a:xfrm>
          <a:custGeom>
            <a:avLst/>
            <a:gdLst/>
            <a:ahLst/>
            <a:cxnLst/>
            <a:rect l="l" t="t" r="r" b="b"/>
            <a:pathLst>
              <a:path w="4079875" h="340360">
                <a:moveTo>
                  <a:pt x="4023105" y="0"/>
                </a:moveTo>
                <a:lnTo>
                  <a:pt x="56641" y="0"/>
                </a:lnTo>
                <a:lnTo>
                  <a:pt x="34611" y="4456"/>
                </a:lnTo>
                <a:lnTo>
                  <a:pt x="16605" y="16605"/>
                </a:lnTo>
                <a:lnTo>
                  <a:pt x="4456" y="34611"/>
                </a:lnTo>
                <a:lnTo>
                  <a:pt x="0" y="56641"/>
                </a:lnTo>
                <a:lnTo>
                  <a:pt x="0" y="283210"/>
                </a:lnTo>
                <a:lnTo>
                  <a:pt x="4456" y="305240"/>
                </a:lnTo>
                <a:lnTo>
                  <a:pt x="16605" y="323246"/>
                </a:lnTo>
                <a:lnTo>
                  <a:pt x="34611" y="335395"/>
                </a:lnTo>
                <a:lnTo>
                  <a:pt x="56641" y="339851"/>
                </a:lnTo>
                <a:lnTo>
                  <a:pt x="4023105" y="339851"/>
                </a:lnTo>
                <a:lnTo>
                  <a:pt x="4045136" y="335395"/>
                </a:lnTo>
                <a:lnTo>
                  <a:pt x="4063142" y="323246"/>
                </a:lnTo>
                <a:lnTo>
                  <a:pt x="4075291" y="305240"/>
                </a:lnTo>
                <a:lnTo>
                  <a:pt x="4079748" y="283210"/>
                </a:lnTo>
                <a:lnTo>
                  <a:pt x="4079748" y="56641"/>
                </a:lnTo>
                <a:lnTo>
                  <a:pt x="4075291" y="34611"/>
                </a:lnTo>
                <a:lnTo>
                  <a:pt x="4063142" y="16605"/>
                </a:lnTo>
                <a:lnTo>
                  <a:pt x="4045136" y="4456"/>
                </a:lnTo>
                <a:lnTo>
                  <a:pt x="4023105" y="0"/>
                </a:lnTo>
                <a:close/>
              </a:path>
            </a:pathLst>
          </a:custGeom>
          <a:solidFill>
            <a:srgbClr val="256F9F"/>
          </a:solidFill>
        </p:spPr>
        <p:txBody>
          <a:bodyPr wrap="square" lIns="0" tIns="0" rIns="0" bIns="0" rtlCol="0"/>
          <a:lstStyle/>
          <a:p>
            <a:pPr defTabSz="742950"/>
            <a:endParaRPr sz="1463" dirty="0">
              <a:solidFill>
                <a:prstClr val="black"/>
              </a:solidFill>
              <a:latin typeface="Calibri" panose="020F0502020204030204"/>
            </a:endParaRPr>
          </a:p>
        </p:txBody>
      </p:sp>
      <p:sp>
        <p:nvSpPr>
          <p:cNvPr id="29" name="object 29"/>
          <p:cNvSpPr/>
          <p:nvPr/>
        </p:nvSpPr>
        <p:spPr>
          <a:xfrm>
            <a:off x="533650" y="1016356"/>
            <a:ext cx="2619150" cy="572299"/>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0" name="object 30"/>
          <p:cNvSpPr txBox="1"/>
          <p:nvPr/>
        </p:nvSpPr>
        <p:spPr>
          <a:xfrm>
            <a:off x="676075" y="1047588"/>
            <a:ext cx="2347684" cy="441828"/>
          </a:xfrm>
          <a:prstGeom prst="rect">
            <a:avLst/>
          </a:prstGeom>
        </p:spPr>
        <p:txBody>
          <a:bodyPr vert="horz" wrap="square" lIns="0" tIns="10835" rIns="0" bIns="0" rtlCol="0">
            <a:spAutoFit/>
          </a:bodyPr>
          <a:lstStyle/>
          <a:p>
            <a:pPr marL="10319" marR="4128" indent="107315"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2973219" y="1026079"/>
            <a:ext cx="2195238" cy="562576"/>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2" name="object 32"/>
          <p:cNvSpPr txBox="1"/>
          <p:nvPr/>
        </p:nvSpPr>
        <p:spPr>
          <a:xfrm>
            <a:off x="3579059" y="1096588"/>
            <a:ext cx="1046075"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endParaRPr lang="ru-RU" sz="1400" spc="-28" dirty="0">
              <a:solidFill>
                <a:srgbClr val="FFFFFF"/>
              </a:solidFill>
              <a:latin typeface="Microsoft Sans Serif"/>
              <a:cs typeface="Microsoft Sans Serif"/>
            </a:endParaRPr>
          </a:p>
          <a:p>
            <a:pPr marL="10319" algn="ctr" defTabSz="742950">
              <a:spcBef>
                <a:spcPts val="85"/>
              </a:spcBef>
            </a:pP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265 408,6</a:t>
            </a:r>
            <a:endParaRPr sz="1400" dirty="0">
              <a:solidFill>
                <a:prstClr val="black"/>
              </a:solidFill>
              <a:latin typeface="Microsoft Sans Serif"/>
              <a:cs typeface="Microsoft Sans Serif"/>
            </a:endParaRPr>
          </a:p>
        </p:txBody>
      </p:sp>
      <p:sp>
        <p:nvSpPr>
          <p:cNvPr id="33" name="object 33"/>
          <p:cNvSpPr/>
          <p:nvPr/>
        </p:nvSpPr>
        <p:spPr>
          <a:xfrm>
            <a:off x="5008045" y="1029394"/>
            <a:ext cx="2105195" cy="568984"/>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4" name="object 34"/>
          <p:cNvSpPr txBox="1"/>
          <p:nvPr/>
        </p:nvSpPr>
        <p:spPr>
          <a:xfrm>
            <a:off x="5577900" y="1092972"/>
            <a:ext cx="981313" cy="441828"/>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247 636,6</a:t>
            </a:r>
            <a:endParaRPr sz="1400" dirty="0">
              <a:solidFill>
                <a:prstClr val="black"/>
              </a:solidFill>
              <a:latin typeface="Microsoft Sans Serif"/>
              <a:cs typeface="Microsoft Sans Serif"/>
            </a:endParaRPr>
          </a:p>
        </p:txBody>
      </p:sp>
      <p:sp>
        <p:nvSpPr>
          <p:cNvPr id="35" name="object 35"/>
          <p:cNvSpPr/>
          <p:nvPr/>
        </p:nvSpPr>
        <p:spPr>
          <a:xfrm>
            <a:off x="6980354" y="1039295"/>
            <a:ext cx="1933086" cy="568984"/>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6" name="object 36"/>
          <p:cNvSpPr txBox="1"/>
          <p:nvPr/>
        </p:nvSpPr>
        <p:spPr>
          <a:xfrm>
            <a:off x="7465601" y="1102873"/>
            <a:ext cx="983127" cy="441828"/>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288 364,3</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16" name="object 2">
            <a:extLst>
              <a:ext uri="{FF2B5EF4-FFF2-40B4-BE49-F238E27FC236}">
                <a16:creationId xmlns:a16="http://schemas.microsoft.com/office/drawing/2014/main" id="{F45A4E61-DBFF-46FD-8A2C-C2DB84D55F1B}"/>
              </a:ext>
            </a:extLst>
          </p:cNvPr>
          <p:cNvSpPr txBox="1"/>
          <p:nvPr/>
        </p:nvSpPr>
        <p:spPr>
          <a:xfrm>
            <a:off x="464743" y="354053"/>
            <a:ext cx="6780674" cy="287419"/>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Управление</a:t>
            </a:r>
            <a:r>
              <a:rPr lang="ru-RU" b="1" spc="-8"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муниципальными </a:t>
            </a: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финансами</a:t>
            </a:r>
            <a:r>
              <a:rPr lang="ru-RU" b="1" spc="-8"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a:t>
            </a:r>
            <a:r>
              <a:rPr b="1"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a:t>
            </a:r>
            <a:r>
              <a:rPr lang="ru-RU" b="1"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тыс.</a:t>
            </a:r>
            <a:r>
              <a:rPr b="1" spc="-4"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a:t>
            </a:r>
            <a:r>
              <a:rPr b="1" spc="-16"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рублей)</a:t>
            </a:r>
            <a:endParaRPr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object 34">
            <a:extLst>
              <a:ext uri="{FF2B5EF4-FFF2-40B4-BE49-F238E27FC236}">
                <a16:creationId xmlns:a16="http://schemas.microsoft.com/office/drawing/2014/main" id="{0A55527A-B98A-4EEF-9AA8-913B6B03C5D8}"/>
              </a:ext>
            </a:extLst>
          </p:cNvPr>
          <p:cNvSpPr txBox="1"/>
          <p:nvPr/>
        </p:nvSpPr>
        <p:spPr>
          <a:xfrm>
            <a:off x="2308164" y="1922528"/>
            <a:ext cx="3694338" cy="235618"/>
          </a:xfrm>
          <a:prstGeom prst="rect">
            <a:avLst/>
          </a:prstGeom>
        </p:spPr>
        <p:txBody>
          <a:bodyPr vert="horz" wrap="square" lIns="0" tIns="10835" rIns="0" bIns="0" rtlCol="0">
            <a:spAutoFit/>
          </a:bodyPr>
          <a:lstStyle/>
          <a:p>
            <a:pPr marL="10319" algn="ctr" defTabSz="742950">
              <a:spcBef>
                <a:spcPts val="85"/>
              </a:spcBef>
            </a:pPr>
            <a:r>
              <a:rPr lang="ru-RU" sz="1460" spc="-24" dirty="0">
                <a:solidFill>
                  <a:srgbClr val="FFFFFF"/>
                </a:solidFill>
                <a:latin typeface="Microsoft Sans Serif"/>
                <a:cs typeface="Microsoft Sans Serif"/>
              </a:rPr>
              <a:t>Расходы по источникам финансирования</a:t>
            </a:r>
            <a:endParaRPr sz="1460" dirty="0">
              <a:solidFill>
                <a:prstClr val="black"/>
              </a:solidFill>
              <a:latin typeface="Microsoft Sans Serif"/>
              <a:cs typeface="Microsoft Sans Serif"/>
            </a:endParaRPr>
          </a:p>
        </p:txBody>
      </p:sp>
      <p:pic>
        <p:nvPicPr>
          <p:cNvPr id="8" name="Рисунок 7">
            <a:extLst>
              <a:ext uri="{FF2B5EF4-FFF2-40B4-BE49-F238E27FC236}">
                <a16:creationId xmlns:a16="http://schemas.microsoft.com/office/drawing/2014/main" id="{5FA45091-D2A2-49B7-B244-805DAE6087BF}"/>
              </a:ext>
            </a:extLst>
          </p:cNvPr>
          <p:cNvPicPr>
            <a:picLocks noChangeAspect="1"/>
          </p:cNvPicPr>
          <p:nvPr/>
        </p:nvPicPr>
        <p:blipFill>
          <a:blip r:embed="rId3" cstate="print"/>
          <a:stretch>
            <a:fillRect/>
          </a:stretch>
        </p:blipFill>
        <p:spPr>
          <a:xfrm>
            <a:off x="7231706" y="3241649"/>
            <a:ext cx="2325016" cy="1627511"/>
          </a:xfrm>
          <a:prstGeom prst="rect">
            <a:avLst/>
          </a:prstGeom>
          <a:effectLst>
            <a:outerShdw blurRad="50800" dist="38100" dir="2700000" algn="tl" rotWithShape="0">
              <a:prstClr val="black">
                <a:alpha val="40000"/>
              </a:prstClr>
            </a:outerShdw>
          </a:effectLst>
        </p:spPr>
      </p:pic>
      <p:sp>
        <p:nvSpPr>
          <p:cNvPr id="19" name="object 40">
            <a:extLst>
              <a:ext uri="{FF2B5EF4-FFF2-40B4-BE49-F238E27FC236}">
                <a16:creationId xmlns:a16="http://schemas.microsoft.com/office/drawing/2014/main" id="{28BB09C1-7AB0-457C-85FC-F50100D04D02}"/>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45</a:t>
            </a:fld>
            <a:endParaRPr sz="1200" dirty="0">
              <a:latin typeface="Microsoft Sans Serif"/>
              <a:cs typeface="Microsoft Sans Serif"/>
            </a:endParaRPr>
          </a:p>
        </p:txBody>
      </p:sp>
      <p:graphicFrame>
        <p:nvGraphicFramePr>
          <p:cNvPr id="20" name="Диаграмма 19">
            <a:extLst>
              <a:ext uri="{FF2B5EF4-FFF2-40B4-BE49-F238E27FC236}">
                <a16:creationId xmlns:a16="http://schemas.microsoft.com/office/drawing/2014/main" id="{F06B6F0C-DEE6-486C-9222-00CAF1D966F3}"/>
              </a:ext>
            </a:extLst>
          </p:cNvPr>
          <p:cNvGraphicFramePr/>
          <p:nvPr/>
        </p:nvGraphicFramePr>
        <p:xfrm>
          <a:off x="464743" y="2392425"/>
          <a:ext cx="7103242" cy="41115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07277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61771" y="2943199"/>
            <a:ext cx="4973320" cy="566822"/>
          </a:xfrm>
          <a:prstGeom prst="rect">
            <a:avLst/>
          </a:prstGeom>
        </p:spPr>
        <p:txBody>
          <a:bodyPr vert="horz" wrap="square" lIns="0" tIns="12700" rIns="0" bIns="0" rtlCol="0">
            <a:spAutoFit/>
          </a:bodyPr>
          <a:lstStyle/>
          <a:p>
            <a:pPr marL="12700" marR="5080">
              <a:lnSpc>
                <a:spcPct val="100000"/>
              </a:lnSpc>
              <a:spcBef>
                <a:spcPts val="100"/>
              </a:spcBef>
            </a:pPr>
            <a:r>
              <a:rPr lang="ru-RU" sz="1800" b="1" spc="35" dirty="0">
                <a:latin typeface="Arial"/>
                <a:cs typeface="Arial"/>
              </a:rPr>
              <a:t>Повышение устойчивости бюджетов поселений</a:t>
            </a:r>
            <a:r>
              <a:rPr sz="1800" b="1" spc="35" dirty="0">
                <a:latin typeface="Arial"/>
                <a:cs typeface="Arial"/>
              </a:rPr>
              <a:t> </a:t>
            </a:r>
            <a:r>
              <a:rPr sz="1800" b="1" dirty="0">
                <a:latin typeface="Arial"/>
                <a:cs typeface="Arial"/>
              </a:rPr>
              <a:t>(</a:t>
            </a:r>
            <a:r>
              <a:rPr lang="ru-RU" sz="1800" b="1" dirty="0">
                <a:latin typeface="Arial"/>
                <a:cs typeface="Arial"/>
              </a:rPr>
              <a:t>тыс.</a:t>
            </a:r>
            <a:r>
              <a:rPr sz="1800" b="1" spc="-35" dirty="0">
                <a:latin typeface="Arial"/>
                <a:cs typeface="Arial"/>
              </a:rPr>
              <a:t> </a:t>
            </a:r>
            <a:r>
              <a:rPr sz="1800" b="1" spc="-20" dirty="0">
                <a:latin typeface="Arial"/>
                <a:cs typeface="Arial"/>
              </a:rPr>
              <a:t>рублей)</a:t>
            </a:r>
            <a:endParaRPr sz="1800" dirty="0">
              <a:latin typeface="Arial"/>
              <a:cs typeface="Arial"/>
            </a:endParaRPr>
          </a:p>
        </p:txBody>
      </p:sp>
      <p:sp>
        <p:nvSpPr>
          <p:cNvPr id="4" name="object 4"/>
          <p:cNvSpPr/>
          <p:nvPr/>
        </p:nvSpPr>
        <p:spPr>
          <a:xfrm>
            <a:off x="533400" y="1252727"/>
            <a:ext cx="4419600" cy="311150"/>
          </a:xfrm>
          <a:custGeom>
            <a:avLst/>
            <a:gdLst/>
            <a:ahLst/>
            <a:cxnLst/>
            <a:rect l="l" t="t" r="r" b="b"/>
            <a:pathLst>
              <a:path w="4419600" h="311150">
                <a:moveTo>
                  <a:pt x="4415282" y="0"/>
                </a:moveTo>
                <a:lnTo>
                  <a:pt x="4343" y="0"/>
                </a:lnTo>
                <a:lnTo>
                  <a:pt x="0" y="4318"/>
                </a:lnTo>
                <a:lnTo>
                  <a:pt x="0" y="9651"/>
                </a:lnTo>
                <a:lnTo>
                  <a:pt x="0" y="306577"/>
                </a:lnTo>
                <a:lnTo>
                  <a:pt x="4343" y="310896"/>
                </a:lnTo>
                <a:lnTo>
                  <a:pt x="4415282" y="310896"/>
                </a:lnTo>
                <a:lnTo>
                  <a:pt x="4419600" y="306577"/>
                </a:lnTo>
                <a:lnTo>
                  <a:pt x="4419600" y="4318"/>
                </a:lnTo>
                <a:lnTo>
                  <a:pt x="4415282" y="0"/>
                </a:lnTo>
                <a:close/>
              </a:path>
            </a:pathLst>
          </a:custGeom>
          <a:solidFill>
            <a:srgbClr val="DEEBF7"/>
          </a:solidFill>
        </p:spPr>
        <p:txBody>
          <a:bodyPr wrap="square" lIns="0" tIns="0" rIns="0" bIns="0" rtlCol="0"/>
          <a:lstStyle/>
          <a:p>
            <a:endParaRPr dirty="0"/>
          </a:p>
        </p:txBody>
      </p:sp>
      <p:sp>
        <p:nvSpPr>
          <p:cNvPr id="5" name="object 5"/>
          <p:cNvSpPr txBox="1"/>
          <p:nvPr/>
        </p:nvSpPr>
        <p:spPr>
          <a:xfrm>
            <a:off x="663346" y="1283588"/>
            <a:ext cx="913130"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5</a:t>
            </a:r>
            <a:r>
              <a:rPr sz="1400" spc="-7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6" name="object 6"/>
          <p:cNvGrpSpPr/>
          <p:nvPr/>
        </p:nvGrpSpPr>
        <p:grpSpPr>
          <a:xfrm>
            <a:off x="1778483" y="1251045"/>
            <a:ext cx="3153528" cy="331756"/>
            <a:chOff x="1778483" y="1251045"/>
            <a:chExt cx="2939313" cy="331756"/>
          </a:xfrm>
        </p:grpSpPr>
        <p:sp>
          <p:nvSpPr>
            <p:cNvPr id="7" name="object 7"/>
            <p:cNvSpPr/>
            <p:nvPr/>
          </p:nvSpPr>
          <p:spPr>
            <a:xfrm>
              <a:off x="1778483" y="1251045"/>
              <a:ext cx="2909570" cy="330835"/>
            </a:xfrm>
            <a:custGeom>
              <a:avLst/>
              <a:gdLst/>
              <a:ahLst/>
              <a:cxnLst/>
              <a:rect l="l" t="t" r="r" b="b"/>
              <a:pathLst>
                <a:path w="2909570" h="330834">
                  <a:moveTo>
                    <a:pt x="2864485" y="0"/>
                  </a:moveTo>
                  <a:lnTo>
                    <a:pt x="44831" y="0"/>
                  </a:lnTo>
                  <a:lnTo>
                    <a:pt x="27378" y="3522"/>
                  </a:lnTo>
                  <a:lnTo>
                    <a:pt x="13128" y="13128"/>
                  </a:lnTo>
                  <a:lnTo>
                    <a:pt x="3522" y="27378"/>
                  </a:lnTo>
                  <a:lnTo>
                    <a:pt x="0" y="44831"/>
                  </a:lnTo>
                  <a:lnTo>
                    <a:pt x="0" y="285876"/>
                  </a:lnTo>
                  <a:lnTo>
                    <a:pt x="3522" y="303329"/>
                  </a:lnTo>
                  <a:lnTo>
                    <a:pt x="13128" y="317579"/>
                  </a:lnTo>
                  <a:lnTo>
                    <a:pt x="27378" y="327185"/>
                  </a:lnTo>
                  <a:lnTo>
                    <a:pt x="44831" y="330708"/>
                  </a:lnTo>
                  <a:lnTo>
                    <a:pt x="2864485" y="330708"/>
                  </a:lnTo>
                  <a:lnTo>
                    <a:pt x="2881937" y="327185"/>
                  </a:lnTo>
                  <a:lnTo>
                    <a:pt x="2896187" y="317579"/>
                  </a:lnTo>
                  <a:lnTo>
                    <a:pt x="2905793" y="303329"/>
                  </a:lnTo>
                  <a:lnTo>
                    <a:pt x="2909316" y="285876"/>
                  </a:lnTo>
                  <a:lnTo>
                    <a:pt x="2909316" y="44831"/>
                  </a:lnTo>
                  <a:lnTo>
                    <a:pt x="2905793" y="27378"/>
                  </a:lnTo>
                  <a:lnTo>
                    <a:pt x="2896187" y="13128"/>
                  </a:lnTo>
                  <a:lnTo>
                    <a:pt x="2881937" y="3522"/>
                  </a:lnTo>
                  <a:lnTo>
                    <a:pt x="2864485" y="0"/>
                  </a:lnTo>
                  <a:close/>
                </a:path>
              </a:pathLst>
            </a:custGeom>
            <a:solidFill>
              <a:srgbClr val="2A6CA8"/>
            </a:solidFill>
          </p:spPr>
          <p:txBody>
            <a:bodyPr wrap="square" lIns="0" tIns="0" rIns="0" bIns="0" rtlCol="0"/>
            <a:lstStyle/>
            <a:p>
              <a:endParaRPr dirty="0"/>
            </a:p>
          </p:txBody>
        </p:sp>
        <p:sp>
          <p:nvSpPr>
            <p:cNvPr id="8" name="object 8"/>
            <p:cNvSpPr/>
            <p:nvPr/>
          </p:nvSpPr>
          <p:spPr>
            <a:xfrm>
              <a:off x="1808226" y="1251966"/>
              <a:ext cx="2909570" cy="330835"/>
            </a:xfrm>
            <a:custGeom>
              <a:avLst/>
              <a:gdLst/>
              <a:ahLst/>
              <a:cxnLst/>
              <a:rect l="l" t="t" r="r" b="b"/>
              <a:pathLst>
                <a:path w="2909570" h="330834">
                  <a:moveTo>
                    <a:pt x="0" y="44831"/>
                  </a:moveTo>
                  <a:lnTo>
                    <a:pt x="3522" y="27378"/>
                  </a:lnTo>
                  <a:lnTo>
                    <a:pt x="13128" y="13128"/>
                  </a:lnTo>
                  <a:lnTo>
                    <a:pt x="27378" y="3522"/>
                  </a:lnTo>
                  <a:lnTo>
                    <a:pt x="44831" y="0"/>
                  </a:lnTo>
                  <a:lnTo>
                    <a:pt x="2864485" y="0"/>
                  </a:lnTo>
                  <a:lnTo>
                    <a:pt x="2881937" y="3522"/>
                  </a:lnTo>
                  <a:lnTo>
                    <a:pt x="2896187" y="13128"/>
                  </a:lnTo>
                  <a:lnTo>
                    <a:pt x="2905793" y="27378"/>
                  </a:lnTo>
                  <a:lnTo>
                    <a:pt x="2909316" y="44831"/>
                  </a:lnTo>
                  <a:lnTo>
                    <a:pt x="2909316" y="285876"/>
                  </a:lnTo>
                  <a:lnTo>
                    <a:pt x="2905793" y="303329"/>
                  </a:lnTo>
                  <a:lnTo>
                    <a:pt x="2896187" y="317579"/>
                  </a:lnTo>
                  <a:lnTo>
                    <a:pt x="2881937" y="327185"/>
                  </a:lnTo>
                  <a:lnTo>
                    <a:pt x="2864485" y="330708"/>
                  </a:lnTo>
                  <a:lnTo>
                    <a:pt x="44831" y="330708"/>
                  </a:lnTo>
                  <a:lnTo>
                    <a:pt x="27378" y="327185"/>
                  </a:lnTo>
                  <a:lnTo>
                    <a:pt x="13128" y="317579"/>
                  </a:lnTo>
                  <a:lnTo>
                    <a:pt x="3522" y="303329"/>
                  </a:lnTo>
                  <a:lnTo>
                    <a:pt x="0" y="285876"/>
                  </a:lnTo>
                  <a:lnTo>
                    <a:pt x="0" y="44831"/>
                  </a:lnTo>
                  <a:close/>
                </a:path>
              </a:pathLst>
            </a:custGeom>
            <a:ln w="19050">
              <a:solidFill>
                <a:srgbClr val="FFFFFF"/>
              </a:solidFill>
            </a:ln>
          </p:spPr>
          <p:txBody>
            <a:bodyPr wrap="square" lIns="0" tIns="0" rIns="0" bIns="0" rtlCol="0"/>
            <a:lstStyle/>
            <a:p>
              <a:endParaRPr dirty="0"/>
            </a:p>
          </p:txBody>
        </p:sp>
      </p:grpSp>
      <p:sp>
        <p:nvSpPr>
          <p:cNvPr id="9" name="object 9"/>
          <p:cNvSpPr txBox="1"/>
          <p:nvPr/>
        </p:nvSpPr>
        <p:spPr>
          <a:xfrm>
            <a:off x="3806037" y="1291844"/>
            <a:ext cx="819175" cy="457176"/>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70 146,4</a:t>
            </a:r>
          </a:p>
          <a:p>
            <a:pPr marL="12700">
              <a:lnSpc>
                <a:spcPct val="100000"/>
              </a:lnSpc>
              <a:spcBef>
                <a:spcPts val="105"/>
              </a:spcBef>
            </a:pPr>
            <a:endParaRPr sz="1400" dirty="0">
              <a:latin typeface="Microsoft Sans Serif"/>
              <a:cs typeface="Microsoft Sans Serif"/>
            </a:endParaRPr>
          </a:p>
        </p:txBody>
      </p:sp>
      <p:grpSp>
        <p:nvGrpSpPr>
          <p:cNvPr id="10" name="object 10"/>
          <p:cNvGrpSpPr/>
          <p:nvPr/>
        </p:nvGrpSpPr>
        <p:grpSpPr>
          <a:xfrm>
            <a:off x="446531" y="1196339"/>
            <a:ext cx="4494530" cy="1377950"/>
            <a:chOff x="446531" y="1196339"/>
            <a:chExt cx="4494530" cy="1377950"/>
          </a:xfrm>
        </p:grpSpPr>
        <p:pic>
          <p:nvPicPr>
            <p:cNvPr id="11" name="object 11"/>
            <p:cNvPicPr/>
            <p:nvPr/>
          </p:nvPicPr>
          <p:blipFill>
            <a:blip r:embed="rId3" cstate="print"/>
            <a:stretch>
              <a:fillRect/>
            </a:stretch>
          </p:blipFill>
          <p:spPr>
            <a:xfrm>
              <a:off x="446531" y="1196339"/>
              <a:ext cx="147916" cy="1377696"/>
            </a:xfrm>
            <a:prstGeom prst="rect">
              <a:avLst/>
            </a:prstGeom>
          </p:spPr>
        </p:pic>
        <p:sp>
          <p:nvSpPr>
            <p:cNvPr id="12" name="object 12"/>
            <p:cNvSpPr/>
            <p:nvPr/>
          </p:nvSpPr>
          <p:spPr>
            <a:xfrm>
              <a:off x="461771" y="1249679"/>
              <a:ext cx="45720" cy="1275715"/>
            </a:xfrm>
            <a:custGeom>
              <a:avLst/>
              <a:gdLst/>
              <a:ahLst/>
              <a:cxnLst/>
              <a:rect l="l" t="t" r="r" b="b"/>
              <a:pathLst>
                <a:path w="45720" h="1275714">
                  <a:moveTo>
                    <a:pt x="43865" y="0"/>
                  </a:moveTo>
                  <a:lnTo>
                    <a:pt x="1854" y="0"/>
                  </a:lnTo>
                  <a:lnTo>
                    <a:pt x="0" y="1905"/>
                  </a:lnTo>
                  <a:lnTo>
                    <a:pt x="0" y="4191"/>
                  </a:lnTo>
                  <a:lnTo>
                    <a:pt x="0" y="1273683"/>
                  </a:lnTo>
                  <a:lnTo>
                    <a:pt x="1854" y="1275588"/>
                  </a:lnTo>
                  <a:lnTo>
                    <a:pt x="43865" y="1275588"/>
                  </a:lnTo>
                  <a:lnTo>
                    <a:pt x="45720" y="1273683"/>
                  </a:lnTo>
                  <a:lnTo>
                    <a:pt x="45720" y="1905"/>
                  </a:lnTo>
                  <a:lnTo>
                    <a:pt x="43865" y="0"/>
                  </a:lnTo>
                  <a:close/>
                </a:path>
              </a:pathLst>
            </a:custGeom>
            <a:solidFill>
              <a:srgbClr val="2A6CA8"/>
            </a:solidFill>
          </p:spPr>
          <p:txBody>
            <a:bodyPr wrap="square" lIns="0" tIns="0" rIns="0" bIns="0" rtlCol="0"/>
            <a:lstStyle/>
            <a:p>
              <a:endParaRPr dirty="0"/>
            </a:p>
          </p:txBody>
        </p:sp>
        <p:sp>
          <p:nvSpPr>
            <p:cNvPr id="13" name="object 13"/>
            <p:cNvSpPr/>
            <p:nvPr/>
          </p:nvSpPr>
          <p:spPr>
            <a:xfrm>
              <a:off x="533400" y="1691639"/>
              <a:ext cx="4407535" cy="314325"/>
            </a:xfrm>
            <a:custGeom>
              <a:avLst/>
              <a:gdLst/>
              <a:ahLst/>
              <a:cxnLst/>
              <a:rect l="l" t="t" r="r" b="b"/>
              <a:pathLst>
                <a:path w="4407535" h="314325">
                  <a:moveTo>
                    <a:pt x="4401566" y="0"/>
                  </a:moveTo>
                  <a:lnTo>
                    <a:pt x="5854" y="0"/>
                  </a:lnTo>
                  <a:lnTo>
                    <a:pt x="0" y="5842"/>
                  </a:lnTo>
                  <a:lnTo>
                    <a:pt x="0" y="13081"/>
                  </a:lnTo>
                  <a:lnTo>
                    <a:pt x="0" y="308101"/>
                  </a:lnTo>
                  <a:lnTo>
                    <a:pt x="5854" y="313944"/>
                  </a:lnTo>
                  <a:lnTo>
                    <a:pt x="4401566" y="313944"/>
                  </a:lnTo>
                  <a:lnTo>
                    <a:pt x="4407408" y="308101"/>
                  </a:lnTo>
                  <a:lnTo>
                    <a:pt x="4407408" y="5842"/>
                  </a:lnTo>
                  <a:lnTo>
                    <a:pt x="4401566" y="0"/>
                  </a:lnTo>
                  <a:close/>
                </a:path>
              </a:pathLst>
            </a:custGeom>
            <a:solidFill>
              <a:srgbClr val="DEEBF7"/>
            </a:solidFill>
          </p:spPr>
          <p:txBody>
            <a:bodyPr wrap="square" lIns="0" tIns="0" rIns="0" bIns="0" rtlCol="0"/>
            <a:lstStyle/>
            <a:p>
              <a:endParaRPr dirty="0"/>
            </a:p>
          </p:txBody>
        </p:sp>
      </p:grpSp>
      <p:sp>
        <p:nvSpPr>
          <p:cNvPr id="14" name="object 14"/>
          <p:cNvSpPr txBox="1"/>
          <p:nvPr/>
        </p:nvSpPr>
        <p:spPr>
          <a:xfrm>
            <a:off x="664260" y="1723389"/>
            <a:ext cx="913130"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4</a:t>
            </a:r>
            <a:r>
              <a:rPr sz="1400" spc="-7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15" name="object 15"/>
          <p:cNvGrpSpPr/>
          <p:nvPr/>
        </p:nvGrpSpPr>
        <p:grpSpPr>
          <a:xfrm>
            <a:off x="1788032" y="1676780"/>
            <a:ext cx="2900021" cy="345440"/>
            <a:chOff x="1788032" y="1676780"/>
            <a:chExt cx="2687955" cy="345440"/>
          </a:xfrm>
        </p:grpSpPr>
        <p:sp>
          <p:nvSpPr>
            <p:cNvPr id="16" name="object 16"/>
            <p:cNvSpPr/>
            <p:nvPr/>
          </p:nvSpPr>
          <p:spPr>
            <a:xfrm>
              <a:off x="1797557" y="1686305"/>
              <a:ext cx="2668905" cy="326390"/>
            </a:xfrm>
            <a:custGeom>
              <a:avLst/>
              <a:gdLst/>
              <a:ahLst/>
              <a:cxnLst/>
              <a:rect l="l" t="t" r="r" b="b"/>
              <a:pathLst>
                <a:path w="2668904" h="326389">
                  <a:moveTo>
                    <a:pt x="2634488" y="0"/>
                  </a:moveTo>
                  <a:lnTo>
                    <a:pt x="33909" y="0"/>
                  </a:lnTo>
                  <a:lnTo>
                    <a:pt x="20734" y="2672"/>
                  </a:lnTo>
                  <a:lnTo>
                    <a:pt x="9953" y="9953"/>
                  </a:lnTo>
                  <a:lnTo>
                    <a:pt x="2672" y="20734"/>
                  </a:lnTo>
                  <a:lnTo>
                    <a:pt x="0" y="33909"/>
                  </a:lnTo>
                  <a:lnTo>
                    <a:pt x="0" y="292100"/>
                  </a:lnTo>
                  <a:lnTo>
                    <a:pt x="2672" y="305347"/>
                  </a:lnTo>
                  <a:lnTo>
                    <a:pt x="9953" y="316166"/>
                  </a:lnTo>
                  <a:lnTo>
                    <a:pt x="20734" y="323461"/>
                  </a:lnTo>
                  <a:lnTo>
                    <a:pt x="33909" y="326136"/>
                  </a:lnTo>
                  <a:lnTo>
                    <a:pt x="2634488" y="326136"/>
                  </a:lnTo>
                  <a:lnTo>
                    <a:pt x="2647735" y="323461"/>
                  </a:lnTo>
                  <a:lnTo>
                    <a:pt x="2658554" y="316166"/>
                  </a:lnTo>
                  <a:lnTo>
                    <a:pt x="2665849" y="305347"/>
                  </a:lnTo>
                  <a:lnTo>
                    <a:pt x="2668524" y="292100"/>
                  </a:lnTo>
                  <a:lnTo>
                    <a:pt x="2668524" y="33909"/>
                  </a:lnTo>
                  <a:lnTo>
                    <a:pt x="2665849" y="20734"/>
                  </a:lnTo>
                  <a:lnTo>
                    <a:pt x="2658554" y="9953"/>
                  </a:lnTo>
                  <a:lnTo>
                    <a:pt x="2647735" y="2672"/>
                  </a:lnTo>
                  <a:lnTo>
                    <a:pt x="2634488" y="0"/>
                  </a:lnTo>
                  <a:close/>
                </a:path>
              </a:pathLst>
            </a:custGeom>
            <a:solidFill>
              <a:srgbClr val="2A6CA8"/>
            </a:solidFill>
          </p:spPr>
          <p:txBody>
            <a:bodyPr wrap="square" lIns="0" tIns="0" rIns="0" bIns="0" rtlCol="0"/>
            <a:lstStyle/>
            <a:p>
              <a:endParaRPr dirty="0"/>
            </a:p>
          </p:txBody>
        </p:sp>
        <p:sp>
          <p:nvSpPr>
            <p:cNvPr id="17" name="object 17"/>
            <p:cNvSpPr/>
            <p:nvPr/>
          </p:nvSpPr>
          <p:spPr>
            <a:xfrm>
              <a:off x="1797557" y="1686305"/>
              <a:ext cx="2668905" cy="326390"/>
            </a:xfrm>
            <a:custGeom>
              <a:avLst/>
              <a:gdLst/>
              <a:ahLst/>
              <a:cxnLst/>
              <a:rect l="l" t="t" r="r" b="b"/>
              <a:pathLst>
                <a:path w="2668904" h="326389">
                  <a:moveTo>
                    <a:pt x="0" y="33909"/>
                  </a:moveTo>
                  <a:lnTo>
                    <a:pt x="2672" y="20734"/>
                  </a:lnTo>
                  <a:lnTo>
                    <a:pt x="9953" y="9953"/>
                  </a:lnTo>
                  <a:lnTo>
                    <a:pt x="20734" y="2672"/>
                  </a:lnTo>
                  <a:lnTo>
                    <a:pt x="33909" y="0"/>
                  </a:lnTo>
                  <a:lnTo>
                    <a:pt x="2634488" y="0"/>
                  </a:lnTo>
                  <a:lnTo>
                    <a:pt x="2647735" y="2672"/>
                  </a:lnTo>
                  <a:lnTo>
                    <a:pt x="2658554" y="9953"/>
                  </a:lnTo>
                  <a:lnTo>
                    <a:pt x="2665849" y="20734"/>
                  </a:lnTo>
                  <a:lnTo>
                    <a:pt x="2668524" y="33909"/>
                  </a:lnTo>
                  <a:lnTo>
                    <a:pt x="2668524" y="292100"/>
                  </a:lnTo>
                  <a:lnTo>
                    <a:pt x="2665849" y="305347"/>
                  </a:lnTo>
                  <a:lnTo>
                    <a:pt x="2658554" y="316166"/>
                  </a:lnTo>
                  <a:lnTo>
                    <a:pt x="2647735" y="323461"/>
                  </a:lnTo>
                  <a:lnTo>
                    <a:pt x="2634488" y="326136"/>
                  </a:lnTo>
                  <a:lnTo>
                    <a:pt x="33909" y="326136"/>
                  </a:lnTo>
                  <a:lnTo>
                    <a:pt x="20734" y="323461"/>
                  </a:lnTo>
                  <a:lnTo>
                    <a:pt x="9953" y="316166"/>
                  </a:lnTo>
                  <a:lnTo>
                    <a:pt x="2672" y="305347"/>
                  </a:lnTo>
                  <a:lnTo>
                    <a:pt x="0" y="292100"/>
                  </a:lnTo>
                  <a:lnTo>
                    <a:pt x="0" y="33909"/>
                  </a:lnTo>
                  <a:close/>
                </a:path>
              </a:pathLst>
            </a:custGeom>
            <a:ln w="19050">
              <a:solidFill>
                <a:srgbClr val="FFFFFF"/>
              </a:solidFill>
            </a:ln>
          </p:spPr>
          <p:txBody>
            <a:bodyPr wrap="square" lIns="0" tIns="0" rIns="0" bIns="0" rtlCol="0"/>
            <a:lstStyle/>
            <a:p>
              <a:endParaRPr dirty="0"/>
            </a:p>
          </p:txBody>
        </p:sp>
      </p:grpSp>
      <p:sp>
        <p:nvSpPr>
          <p:cNvPr id="18" name="object 18"/>
          <p:cNvSpPr txBox="1"/>
          <p:nvPr/>
        </p:nvSpPr>
        <p:spPr>
          <a:xfrm>
            <a:off x="3558260" y="1723389"/>
            <a:ext cx="819175"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61 198,2</a:t>
            </a:r>
            <a:endParaRPr sz="1400" dirty="0">
              <a:latin typeface="Microsoft Sans Serif"/>
              <a:cs typeface="Microsoft Sans Serif"/>
            </a:endParaRPr>
          </a:p>
        </p:txBody>
      </p:sp>
      <p:sp>
        <p:nvSpPr>
          <p:cNvPr id="19" name="object 19"/>
          <p:cNvSpPr/>
          <p:nvPr/>
        </p:nvSpPr>
        <p:spPr>
          <a:xfrm>
            <a:off x="533400" y="2199132"/>
            <a:ext cx="4407535" cy="326390"/>
          </a:xfrm>
          <a:custGeom>
            <a:avLst/>
            <a:gdLst/>
            <a:ahLst/>
            <a:cxnLst/>
            <a:rect l="l" t="t" r="r" b="b"/>
            <a:pathLst>
              <a:path w="4407535" h="326389">
                <a:moveTo>
                  <a:pt x="4373499" y="0"/>
                </a:moveTo>
                <a:lnTo>
                  <a:pt x="33972" y="0"/>
                </a:lnTo>
                <a:lnTo>
                  <a:pt x="20750" y="2672"/>
                </a:lnTo>
                <a:lnTo>
                  <a:pt x="9952" y="9953"/>
                </a:lnTo>
                <a:lnTo>
                  <a:pt x="2670" y="20734"/>
                </a:lnTo>
                <a:lnTo>
                  <a:pt x="0" y="33908"/>
                </a:lnTo>
                <a:lnTo>
                  <a:pt x="0" y="292226"/>
                </a:lnTo>
                <a:lnTo>
                  <a:pt x="2670" y="305401"/>
                </a:lnTo>
                <a:lnTo>
                  <a:pt x="9952" y="316182"/>
                </a:lnTo>
                <a:lnTo>
                  <a:pt x="20750" y="323463"/>
                </a:lnTo>
                <a:lnTo>
                  <a:pt x="33972" y="326135"/>
                </a:lnTo>
                <a:lnTo>
                  <a:pt x="4373499" y="326135"/>
                </a:lnTo>
                <a:lnTo>
                  <a:pt x="4386673" y="323463"/>
                </a:lnTo>
                <a:lnTo>
                  <a:pt x="4397454" y="316182"/>
                </a:lnTo>
                <a:lnTo>
                  <a:pt x="4404735" y="305401"/>
                </a:lnTo>
                <a:lnTo>
                  <a:pt x="4407408" y="292226"/>
                </a:lnTo>
                <a:lnTo>
                  <a:pt x="4407408" y="33908"/>
                </a:lnTo>
                <a:lnTo>
                  <a:pt x="4404735" y="20734"/>
                </a:lnTo>
                <a:lnTo>
                  <a:pt x="4397454" y="9953"/>
                </a:lnTo>
                <a:lnTo>
                  <a:pt x="4386673" y="2672"/>
                </a:lnTo>
                <a:lnTo>
                  <a:pt x="4373499" y="0"/>
                </a:lnTo>
                <a:close/>
              </a:path>
            </a:pathLst>
          </a:custGeom>
          <a:solidFill>
            <a:srgbClr val="DEEBF7"/>
          </a:solidFill>
        </p:spPr>
        <p:txBody>
          <a:bodyPr wrap="square" lIns="0" tIns="0" rIns="0" bIns="0" rtlCol="0"/>
          <a:lstStyle/>
          <a:p>
            <a:endParaRPr dirty="0"/>
          </a:p>
        </p:txBody>
      </p:sp>
      <p:sp>
        <p:nvSpPr>
          <p:cNvPr id="20" name="object 20"/>
          <p:cNvSpPr txBox="1"/>
          <p:nvPr/>
        </p:nvSpPr>
        <p:spPr>
          <a:xfrm>
            <a:off x="670356" y="2236977"/>
            <a:ext cx="913130"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3</a:t>
            </a:r>
            <a:r>
              <a:rPr sz="1400" spc="-7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21" name="object 21"/>
          <p:cNvGrpSpPr/>
          <p:nvPr/>
        </p:nvGrpSpPr>
        <p:grpSpPr>
          <a:xfrm>
            <a:off x="1856612" y="2197989"/>
            <a:ext cx="2620033" cy="345440"/>
            <a:chOff x="1856613" y="2197989"/>
            <a:chExt cx="2440940" cy="345440"/>
          </a:xfrm>
        </p:grpSpPr>
        <p:sp>
          <p:nvSpPr>
            <p:cNvPr id="22" name="object 22"/>
            <p:cNvSpPr/>
            <p:nvPr/>
          </p:nvSpPr>
          <p:spPr>
            <a:xfrm>
              <a:off x="1866138" y="2207514"/>
              <a:ext cx="2421890" cy="326390"/>
            </a:xfrm>
            <a:custGeom>
              <a:avLst/>
              <a:gdLst/>
              <a:ahLst/>
              <a:cxnLst/>
              <a:rect l="l" t="t" r="r" b="b"/>
              <a:pathLst>
                <a:path w="2421890" h="326389">
                  <a:moveTo>
                    <a:pt x="2387727" y="0"/>
                  </a:moveTo>
                  <a:lnTo>
                    <a:pt x="33909" y="0"/>
                  </a:lnTo>
                  <a:lnTo>
                    <a:pt x="20734" y="2672"/>
                  </a:lnTo>
                  <a:lnTo>
                    <a:pt x="9953" y="9953"/>
                  </a:lnTo>
                  <a:lnTo>
                    <a:pt x="2672" y="20734"/>
                  </a:lnTo>
                  <a:lnTo>
                    <a:pt x="0" y="33909"/>
                  </a:lnTo>
                  <a:lnTo>
                    <a:pt x="0" y="292226"/>
                  </a:lnTo>
                  <a:lnTo>
                    <a:pt x="2672" y="305401"/>
                  </a:lnTo>
                  <a:lnTo>
                    <a:pt x="9953" y="316182"/>
                  </a:lnTo>
                  <a:lnTo>
                    <a:pt x="20734" y="323463"/>
                  </a:lnTo>
                  <a:lnTo>
                    <a:pt x="33909" y="326136"/>
                  </a:lnTo>
                  <a:lnTo>
                    <a:pt x="2387727" y="326136"/>
                  </a:lnTo>
                  <a:lnTo>
                    <a:pt x="2400901" y="323463"/>
                  </a:lnTo>
                  <a:lnTo>
                    <a:pt x="2411682" y="316182"/>
                  </a:lnTo>
                  <a:lnTo>
                    <a:pt x="2418963" y="305401"/>
                  </a:lnTo>
                  <a:lnTo>
                    <a:pt x="2421636" y="292226"/>
                  </a:lnTo>
                  <a:lnTo>
                    <a:pt x="2421636" y="33909"/>
                  </a:lnTo>
                  <a:lnTo>
                    <a:pt x="2418963" y="20734"/>
                  </a:lnTo>
                  <a:lnTo>
                    <a:pt x="2411682" y="9953"/>
                  </a:lnTo>
                  <a:lnTo>
                    <a:pt x="2400901" y="2672"/>
                  </a:lnTo>
                  <a:lnTo>
                    <a:pt x="2387727" y="0"/>
                  </a:lnTo>
                  <a:close/>
                </a:path>
              </a:pathLst>
            </a:custGeom>
            <a:solidFill>
              <a:srgbClr val="2A6CA8"/>
            </a:solidFill>
          </p:spPr>
          <p:txBody>
            <a:bodyPr wrap="square" lIns="0" tIns="0" rIns="0" bIns="0" rtlCol="0"/>
            <a:lstStyle/>
            <a:p>
              <a:endParaRPr dirty="0"/>
            </a:p>
          </p:txBody>
        </p:sp>
        <p:sp>
          <p:nvSpPr>
            <p:cNvPr id="23" name="object 23"/>
            <p:cNvSpPr/>
            <p:nvPr/>
          </p:nvSpPr>
          <p:spPr>
            <a:xfrm>
              <a:off x="1866138" y="2207514"/>
              <a:ext cx="2421890" cy="326390"/>
            </a:xfrm>
            <a:custGeom>
              <a:avLst/>
              <a:gdLst/>
              <a:ahLst/>
              <a:cxnLst/>
              <a:rect l="l" t="t" r="r" b="b"/>
              <a:pathLst>
                <a:path w="2421890" h="326389">
                  <a:moveTo>
                    <a:pt x="0" y="33909"/>
                  </a:moveTo>
                  <a:lnTo>
                    <a:pt x="2672" y="20734"/>
                  </a:lnTo>
                  <a:lnTo>
                    <a:pt x="9953" y="9953"/>
                  </a:lnTo>
                  <a:lnTo>
                    <a:pt x="20734" y="2672"/>
                  </a:lnTo>
                  <a:lnTo>
                    <a:pt x="33909" y="0"/>
                  </a:lnTo>
                  <a:lnTo>
                    <a:pt x="2387727" y="0"/>
                  </a:lnTo>
                  <a:lnTo>
                    <a:pt x="2400901" y="2672"/>
                  </a:lnTo>
                  <a:lnTo>
                    <a:pt x="2411682" y="9953"/>
                  </a:lnTo>
                  <a:lnTo>
                    <a:pt x="2418963" y="20734"/>
                  </a:lnTo>
                  <a:lnTo>
                    <a:pt x="2421636" y="33909"/>
                  </a:lnTo>
                  <a:lnTo>
                    <a:pt x="2421636" y="292226"/>
                  </a:lnTo>
                  <a:lnTo>
                    <a:pt x="2418963" y="305401"/>
                  </a:lnTo>
                  <a:lnTo>
                    <a:pt x="2411682" y="316182"/>
                  </a:lnTo>
                  <a:lnTo>
                    <a:pt x="2400901" y="323463"/>
                  </a:lnTo>
                  <a:lnTo>
                    <a:pt x="2387727" y="326136"/>
                  </a:lnTo>
                  <a:lnTo>
                    <a:pt x="33909" y="326136"/>
                  </a:lnTo>
                  <a:lnTo>
                    <a:pt x="20734" y="323463"/>
                  </a:lnTo>
                  <a:lnTo>
                    <a:pt x="9953" y="316182"/>
                  </a:lnTo>
                  <a:lnTo>
                    <a:pt x="2672" y="305401"/>
                  </a:lnTo>
                  <a:lnTo>
                    <a:pt x="0" y="292226"/>
                  </a:lnTo>
                  <a:lnTo>
                    <a:pt x="0" y="33909"/>
                  </a:lnTo>
                  <a:close/>
                </a:path>
              </a:pathLst>
            </a:custGeom>
            <a:ln w="19050">
              <a:solidFill>
                <a:srgbClr val="FFFFFF"/>
              </a:solidFill>
            </a:ln>
          </p:spPr>
          <p:txBody>
            <a:bodyPr wrap="square" lIns="0" tIns="0" rIns="0" bIns="0" rtlCol="0"/>
            <a:lstStyle/>
            <a:p>
              <a:endParaRPr dirty="0"/>
            </a:p>
          </p:txBody>
        </p:sp>
      </p:grpSp>
      <p:sp>
        <p:nvSpPr>
          <p:cNvPr id="24" name="object 24"/>
          <p:cNvSpPr txBox="1"/>
          <p:nvPr/>
        </p:nvSpPr>
        <p:spPr>
          <a:xfrm>
            <a:off x="3440832" y="2245232"/>
            <a:ext cx="1025630"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60 729,0</a:t>
            </a:r>
            <a:endParaRPr sz="1400" dirty="0">
              <a:latin typeface="Microsoft Sans Serif"/>
              <a:cs typeface="Microsoft Sans Serif"/>
            </a:endParaRPr>
          </a:p>
        </p:txBody>
      </p:sp>
      <p:grpSp>
        <p:nvGrpSpPr>
          <p:cNvPr id="25" name="object 25"/>
          <p:cNvGrpSpPr/>
          <p:nvPr/>
        </p:nvGrpSpPr>
        <p:grpSpPr>
          <a:xfrm>
            <a:off x="5187689" y="1188684"/>
            <a:ext cx="4387850" cy="1515110"/>
            <a:chOff x="5187689" y="1188684"/>
            <a:chExt cx="4387850" cy="1515110"/>
          </a:xfrm>
        </p:grpSpPr>
        <p:pic>
          <p:nvPicPr>
            <p:cNvPr id="26" name="object 26"/>
            <p:cNvPicPr/>
            <p:nvPr/>
          </p:nvPicPr>
          <p:blipFill>
            <a:blip r:embed="rId4" cstate="print"/>
            <a:stretch>
              <a:fillRect/>
            </a:stretch>
          </p:blipFill>
          <p:spPr>
            <a:xfrm>
              <a:off x="5187689" y="1188684"/>
              <a:ext cx="4387608" cy="1514927"/>
            </a:xfrm>
            <a:prstGeom prst="rect">
              <a:avLst/>
            </a:prstGeom>
          </p:spPr>
        </p:pic>
        <p:sp>
          <p:nvSpPr>
            <p:cNvPr id="27" name="object 27"/>
            <p:cNvSpPr/>
            <p:nvPr/>
          </p:nvSpPr>
          <p:spPr>
            <a:xfrm>
              <a:off x="5277611" y="1249679"/>
              <a:ext cx="4212590" cy="1397635"/>
            </a:xfrm>
            <a:custGeom>
              <a:avLst/>
              <a:gdLst/>
              <a:ahLst/>
              <a:cxnLst/>
              <a:rect l="l" t="t" r="r" b="b"/>
              <a:pathLst>
                <a:path w="4212590" h="1397635">
                  <a:moveTo>
                    <a:pt x="4204462" y="0"/>
                  </a:moveTo>
                  <a:lnTo>
                    <a:pt x="7874" y="0"/>
                  </a:lnTo>
                  <a:lnTo>
                    <a:pt x="0" y="7874"/>
                  </a:lnTo>
                  <a:lnTo>
                    <a:pt x="0" y="17525"/>
                  </a:lnTo>
                  <a:lnTo>
                    <a:pt x="0" y="1389634"/>
                  </a:lnTo>
                  <a:lnTo>
                    <a:pt x="7874" y="1397508"/>
                  </a:lnTo>
                  <a:lnTo>
                    <a:pt x="4204462" y="1397508"/>
                  </a:lnTo>
                  <a:lnTo>
                    <a:pt x="4212336" y="1389634"/>
                  </a:lnTo>
                  <a:lnTo>
                    <a:pt x="4212336" y="7874"/>
                  </a:lnTo>
                  <a:lnTo>
                    <a:pt x="4204462" y="0"/>
                  </a:lnTo>
                  <a:close/>
                </a:path>
              </a:pathLst>
            </a:custGeom>
            <a:solidFill>
              <a:srgbClr val="FFFFFF"/>
            </a:solidFill>
          </p:spPr>
          <p:txBody>
            <a:bodyPr wrap="square" lIns="0" tIns="0" rIns="0" bIns="0" rtlCol="0"/>
            <a:lstStyle/>
            <a:p>
              <a:endParaRPr dirty="0"/>
            </a:p>
          </p:txBody>
        </p:sp>
      </p:grpSp>
      <p:sp>
        <p:nvSpPr>
          <p:cNvPr id="28" name="object 28"/>
          <p:cNvSpPr txBox="1"/>
          <p:nvPr/>
        </p:nvSpPr>
        <p:spPr>
          <a:xfrm>
            <a:off x="5732976" y="1246317"/>
            <a:ext cx="3041356" cy="1210460"/>
          </a:xfrm>
          <a:prstGeom prst="rect">
            <a:avLst/>
          </a:prstGeom>
        </p:spPr>
        <p:txBody>
          <a:bodyPr vert="horz" wrap="square" lIns="0" tIns="11430" rIns="0" bIns="0" rtlCol="0">
            <a:spAutoFit/>
          </a:bodyPr>
          <a:lstStyle/>
          <a:p>
            <a:pPr marL="48895" marR="5080" indent="-36830">
              <a:lnSpc>
                <a:spcPct val="100800"/>
              </a:lnSpc>
              <a:spcBef>
                <a:spcPts val="90"/>
              </a:spcBef>
            </a:pPr>
            <a:r>
              <a:rPr sz="1300" spc="-15" dirty="0">
                <a:latin typeface="Microsoft Sans Serif"/>
                <a:cs typeface="Microsoft Sans Serif"/>
              </a:rPr>
              <a:t>Организация </a:t>
            </a:r>
            <a:r>
              <a:rPr lang="ru-RU" sz="1300" dirty="0">
                <a:latin typeface="Microsoft Sans Serif"/>
                <a:cs typeface="Microsoft Sans Serif"/>
              </a:rPr>
              <a:t>составления, </a:t>
            </a:r>
            <a:r>
              <a:rPr sz="1300" spc="-5" dirty="0">
                <a:latin typeface="Microsoft Sans Serif"/>
                <a:cs typeface="Microsoft Sans Serif"/>
              </a:rPr>
              <a:t>исполнения</a:t>
            </a:r>
            <a:r>
              <a:rPr sz="1300" dirty="0">
                <a:latin typeface="Microsoft Sans Serif"/>
                <a:cs typeface="Microsoft Sans Serif"/>
              </a:rPr>
              <a:t> </a:t>
            </a:r>
            <a:r>
              <a:rPr lang="ru-RU" sz="1300" dirty="0">
                <a:latin typeface="Microsoft Sans Serif"/>
                <a:cs typeface="Microsoft Sans Serif"/>
              </a:rPr>
              <a:t>и контроля за исполнением </a:t>
            </a:r>
            <a:r>
              <a:rPr sz="1300" spc="-20" dirty="0">
                <a:latin typeface="Microsoft Sans Serif"/>
                <a:cs typeface="Microsoft Sans Serif"/>
              </a:rPr>
              <a:t>бюджета </a:t>
            </a:r>
            <a:r>
              <a:rPr sz="1300" spc="-15" dirty="0">
                <a:latin typeface="Microsoft Sans Serif"/>
                <a:cs typeface="Microsoft Sans Serif"/>
              </a:rPr>
              <a:t> </a:t>
            </a:r>
            <a:r>
              <a:rPr sz="1300" spc="-10" dirty="0">
                <a:latin typeface="Microsoft Sans Serif"/>
                <a:cs typeface="Microsoft Sans Serif"/>
              </a:rPr>
              <a:t>(обеспечение</a:t>
            </a:r>
            <a:r>
              <a:rPr sz="1300" spc="-75" dirty="0">
                <a:latin typeface="Microsoft Sans Serif"/>
                <a:cs typeface="Microsoft Sans Serif"/>
              </a:rPr>
              <a:t> </a:t>
            </a:r>
            <a:r>
              <a:rPr sz="1300" spc="-5" dirty="0">
                <a:latin typeface="Microsoft Sans Serif"/>
                <a:cs typeface="Microsoft Sans Serif"/>
              </a:rPr>
              <a:t>деятельности </a:t>
            </a:r>
            <a:r>
              <a:rPr sz="1300" spc="-355" dirty="0">
                <a:latin typeface="Microsoft Sans Serif"/>
                <a:cs typeface="Microsoft Sans Serif"/>
              </a:rPr>
              <a:t> </a:t>
            </a:r>
            <a:r>
              <a:rPr sz="1300" spc="-5" dirty="0">
                <a:latin typeface="Microsoft Sans Serif"/>
                <a:cs typeface="Microsoft Sans Serif"/>
              </a:rPr>
              <a:t>финансового</a:t>
            </a:r>
            <a:r>
              <a:rPr sz="1300" spc="-45" dirty="0">
                <a:latin typeface="Microsoft Sans Serif"/>
                <a:cs typeface="Microsoft Sans Serif"/>
              </a:rPr>
              <a:t> </a:t>
            </a:r>
            <a:r>
              <a:rPr sz="1300" spc="-5" dirty="0">
                <a:latin typeface="Microsoft Sans Serif"/>
                <a:cs typeface="Microsoft Sans Serif"/>
              </a:rPr>
              <a:t>управления</a:t>
            </a:r>
            <a:r>
              <a:rPr lang="ru-RU" sz="1300" spc="-5" dirty="0">
                <a:latin typeface="Microsoft Sans Serif"/>
                <a:cs typeface="Microsoft Sans Serif"/>
              </a:rPr>
              <a:t> и Централизованной бухгалтерии ЧРМО</a:t>
            </a:r>
            <a:r>
              <a:rPr sz="1300" spc="-5" dirty="0">
                <a:latin typeface="Microsoft Sans Serif"/>
                <a:cs typeface="Microsoft Sans Serif"/>
              </a:rPr>
              <a:t>)</a:t>
            </a:r>
            <a:endParaRPr sz="1300" dirty="0">
              <a:latin typeface="Microsoft Sans Serif"/>
              <a:cs typeface="Microsoft Sans Serif"/>
            </a:endParaRPr>
          </a:p>
        </p:txBody>
      </p:sp>
      <p:grpSp>
        <p:nvGrpSpPr>
          <p:cNvPr id="29" name="object 29"/>
          <p:cNvGrpSpPr/>
          <p:nvPr/>
        </p:nvGrpSpPr>
        <p:grpSpPr>
          <a:xfrm>
            <a:off x="5331714" y="1312925"/>
            <a:ext cx="4133776" cy="1152961"/>
            <a:chOff x="5331714" y="1312925"/>
            <a:chExt cx="4133776" cy="1152961"/>
          </a:xfrm>
        </p:grpSpPr>
        <p:sp>
          <p:nvSpPr>
            <p:cNvPr id="30" name="object 30"/>
            <p:cNvSpPr/>
            <p:nvPr/>
          </p:nvSpPr>
          <p:spPr>
            <a:xfrm>
              <a:off x="5331714" y="1312925"/>
              <a:ext cx="349250" cy="279400"/>
            </a:xfrm>
            <a:custGeom>
              <a:avLst/>
              <a:gdLst/>
              <a:ahLst/>
              <a:cxnLst/>
              <a:rect l="l" t="t" r="r" b="b"/>
              <a:pathLst>
                <a:path w="349250" h="279400">
                  <a:moveTo>
                    <a:pt x="311531" y="0"/>
                  </a:moveTo>
                  <a:lnTo>
                    <a:pt x="37464" y="0"/>
                  </a:lnTo>
                  <a:lnTo>
                    <a:pt x="22877" y="2942"/>
                  </a:lnTo>
                  <a:lnTo>
                    <a:pt x="10969" y="10969"/>
                  </a:lnTo>
                  <a:lnTo>
                    <a:pt x="2942" y="22877"/>
                  </a:lnTo>
                  <a:lnTo>
                    <a:pt x="0" y="37464"/>
                  </a:lnTo>
                  <a:lnTo>
                    <a:pt x="0" y="241426"/>
                  </a:lnTo>
                  <a:lnTo>
                    <a:pt x="2942" y="256014"/>
                  </a:lnTo>
                  <a:lnTo>
                    <a:pt x="10969" y="267922"/>
                  </a:lnTo>
                  <a:lnTo>
                    <a:pt x="22877" y="275949"/>
                  </a:lnTo>
                  <a:lnTo>
                    <a:pt x="37464" y="278891"/>
                  </a:lnTo>
                  <a:lnTo>
                    <a:pt x="311531" y="278891"/>
                  </a:lnTo>
                  <a:lnTo>
                    <a:pt x="326118" y="275949"/>
                  </a:lnTo>
                  <a:lnTo>
                    <a:pt x="338026" y="267922"/>
                  </a:lnTo>
                  <a:lnTo>
                    <a:pt x="346053" y="256014"/>
                  </a:lnTo>
                  <a:lnTo>
                    <a:pt x="348996" y="241426"/>
                  </a:lnTo>
                  <a:lnTo>
                    <a:pt x="348996" y="37464"/>
                  </a:lnTo>
                  <a:lnTo>
                    <a:pt x="346053" y="22877"/>
                  </a:lnTo>
                  <a:lnTo>
                    <a:pt x="338026" y="10969"/>
                  </a:lnTo>
                  <a:lnTo>
                    <a:pt x="326118" y="2942"/>
                  </a:lnTo>
                  <a:lnTo>
                    <a:pt x="311531" y="0"/>
                  </a:lnTo>
                  <a:close/>
                </a:path>
              </a:pathLst>
            </a:custGeom>
            <a:solidFill>
              <a:srgbClr val="2A6CA8"/>
            </a:solidFill>
          </p:spPr>
          <p:txBody>
            <a:bodyPr wrap="square" lIns="0" tIns="0" rIns="0" bIns="0" rtlCol="0"/>
            <a:lstStyle/>
            <a:p>
              <a:endParaRPr dirty="0"/>
            </a:p>
          </p:txBody>
        </p:sp>
        <p:sp>
          <p:nvSpPr>
            <p:cNvPr id="31" name="object 31"/>
            <p:cNvSpPr/>
            <p:nvPr/>
          </p:nvSpPr>
          <p:spPr>
            <a:xfrm>
              <a:off x="5331714" y="1312925"/>
              <a:ext cx="349250" cy="279400"/>
            </a:xfrm>
            <a:custGeom>
              <a:avLst/>
              <a:gdLst/>
              <a:ahLst/>
              <a:cxnLst/>
              <a:rect l="l" t="t" r="r" b="b"/>
              <a:pathLst>
                <a:path w="349250" h="279400">
                  <a:moveTo>
                    <a:pt x="0" y="37464"/>
                  </a:moveTo>
                  <a:lnTo>
                    <a:pt x="2942" y="22877"/>
                  </a:lnTo>
                  <a:lnTo>
                    <a:pt x="10969" y="10969"/>
                  </a:lnTo>
                  <a:lnTo>
                    <a:pt x="22877" y="2942"/>
                  </a:lnTo>
                  <a:lnTo>
                    <a:pt x="37464" y="0"/>
                  </a:lnTo>
                  <a:lnTo>
                    <a:pt x="311531" y="0"/>
                  </a:lnTo>
                  <a:lnTo>
                    <a:pt x="326118" y="2942"/>
                  </a:lnTo>
                  <a:lnTo>
                    <a:pt x="338026" y="10969"/>
                  </a:lnTo>
                  <a:lnTo>
                    <a:pt x="346053" y="22877"/>
                  </a:lnTo>
                  <a:lnTo>
                    <a:pt x="348996" y="37464"/>
                  </a:lnTo>
                  <a:lnTo>
                    <a:pt x="348996" y="241426"/>
                  </a:lnTo>
                  <a:lnTo>
                    <a:pt x="346053" y="256014"/>
                  </a:lnTo>
                  <a:lnTo>
                    <a:pt x="338026" y="267922"/>
                  </a:lnTo>
                  <a:lnTo>
                    <a:pt x="326118" y="275949"/>
                  </a:lnTo>
                  <a:lnTo>
                    <a:pt x="311531" y="278891"/>
                  </a:lnTo>
                  <a:lnTo>
                    <a:pt x="37464" y="278891"/>
                  </a:lnTo>
                  <a:lnTo>
                    <a:pt x="22877" y="275949"/>
                  </a:lnTo>
                  <a:lnTo>
                    <a:pt x="10969" y="267922"/>
                  </a:lnTo>
                  <a:lnTo>
                    <a:pt x="2942" y="256014"/>
                  </a:lnTo>
                  <a:lnTo>
                    <a:pt x="0" y="241426"/>
                  </a:lnTo>
                  <a:lnTo>
                    <a:pt x="0" y="37464"/>
                  </a:lnTo>
                  <a:close/>
                </a:path>
              </a:pathLst>
            </a:custGeom>
            <a:ln w="19050">
              <a:solidFill>
                <a:srgbClr val="FFFFFF"/>
              </a:solidFill>
            </a:ln>
          </p:spPr>
          <p:txBody>
            <a:bodyPr wrap="square" lIns="0" tIns="0" rIns="0" bIns="0" rtlCol="0"/>
            <a:lstStyle/>
            <a:p>
              <a:endParaRPr dirty="0"/>
            </a:p>
          </p:txBody>
        </p:sp>
        <p:pic>
          <p:nvPicPr>
            <p:cNvPr id="32" name="object 32"/>
            <p:cNvPicPr/>
            <p:nvPr/>
          </p:nvPicPr>
          <p:blipFill>
            <a:blip r:embed="rId5" cstate="print"/>
            <a:stretch>
              <a:fillRect/>
            </a:stretch>
          </p:blipFill>
          <p:spPr>
            <a:xfrm>
              <a:off x="8370979" y="1639663"/>
              <a:ext cx="1094511" cy="826223"/>
            </a:xfrm>
            <a:prstGeom prst="rect">
              <a:avLst/>
            </a:prstGeom>
          </p:spPr>
        </p:pic>
      </p:grpSp>
      <p:sp>
        <p:nvSpPr>
          <p:cNvPr id="33" name="object 33"/>
          <p:cNvSpPr/>
          <p:nvPr/>
        </p:nvSpPr>
        <p:spPr>
          <a:xfrm>
            <a:off x="5294376" y="4002023"/>
            <a:ext cx="4236720" cy="396240"/>
          </a:xfrm>
          <a:custGeom>
            <a:avLst/>
            <a:gdLst/>
            <a:ahLst/>
            <a:cxnLst/>
            <a:rect l="l" t="t" r="r" b="b"/>
            <a:pathLst>
              <a:path w="4236720" h="396239">
                <a:moveTo>
                  <a:pt x="4202049" y="0"/>
                </a:moveTo>
                <a:lnTo>
                  <a:pt x="34671" y="0"/>
                </a:lnTo>
                <a:lnTo>
                  <a:pt x="21163" y="2720"/>
                </a:lnTo>
                <a:lnTo>
                  <a:pt x="10144" y="10144"/>
                </a:lnTo>
                <a:lnTo>
                  <a:pt x="2720" y="21163"/>
                </a:lnTo>
                <a:lnTo>
                  <a:pt x="0" y="34670"/>
                </a:lnTo>
                <a:lnTo>
                  <a:pt x="0" y="361569"/>
                </a:lnTo>
                <a:lnTo>
                  <a:pt x="2720" y="375076"/>
                </a:lnTo>
                <a:lnTo>
                  <a:pt x="10144" y="386095"/>
                </a:lnTo>
                <a:lnTo>
                  <a:pt x="21163" y="393519"/>
                </a:lnTo>
                <a:lnTo>
                  <a:pt x="34671" y="396239"/>
                </a:lnTo>
                <a:lnTo>
                  <a:pt x="4202049" y="396239"/>
                </a:lnTo>
                <a:lnTo>
                  <a:pt x="4215556" y="393519"/>
                </a:lnTo>
                <a:lnTo>
                  <a:pt x="4226575" y="386095"/>
                </a:lnTo>
                <a:lnTo>
                  <a:pt x="4233999" y="375076"/>
                </a:lnTo>
                <a:lnTo>
                  <a:pt x="4236720" y="361569"/>
                </a:lnTo>
                <a:lnTo>
                  <a:pt x="4236720" y="34670"/>
                </a:lnTo>
                <a:lnTo>
                  <a:pt x="4233999" y="21163"/>
                </a:lnTo>
                <a:lnTo>
                  <a:pt x="4226575" y="10144"/>
                </a:lnTo>
                <a:lnTo>
                  <a:pt x="4215556" y="2720"/>
                </a:lnTo>
                <a:lnTo>
                  <a:pt x="4202049" y="0"/>
                </a:lnTo>
                <a:close/>
              </a:path>
            </a:pathLst>
          </a:custGeom>
          <a:solidFill>
            <a:srgbClr val="D5DCE4"/>
          </a:solidFill>
        </p:spPr>
        <p:txBody>
          <a:bodyPr wrap="square" lIns="0" tIns="0" rIns="0" bIns="0" rtlCol="0"/>
          <a:lstStyle/>
          <a:p>
            <a:endParaRPr dirty="0"/>
          </a:p>
        </p:txBody>
      </p:sp>
      <p:sp>
        <p:nvSpPr>
          <p:cNvPr id="34" name="object 34"/>
          <p:cNvSpPr txBox="1"/>
          <p:nvPr/>
        </p:nvSpPr>
        <p:spPr>
          <a:xfrm>
            <a:off x="8530208" y="4075557"/>
            <a:ext cx="911860" cy="228268"/>
          </a:xfrm>
          <a:prstGeom prst="rect">
            <a:avLst/>
          </a:prstGeom>
        </p:spPr>
        <p:txBody>
          <a:bodyPr vert="horz" wrap="square" lIns="0" tIns="12700" rIns="0" bIns="0" rtlCol="0">
            <a:spAutoFit/>
          </a:bodyPr>
          <a:lstStyle/>
          <a:p>
            <a:pPr marL="12700">
              <a:lnSpc>
                <a:spcPct val="100000"/>
              </a:lnSpc>
              <a:spcBef>
                <a:spcPts val="100"/>
              </a:spcBef>
            </a:pPr>
            <a:r>
              <a:rPr sz="1400" spc="-5" dirty="0">
                <a:latin typeface="Microsoft Sans Serif"/>
                <a:cs typeface="Microsoft Sans Serif"/>
              </a:rPr>
              <a:t>202</a:t>
            </a:r>
            <a:r>
              <a:rPr lang="ru-RU" sz="1400" spc="-5" dirty="0">
                <a:latin typeface="Microsoft Sans Serif"/>
                <a:cs typeface="Microsoft Sans Serif"/>
              </a:rPr>
              <a:t>5</a:t>
            </a:r>
            <a:r>
              <a:rPr sz="1400" spc="-8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35" name="object 35"/>
          <p:cNvGrpSpPr/>
          <p:nvPr/>
        </p:nvGrpSpPr>
        <p:grpSpPr>
          <a:xfrm>
            <a:off x="5144228" y="3990213"/>
            <a:ext cx="3136935" cy="441325"/>
            <a:chOff x="5492877" y="3990213"/>
            <a:chExt cx="2788285" cy="441325"/>
          </a:xfrm>
        </p:grpSpPr>
        <p:sp>
          <p:nvSpPr>
            <p:cNvPr id="36" name="object 36"/>
            <p:cNvSpPr/>
            <p:nvPr/>
          </p:nvSpPr>
          <p:spPr>
            <a:xfrm>
              <a:off x="5502402" y="3999738"/>
              <a:ext cx="2769235" cy="422275"/>
            </a:xfrm>
            <a:custGeom>
              <a:avLst/>
              <a:gdLst/>
              <a:ahLst/>
              <a:cxnLst/>
              <a:rect l="l" t="t" r="r" b="b"/>
              <a:pathLst>
                <a:path w="2769234" h="422275">
                  <a:moveTo>
                    <a:pt x="2711957" y="0"/>
                  </a:moveTo>
                  <a:lnTo>
                    <a:pt x="57150" y="0"/>
                  </a:lnTo>
                  <a:lnTo>
                    <a:pt x="34932" y="4500"/>
                  </a:lnTo>
                  <a:lnTo>
                    <a:pt x="16763" y="16763"/>
                  </a:lnTo>
                  <a:lnTo>
                    <a:pt x="4500" y="34932"/>
                  </a:lnTo>
                  <a:lnTo>
                    <a:pt x="0" y="57150"/>
                  </a:lnTo>
                  <a:lnTo>
                    <a:pt x="0" y="364998"/>
                  </a:lnTo>
                  <a:lnTo>
                    <a:pt x="4500" y="387215"/>
                  </a:lnTo>
                  <a:lnTo>
                    <a:pt x="16763" y="405383"/>
                  </a:lnTo>
                  <a:lnTo>
                    <a:pt x="34932" y="417647"/>
                  </a:lnTo>
                  <a:lnTo>
                    <a:pt x="57150" y="422148"/>
                  </a:lnTo>
                  <a:lnTo>
                    <a:pt x="2711957" y="422148"/>
                  </a:lnTo>
                  <a:lnTo>
                    <a:pt x="2734175" y="417647"/>
                  </a:lnTo>
                  <a:lnTo>
                    <a:pt x="2752343" y="405384"/>
                  </a:lnTo>
                  <a:lnTo>
                    <a:pt x="2764607" y="387215"/>
                  </a:lnTo>
                  <a:lnTo>
                    <a:pt x="2769107" y="364998"/>
                  </a:lnTo>
                  <a:lnTo>
                    <a:pt x="2769107" y="57150"/>
                  </a:lnTo>
                  <a:lnTo>
                    <a:pt x="2764607" y="34932"/>
                  </a:lnTo>
                  <a:lnTo>
                    <a:pt x="2752343" y="16764"/>
                  </a:lnTo>
                  <a:lnTo>
                    <a:pt x="2734175" y="4500"/>
                  </a:lnTo>
                  <a:lnTo>
                    <a:pt x="2711957" y="0"/>
                  </a:lnTo>
                  <a:close/>
                </a:path>
              </a:pathLst>
            </a:custGeom>
            <a:solidFill>
              <a:srgbClr val="608899"/>
            </a:solidFill>
          </p:spPr>
          <p:txBody>
            <a:bodyPr wrap="square" lIns="0" tIns="0" rIns="0" bIns="0" rtlCol="0"/>
            <a:lstStyle/>
            <a:p>
              <a:endParaRPr dirty="0"/>
            </a:p>
          </p:txBody>
        </p:sp>
        <p:sp>
          <p:nvSpPr>
            <p:cNvPr id="37" name="object 37"/>
            <p:cNvSpPr/>
            <p:nvPr/>
          </p:nvSpPr>
          <p:spPr>
            <a:xfrm>
              <a:off x="5502402" y="3999738"/>
              <a:ext cx="2769235" cy="422275"/>
            </a:xfrm>
            <a:custGeom>
              <a:avLst/>
              <a:gdLst/>
              <a:ahLst/>
              <a:cxnLst/>
              <a:rect l="l" t="t" r="r" b="b"/>
              <a:pathLst>
                <a:path w="2769234" h="422275">
                  <a:moveTo>
                    <a:pt x="2769107" y="57150"/>
                  </a:moveTo>
                  <a:lnTo>
                    <a:pt x="2764607" y="34932"/>
                  </a:lnTo>
                  <a:lnTo>
                    <a:pt x="2752343" y="16764"/>
                  </a:lnTo>
                  <a:lnTo>
                    <a:pt x="2734175" y="4500"/>
                  </a:lnTo>
                  <a:lnTo>
                    <a:pt x="2711957" y="0"/>
                  </a:lnTo>
                  <a:lnTo>
                    <a:pt x="57150" y="0"/>
                  </a:lnTo>
                  <a:lnTo>
                    <a:pt x="34932" y="4500"/>
                  </a:lnTo>
                  <a:lnTo>
                    <a:pt x="16763" y="16763"/>
                  </a:lnTo>
                  <a:lnTo>
                    <a:pt x="4500" y="34932"/>
                  </a:lnTo>
                  <a:lnTo>
                    <a:pt x="0" y="57150"/>
                  </a:lnTo>
                  <a:lnTo>
                    <a:pt x="0" y="364998"/>
                  </a:lnTo>
                  <a:lnTo>
                    <a:pt x="4500" y="387215"/>
                  </a:lnTo>
                  <a:lnTo>
                    <a:pt x="16763" y="405383"/>
                  </a:lnTo>
                  <a:lnTo>
                    <a:pt x="34932" y="417647"/>
                  </a:lnTo>
                  <a:lnTo>
                    <a:pt x="57150" y="422148"/>
                  </a:lnTo>
                  <a:lnTo>
                    <a:pt x="2711957" y="422148"/>
                  </a:lnTo>
                  <a:lnTo>
                    <a:pt x="2734175" y="417647"/>
                  </a:lnTo>
                  <a:lnTo>
                    <a:pt x="2752343" y="405384"/>
                  </a:lnTo>
                  <a:lnTo>
                    <a:pt x="2764607" y="387215"/>
                  </a:lnTo>
                  <a:lnTo>
                    <a:pt x="2769107" y="364998"/>
                  </a:lnTo>
                  <a:lnTo>
                    <a:pt x="2769107" y="57150"/>
                  </a:lnTo>
                  <a:close/>
                </a:path>
              </a:pathLst>
            </a:custGeom>
            <a:ln w="19050">
              <a:solidFill>
                <a:srgbClr val="FFFFFF"/>
              </a:solidFill>
            </a:ln>
          </p:spPr>
          <p:txBody>
            <a:bodyPr wrap="square" lIns="0" tIns="0" rIns="0" bIns="0" rtlCol="0"/>
            <a:lstStyle/>
            <a:p>
              <a:endParaRPr dirty="0"/>
            </a:p>
          </p:txBody>
        </p:sp>
      </p:grpSp>
      <p:grpSp>
        <p:nvGrpSpPr>
          <p:cNvPr id="39" name="object 39"/>
          <p:cNvGrpSpPr/>
          <p:nvPr/>
        </p:nvGrpSpPr>
        <p:grpSpPr>
          <a:xfrm>
            <a:off x="5518213" y="3973080"/>
            <a:ext cx="4034168" cy="1929383"/>
            <a:chOff x="5518213" y="3973080"/>
            <a:chExt cx="4034168" cy="1929383"/>
          </a:xfrm>
        </p:grpSpPr>
        <p:pic>
          <p:nvPicPr>
            <p:cNvPr id="40" name="object 40"/>
            <p:cNvPicPr/>
            <p:nvPr/>
          </p:nvPicPr>
          <p:blipFill>
            <a:blip r:embed="rId6" cstate="print"/>
            <a:stretch>
              <a:fillRect/>
            </a:stretch>
          </p:blipFill>
          <p:spPr>
            <a:xfrm>
              <a:off x="9400032" y="3973080"/>
              <a:ext cx="152349" cy="1929383"/>
            </a:xfrm>
            <a:prstGeom prst="rect">
              <a:avLst/>
            </a:prstGeom>
          </p:spPr>
        </p:pic>
        <p:sp>
          <p:nvSpPr>
            <p:cNvPr id="41" name="object 41"/>
            <p:cNvSpPr/>
            <p:nvPr/>
          </p:nvSpPr>
          <p:spPr>
            <a:xfrm>
              <a:off x="9480803" y="3998976"/>
              <a:ext cx="50800" cy="1827530"/>
            </a:xfrm>
            <a:custGeom>
              <a:avLst/>
              <a:gdLst/>
              <a:ahLst/>
              <a:cxnLst/>
              <a:rect l="l" t="t" r="r" b="b"/>
              <a:pathLst>
                <a:path w="50800" h="1827529">
                  <a:moveTo>
                    <a:pt x="48260" y="0"/>
                  </a:moveTo>
                  <a:lnTo>
                    <a:pt x="2031" y="0"/>
                  </a:lnTo>
                  <a:lnTo>
                    <a:pt x="0" y="2031"/>
                  </a:lnTo>
                  <a:lnTo>
                    <a:pt x="0" y="1825231"/>
                  </a:lnTo>
                  <a:lnTo>
                    <a:pt x="2031" y="1827276"/>
                  </a:lnTo>
                  <a:lnTo>
                    <a:pt x="48260" y="1827276"/>
                  </a:lnTo>
                  <a:lnTo>
                    <a:pt x="50292" y="1825231"/>
                  </a:lnTo>
                  <a:lnTo>
                    <a:pt x="50292" y="4572"/>
                  </a:lnTo>
                  <a:lnTo>
                    <a:pt x="50292" y="2031"/>
                  </a:lnTo>
                  <a:lnTo>
                    <a:pt x="48260" y="0"/>
                  </a:lnTo>
                  <a:close/>
                </a:path>
              </a:pathLst>
            </a:custGeom>
            <a:solidFill>
              <a:srgbClr val="8496AF"/>
            </a:solidFill>
          </p:spPr>
          <p:txBody>
            <a:bodyPr wrap="square" lIns="0" tIns="0" rIns="0" bIns="0" rtlCol="0"/>
            <a:lstStyle/>
            <a:p>
              <a:endParaRPr dirty="0"/>
            </a:p>
          </p:txBody>
        </p:sp>
        <p:sp>
          <p:nvSpPr>
            <p:cNvPr id="42" name="object 42"/>
            <p:cNvSpPr/>
            <p:nvPr/>
          </p:nvSpPr>
          <p:spPr>
            <a:xfrm>
              <a:off x="5518213" y="4730496"/>
              <a:ext cx="3962717" cy="379730"/>
            </a:xfrm>
            <a:custGeom>
              <a:avLst/>
              <a:gdLst/>
              <a:ahLst/>
              <a:cxnLst/>
              <a:rect l="l" t="t" r="r" b="b"/>
              <a:pathLst>
                <a:path w="4194175" h="379729">
                  <a:moveTo>
                    <a:pt x="4157091" y="0"/>
                  </a:moveTo>
                  <a:lnTo>
                    <a:pt x="36957" y="0"/>
                  </a:lnTo>
                  <a:lnTo>
                    <a:pt x="22556" y="2899"/>
                  </a:lnTo>
                  <a:lnTo>
                    <a:pt x="10810" y="10810"/>
                  </a:lnTo>
                  <a:lnTo>
                    <a:pt x="2899" y="22556"/>
                  </a:lnTo>
                  <a:lnTo>
                    <a:pt x="0" y="36956"/>
                  </a:lnTo>
                  <a:lnTo>
                    <a:pt x="0" y="342518"/>
                  </a:lnTo>
                  <a:lnTo>
                    <a:pt x="2899" y="356919"/>
                  </a:lnTo>
                  <a:lnTo>
                    <a:pt x="10810" y="368665"/>
                  </a:lnTo>
                  <a:lnTo>
                    <a:pt x="22556" y="376576"/>
                  </a:lnTo>
                  <a:lnTo>
                    <a:pt x="36957" y="379475"/>
                  </a:lnTo>
                  <a:lnTo>
                    <a:pt x="4157091" y="379475"/>
                  </a:lnTo>
                  <a:lnTo>
                    <a:pt x="4171491" y="376576"/>
                  </a:lnTo>
                  <a:lnTo>
                    <a:pt x="4183237" y="368665"/>
                  </a:lnTo>
                  <a:lnTo>
                    <a:pt x="4191148" y="356919"/>
                  </a:lnTo>
                  <a:lnTo>
                    <a:pt x="4194048" y="342518"/>
                  </a:lnTo>
                  <a:lnTo>
                    <a:pt x="4194048" y="36956"/>
                  </a:lnTo>
                  <a:lnTo>
                    <a:pt x="4191148" y="22556"/>
                  </a:lnTo>
                  <a:lnTo>
                    <a:pt x="4183237" y="10810"/>
                  </a:lnTo>
                  <a:lnTo>
                    <a:pt x="4171491" y="2899"/>
                  </a:lnTo>
                  <a:lnTo>
                    <a:pt x="4157091" y="0"/>
                  </a:lnTo>
                  <a:close/>
                </a:path>
              </a:pathLst>
            </a:custGeom>
            <a:solidFill>
              <a:srgbClr val="D5DCE4"/>
            </a:solidFill>
          </p:spPr>
          <p:txBody>
            <a:bodyPr wrap="square" lIns="0" tIns="0" rIns="0" bIns="0" rtlCol="0"/>
            <a:lstStyle/>
            <a:p>
              <a:endParaRPr dirty="0"/>
            </a:p>
          </p:txBody>
        </p:sp>
      </p:grpSp>
      <p:sp>
        <p:nvSpPr>
          <p:cNvPr id="43" name="object 43"/>
          <p:cNvSpPr txBox="1"/>
          <p:nvPr/>
        </p:nvSpPr>
        <p:spPr>
          <a:xfrm>
            <a:off x="8479281" y="4796409"/>
            <a:ext cx="911860" cy="228268"/>
          </a:xfrm>
          <a:prstGeom prst="rect">
            <a:avLst/>
          </a:prstGeom>
        </p:spPr>
        <p:txBody>
          <a:bodyPr vert="horz" wrap="square" lIns="0" tIns="12700" rIns="0" bIns="0" rtlCol="0">
            <a:spAutoFit/>
          </a:bodyPr>
          <a:lstStyle/>
          <a:p>
            <a:pPr marL="12700">
              <a:lnSpc>
                <a:spcPct val="100000"/>
              </a:lnSpc>
              <a:spcBef>
                <a:spcPts val="100"/>
              </a:spcBef>
            </a:pPr>
            <a:r>
              <a:rPr sz="1400" spc="-5" dirty="0">
                <a:latin typeface="Microsoft Sans Serif"/>
                <a:cs typeface="Microsoft Sans Serif"/>
              </a:rPr>
              <a:t>202</a:t>
            </a:r>
            <a:r>
              <a:rPr lang="ru-RU" sz="1400" spc="-5" dirty="0">
                <a:latin typeface="Microsoft Sans Serif"/>
                <a:cs typeface="Microsoft Sans Serif"/>
              </a:rPr>
              <a:t>4</a:t>
            </a:r>
            <a:r>
              <a:rPr sz="1400" spc="-8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44" name="object 44"/>
          <p:cNvGrpSpPr/>
          <p:nvPr/>
        </p:nvGrpSpPr>
        <p:grpSpPr>
          <a:xfrm>
            <a:off x="5352343" y="4714494"/>
            <a:ext cx="2907260" cy="414655"/>
            <a:chOff x="5747765" y="4714494"/>
            <a:chExt cx="2513330" cy="414655"/>
          </a:xfrm>
        </p:grpSpPr>
        <p:sp>
          <p:nvSpPr>
            <p:cNvPr id="45" name="object 45"/>
            <p:cNvSpPr/>
            <p:nvPr/>
          </p:nvSpPr>
          <p:spPr>
            <a:xfrm>
              <a:off x="5898225" y="4714494"/>
              <a:ext cx="2362869" cy="414655"/>
            </a:xfrm>
            <a:custGeom>
              <a:avLst/>
              <a:gdLst/>
              <a:ahLst/>
              <a:cxnLst/>
              <a:rect l="l" t="t" r="r" b="b"/>
              <a:pathLst>
                <a:path w="2513329" h="414654">
                  <a:moveTo>
                    <a:pt x="2469895" y="0"/>
                  </a:moveTo>
                  <a:lnTo>
                    <a:pt x="43180" y="0"/>
                  </a:lnTo>
                  <a:lnTo>
                    <a:pt x="26360" y="3389"/>
                  </a:lnTo>
                  <a:lnTo>
                    <a:pt x="12636" y="12636"/>
                  </a:lnTo>
                  <a:lnTo>
                    <a:pt x="3389" y="26360"/>
                  </a:lnTo>
                  <a:lnTo>
                    <a:pt x="0" y="43179"/>
                  </a:lnTo>
                  <a:lnTo>
                    <a:pt x="0" y="371347"/>
                  </a:lnTo>
                  <a:lnTo>
                    <a:pt x="3389" y="388167"/>
                  </a:lnTo>
                  <a:lnTo>
                    <a:pt x="12636" y="401891"/>
                  </a:lnTo>
                  <a:lnTo>
                    <a:pt x="26360" y="411138"/>
                  </a:lnTo>
                  <a:lnTo>
                    <a:pt x="43180" y="414527"/>
                  </a:lnTo>
                  <a:lnTo>
                    <a:pt x="2469895" y="414527"/>
                  </a:lnTo>
                  <a:lnTo>
                    <a:pt x="2486715" y="411138"/>
                  </a:lnTo>
                  <a:lnTo>
                    <a:pt x="2500439" y="401891"/>
                  </a:lnTo>
                  <a:lnTo>
                    <a:pt x="2509686" y="388167"/>
                  </a:lnTo>
                  <a:lnTo>
                    <a:pt x="2513076" y="371347"/>
                  </a:lnTo>
                  <a:lnTo>
                    <a:pt x="2513076" y="43179"/>
                  </a:lnTo>
                  <a:lnTo>
                    <a:pt x="2509686" y="26360"/>
                  </a:lnTo>
                  <a:lnTo>
                    <a:pt x="2500439" y="12636"/>
                  </a:lnTo>
                  <a:lnTo>
                    <a:pt x="2486715" y="3389"/>
                  </a:lnTo>
                  <a:lnTo>
                    <a:pt x="2469895" y="0"/>
                  </a:lnTo>
                  <a:close/>
                </a:path>
              </a:pathLst>
            </a:custGeom>
            <a:solidFill>
              <a:srgbClr val="608899"/>
            </a:solidFill>
          </p:spPr>
          <p:txBody>
            <a:bodyPr wrap="square" lIns="0" tIns="0" rIns="0" bIns="0" rtlCol="0"/>
            <a:lstStyle/>
            <a:p>
              <a:endParaRPr dirty="0"/>
            </a:p>
          </p:txBody>
        </p:sp>
        <p:sp>
          <p:nvSpPr>
            <p:cNvPr id="46" name="object 46"/>
            <p:cNvSpPr/>
            <p:nvPr/>
          </p:nvSpPr>
          <p:spPr>
            <a:xfrm>
              <a:off x="5747765" y="4714494"/>
              <a:ext cx="2513330" cy="414655"/>
            </a:xfrm>
            <a:custGeom>
              <a:avLst/>
              <a:gdLst/>
              <a:ahLst/>
              <a:cxnLst/>
              <a:rect l="l" t="t" r="r" b="b"/>
              <a:pathLst>
                <a:path w="2513329" h="414654">
                  <a:moveTo>
                    <a:pt x="2513076" y="43179"/>
                  </a:moveTo>
                  <a:lnTo>
                    <a:pt x="2509686" y="26360"/>
                  </a:lnTo>
                  <a:lnTo>
                    <a:pt x="2500439" y="12636"/>
                  </a:lnTo>
                  <a:lnTo>
                    <a:pt x="2486715" y="3389"/>
                  </a:lnTo>
                  <a:lnTo>
                    <a:pt x="2469895" y="0"/>
                  </a:lnTo>
                  <a:lnTo>
                    <a:pt x="43180" y="0"/>
                  </a:lnTo>
                  <a:lnTo>
                    <a:pt x="26360" y="3389"/>
                  </a:lnTo>
                  <a:lnTo>
                    <a:pt x="12636" y="12636"/>
                  </a:lnTo>
                  <a:lnTo>
                    <a:pt x="3389" y="26360"/>
                  </a:lnTo>
                  <a:lnTo>
                    <a:pt x="0" y="43179"/>
                  </a:lnTo>
                  <a:lnTo>
                    <a:pt x="0" y="371347"/>
                  </a:lnTo>
                  <a:lnTo>
                    <a:pt x="3389" y="388167"/>
                  </a:lnTo>
                  <a:lnTo>
                    <a:pt x="12636" y="401891"/>
                  </a:lnTo>
                  <a:lnTo>
                    <a:pt x="26360" y="411138"/>
                  </a:lnTo>
                  <a:lnTo>
                    <a:pt x="43180" y="414527"/>
                  </a:lnTo>
                  <a:lnTo>
                    <a:pt x="2469895" y="414527"/>
                  </a:lnTo>
                  <a:lnTo>
                    <a:pt x="2486715" y="411138"/>
                  </a:lnTo>
                  <a:lnTo>
                    <a:pt x="2500439" y="401891"/>
                  </a:lnTo>
                  <a:lnTo>
                    <a:pt x="2509686" y="388167"/>
                  </a:lnTo>
                  <a:lnTo>
                    <a:pt x="2513076" y="371347"/>
                  </a:lnTo>
                  <a:lnTo>
                    <a:pt x="2513076" y="43179"/>
                  </a:lnTo>
                  <a:close/>
                </a:path>
              </a:pathLst>
            </a:custGeom>
            <a:ln w="19050">
              <a:solidFill>
                <a:srgbClr val="FFFFFF"/>
              </a:solidFill>
            </a:ln>
          </p:spPr>
          <p:txBody>
            <a:bodyPr wrap="square" lIns="0" tIns="0" rIns="0" bIns="0" rtlCol="0"/>
            <a:lstStyle/>
            <a:p>
              <a:endParaRPr dirty="0"/>
            </a:p>
          </p:txBody>
        </p:sp>
      </p:grpSp>
      <p:sp>
        <p:nvSpPr>
          <p:cNvPr id="48" name="object 48"/>
          <p:cNvSpPr/>
          <p:nvPr/>
        </p:nvSpPr>
        <p:spPr>
          <a:xfrm>
            <a:off x="5352342" y="5464175"/>
            <a:ext cx="4153369" cy="379730"/>
          </a:xfrm>
          <a:custGeom>
            <a:avLst/>
            <a:gdLst/>
            <a:ahLst/>
            <a:cxnLst/>
            <a:rect l="l" t="t" r="r" b="b"/>
            <a:pathLst>
              <a:path w="4194175" h="379729">
                <a:moveTo>
                  <a:pt x="4154551" y="0"/>
                </a:moveTo>
                <a:lnTo>
                  <a:pt x="39497" y="0"/>
                </a:lnTo>
                <a:lnTo>
                  <a:pt x="24110" y="3099"/>
                </a:lnTo>
                <a:lnTo>
                  <a:pt x="11556" y="11556"/>
                </a:lnTo>
                <a:lnTo>
                  <a:pt x="3099" y="24110"/>
                </a:lnTo>
                <a:lnTo>
                  <a:pt x="0" y="39496"/>
                </a:lnTo>
                <a:lnTo>
                  <a:pt x="0" y="339953"/>
                </a:lnTo>
                <a:lnTo>
                  <a:pt x="3099" y="355333"/>
                </a:lnTo>
                <a:lnTo>
                  <a:pt x="11556" y="367896"/>
                </a:lnTo>
                <a:lnTo>
                  <a:pt x="24110" y="376368"/>
                </a:lnTo>
                <a:lnTo>
                  <a:pt x="39497" y="379475"/>
                </a:lnTo>
                <a:lnTo>
                  <a:pt x="4154551" y="379475"/>
                </a:lnTo>
                <a:lnTo>
                  <a:pt x="4169937" y="376368"/>
                </a:lnTo>
                <a:lnTo>
                  <a:pt x="4182491" y="367896"/>
                </a:lnTo>
                <a:lnTo>
                  <a:pt x="4190948" y="355333"/>
                </a:lnTo>
                <a:lnTo>
                  <a:pt x="4194048" y="339953"/>
                </a:lnTo>
                <a:lnTo>
                  <a:pt x="4194048" y="39496"/>
                </a:lnTo>
                <a:lnTo>
                  <a:pt x="4190948" y="24110"/>
                </a:lnTo>
                <a:lnTo>
                  <a:pt x="4182490" y="11556"/>
                </a:lnTo>
                <a:lnTo>
                  <a:pt x="4169937" y="3099"/>
                </a:lnTo>
                <a:lnTo>
                  <a:pt x="4154551" y="0"/>
                </a:lnTo>
                <a:close/>
              </a:path>
            </a:pathLst>
          </a:custGeom>
          <a:solidFill>
            <a:srgbClr val="D5DCE4"/>
          </a:solidFill>
        </p:spPr>
        <p:txBody>
          <a:bodyPr wrap="square" lIns="0" tIns="0" rIns="0" bIns="0" rtlCol="0"/>
          <a:lstStyle/>
          <a:p>
            <a:endParaRPr dirty="0"/>
          </a:p>
        </p:txBody>
      </p:sp>
      <p:sp>
        <p:nvSpPr>
          <p:cNvPr id="49" name="object 49"/>
          <p:cNvSpPr txBox="1"/>
          <p:nvPr/>
        </p:nvSpPr>
        <p:spPr>
          <a:xfrm>
            <a:off x="8478773" y="5501436"/>
            <a:ext cx="911860" cy="228268"/>
          </a:xfrm>
          <a:prstGeom prst="rect">
            <a:avLst/>
          </a:prstGeom>
        </p:spPr>
        <p:txBody>
          <a:bodyPr vert="horz" wrap="square" lIns="0" tIns="12700" rIns="0" bIns="0" rtlCol="0">
            <a:spAutoFit/>
          </a:bodyPr>
          <a:lstStyle/>
          <a:p>
            <a:pPr marL="12700">
              <a:lnSpc>
                <a:spcPct val="100000"/>
              </a:lnSpc>
              <a:spcBef>
                <a:spcPts val="100"/>
              </a:spcBef>
            </a:pPr>
            <a:r>
              <a:rPr sz="1400" spc="-5" dirty="0">
                <a:latin typeface="Microsoft Sans Serif"/>
                <a:cs typeface="Microsoft Sans Serif"/>
              </a:rPr>
              <a:t>202</a:t>
            </a:r>
            <a:r>
              <a:rPr lang="ru-RU" sz="1400" spc="-5" dirty="0">
                <a:latin typeface="Microsoft Sans Serif"/>
                <a:cs typeface="Microsoft Sans Serif"/>
              </a:rPr>
              <a:t>3</a:t>
            </a:r>
            <a:r>
              <a:rPr sz="1400" spc="-8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50" name="object 50"/>
          <p:cNvGrpSpPr/>
          <p:nvPr/>
        </p:nvGrpSpPr>
        <p:grpSpPr>
          <a:xfrm>
            <a:off x="5352342" y="5429250"/>
            <a:ext cx="2911188" cy="414655"/>
            <a:chOff x="5529052" y="5429250"/>
            <a:chExt cx="2735093" cy="414655"/>
          </a:xfrm>
        </p:grpSpPr>
        <p:sp>
          <p:nvSpPr>
            <p:cNvPr id="51" name="object 51"/>
            <p:cNvSpPr/>
            <p:nvPr/>
          </p:nvSpPr>
          <p:spPr>
            <a:xfrm>
              <a:off x="5529053" y="5429250"/>
              <a:ext cx="2735092" cy="414655"/>
            </a:xfrm>
            <a:custGeom>
              <a:avLst/>
              <a:gdLst/>
              <a:ahLst/>
              <a:cxnLst/>
              <a:rect l="l" t="t" r="r" b="b"/>
              <a:pathLst>
                <a:path w="2482850" h="414654">
                  <a:moveTo>
                    <a:pt x="2439415" y="0"/>
                  </a:moveTo>
                  <a:lnTo>
                    <a:pt x="43179" y="0"/>
                  </a:lnTo>
                  <a:lnTo>
                    <a:pt x="26360" y="3389"/>
                  </a:lnTo>
                  <a:lnTo>
                    <a:pt x="12636" y="12636"/>
                  </a:lnTo>
                  <a:lnTo>
                    <a:pt x="3389" y="26360"/>
                  </a:lnTo>
                  <a:lnTo>
                    <a:pt x="0" y="43180"/>
                  </a:lnTo>
                  <a:lnTo>
                    <a:pt x="0" y="371347"/>
                  </a:lnTo>
                  <a:lnTo>
                    <a:pt x="3389" y="388156"/>
                  </a:lnTo>
                  <a:lnTo>
                    <a:pt x="12636" y="401881"/>
                  </a:lnTo>
                  <a:lnTo>
                    <a:pt x="26360" y="411135"/>
                  </a:lnTo>
                  <a:lnTo>
                    <a:pt x="43179" y="414528"/>
                  </a:lnTo>
                  <a:lnTo>
                    <a:pt x="2439415" y="414528"/>
                  </a:lnTo>
                  <a:lnTo>
                    <a:pt x="2456235" y="411135"/>
                  </a:lnTo>
                  <a:lnTo>
                    <a:pt x="2469959" y="401881"/>
                  </a:lnTo>
                  <a:lnTo>
                    <a:pt x="2479206" y="388156"/>
                  </a:lnTo>
                  <a:lnTo>
                    <a:pt x="2482596" y="371347"/>
                  </a:lnTo>
                  <a:lnTo>
                    <a:pt x="2482596" y="43180"/>
                  </a:lnTo>
                  <a:lnTo>
                    <a:pt x="2479206" y="26360"/>
                  </a:lnTo>
                  <a:lnTo>
                    <a:pt x="2469959" y="12636"/>
                  </a:lnTo>
                  <a:lnTo>
                    <a:pt x="2456235" y="3389"/>
                  </a:lnTo>
                  <a:lnTo>
                    <a:pt x="2439415" y="0"/>
                  </a:lnTo>
                  <a:close/>
                </a:path>
              </a:pathLst>
            </a:custGeom>
            <a:solidFill>
              <a:srgbClr val="608899"/>
            </a:solidFill>
          </p:spPr>
          <p:txBody>
            <a:bodyPr wrap="square" lIns="0" tIns="0" rIns="0" bIns="0" rtlCol="0"/>
            <a:lstStyle/>
            <a:p>
              <a:endParaRPr dirty="0"/>
            </a:p>
          </p:txBody>
        </p:sp>
        <p:sp>
          <p:nvSpPr>
            <p:cNvPr id="52" name="object 52"/>
            <p:cNvSpPr/>
            <p:nvPr/>
          </p:nvSpPr>
          <p:spPr>
            <a:xfrm>
              <a:off x="5529052" y="5429250"/>
              <a:ext cx="2735092" cy="414655"/>
            </a:xfrm>
            <a:custGeom>
              <a:avLst/>
              <a:gdLst/>
              <a:ahLst/>
              <a:cxnLst/>
              <a:rect l="l" t="t" r="r" b="b"/>
              <a:pathLst>
                <a:path w="2482850" h="414654">
                  <a:moveTo>
                    <a:pt x="2482596" y="43180"/>
                  </a:moveTo>
                  <a:lnTo>
                    <a:pt x="2479206" y="26360"/>
                  </a:lnTo>
                  <a:lnTo>
                    <a:pt x="2469959" y="12636"/>
                  </a:lnTo>
                  <a:lnTo>
                    <a:pt x="2456235" y="3389"/>
                  </a:lnTo>
                  <a:lnTo>
                    <a:pt x="2439415" y="0"/>
                  </a:lnTo>
                  <a:lnTo>
                    <a:pt x="43179" y="0"/>
                  </a:lnTo>
                  <a:lnTo>
                    <a:pt x="26360" y="3389"/>
                  </a:lnTo>
                  <a:lnTo>
                    <a:pt x="12636" y="12636"/>
                  </a:lnTo>
                  <a:lnTo>
                    <a:pt x="3389" y="26360"/>
                  </a:lnTo>
                  <a:lnTo>
                    <a:pt x="0" y="43180"/>
                  </a:lnTo>
                  <a:lnTo>
                    <a:pt x="0" y="371347"/>
                  </a:lnTo>
                  <a:lnTo>
                    <a:pt x="3389" y="388156"/>
                  </a:lnTo>
                  <a:lnTo>
                    <a:pt x="12636" y="401881"/>
                  </a:lnTo>
                  <a:lnTo>
                    <a:pt x="26360" y="411135"/>
                  </a:lnTo>
                  <a:lnTo>
                    <a:pt x="43179" y="414528"/>
                  </a:lnTo>
                  <a:lnTo>
                    <a:pt x="2439415" y="414528"/>
                  </a:lnTo>
                  <a:lnTo>
                    <a:pt x="2456235" y="411135"/>
                  </a:lnTo>
                  <a:lnTo>
                    <a:pt x="2469959" y="401881"/>
                  </a:lnTo>
                  <a:lnTo>
                    <a:pt x="2479206" y="388156"/>
                  </a:lnTo>
                  <a:lnTo>
                    <a:pt x="2482596" y="371347"/>
                  </a:lnTo>
                  <a:lnTo>
                    <a:pt x="2482596" y="43180"/>
                  </a:lnTo>
                  <a:close/>
                </a:path>
              </a:pathLst>
            </a:custGeom>
            <a:ln w="19050">
              <a:solidFill>
                <a:srgbClr val="FFFFFF"/>
              </a:solidFill>
            </a:ln>
          </p:spPr>
          <p:txBody>
            <a:bodyPr wrap="square" lIns="0" tIns="0" rIns="0" bIns="0" rtlCol="0"/>
            <a:lstStyle/>
            <a:p>
              <a:endParaRPr dirty="0"/>
            </a:p>
          </p:txBody>
        </p:sp>
      </p:grpSp>
      <p:sp>
        <p:nvSpPr>
          <p:cNvPr id="53" name="object 53"/>
          <p:cNvSpPr txBox="1"/>
          <p:nvPr/>
        </p:nvSpPr>
        <p:spPr>
          <a:xfrm>
            <a:off x="6162890" y="5522059"/>
            <a:ext cx="871032"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188 430,9</a:t>
            </a:r>
            <a:endParaRPr sz="1400" dirty="0">
              <a:latin typeface="Microsoft Sans Serif"/>
              <a:cs typeface="Microsoft Sans Serif"/>
            </a:endParaRPr>
          </a:p>
        </p:txBody>
      </p:sp>
      <p:grpSp>
        <p:nvGrpSpPr>
          <p:cNvPr id="54" name="object 54"/>
          <p:cNvGrpSpPr/>
          <p:nvPr/>
        </p:nvGrpSpPr>
        <p:grpSpPr>
          <a:xfrm>
            <a:off x="7377049" y="5436489"/>
            <a:ext cx="911860" cy="400050"/>
            <a:chOff x="7806308" y="5436489"/>
            <a:chExt cx="482600" cy="400050"/>
          </a:xfrm>
        </p:grpSpPr>
        <p:sp>
          <p:nvSpPr>
            <p:cNvPr id="55" name="object 55"/>
            <p:cNvSpPr/>
            <p:nvPr/>
          </p:nvSpPr>
          <p:spPr>
            <a:xfrm>
              <a:off x="7815833" y="5446014"/>
              <a:ext cx="463550" cy="381000"/>
            </a:xfrm>
            <a:custGeom>
              <a:avLst/>
              <a:gdLst/>
              <a:ahLst/>
              <a:cxnLst/>
              <a:rect l="l" t="t" r="r" b="b"/>
              <a:pathLst>
                <a:path w="463550" h="381000">
                  <a:moveTo>
                    <a:pt x="423672" y="0"/>
                  </a:moveTo>
                  <a:lnTo>
                    <a:pt x="39624" y="0"/>
                  </a:lnTo>
                  <a:lnTo>
                    <a:pt x="24217" y="3119"/>
                  </a:lnTo>
                  <a:lnTo>
                    <a:pt x="11620" y="11620"/>
                  </a:lnTo>
                  <a:lnTo>
                    <a:pt x="3119" y="24217"/>
                  </a:lnTo>
                  <a:lnTo>
                    <a:pt x="0" y="39624"/>
                  </a:lnTo>
                  <a:lnTo>
                    <a:pt x="0" y="341312"/>
                  </a:lnTo>
                  <a:lnTo>
                    <a:pt x="3119" y="356761"/>
                  </a:lnTo>
                  <a:lnTo>
                    <a:pt x="11620" y="369376"/>
                  </a:lnTo>
                  <a:lnTo>
                    <a:pt x="24217" y="377881"/>
                  </a:lnTo>
                  <a:lnTo>
                    <a:pt x="39624" y="381000"/>
                  </a:lnTo>
                  <a:lnTo>
                    <a:pt x="423672" y="381000"/>
                  </a:lnTo>
                  <a:lnTo>
                    <a:pt x="439078" y="377881"/>
                  </a:lnTo>
                  <a:lnTo>
                    <a:pt x="451675" y="369376"/>
                  </a:lnTo>
                  <a:lnTo>
                    <a:pt x="460176" y="356761"/>
                  </a:lnTo>
                  <a:lnTo>
                    <a:pt x="463296" y="341312"/>
                  </a:lnTo>
                  <a:lnTo>
                    <a:pt x="463296" y="39624"/>
                  </a:lnTo>
                  <a:lnTo>
                    <a:pt x="460176" y="24217"/>
                  </a:lnTo>
                  <a:lnTo>
                    <a:pt x="451675" y="11620"/>
                  </a:lnTo>
                  <a:lnTo>
                    <a:pt x="439078" y="3119"/>
                  </a:lnTo>
                  <a:lnTo>
                    <a:pt x="423672" y="0"/>
                  </a:lnTo>
                  <a:close/>
                </a:path>
              </a:pathLst>
            </a:custGeom>
            <a:solidFill>
              <a:srgbClr val="78627E"/>
            </a:solidFill>
          </p:spPr>
          <p:txBody>
            <a:bodyPr wrap="square" lIns="0" tIns="0" rIns="0" bIns="0" rtlCol="0"/>
            <a:lstStyle/>
            <a:p>
              <a:endParaRPr dirty="0"/>
            </a:p>
          </p:txBody>
        </p:sp>
        <p:sp>
          <p:nvSpPr>
            <p:cNvPr id="56" name="object 56"/>
            <p:cNvSpPr/>
            <p:nvPr/>
          </p:nvSpPr>
          <p:spPr>
            <a:xfrm>
              <a:off x="7815833" y="5446014"/>
              <a:ext cx="463550" cy="381000"/>
            </a:xfrm>
            <a:custGeom>
              <a:avLst/>
              <a:gdLst/>
              <a:ahLst/>
              <a:cxnLst/>
              <a:rect l="l" t="t" r="r" b="b"/>
              <a:pathLst>
                <a:path w="463550" h="381000">
                  <a:moveTo>
                    <a:pt x="463296" y="39624"/>
                  </a:moveTo>
                  <a:lnTo>
                    <a:pt x="460176" y="24217"/>
                  </a:lnTo>
                  <a:lnTo>
                    <a:pt x="451675" y="11620"/>
                  </a:lnTo>
                  <a:lnTo>
                    <a:pt x="439078" y="3119"/>
                  </a:lnTo>
                  <a:lnTo>
                    <a:pt x="423672" y="0"/>
                  </a:lnTo>
                  <a:lnTo>
                    <a:pt x="39624" y="0"/>
                  </a:lnTo>
                  <a:lnTo>
                    <a:pt x="24217" y="3119"/>
                  </a:lnTo>
                  <a:lnTo>
                    <a:pt x="11620" y="11620"/>
                  </a:lnTo>
                  <a:lnTo>
                    <a:pt x="3119" y="24217"/>
                  </a:lnTo>
                  <a:lnTo>
                    <a:pt x="0" y="39624"/>
                  </a:lnTo>
                  <a:lnTo>
                    <a:pt x="0" y="341312"/>
                  </a:lnTo>
                  <a:lnTo>
                    <a:pt x="3119" y="356761"/>
                  </a:lnTo>
                  <a:lnTo>
                    <a:pt x="11620" y="369376"/>
                  </a:lnTo>
                  <a:lnTo>
                    <a:pt x="24217" y="377881"/>
                  </a:lnTo>
                  <a:lnTo>
                    <a:pt x="39624" y="381000"/>
                  </a:lnTo>
                  <a:lnTo>
                    <a:pt x="423672" y="381000"/>
                  </a:lnTo>
                  <a:lnTo>
                    <a:pt x="439078" y="377881"/>
                  </a:lnTo>
                  <a:lnTo>
                    <a:pt x="451675" y="369376"/>
                  </a:lnTo>
                  <a:lnTo>
                    <a:pt x="460176" y="356761"/>
                  </a:lnTo>
                  <a:lnTo>
                    <a:pt x="463296" y="341312"/>
                  </a:lnTo>
                  <a:lnTo>
                    <a:pt x="463296" y="39624"/>
                  </a:lnTo>
                  <a:close/>
                </a:path>
              </a:pathLst>
            </a:custGeom>
            <a:ln w="19050">
              <a:solidFill>
                <a:srgbClr val="FFFFFF"/>
              </a:solidFill>
            </a:ln>
          </p:spPr>
          <p:txBody>
            <a:bodyPr wrap="square" lIns="0" tIns="0" rIns="0" bIns="0" rtlCol="0"/>
            <a:lstStyle/>
            <a:p>
              <a:endParaRPr dirty="0"/>
            </a:p>
          </p:txBody>
        </p:sp>
      </p:grpSp>
      <p:sp>
        <p:nvSpPr>
          <p:cNvPr id="57" name="object 57"/>
          <p:cNvSpPr txBox="1"/>
          <p:nvPr/>
        </p:nvSpPr>
        <p:spPr>
          <a:xfrm>
            <a:off x="7465419" y="5494187"/>
            <a:ext cx="820931" cy="228268"/>
          </a:xfrm>
          <a:prstGeom prst="rect">
            <a:avLst/>
          </a:prstGeom>
        </p:spPr>
        <p:txBody>
          <a:bodyPr vert="horz" wrap="square" lIns="0" tIns="12700" rIns="0" bIns="0" rtlCol="0">
            <a:spAutoFit/>
          </a:bodyPr>
          <a:lstStyle/>
          <a:p>
            <a:pPr marL="12700">
              <a:lnSpc>
                <a:spcPct val="100000"/>
              </a:lnSpc>
              <a:spcBef>
                <a:spcPts val="100"/>
              </a:spcBef>
            </a:pPr>
            <a:r>
              <a:rPr lang="ru-RU" sz="1400" dirty="0">
                <a:solidFill>
                  <a:srgbClr val="FFFFFF"/>
                </a:solidFill>
                <a:latin typeface="Microsoft Sans Serif"/>
                <a:cs typeface="Microsoft Sans Serif"/>
              </a:rPr>
              <a:t>16 386,0</a:t>
            </a:r>
            <a:endParaRPr sz="1400" dirty="0">
              <a:latin typeface="Microsoft Sans Serif"/>
              <a:cs typeface="Microsoft Sans Serif"/>
            </a:endParaRPr>
          </a:p>
        </p:txBody>
      </p:sp>
      <p:grpSp>
        <p:nvGrpSpPr>
          <p:cNvPr id="58" name="object 58"/>
          <p:cNvGrpSpPr/>
          <p:nvPr/>
        </p:nvGrpSpPr>
        <p:grpSpPr>
          <a:xfrm>
            <a:off x="7245417" y="4718684"/>
            <a:ext cx="1035872" cy="398780"/>
            <a:chOff x="7623429" y="4718684"/>
            <a:chExt cx="657860" cy="398780"/>
          </a:xfrm>
        </p:grpSpPr>
        <p:sp>
          <p:nvSpPr>
            <p:cNvPr id="59" name="object 59"/>
            <p:cNvSpPr/>
            <p:nvPr/>
          </p:nvSpPr>
          <p:spPr>
            <a:xfrm>
              <a:off x="7632954" y="4728209"/>
              <a:ext cx="638810" cy="379730"/>
            </a:xfrm>
            <a:custGeom>
              <a:avLst/>
              <a:gdLst/>
              <a:ahLst/>
              <a:cxnLst/>
              <a:rect l="l" t="t" r="r" b="b"/>
              <a:pathLst>
                <a:path w="638809" h="379729">
                  <a:moveTo>
                    <a:pt x="599059" y="0"/>
                  </a:moveTo>
                  <a:lnTo>
                    <a:pt x="39497" y="0"/>
                  </a:lnTo>
                  <a:lnTo>
                    <a:pt x="24110" y="3099"/>
                  </a:lnTo>
                  <a:lnTo>
                    <a:pt x="11556" y="11556"/>
                  </a:lnTo>
                  <a:lnTo>
                    <a:pt x="3099" y="24110"/>
                  </a:lnTo>
                  <a:lnTo>
                    <a:pt x="0" y="39496"/>
                  </a:lnTo>
                  <a:lnTo>
                    <a:pt x="0" y="339978"/>
                  </a:lnTo>
                  <a:lnTo>
                    <a:pt x="3099" y="355365"/>
                  </a:lnTo>
                  <a:lnTo>
                    <a:pt x="11557" y="367919"/>
                  </a:lnTo>
                  <a:lnTo>
                    <a:pt x="24110" y="376376"/>
                  </a:lnTo>
                  <a:lnTo>
                    <a:pt x="39497" y="379475"/>
                  </a:lnTo>
                  <a:lnTo>
                    <a:pt x="599059" y="379475"/>
                  </a:lnTo>
                  <a:lnTo>
                    <a:pt x="614445" y="376376"/>
                  </a:lnTo>
                  <a:lnTo>
                    <a:pt x="626998" y="367918"/>
                  </a:lnTo>
                  <a:lnTo>
                    <a:pt x="635456" y="355365"/>
                  </a:lnTo>
                  <a:lnTo>
                    <a:pt x="638555" y="339978"/>
                  </a:lnTo>
                  <a:lnTo>
                    <a:pt x="638555" y="39496"/>
                  </a:lnTo>
                  <a:lnTo>
                    <a:pt x="635456" y="24110"/>
                  </a:lnTo>
                  <a:lnTo>
                    <a:pt x="626998" y="11556"/>
                  </a:lnTo>
                  <a:lnTo>
                    <a:pt x="614445" y="3099"/>
                  </a:lnTo>
                  <a:lnTo>
                    <a:pt x="599059" y="0"/>
                  </a:lnTo>
                  <a:close/>
                </a:path>
              </a:pathLst>
            </a:custGeom>
            <a:solidFill>
              <a:srgbClr val="78627E"/>
            </a:solidFill>
          </p:spPr>
          <p:txBody>
            <a:bodyPr wrap="square" lIns="0" tIns="0" rIns="0" bIns="0" rtlCol="0"/>
            <a:lstStyle/>
            <a:p>
              <a:endParaRPr dirty="0"/>
            </a:p>
          </p:txBody>
        </p:sp>
        <p:sp>
          <p:nvSpPr>
            <p:cNvPr id="60" name="object 60"/>
            <p:cNvSpPr/>
            <p:nvPr/>
          </p:nvSpPr>
          <p:spPr>
            <a:xfrm>
              <a:off x="7632954" y="4728209"/>
              <a:ext cx="638810" cy="379730"/>
            </a:xfrm>
            <a:custGeom>
              <a:avLst/>
              <a:gdLst/>
              <a:ahLst/>
              <a:cxnLst/>
              <a:rect l="l" t="t" r="r" b="b"/>
              <a:pathLst>
                <a:path w="638809" h="379729">
                  <a:moveTo>
                    <a:pt x="638555" y="39496"/>
                  </a:moveTo>
                  <a:lnTo>
                    <a:pt x="635456" y="24110"/>
                  </a:lnTo>
                  <a:lnTo>
                    <a:pt x="626998" y="11556"/>
                  </a:lnTo>
                  <a:lnTo>
                    <a:pt x="614445" y="3099"/>
                  </a:lnTo>
                  <a:lnTo>
                    <a:pt x="599059" y="0"/>
                  </a:lnTo>
                  <a:lnTo>
                    <a:pt x="39497" y="0"/>
                  </a:lnTo>
                  <a:lnTo>
                    <a:pt x="24110" y="3099"/>
                  </a:lnTo>
                  <a:lnTo>
                    <a:pt x="11556" y="11556"/>
                  </a:lnTo>
                  <a:lnTo>
                    <a:pt x="3099" y="24110"/>
                  </a:lnTo>
                  <a:lnTo>
                    <a:pt x="0" y="39496"/>
                  </a:lnTo>
                  <a:lnTo>
                    <a:pt x="0" y="339978"/>
                  </a:lnTo>
                  <a:lnTo>
                    <a:pt x="3099" y="355365"/>
                  </a:lnTo>
                  <a:lnTo>
                    <a:pt x="11557" y="367919"/>
                  </a:lnTo>
                  <a:lnTo>
                    <a:pt x="24110" y="376376"/>
                  </a:lnTo>
                  <a:lnTo>
                    <a:pt x="39497" y="379475"/>
                  </a:lnTo>
                  <a:lnTo>
                    <a:pt x="599059" y="379475"/>
                  </a:lnTo>
                  <a:lnTo>
                    <a:pt x="614445" y="376376"/>
                  </a:lnTo>
                  <a:lnTo>
                    <a:pt x="626998" y="367918"/>
                  </a:lnTo>
                  <a:lnTo>
                    <a:pt x="635456" y="355365"/>
                  </a:lnTo>
                  <a:lnTo>
                    <a:pt x="638555" y="339978"/>
                  </a:lnTo>
                  <a:lnTo>
                    <a:pt x="638555" y="39496"/>
                  </a:lnTo>
                  <a:close/>
                </a:path>
              </a:pathLst>
            </a:custGeom>
            <a:ln w="19050">
              <a:solidFill>
                <a:srgbClr val="FFFFFF"/>
              </a:solidFill>
            </a:ln>
          </p:spPr>
          <p:txBody>
            <a:bodyPr wrap="square" lIns="0" tIns="0" rIns="0" bIns="0" rtlCol="0"/>
            <a:lstStyle/>
            <a:p>
              <a:endParaRPr dirty="0"/>
            </a:p>
          </p:txBody>
        </p:sp>
      </p:grpSp>
      <p:sp>
        <p:nvSpPr>
          <p:cNvPr id="61" name="object 61"/>
          <p:cNvSpPr txBox="1"/>
          <p:nvPr/>
        </p:nvSpPr>
        <p:spPr>
          <a:xfrm>
            <a:off x="7393818" y="4793145"/>
            <a:ext cx="706674" cy="228268"/>
          </a:xfrm>
          <a:prstGeom prst="rect">
            <a:avLst/>
          </a:prstGeom>
        </p:spPr>
        <p:txBody>
          <a:bodyPr vert="horz" wrap="square" lIns="0" tIns="12700" rIns="0" bIns="0" rtlCol="0">
            <a:spAutoFit/>
          </a:bodyPr>
          <a:lstStyle/>
          <a:p>
            <a:pPr marL="12700">
              <a:lnSpc>
                <a:spcPct val="100000"/>
              </a:lnSpc>
              <a:spcBef>
                <a:spcPts val="100"/>
              </a:spcBef>
            </a:pPr>
            <a:r>
              <a:rPr lang="ru-RU" sz="1400" dirty="0">
                <a:solidFill>
                  <a:srgbClr val="FFFFFF"/>
                </a:solidFill>
                <a:latin typeface="Microsoft Sans Serif"/>
                <a:cs typeface="Microsoft Sans Serif"/>
              </a:rPr>
              <a:t>17 100,0</a:t>
            </a:r>
            <a:endParaRPr sz="1400" dirty="0">
              <a:latin typeface="Microsoft Sans Serif"/>
              <a:cs typeface="Microsoft Sans Serif"/>
            </a:endParaRPr>
          </a:p>
        </p:txBody>
      </p:sp>
      <p:grpSp>
        <p:nvGrpSpPr>
          <p:cNvPr id="62" name="object 62"/>
          <p:cNvGrpSpPr/>
          <p:nvPr/>
        </p:nvGrpSpPr>
        <p:grpSpPr>
          <a:xfrm>
            <a:off x="7290906" y="4000880"/>
            <a:ext cx="1005876" cy="434848"/>
            <a:chOff x="7640193" y="4000880"/>
            <a:chExt cx="656590" cy="400050"/>
          </a:xfrm>
        </p:grpSpPr>
        <p:sp>
          <p:nvSpPr>
            <p:cNvPr id="63" name="object 63"/>
            <p:cNvSpPr/>
            <p:nvPr/>
          </p:nvSpPr>
          <p:spPr>
            <a:xfrm>
              <a:off x="7649718" y="4010405"/>
              <a:ext cx="637540" cy="381000"/>
            </a:xfrm>
            <a:custGeom>
              <a:avLst/>
              <a:gdLst/>
              <a:ahLst/>
              <a:cxnLst/>
              <a:rect l="l" t="t" r="r" b="b"/>
              <a:pathLst>
                <a:path w="637540" h="381000">
                  <a:moveTo>
                    <a:pt x="597407" y="0"/>
                  </a:moveTo>
                  <a:lnTo>
                    <a:pt x="39624" y="0"/>
                  </a:lnTo>
                  <a:lnTo>
                    <a:pt x="24217" y="3119"/>
                  </a:lnTo>
                  <a:lnTo>
                    <a:pt x="11620" y="11620"/>
                  </a:lnTo>
                  <a:lnTo>
                    <a:pt x="3119" y="24217"/>
                  </a:lnTo>
                  <a:lnTo>
                    <a:pt x="0" y="39624"/>
                  </a:lnTo>
                  <a:lnTo>
                    <a:pt x="0" y="341376"/>
                  </a:lnTo>
                  <a:lnTo>
                    <a:pt x="3119" y="356782"/>
                  </a:lnTo>
                  <a:lnTo>
                    <a:pt x="11620" y="369379"/>
                  </a:lnTo>
                  <a:lnTo>
                    <a:pt x="24217" y="377880"/>
                  </a:lnTo>
                  <a:lnTo>
                    <a:pt x="39624" y="381000"/>
                  </a:lnTo>
                  <a:lnTo>
                    <a:pt x="597407" y="381000"/>
                  </a:lnTo>
                  <a:lnTo>
                    <a:pt x="612814" y="377880"/>
                  </a:lnTo>
                  <a:lnTo>
                    <a:pt x="625411" y="369379"/>
                  </a:lnTo>
                  <a:lnTo>
                    <a:pt x="633912" y="356782"/>
                  </a:lnTo>
                  <a:lnTo>
                    <a:pt x="637031" y="341376"/>
                  </a:lnTo>
                  <a:lnTo>
                    <a:pt x="637031" y="39624"/>
                  </a:lnTo>
                  <a:lnTo>
                    <a:pt x="633912" y="24217"/>
                  </a:lnTo>
                  <a:lnTo>
                    <a:pt x="625411" y="11620"/>
                  </a:lnTo>
                  <a:lnTo>
                    <a:pt x="612814" y="3119"/>
                  </a:lnTo>
                  <a:lnTo>
                    <a:pt x="597407" y="0"/>
                  </a:lnTo>
                  <a:close/>
                </a:path>
              </a:pathLst>
            </a:custGeom>
            <a:solidFill>
              <a:srgbClr val="78627E"/>
            </a:solidFill>
          </p:spPr>
          <p:txBody>
            <a:bodyPr wrap="square" lIns="0" tIns="0" rIns="0" bIns="0" rtlCol="0"/>
            <a:lstStyle/>
            <a:p>
              <a:endParaRPr dirty="0"/>
            </a:p>
          </p:txBody>
        </p:sp>
        <p:sp>
          <p:nvSpPr>
            <p:cNvPr id="64" name="object 64"/>
            <p:cNvSpPr/>
            <p:nvPr/>
          </p:nvSpPr>
          <p:spPr>
            <a:xfrm>
              <a:off x="7649718" y="4010405"/>
              <a:ext cx="637540" cy="381000"/>
            </a:xfrm>
            <a:custGeom>
              <a:avLst/>
              <a:gdLst/>
              <a:ahLst/>
              <a:cxnLst/>
              <a:rect l="l" t="t" r="r" b="b"/>
              <a:pathLst>
                <a:path w="637540" h="381000">
                  <a:moveTo>
                    <a:pt x="637031" y="39624"/>
                  </a:moveTo>
                  <a:lnTo>
                    <a:pt x="633912" y="24217"/>
                  </a:lnTo>
                  <a:lnTo>
                    <a:pt x="625411" y="11620"/>
                  </a:lnTo>
                  <a:lnTo>
                    <a:pt x="612814" y="3119"/>
                  </a:lnTo>
                  <a:lnTo>
                    <a:pt x="597407" y="0"/>
                  </a:lnTo>
                  <a:lnTo>
                    <a:pt x="39624" y="0"/>
                  </a:lnTo>
                  <a:lnTo>
                    <a:pt x="24217" y="3119"/>
                  </a:lnTo>
                  <a:lnTo>
                    <a:pt x="11620" y="11620"/>
                  </a:lnTo>
                  <a:lnTo>
                    <a:pt x="3119" y="24217"/>
                  </a:lnTo>
                  <a:lnTo>
                    <a:pt x="0" y="39624"/>
                  </a:lnTo>
                  <a:lnTo>
                    <a:pt x="0" y="341376"/>
                  </a:lnTo>
                  <a:lnTo>
                    <a:pt x="3119" y="356782"/>
                  </a:lnTo>
                  <a:lnTo>
                    <a:pt x="11620" y="369379"/>
                  </a:lnTo>
                  <a:lnTo>
                    <a:pt x="24217" y="377880"/>
                  </a:lnTo>
                  <a:lnTo>
                    <a:pt x="39624" y="381000"/>
                  </a:lnTo>
                  <a:lnTo>
                    <a:pt x="597407" y="381000"/>
                  </a:lnTo>
                  <a:lnTo>
                    <a:pt x="612814" y="377880"/>
                  </a:lnTo>
                  <a:lnTo>
                    <a:pt x="625411" y="369379"/>
                  </a:lnTo>
                  <a:lnTo>
                    <a:pt x="633912" y="356782"/>
                  </a:lnTo>
                  <a:lnTo>
                    <a:pt x="637031" y="341376"/>
                  </a:lnTo>
                  <a:lnTo>
                    <a:pt x="637031" y="39624"/>
                  </a:lnTo>
                  <a:close/>
                </a:path>
              </a:pathLst>
            </a:custGeom>
            <a:ln w="19050">
              <a:solidFill>
                <a:srgbClr val="FFFFFF"/>
              </a:solidFill>
            </a:ln>
          </p:spPr>
          <p:txBody>
            <a:bodyPr wrap="square" lIns="0" tIns="0" rIns="0" bIns="0" rtlCol="0"/>
            <a:lstStyle/>
            <a:p>
              <a:endParaRPr dirty="0"/>
            </a:p>
          </p:txBody>
        </p:sp>
      </p:grpSp>
      <p:sp>
        <p:nvSpPr>
          <p:cNvPr id="65" name="object 65"/>
          <p:cNvSpPr txBox="1"/>
          <p:nvPr/>
        </p:nvSpPr>
        <p:spPr>
          <a:xfrm>
            <a:off x="7430440" y="4091419"/>
            <a:ext cx="759292" cy="228268"/>
          </a:xfrm>
          <a:prstGeom prst="rect">
            <a:avLst/>
          </a:prstGeom>
        </p:spPr>
        <p:txBody>
          <a:bodyPr vert="horz" wrap="square" lIns="0" tIns="12700" rIns="0" bIns="0" rtlCol="0">
            <a:spAutoFit/>
          </a:bodyPr>
          <a:lstStyle/>
          <a:p>
            <a:pPr marL="12700">
              <a:lnSpc>
                <a:spcPct val="100000"/>
              </a:lnSpc>
              <a:spcBef>
                <a:spcPts val="100"/>
              </a:spcBef>
            </a:pPr>
            <a:r>
              <a:rPr lang="ru-RU" sz="1400" dirty="0">
                <a:solidFill>
                  <a:srgbClr val="FFFFFF"/>
                </a:solidFill>
                <a:latin typeface="Microsoft Sans Serif"/>
                <a:cs typeface="Microsoft Sans Serif"/>
              </a:rPr>
              <a:t>17 000,0</a:t>
            </a:r>
            <a:endParaRPr sz="1400" dirty="0">
              <a:latin typeface="Microsoft Sans Serif"/>
              <a:cs typeface="Microsoft Sans Serif"/>
            </a:endParaRPr>
          </a:p>
        </p:txBody>
      </p:sp>
      <p:grpSp>
        <p:nvGrpSpPr>
          <p:cNvPr id="66" name="object 66"/>
          <p:cNvGrpSpPr/>
          <p:nvPr/>
        </p:nvGrpSpPr>
        <p:grpSpPr>
          <a:xfrm>
            <a:off x="341341" y="3953227"/>
            <a:ext cx="4745990" cy="1908175"/>
            <a:chOff x="341341" y="3953227"/>
            <a:chExt cx="4745990" cy="1908175"/>
          </a:xfrm>
        </p:grpSpPr>
        <p:pic>
          <p:nvPicPr>
            <p:cNvPr id="67" name="object 67"/>
            <p:cNvPicPr/>
            <p:nvPr/>
          </p:nvPicPr>
          <p:blipFill>
            <a:blip r:embed="rId7" cstate="print"/>
            <a:stretch>
              <a:fillRect/>
            </a:stretch>
          </p:blipFill>
          <p:spPr>
            <a:xfrm>
              <a:off x="341341" y="3953227"/>
              <a:ext cx="4745805" cy="1908105"/>
            </a:xfrm>
            <a:prstGeom prst="rect">
              <a:avLst/>
            </a:prstGeom>
          </p:spPr>
        </p:pic>
        <p:sp>
          <p:nvSpPr>
            <p:cNvPr id="68" name="object 68"/>
            <p:cNvSpPr/>
            <p:nvPr/>
          </p:nvSpPr>
          <p:spPr>
            <a:xfrm>
              <a:off x="434340" y="4018787"/>
              <a:ext cx="4564380" cy="1781810"/>
            </a:xfrm>
            <a:custGeom>
              <a:avLst/>
              <a:gdLst/>
              <a:ahLst/>
              <a:cxnLst/>
              <a:rect l="l" t="t" r="r" b="b"/>
              <a:pathLst>
                <a:path w="4564380" h="1781810">
                  <a:moveTo>
                    <a:pt x="4542028" y="0"/>
                  </a:moveTo>
                  <a:lnTo>
                    <a:pt x="22415" y="0"/>
                  </a:lnTo>
                  <a:lnTo>
                    <a:pt x="13689" y="1760"/>
                  </a:lnTo>
                  <a:lnTo>
                    <a:pt x="6564" y="6556"/>
                  </a:lnTo>
                  <a:lnTo>
                    <a:pt x="1761" y="13662"/>
                  </a:lnTo>
                  <a:lnTo>
                    <a:pt x="0" y="22351"/>
                  </a:lnTo>
                  <a:lnTo>
                    <a:pt x="0" y="1759140"/>
                  </a:lnTo>
                  <a:lnTo>
                    <a:pt x="1761" y="1767866"/>
                  </a:lnTo>
                  <a:lnTo>
                    <a:pt x="6564" y="1774991"/>
                  </a:lnTo>
                  <a:lnTo>
                    <a:pt x="13689" y="1779794"/>
                  </a:lnTo>
                  <a:lnTo>
                    <a:pt x="22415" y="1781556"/>
                  </a:lnTo>
                  <a:lnTo>
                    <a:pt x="4542028" y="1781556"/>
                  </a:lnTo>
                  <a:lnTo>
                    <a:pt x="4550717" y="1779794"/>
                  </a:lnTo>
                  <a:lnTo>
                    <a:pt x="4557823" y="1774991"/>
                  </a:lnTo>
                  <a:lnTo>
                    <a:pt x="4562619" y="1767866"/>
                  </a:lnTo>
                  <a:lnTo>
                    <a:pt x="4564380" y="1759140"/>
                  </a:lnTo>
                  <a:lnTo>
                    <a:pt x="4564380" y="22351"/>
                  </a:lnTo>
                  <a:lnTo>
                    <a:pt x="4562619" y="13662"/>
                  </a:lnTo>
                  <a:lnTo>
                    <a:pt x="4557823" y="6556"/>
                  </a:lnTo>
                  <a:lnTo>
                    <a:pt x="4550717" y="1760"/>
                  </a:lnTo>
                  <a:lnTo>
                    <a:pt x="4542028" y="0"/>
                  </a:lnTo>
                  <a:close/>
                </a:path>
              </a:pathLst>
            </a:custGeom>
            <a:solidFill>
              <a:srgbClr val="FFFFFF"/>
            </a:solidFill>
          </p:spPr>
          <p:txBody>
            <a:bodyPr wrap="square" lIns="0" tIns="0" rIns="0" bIns="0" rtlCol="0"/>
            <a:lstStyle/>
            <a:p>
              <a:endParaRPr dirty="0"/>
            </a:p>
          </p:txBody>
        </p:sp>
      </p:grpSp>
      <p:sp>
        <p:nvSpPr>
          <p:cNvPr id="69" name="object 69"/>
          <p:cNvSpPr txBox="1"/>
          <p:nvPr/>
        </p:nvSpPr>
        <p:spPr>
          <a:xfrm>
            <a:off x="952563" y="4103510"/>
            <a:ext cx="2926715" cy="443711"/>
          </a:xfrm>
          <a:prstGeom prst="rect">
            <a:avLst/>
          </a:prstGeom>
        </p:spPr>
        <p:txBody>
          <a:bodyPr vert="horz" wrap="square" lIns="0" tIns="12700" rIns="0" bIns="0" rtlCol="0">
            <a:spAutoFit/>
          </a:bodyPr>
          <a:lstStyle/>
          <a:p>
            <a:pPr marL="26034">
              <a:lnSpc>
                <a:spcPct val="100000"/>
              </a:lnSpc>
              <a:spcBef>
                <a:spcPts val="100"/>
              </a:spcBef>
            </a:pPr>
            <a:r>
              <a:rPr lang="ru-RU" sz="1400" spc="-10" dirty="0">
                <a:latin typeface="Microsoft Sans Serif"/>
                <a:cs typeface="Microsoft Sans Serif"/>
              </a:rPr>
              <a:t>Выравнивание уровня бюджетной обеспеченности поселений</a:t>
            </a:r>
            <a:endParaRPr sz="1400" dirty="0">
              <a:latin typeface="Microsoft Sans Serif"/>
              <a:cs typeface="Microsoft Sans Serif"/>
            </a:endParaRPr>
          </a:p>
        </p:txBody>
      </p:sp>
      <p:sp>
        <p:nvSpPr>
          <p:cNvPr id="70" name="object 70"/>
          <p:cNvSpPr txBox="1"/>
          <p:nvPr/>
        </p:nvSpPr>
        <p:spPr>
          <a:xfrm>
            <a:off x="953833" y="4700141"/>
            <a:ext cx="2967355" cy="1090042"/>
          </a:xfrm>
          <a:prstGeom prst="rect">
            <a:avLst/>
          </a:prstGeom>
        </p:spPr>
        <p:txBody>
          <a:bodyPr vert="horz" wrap="square" lIns="0" tIns="12700" rIns="0" bIns="0" rtlCol="0">
            <a:spAutoFit/>
          </a:bodyPr>
          <a:lstStyle/>
          <a:p>
            <a:pPr marL="12700" marR="5080">
              <a:lnSpc>
                <a:spcPct val="100000"/>
              </a:lnSpc>
              <a:spcBef>
                <a:spcPts val="100"/>
              </a:spcBef>
            </a:pPr>
            <a:r>
              <a:rPr lang="ru-RU" sz="1400" spc="-5" dirty="0">
                <a:latin typeface="Microsoft Sans Serif"/>
                <a:cs typeface="Microsoft Sans Serif"/>
              </a:rPr>
              <a:t>Предоставление иных межбюджетных трансфертов бюджетам поселений на поддержку мер по обеспечению сбалансированности бюджетов</a:t>
            </a:r>
            <a:endParaRPr sz="1400" dirty="0">
              <a:latin typeface="Microsoft Sans Serif"/>
              <a:cs typeface="Microsoft Sans Serif"/>
            </a:endParaRPr>
          </a:p>
        </p:txBody>
      </p:sp>
      <p:grpSp>
        <p:nvGrpSpPr>
          <p:cNvPr id="71" name="object 71"/>
          <p:cNvGrpSpPr/>
          <p:nvPr/>
        </p:nvGrpSpPr>
        <p:grpSpPr>
          <a:xfrm>
            <a:off x="476250" y="4095750"/>
            <a:ext cx="4368545" cy="1569846"/>
            <a:chOff x="476250" y="4095750"/>
            <a:chExt cx="4368545" cy="1569846"/>
          </a:xfrm>
        </p:grpSpPr>
        <p:sp>
          <p:nvSpPr>
            <p:cNvPr id="72" name="object 72"/>
            <p:cNvSpPr/>
            <p:nvPr/>
          </p:nvSpPr>
          <p:spPr>
            <a:xfrm>
              <a:off x="480822" y="4095750"/>
              <a:ext cx="350520" cy="271780"/>
            </a:xfrm>
            <a:custGeom>
              <a:avLst/>
              <a:gdLst/>
              <a:ahLst/>
              <a:cxnLst/>
              <a:rect l="l" t="t" r="r" b="b"/>
              <a:pathLst>
                <a:path w="350519" h="271779">
                  <a:moveTo>
                    <a:pt x="314058" y="0"/>
                  </a:moveTo>
                  <a:lnTo>
                    <a:pt x="36461" y="0"/>
                  </a:lnTo>
                  <a:lnTo>
                    <a:pt x="22267" y="2873"/>
                  </a:lnTo>
                  <a:lnTo>
                    <a:pt x="10677" y="10699"/>
                  </a:lnTo>
                  <a:lnTo>
                    <a:pt x="2864" y="22288"/>
                  </a:lnTo>
                  <a:lnTo>
                    <a:pt x="0" y="36449"/>
                  </a:lnTo>
                  <a:lnTo>
                    <a:pt x="0" y="234823"/>
                  </a:lnTo>
                  <a:lnTo>
                    <a:pt x="2864" y="248983"/>
                  </a:lnTo>
                  <a:lnTo>
                    <a:pt x="10677" y="260572"/>
                  </a:lnTo>
                  <a:lnTo>
                    <a:pt x="22267" y="268398"/>
                  </a:lnTo>
                  <a:lnTo>
                    <a:pt x="36461" y="271272"/>
                  </a:lnTo>
                  <a:lnTo>
                    <a:pt x="314058" y="271272"/>
                  </a:lnTo>
                  <a:lnTo>
                    <a:pt x="328252" y="268398"/>
                  </a:lnTo>
                  <a:lnTo>
                    <a:pt x="339842" y="260572"/>
                  </a:lnTo>
                  <a:lnTo>
                    <a:pt x="347655" y="248983"/>
                  </a:lnTo>
                  <a:lnTo>
                    <a:pt x="350519" y="234823"/>
                  </a:lnTo>
                  <a:lnTo>
                    <a:pt x="350519" y="36449"/>
                  </a:lnTo>
                  <a:lnTo>
                    <a:pt x="347655" y="22288"/>
                  </a:lnTo>
                  <a:lnTo>
                    <a:pt x="339842" y="10699"/>
                  </a:lnTo>
                  <a:lnTo>
                    <a:pt x="328252" y="2873"/>
                  </a:lnTo>
                  <a:lnTo>
                    <a:pt x="314058" y="0"/>
                  </a:lnTo>
                  <a:close/>
                </a:path>
              </a:pathLst>
            </a:custGeom>
            <a:solidFill>
              <a:srgbClr val="608899"/>
            </a:solidFill>
          </p:spPr>
          <p:txBody>
            <a:bodyPr wrap="square" lIns="0" tIns="0" rIns="0" bIns="0" rtlCol="0"/>
            <a:lstStyle/>
            <a:p>
              <a:endParaRPr dirty="0"/>
            </a:p>
          </p:txBody>
        </p:sp>
        <p:sp>
          <p:nvSpPr>
            <p:cNvPr id="73" name="object 73"/>
            <p:cNvSpPr/>
            <p:nvPr/>
          </p:nvSpPr>
          <p:spPr>
            <a:xfrm>
              <a:off x="480822" y="4095750"/>
              <a:ext cx="350520" cy="271780"/>
            </a:xfrm>
            <a:custGeom>
              <a:avLst/>
              <a:gdLst/>
              <a:ahLst/>
              <a:cxnLst/>
              <a:rect l="l" t="t" r="r" b="b"/>
              <a:pathLst>
                <a:path w="350519" h="271779">
                  <a:moveTo>
                    <a:pt x="0" y="36449"/>
                  </a:moveTo>
                  <a:lnTo>
                    <a:pt x="2864" y="22288"/>
                  </a:lnTo>
                  <a:lnTo>
                    <a:pt x="10677" y="10699"/>
                  </a:lnTo>
                  <a:lnTo>
                    <a:pt x="22267" y="2873"/>
                  </a:lnTo>
                  <a:lnTo>
                    <a:pt x="36461" y="0"/>
                  </a:lnTo>
                  <a:lnTo>
                    <a:pt x="314058" y="0"/>
                  </a:lnTo>
                  <a:lnTo>
                    <a:pt x="328252" y="2873"/>
                  </a:lnTo>
                  <a:lnTo>
                    <a:pt x="339842" y="10699"/>
                  </a:lnTo>
                  <a:lnTo>
                    <a:pt x="347655" y="22288"/>
                  </a:lnTo>
                  <a:lnTo>
                    <a:pt x="350519" y="36449"/>
                  </a:lnTo>
                  <a:lnTo>
                    <a:pt x="350519" y="234823"/>
                  </a:lnTo>
                  <a:lnTo>
                    <a:pt x="347655" y="248983"/>
                  </a:lnTo>
                  <a:lnTo>
                    <a:pt x="339842" y="260572"/>
                  </a:lnTo>
                  <a:lnTo>
                    <a:pt x="328252" y="268398"/>
                  </a:lnTo>
                  <a:lnTo>
                    <a:pt x="314058" y="271272"/>
                  </a:lnTo>
                  <a:lnTo>
                    <a:pt x="36461" y="271272"/>
                  </a:lnTo>
                  <a:lnTo>
                    <a:pt x="22267" y="268398"/>
                  </a:lnTo>
                  <a:lnTo>
                    <a:pt x="10677" y="260572"/>
                  </a:lnTo>
                  <a:lnTo>
                    <a:pt x="2864" y="248983"/>
                  </a:lnTo>
                  <a:lnTo>
                    <a:pt x="0" y="234823"/>
                  </a:lnTo>
                  <a:lnTo>
                    <a:pt x="0" y="36449"/>
                  </a:lnTo>
                  <a:close/>
                </a:path>
              </a:pathLst>
            </a:custGeom>
            <a:ln w="19050">
              <a:solidFill>
                <a:srgbClr val="FFFFFF"/>
              </a:solidFill>
            </a:ln>
          </p:spPr>
          <p:txBody>
            <a:bodyPr wrap="square" lIns="0" tIns="0" rIns="0" bIns="0" rtlCol="0"/>
            <a:lstStyle/>
            <a:p>
              <a:endParaRPr dirty="0"/>
            </a:p>
          </p:txBody>
        </p:sp>
        <p:sp>
          <p:nvSpPr>
            <p:cNvPr id="74" name="object 74"/>
            <p:cNvSpPr/>
            <p:nvPr/>
          </p:nvSpPr>
          <p:spPr>
            <a:xfrm>
              <a:off x="476250" y="5119877"/>
              <a:ext cx="350520" cy="279400"/>
            </a:xfrm>
            <a:custGeom>
              <a:avLst/>
              <a:gdLst/>
              <a:ahLst/>
              <a:cxnLst/>
              <a:rect l="l" t="t" r="r" b="b"/>
              <a:pathLst>
                <a:path w="350519" h="279400">
                  <a:moveTo>
                    <a:pt x="313029" y="0"/>
                  </a:moveTo>
                  <a:lnTo>
                    <a:pt x="37490" y="0"/>
                  </a:lnTo>
                  <a:lnTo>
                    <a:pt x="22893" y="2942"/>
                  </a:lnTo>
                  <a:lnTo>
                    <a:pt x="10977" y="10969"/>
                  </a:lnTo>
                  <a:lnTo>
                    <a:pt x="2945" y="22877"/>
                  </a:lnTo>
                  <a:lnTo>
                    <a:pt x="0" y="37465"/>
                  </a:lnTo>
                  <a:lnTo>
                    <a:pt x="0" y="241427"/>
                  </a:lnTo>
                  <a:lnTo>
                    <a:pt x="2945" y="256014"/>
                  </a:lnTo>
                  <a:lnTo>
                    <a:pt x="10977" y="267922"/>
                  </a:lnTo>
                  <a:lnTo>
                    <a:pt x="22893" y="275949"/>
                  </a:lnTo>
                  <a:lnTo>
                    <a:pt x="37490" y="278892"/>
                  </a:lnTo>
                  <a:lnTo>
                    <a:pt x="313029" y="278892"/>
                  </a:lnTo>
                  <a:lnTo>
                    <a:pt x="327620" y="275949"/>
                  </a:lnTo>
                  <a:lnTo>
                    <a:pt x="339537" y="267922"/>
                  </a:lnTo>
                  <a:lnTo>
                    <a:pt x="347573" y="256014"/>
                  </a:lnTo>
                  <a:lnTo>
                    <a:pt x="350519" y="241427"/>
                  </a:lnTo>
                  <a:lnTo>
                    <a:pt x="350519" y="37465"/>
                  </a:lnTo>
                  <a:lnTo>
                    <a:pt x="347573" y="22877"/>
                  </a:lnTo>
                  <a:lnTo>
                    <a:pt x="339537" y="10969"/>
                  </a:lnTo>
                  <a:lnTo>
                    <a:pt x="327620" y="2942"/>
                  </a:lnTo>
                  <a:lnTo>
                    <a:pt x="313029" y="0"/>
                  </a:lnTo>
                  <a:close/>
                </a:path>
              </a:pathLst>
            </a:custGeom>
            <a:solidFill>
              <a:srgbClr val="78627E"/>
            </a:solidFill>
          </p:spPr>
          <p:txBody>
            <a:bodyPr wrap="square" lIns="0" tIns="0" rIns="0" bIns="0" rtlCol="0"/>
            <a:lstStyle/>
            <a:p>
              <a:endParaRPr dirty="0"/>
            </a:p>
          </p:txBody>
        </p:sp>
        <p:sp>
          <p:nvSpPr>
            <p:cNvPr id="75" name="object 75"/>
            <p:cNvSpPr/>
            <p:nvPr/>
          </p:nvSpPr>
          <p:spPr>
            <a:xfrm>
              <a:off x="476250" y="5119877"/>
              <a:ext cx="350520" cy="279400"/>
            </a:xfrm>
            <a:custGeom>
              <a:avLst/>
              <a:gdLst/>
              <a:ahLst/>
              <a:cxnLst/>
              <a:rect l="l" t="t" r="r" b="b"/>
              <a:pathLst>
                <a:path w="350519" h="279400">
                  <a:moveTo>
                    <a:pt x="0" y="37465"/>
                  </a:moveTo>
                  <a:lnTo>
                    <a:pt x="2945" y="22877"/>
                  </a:lnTo>
                  <a:lnTo>
                    <a:pt x="10977" y="10969"/>
                  </a:lnTo>
                  <a:lnTo>
                    <a:pt x="22893" y="2942"/>
                  </a:lnTo>
                  <a:lnTo>
                    <a:pt x="37490" y="0"/>
                  </a:lnTo>
                  <a:lnTo>
                    <a:pt x="313029" y="0"/>
                  </a:lnTo>
                  <a:lnTo>
                    <a:pt x="327620" y="2942"/>
                  </a:lnTo>
                  <a:lnTo>
                    <a:pt x="339537" y="10969"/>
                  </a:lnTo>
                  <a:lnTo>
                    <a:pt x="347573" y="22877"/>
                  </a:lnTo>
                  <a:lnTo>
                    <a:pt x="350519" y="37465"/>
                  </a:lnTo>
                  <a:lnTo>
                    <a:pt x="350519" y="241427"/>
                  </a:lnTo>
                  <a:lnTo>
                    <a:pt x="347573" y="256014"/>
                  </a:lnTo>
                  <a:lnTo>
                    <a:pt x="339537" y="267922"/>
                  </a:lnTo>
                  <a:lnTo>
                    <a:pt x="327620" y="275949"/>
                  </a:lnTo>
                  <a:lnTo>
                    <a:pt x="313029" y="278892"/>
                  </a:lnTo>
                  <a:lnTo>
                    <a:pt x="37490" y="278892"/>
                  </a:lnTo>
                  <a:lnTo>
                    <a:pt x="22893" y="275949"/>
                  </a:lnTo>
                  <a:lnTo>
                    <a:pt x="10977" y="267922"/>
                  </a:lnTo>
                  <a:lnTo>
                    <a:pt x="2945" y="256014"/>
                  </a:lnTo>
                  <a:lnTo>
                    <a:pt x="0" y="241427"/>
                  </a:lnTo>
                  <a:lnTo>
                    <a:pt x="0" y="37465"/>
                  </a:lnTo>
                  <a:close/>
                </a:path>
              </a:pathLst>
            </a:custGeom>
            <a:ln w="19050">
              <a:solidFill>
                <a:srgbClr val="FFFFFF"/>
              </a:solidFill>
            </a:ln>
          </p:spPr>
          <p:txBody>
            <a:bodyPr wrap="square" lIns="0" tIns="0" rIns="0" bIns="0" rtlCol="0"/>
            <a:lstStyle/>
            <a:p>
              <a:endParaRPr dirty="0"/>
            </a:p>
          </p:txBody>
        </p:sp>
        <p:pic>
          <p:nvPicPr>
            <p:cNvPr id="76" name="object 76"/>
            <p:cNvPicPr/>
            <p:nvPr/>
          </p:nvPicPr>
          <p:blipFill>
            <a:blip r:embed="rId8" cstate="print"/>
            <a:stretch>
              <a:fillRect/>
            </a:stretch>
          </p:blipFill>
          <p:spPr>
            <a:xfrm>
              <a:off x="4000499" y="4195254"/>
              <a:ext cx="844296" cy="681227"/>
            </a:xfrm>
            <a:prstGeom prst="rect">
              <a:avLst/>
            </a:prstGeom>
          </p:spPr>
        </p:pic>
        <p:pic>
          <p:nvPicPr>
            <p:cNvPr id="77" name="object 77"/>
            <p:cNvPicPr/>
            <p:nvPr/>
          </p:nvPicPr>
          <p:blipFill>
            <a:blip r:embed="rId9" cstate="print"/>
            <a:stretch>
              <a:fillRect/>
            </a:stretch>
          </p:blipFill>
          <p:spPr>
            <a:xfrm>
              <a:off x="4119692" y="5052948"/>
              <a:ext cx="687324" cy="612648"/>
            </a:xfrm>
            <a:prstGeom prst="rect">
              <a:avLst/>
            </a:prstGeom>
          </p:spPr>
        </p:pic>
      </p:grpSp>
      <p:sp>
        <p:nvSpPr>
          <p:cNvPr id="78" name="object 78"/>
          <p:cNvSpPr txBox="1">
            <a:spLocks noGrp="1"/>
          </p:cNvSpPr>
          <p:nvPr>
            <p:ph type="sldNum" sz="quarter" idx="7"/>
          </p:nvPr>
        </p:nvSpPr>
        <p:spPr>
          <a:xfrm>
            <a:off x="9333230" y="6398573"/>
            <a:ext cx="247015" cy="196215"/>
          </a:xfrm>
          <a:prstGeom prst="rect">
            <a:avLst/>
          </a:prstGeom>
        </p:spPr>
        <p:txBody>
          <a:bodyPr vert="horz" wrap="square" lIns="0" tIns="0" rIns="0" bIns="0" rtlCol="0">
            <a:spAutoFit/>
          </a:bodyPr>
          <a:lstStyle>
            <a:defPPr>
              <a:defRPr lang="ru-RU"/>
            </a:defPPr>
            <a:lvl1pPr marL="0" algn="l" defTabSz="914400" rtl="0" eaLnBrk="1" latinLnBrk="0" hangingPunct="1">
              <a:defRPr sz="1200" b="0" i="0" kern="1200">
                <a:solidFill>
                  <a:srgbClr val="888888"/>
                </a:solidFill>
                <a:latin typeface="Microsoft Sans Serif"/>
                <a:ea typeface="+mn-ea"/>
                <a:cs typeface="Microsoft Sans Serif"/>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425"/>
              </a:lnSpc>
            </a:pPr>
            <a:fld id="{81D60167-4931-47E6-BA6A-407CBD079E47}" type="slidenum">
              <a:rPr lang="ru-RU" spc="-5" smtClean="0"/>
              <a:pPr marL="38100">
                <a:lnSpc>
                  <a:spcPts val="1425"/>
                </a:lnSpc>
              </a:pPr>
              <a:t>46</a:t>
            </a:fld>
            <a:endParaRPr spc="-5" dirty="0"/>
          </a:p>
        </p:txBody>
      </p:sp>
      <p:sp>
        <p:nvSpPr>
          <p:cNvPr id="81" name="object 2">
            <a:extLst>
              <a:ext uri="{FF2B5EF4-FFF2-40B4-BE49-F238E27FC236}">
                <a16:creationId xmlns:a16="http://schemas.microsoft.com/office/drawing/2014/main" id="{C20BA538-59AE-4D89-89A4-D22AA4FC001E}"/>
              </a:ext>
            </a:extLst>
          </p:cNvPr>
          <p:cNvSpPr txBox="1"/>
          <p:nvPr/>
        </p:nvSpPr>
        <p:spPr>
          <a:xfrm>
            <a:off x="464743" y="354053"/>
            <a:ext cx="6780674" cy="287419"/>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Управление </a:t>
            </a: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муниципальными</a:t>
            </a:r>
            <a:r>
              <a:rPr lang="ru-RU" b="1" spc="-8"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финансами </a:t>
            </a:r>
            <a:r>
              <a:rPr b="1"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a:t>
            </a:r>
            <a:r>
              <a:rPr lang="ru-RU" b="1"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тыс.</a:t>
            </a:r>
            <a:r>
              <a:rPr b="1" spc="-4"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a:t>
            </a:r>
            <a:r>
              <a:rPr b="1" spc="-16"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рублей)</a:t>
            </a:r>
            <a:endParaRPr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82" name="object 53">
            <a:extLst>
              <a:ext uri="{FF2B5EF4-FFF2-40B4-BE49-F238E27FC236}">
                <a16:creationId xmlns:a16="http://schemas.microsoft.com/office/drawing/2014/main" id="{40C60688-415A-4D56-B5AD-6CE06C9132BA}"/>
              </a:ext>
            </a:extLst>
          </p:cNvPr>
          <p:cNvSpPr txBox="1"/>
          <p:nvPr/>
        </p:nvSpPr>
        <p:spPr>
          <a:xfrm>
            <a:off x="5933349" y="4794269"/>
            <a:ext cx="821269"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169 338,4</a:t>
            </a:r>
            <a:endParaRPr sz="1400" dirty="0">
              <a:latin typeface="Microsoft Sans Serif"/>
              <a:cs typeface="Microsoft Sans Serif"/>
            </a:endParaRPr>
          </a:p>
        </p:txBody>
      </p:sp>
      <p:sp>
        <p:nvSpPr>
          <p:cNvPr id="83" name="object 53">
            <a:extLst>
              <a:ext uri="{FF2B5EF4-FFF2-40B4-BE49-F238E27FC236}">
                <a16:creationId xmlns:a16="http://schemas.microsoft.com/office/drawing/2014/main" id="{D6E6FC9E-6411-4D70-970F-0DB1D392A028}"/>
              </a:ext>
            </a:extLst>
          </p:cNvPr>
          <p:cNvSpPr txBox="1"/>
          <p:nvPr/>
        </p:nvSpPr>
        <p:spPr>
          <a:xfrm>
            <a:off x="5930865" y="4096420"/>
            <a:ext cx="871032" cy="228909"/>
          </a:xfrm>
          <a:prstGeom prst="rect">
            <a:avLst/>
          </a:prstGeom>
        </p:spPr>
        <p:txBody>
          <a:bodyPr vert="horz" wrap="square" lIns="0" tIns="13335" rIns="0" bIns="0" rtlCol="0">
            <a:spAutoFit/>
          </a:bodyPr>
          <a:lstStyle/>
          <a:p>
            <a:pPr marL="12700">
              <a:lnSpc>
                <a:spcPct val="100000"/>
              </a:lnSpc>
              <a:spcBef>
                <a:spcPts val="105"/>
              </a:spcBef>
            </a:pPr>
            <a:r>
              <a:rPr lang="ru-RU" sz="1400" spc="-5" dirty="0">
                <a:solidFill>
                  <a:srgbClr val="FFFFFF"/>
                </a:solidFill>
                <a:latin typeface="Microsoft Sans Serif"/>
                <a:cs typeface="Microsoft Sans Serif"/>
              </a:rPr>
              <a:t>201 217,9</a:t>
            </a:r>
            <a:endParaRPr sz="1400" dirty="0">
              <a:latin typeface="Microsoft Sans Serif"/>
              <a:cs typeface="Microsoft Sans Serif"/>
            </a:endParaRPr>
          </a:p>
        </p:txBody>
      </p:sp>
    </p:spTree>
    <p:extLst>
      <p:ext uri="{BB962C8B-B14F-4D97-AF65-F5344CB8AC3E}">
        <p14:creationId xmlns:p14="http://schemas.microsoft.com/office/powerpoint/2010/main" val="8084785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36882E-14B7-4E9A-811D-8DDEE746BFCA}"/>
              </a:ext>
            </a:extLst>
          </p:cNvPr>
          <p:cNvSpPr txBox="1">
            <a:spLocks/>
          </p:cNvSpPr>
          <p:nvPr/>
        </p:nvSpPr>
        <p:spPr>
          <a:xfrm>
            <a:off x="416495" y="260648"/>
            <a:ext cx="7234201" cy="9427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«Управление муниципальными финансами Черемховского районного муниципального образования»</a:t>
            </a:r>
          </a:p>
        </p:txBody>
      </p:sp>
      <p:graphicFrame>
        <p:nvGraphicFramePr>
          <p:cNvPr id="3" name="Таблица 2">
            <a:extLst>
              <a:ext uri="{FF2B5EF4-FFF2-40B4-BE49-F238E27FC236}">
                <a16:creationId xmlns:a16="http://schemas.microsoft.com/office/drawing/2014/main" id="{CCA51749-35B3-4A53-B5F6-FCF7FD03838C}"/>
              </a:ext>
            </a:extLst>
          </p:cNvPr>
          <p:cNvGraphicFramePr>
            <a:graphicFrameLocks noGrp="1"/>
          </p:cNvGraphicFramePr>
          <p:nvPr/>
        </p:nvGraphicFramePr>
        <p:xfrm>
          <a:off x="431273" y="1412776"/>
          <a:ext cx="9130239" cy="4895999"/>
        </p:xfrm>
        <a:graphic>
          <a:graphicData uri="http://schemas.openxmlformats.org/drawingml/2006/table">
            <a:tbl>
              <a:tblPr firstRow="1" bandRow="1">
                <a:tableStyleId>{B301B821-A1FF-4177-AEE7-76D212191A09}</a:tableStyleId>
              </a:tblPr>
              <a:tblGrid>
                <a:gridCol w="332018">
                  <a:extLst>
                    <a:ext uri="{9D8B030D-6E8A-4147-A177-3AD203B41FA5}">
                      <a16:colId xmlns:a16="http://schemas.microsoft.com/office/drawing/2014/main" val="20000"/>
                    </a:ext>
                  </a:extLst>
                </a:gridCol>
                <a:gridCol w="6626786">
                  <a:extLst>
                    <a:ext uri="{9D8B030D-6E8A-4147-A177-3AD203B41FA5}">
                      <a16:colId xmlns:a16="http://schemas.microsoft.com/office/drawing/2014/main" val="20001"/>
                    </a:ext>
                  </a:extLst>
                </a:gridCol>
                <a:gridCol w="883571">
                  <a:extLst>
                    <a:ext uri="{9D8B030D-6E8A-4147-A177-3AD203B41FA5}">
                      <a16:colId xmlns:a16="http://schemas.microsoft.com/office/drawing/2014/main" val="20002"/>
                    </a:ext>
                  </a:extLst>
                </a:gridCol>
                <a:gridCol w="1287864">
                  <a:extLst>
                    <a:ext uri="{9D8B030D-6E8A-4147-A177-3AD203B41FA5}">
                      <a16:colId xmlns:a16="http://schemas.microsoft.com/office/drawing/2014/main" val="20003"/>
                    </a:ext>
                  </a:extLst>
                </a:gridCol>
              </a:tblGrid>
              <a:tr h="810772">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453879">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Динамика налоговых и неналоговых доходов</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139,1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429226">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Размер дефицита бюджета района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Профицит (14,1 тыс. руб.)</a:t>
                      </a:r>
                    </a:p>
                  </a:txBody>
                  <a:tcPr marL="7739" marR="7739" marT="7739" marB="0" anchor="ctr"/>
                </a:tc>
                <a:extLst>
                  <a:ext uri="{0D108BD9-81ED-4DB2-BD59-A6C34878D82A}">
                    <a16:rowId xmlns:a16="http://schemas.microsoft.com/office/drawing/2014/main" val="10002"/>
                  </a:ext>
                </a:extLst>
              </a:tr>
              <a:tr h="503177">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Формирование фонда финансовой поддержки поселений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 нет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503177">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«Управление муниципальными финансами Черемховского районного муниципального образования, организация составления, исполнения и контроля за исполнением районного бюджета»</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4"/>
                  </a:ext>
                </a:extLst>
              </a:tr>
              <a:tr h="503177">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Объем просроченной кредиторской задолженности к уровню расходов районного бюджета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503177">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Доступность информации о бюджетном процессе</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 нет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503177">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Анализ осуществления главными администраторами бюджетных средств внутреннего финансового контроля</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кол-во в год</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p>
                  </a:txBody>
                  <a:tcPr marL="7739" marR="7739" marT="7739" marB="0" anchor="ctr"/>
                </a:tc>
                <a:extLst>
                  <a:ext uri="{0D108BD9-81ED-4DB2-BD59-A6C34878D82A}">
                    <a16:rowId xmlns:a16="http://schemas.microsoft.com/office/drawing/2014/main" val="4239914724"/>
                  </a:ext>
                </a:extLst>
              </a:tr>
              <a:tr h="686237">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Выполнение плана проведения ревизий и проверок по отдельным вопросам финансово-хозяйственной деятельности и контрактной системы в сфере закупок товаров, работ и услуг для обеспечения муниципальных нужд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8"/>
                  </a:ext>
                </a:extLst>
              </a:tr>
            </a:tbl>
          </a:graphicData>
        </a:graphic>
      </p:graphicFrame>
      <p:sp>
        <p:nvSpPr>
          <p:cNvPr id="4" name="object 40">
            <a:extLst>
              <a:ext uri="{FF2B5EF4-FFF2-40B4-BE49-F238E27FC236}">
                <a16:creationId xmlns:a16="http://schemas.microsoft.com/office/drawing/2014/main" id="{57A7DD79-1A91-439F-B30F-5727CC7DF907}"/>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47</a:t>
            </a:fld>
            <a:endParaRPr sz="1200" dirty="0">
              <a:latin typeface="Microsoft Sans Serif"/>
              <a:cs typeface="Microsoft Sans Serif"/>
            </a:endParaRPr>
          </a:p>
        </p:txBody>
      </p:sp>
    </p:spTree>
    <p:extLst>
      <p:ext uri="{BB962C8B-B14F-4D97-AF65-F5344CB8AC3E}">
        <p14:creationId xmlns:p14="http://schemas.microsoft.com/office/powerpoint/2010/main" val="3381564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FE4AB030-9BAB-4362-98DC-1A69EB37CC96}"/>
              </a:ext>
            </a:extLst>
          </p:cNvPr>
          <p:cNvGraphicFramePr>
            <a:graphicFrameLocks noGrp="1"/>
          </p:cNvGraphicFramePr>
          <p:nvPr/>
        </p:nvGraphicFramePr>
        <p:xfrm>
          <a:off x="488504" y="1484784"/>
          <a:ext cx="9073008" cy="4448920"/>
        </p:xfrm>
        <a:graphic>
          <a:graphicData uri="http://schemas.openxmlformats.org/drawingml/2006/table">
            <a:tbl>
              <a:tblPr firstRow="1" bandRow="1">
                <a:tableStyleId>{B301B821-A1FF-4177-AEE7-76D212191A09}</a:tableStyleId>
              </a:tblPr>
              <a:tblGrid>
                <a:gridCol w="329937">
                  <a:extLst>
                    <a:ext uri="{9D8B030D-6E8A-4147-A177-3AD203B41FA5}">
                      <a16:colId xmlns:a16="http://schemas.microsoft.com/office/drawing/2014/main" val="20000"/>
                    </a:ext>
                  </a:extLst>
                </a:gridCol>
                <a:gridCol w="6585246">
                  <a:extLst>
                    <a:ext uri="{9D8B030D-6E8A-4147-A177-3AD203B41FA5}">
                      <a16:colId xmlns:a16="http://schemas.microsoft.com/office/drawing/2014/main" val="20001"/>
                    </a:ext>
                  </a:extLst>
                </a:gridCol>
                <a:gridCol w="878034">
                  <a:extLst>
                    <a:ext uri="{9D8B030D-6E8A-4147-A177-3AD203B41FA5}">
                      <a16:colId xmlns:a16="http://schemas.microsoft.com/office/drawing/2014/main" val="20002"/>
                    </a:ext>
                  </a:extLst>
                </a:gridCol>
                <a:gridCol w="1279791">
                  <a:extLst>
                    <a:ext uri="{9D8B030D-6E8A-4147-A177-3AD203B41FA5}">
                      <a16:colId xmlns:a16="http://schemas.microsoft.com/office/drawing/2014/main" val="20003"/>
                    </a:ext>
                  </a:extLst>
                </a:gridCol>
              </a:tblGrid>
              <a:tr h="864096">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526646">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Своевременность составления и предоставления бухгалтерской, бюджетной и налоговой отчетности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 нет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60555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Отсутствие в учреждениях, финансируемых из бюджета района и бюджетов поселений задолженности по платежам в бюджет и государственные внебюджетные фонды</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 нет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583851">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муниципального долга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622924">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2 «Создание условий для эффективного и ответственного управления муниципальными финансами, повышение устойчивости бюджетов поселений Черемховского района»</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4"/>
                  </a:ext>
                </a:extLst>
              </a:tr>
              <a:tr h="583851">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Выравнивание уровня бюджетной обеспеченности поселений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тыс.руб.</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201 217,9</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661999">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Предоставление иных МБТ бюджетам поселений на поддержку мер по обеспечению сбалансированности местных бюджетов</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тыс.руб.</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17 000,0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bl>
          </a:graphicData>
        </a:graphic>
      </p:graphicFrame>
      <p:sp>
        <p:nvSpPr>
          <p:cNvPr id="5" name="Заголовок 1">
            <a:extLst>
              <a:ext uri="{FF2B5EF4-FFF2-40B4-BE49-F238E27FC236}">
                <a16:creationId xmlns:a16="http://schemas.microsoft.com/office/drawing/2014/main" id="{DDAB8898-BB6F-4D76-A283-AD38CC6754F2}"/>
              </a:ext>
            </a:extLst>
          </p:cNvPr>
          <p:cNvSpPr txBox="1">
            <a:spLocks/>
          </p:cNvSpPr>
          <p:nvPr/>
        </p:nvSpPr>
        <p:spPr>
          <a:xfrm>
            <a:off x="416495" y="260648"/>
            <a:ext cx="7234201" cy="9427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«Управление муниципальными финансами Черемховского районного муниципального образования»</a:t>
            </a:r>
          </a:p>
        </p:txBody>
      </p:sp>
      <p:sp>
        <p:nvSpPr>
          <p:cNvPr id="6" name="object 40">
            <a:extLst>
              <a:ext uri="{FF2B5EF4-FFF2-40B4-BE49-F238E27FC236}">
                <a16:creationId xmlns:a16="http://schemas.microsoft.com/office/drawing/2014/main" id="{4ADB9481-F9C4-4B08-982C-2F638AE974FE}"/>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48</a:t>
            </a:fld>
            <a:endParaRPr sz="1200" dirty="0">
              <a:latin typeface="Microsoft Sans Serif"/>
              <a:cs typeface="Microsoft Sans Serif"/>
            </a:endParaRPr>
          </a:p>
        </p:txBody>
      </p:sp>
    </p:spTree>
    <p:extLst>
      <p:ext uri="{BB962C8B-B14F-4D97-AF65-F5344CB8AC3E}">
        <p14:creationId xmlns:p14="http://schemas.microsoft.com/office/powerpoint/2010/main" val="39822056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66429" y="324389"/>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Управление муниципальным имуществом Черемховского районного муниципального образования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27" name="object 27"/>
          <p:cNvSpPr/>
          <p:nvPr/>
        </p:nvSpPr>
        <p:spPr>
          <a:xfrm>
            <a:off x="640333" y="1868661"/>
            <a:ext cx="6876825" cy="518111"/>
          </a:xfrm>
          <a:custGeom>
            <a:avLst/>
            <a:gdLst/>
            <a:ahLst/>
            <a:cxnLst/>
            <a:rect l="l" t="t" r="r" b="b"/>
            <a:pathLst>
              <a:path w="4079875" h="340360">
                <a:moveTo>
                  <a:pt x="4023105" y="0"/>
                </a:moveTo>
                <a:lnTo>
                  <a:pt x="56641" y="0"/>
                </a:lnTo>
                <a:lnTo>
                  <a:pt x="34611" y="4456"/>
                </a:lnTo>
                <a:lnTo>
                  <a:pt x="16605" y="16605"/>
                </a:lnTo>
                <a:lnTo>
                  <a:pt x="4456" y="34611"/>
                </a:lnTo>
                <a:lnTo>
                  <a:pt x="0" y="56641"/>
                </a:lnTo>
                <a:lnTo>
                  <a:pt x="0" y="283210"/>
                </a:lnTo>
                <a:lnTo>
                  <a:pt x="4456" y="305240"/>
                </a:lnTo>
                <a:lnTo>
                  <a:pt x="16605" y="323246"/>
                </a:lnTo>
                <a:lnTo>
                  <a:pt x="34611" y="335395"/>
                </a:lnTo>
                <a:lnTo>
                  <a:pt x="56641" y="339851"/>
                </a:lnTo>
                <a:lnTo>
                  <a:pt x="4023105" y="339851"/>
                </a:lnTo>
                <a:lnTo>
                  <a:pt x="4045136" y="335395"/>
                </a:lnTo>
                <a:lnTo>
                  <a:pt x="4063142" y="323246"/>
                </a:lnTo>
                <a:lnTo>
                  <a:pt x="4075291" y="305240"/>
                </a:lnTo>
                <a:lnTo>
                  <a:pt x="4079748" y="283210"/>
                </a:lnTo>
                <a:lnTo>
                  <a:pt x="4079748" y="56641"/>
                </a:lnTo>
                <a:lnTo>
                  <a:pt x="4075291" y="34611"/>
                </a:lnTo>
                <a:lnTo>
                  <a:pt x="4063142" y="16605"/>
                </a:lnTo>
                <a:lnTo>
                  <a:pt x="4045136" y="4456"/>
                </a:lnTo>
                <a:lnTo>
                  <a:pt x="4023105" y="0"/>
                </a:lnTo>
                <a:close/>
              </a:path>
            </a:pathLst>
          </a:custGeom>
          <a:solidFill>
            <a:srgbClr val="256F9F"/>
          </a:solidFill>
        </p:spPr>
        <p:txBody>
          <a:bodyPr wrap="square" lIns="0" tIns="0" rIns="0" bIns="0" rtlCol="0"/>
          <a:lstStyle/>
          <a:p>
            <a:pPr defTabSz="742950"/>
            <a:endParaRPr sz="1463" dirty="0">
              <a:solidFill>
                <a:prstClr val="black"/>
              </a:solidFill>
              <a:latin typeface="Calibri" panose="020F0502020204030204"/>
            </a:endParaRPr>
          </a:p>
        </p:txBody>
      </p:sp>
      <p:sp>
        <p:nvSpPr>
          <p:cNvPr id="29" name="object 29"/>
          <p:cNvSpPr/>
          <p:nvPr/>
        </p:nvSpPr>
        <p:spPr>
          <a:xfrm>
            <a:off x="623418" y="1155891"/>
            <a:ext cx="2423638" cy="564418"/>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0" name="object 30"/>
          <p:cNvSpPr txBox="1"/>
          <p:nvPr/>
        </p:nvSpPr>
        <p:spPr>
          <a:xfrm>
            <a:off x="583225" y="1184651"/>
            <a:ext cx="2353657" cy="441828"/>
          </a:xfrm>
          <a:prstGeom prst="rect">
            <a:avLst/>
          </a:prstGeom>
        </p:spPr>
        <p:txBody>
          <a:bodyPr vert="horz" wrap="square" lIns="0" tIns="10835" rIns="0" bIns="0" rtlCol="0">
            <a:spAutoFit/>
          </a:bodyPr>
          <a:lstStyle/>
          <a:p>
            <a:pPr marL="10319" marR="4128" indent="107315" algn="ctr"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2853939" y="1153879"/>
            <a:ext cx="2144815" cy="560868"/>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2" name="object 32"/>
          <p:cNvSpPr txBox="1"/>
          <p:nvPr/>
        </p:nvSpPr>
        <p:spPr>
          <a:xfrm>
            <a:off x="3361494" y="1206987"/>
            <a:ext cx="1046075"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57 221,3</a:t>
            </a:r>
            <a:endParaRPr sz="1400" dirty="0">
              <a:solidFill>
                <a:prstClr val="black"/>
              </a:solidFill>
              <a:latin typeface="Microsoft Sans Serif"/>
              <a:cs typeface="Microsoft Sans Serif"/>
            </a:endParaRPr>
          </a:p>
        </p:txBody>
      </p:sp>
      <p:sp>
        <p:nvSpPr>
          <p:cNvPr id="33" name="object 33"/>
          <p:cNvSpPr/>
          <p:nvPr/>
        </p:nvSpPr>
        <p:spPr>
          <a:xfrm>
            <a:off x="4820502" y="1169873"/>
            <a:ext cx="2004706" cy="544874"/>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4" name="object 34"/>
          <p:cNvSpPr txBox="1"/>
          <p:nvPr/>
        </p:nvSpPr>
        <p:spPr>
          <a:xfrm>
            <a:off x="5332198" y="1213498"/>
            <a:ext cx="981313"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endParaRPr lang="ru-RU" sz="1400" spc="-28" dirty="0">
              <a:solidFill>
                <a:srgbClr val="FFFFFF"/>
              </a:solidFill>
              <a:latin typeface="Microsoft Sans Serif"/>
              <a:cs typeface="Microsoft Sans Serif"/>
            </a:endParaRPr>
          </a:p>
          <a:p>
            <a:pPr marL="10319" algn="ctr" defTabSz="742950">
              <a:spcBef>
                <a:spcPts val="85"/>
              </a:spcBef>
            </a:pP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67 614,7</a:t>
            </a:r>
            <a:endParaRPr sz="1400" dirty="0">
              <a:solidFill>
                <a:prstClr val="black"/>
              </a:solidFill>
              <a:latin typeface="Microsoft Sans Serif"/>
              <a:cs typeface="Microsoft Sans Serif"/>
            </a:endParaRPr>
          </a:p>
        </p:txBody>
      </p:sp>
      <p:sp>
        <p:nvSpPr>
          <p:cNvPr id="35" name="object 35"/>
          <p:cNvSpPr/>
          <p:nvPr/>
        </p:nvSpPr>
        <p:spPr>
          <a:xfrm>
            <a:off x="6692709" y="1178157"/>
            <a:ext cx="1860691" cy="536590"/>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6" name="object 36"/>
          <p:cNvSpPr txBox="1"/>
          <p:nvPr/>
        </p:nvSpPr>
        <p:spPr>
          <a:xfrm>
            <a:off x="7131490" y="1222599"/>
            <a:ext cx="983127"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74 923,7</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pic>
        <p:nvPicPr>
          <p:cNvPr id="3" name="Рисунок 2">
            <a:extLst>
              <a:ext uri="{FF2B5EF4-FFF2-40B4-BE49-F238E27FC236}">
                <a16:creationId xmlns:a16="http://schemas.microsoft.com/office/drawing/2014/main" id="{4880D707-0DBB-4AA2-A787-52CE5338AAC6}"/>
              </a:ext>
            </a:extLst>
          </p:cNvPr>
          <p:cNvPicPr>
            <a:picLocks noChangeAspect="1"/>
          </p:cNvPicPr>
          <p:nvPr/>
        </p:nvPicPr>
        <p:blipFill>
          <a:blip r:embed="rId3"/>
          <a:stretch>
            <a:fillRect/>
          </a:stretch>
        </p:blipFill>
        <p:spPr>
          <a:xfrm>
            <a:off x="2289795" y="1932627"/>
            <a:ext cx="3731075" cy="390178"/>
          </a:xfrm>
          <a:prstGeom prst="rect">
            <a:avLst/>
          </a:prstGeom>
        </p:spPr>
      </p:pic>
      <p:pic>
        <p:nvPicPr>
          <p:cNvPr id="5" name="Рисунок 4">
            <a:extLst>
              <a:ext uri="{FF2B5EF4-FFF2-40B4-BE49-F238E27FC236}">
                <a16:creationId xmlns:a16="http://schemas.microsoft.com/office/drawing/2014/main" id="{030B9B3C-AE82-4134-A632-B55F24D5FE1A}"/>
              </a:ext>
            </a:extLst>
          </p:cNvPr>
          <p:cNvPicPr>
            <a:picLocks noChangeAspect="1"/>
          </p:cNvPicPr>
          <p:nvPr/>
        </p:nvPicPr>
        <p:blipFill>
          <a:blip r:embed="rId4"/>
          <a:stretch>
            <a:fillRect/>
          </a:stretch>
        </p:blipFill>
        <p:spPr>
          <a:xfrm>
            <a:off x="7769491" y="3289891"/>
            <a:ext cx="1772604" cy="1772604"/>
          </a:xfrm>
          <a:prstGeom prst="rect">
            <a:avLst/>
          </a:prstGeom>
          <a:effectLst>
            <a:outerShdw blurRad="50800" dist="38100" dir="2700000" algn="tl" rotWithShape="0">
              <a:prstClr val="black">
                <a:alpha val="40000"/>
              </a:prstClr>
            </a:outerShdw>
            <a:softEdge rad="31750"/>
          </a:effectLst>
        </p:spPr>
      </p:pic>
      <p:sp>
        <p:nvSpPr>
          <p:cNvPr id="18" name="object 40">
            <a:extLst>
              <a:ext uri="{FF2B5EF4-FFF2-40B4-BE49-F238E27FC236}">
                <a16:creationId xmlns:a16="http://schemas.microsoft.com/office/drawing/2014/main" id="{C1346B48-63FD-4C5D-BD80-60D76E40D083}"/>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49</a:t>
            </a:fld>
            <a:endParaRPr sz="1200" dirty="0">
              <a:latin typeface="Microsoft Sans Serif"/>
              <a:cs typeface="Microsoft Sans Serif"/>
            </a:endParaRPr>
          </a:p>
        </p:txBody>
      </p:sp>
      <p:graphicFrame>
        <p:nvGraphicFramePr>
          <p:cNvPr id="19" name="Диаграмма 18">
            <a:extLst>
              <a:ext uri="{FF2B5EF4-FFF2-40B4-BE49-F238E27FC236}">
                <a16:creationId xmlns:a16="http://schemas.microsoft.com/office/drawing/2014/main" id="{D40C7192-6154-438A-BD10-DB02DF7241A1}"/>
              </a:ext>
            </a:extLst>
          </p:cNvPr>
          <p:cNvGraphicFramePr/>
          <p:nvPr/>
        </p:nvGraphicFramePr>
        <p:xfrm>
          <a:off x="335662" y="2461846"/>
          <a:ext cx="7566869" cy="41115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89435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bject 14"/>
          <p:cNvSpPr txBox="1"/>
          <p:nvPr/>
        </p:nvSpPr>
        <p:spPr>
          <a:xfrm>
            <a:off x="9418573" y="6397049"/>
            <a:ext cx="203200" cy="197485"/>
          </a:xfrm>
          <a:prstGeom prst="rect">
            <a:avLst/>
          </a:prstGeom>
        </p:spPr>
        <p:txBody>
          <a:bodyPr vert="horz" wrap="square" lIns="0" tIns="0" rIns="0" bIns="0" rtlCol="0">
            <a:spAutoFit/>
          </a:bodyPr>
          <a:lstStyle/>
          <a:p>
            <a:pPr marL="38100">
              <a:lnSpc>
                <a:spcPts val="1440"/>
              </a:lnSpc>
            </a:pPr>
            <a:fld id="{81D60167-4931-47E6-BA6A-407CBD079E47}" type="slidenum">
              <a:rPr sz="1200" spc="-5" dirty="0">
                <a:solidFill>
                  <a:srgbClr val="888888"/>
                </a:solidFill>
                <a:latin typeface="Microsoft Sans Serif"/>
                <a:cs typeface="Microsoft Sans Serif"/>
              </a:rPr>
              <a:pPr marL="38100">
                <a:lnSpc>
                  <a:spcPts val="1440"/>
                </a:lnSpc>
              </a:pPr>
              <a:t>5</a:t>
            </a:fld>
            <a:endParaRPr sz="1200" dirty="0">
              <a:latin typeface="Microsoft Sans Serif"/>
              <a:cs typeface="Microsoft Sans Serif"/>
            </a:endParaRPr>
          </a:p>
        </p:txBody>
      </p:sp>
      <p:sp>
        <p:nvSpPr>
          <p:cNvPr id="2" name="object 2"/>
          <p:cNvSpPr txBox="1">
            <a:spLocks noGrp="1"/>
          </p:cNvSpPr>
          <p:nvPr>
            <p:ph type="title"/>
          </p:nvPr>
        </p:nvSpPr>
        <p:spPr>
          <a:xfrm>
            <a:off x="377145" y="259745"/>
            <a:ext cx="3335654" cy="299720"/>
          </a:xfrm>
          <a:prstGeom prst="rect">
            <a:avLst/>
          </a:prstGeom>
        </p:spPr>
        <p:txBody>
          <a:bodyPr vert="horz" wrap="square" lIns="0" tIns="12700" rIns="0" bIns="0" rtlCol="0">
            <a:spAutoFit/>
          </a:bodyPr>
          <a:lstStyle/>
          <a:p>
            <a:pPr marL="12700">
              <a:lnSpc>
                <a:spcPct val="100000"/>
              </a:lnSpc>
              <a:spcBef>
                <a:spcPts val="100"/>
              </a:spcBef>
            </a:pPr>
            <a:r>
              <a:rPr spc="-10" dirty="0">
                <a:solidFill>
                  <a:srgbClr val="000000"/>
                </a:solidFill>
              </a:rPr>
              <a:t>Этапы</a:t>
            </a:r>
            <a:r>
              <a:rPr spc="-15" dirty="0">
                <a:solidFill>
                  <a:srgbClr val="000000"/>
                </a:solidFill>
              </a:rPr>
              <a:t> бюджетного</a:t>
            </a:r>
            <a:r>
              <a:rPr spc="-5" dirty="0">
                <a:solidFill>
                  <a:srgbClr val="000000"/>
                </a:solidFill>
              </a:rPr>
              <a:t> процесса</a:t>
            </a:r>
          </a:p>
        </p:txBody>
      </p:sp>
      <p:graphicFrame>
        <p:nvGraphicFramePr>
          <p:cNvPr id="3" name="object 3"/>
          <p:cNvGraphicFramePr>
            <a:graphicFrameLocks noGrp="1"/>
          </p:cNvGraphicFramePr>
          <p:nvPr>
            <p:extLst>
              <p:ext uri="{D42A27DB-BD31-4B8C-83A1-F6EECF244321}">
                <p14:modId xmlns:p14="http://schemas.microsoft.com/office/powerpoint/2010/main" val="2838306503"/>
              </p:ext>
            </p:extLst>
          </p:nvPr>
        </p:nvGraphicFramePr>
        <p:xfrm>
          <a:off x="392061" y="740918"/>
          <a:ext cx="9266553" cy="2139314"/>
        </p:xfrm>
        <a:graphic>
          <a:graphicData uri="http://schemas.openxmlformats.org/drawingml/2006/table">
            <a:tbl>
              <a:tblPr firstRow="1" bandRow="1">
                <a:tableStyleId>{2D5ABB26-0587-4C30-8999-92F81FD0307C}</a:tableStyleId>
              </a:tblPr>
              <a:tblGrid>
                <a:gridCol w="3512185">
                  <a:extLst>
                    <a:ext uri="{9D8B030D-6E8A-4147-A177-3AD203B41FA5}">
                      <a16:colId xmlns:a16="http://schemas.microsoft.com/office/drawing/2014/main" val="20000"/>
                    </a:ext>
                  </a:extLst>
                </a:gridCol>
                <a:gridCol w="463550">
                  <a:extLst>
                    <a:ext uri="{9D8B030D-6E8A-4147-A177-3AD203B41FA5}">
                      <a16:colId xmlns:a16="http://schemas.microsoft.com/office/drawing/2014/main" val="20001"/>
                    </a:ext>
                  </a:extLst>
                </a:gridCol>
                <a:gridCol w="455295">
                  <a:extLst>
                    <a:ext uri="{9D8B030D-6E8A-4147-A177-3AD203B41FA5}">
                      <a16:colId xmlns:a16="http://schemas.microsoft.com/office/drawing/2014/main" val="20002"/>
                    </a:ext>
                  </a:extLst>
                </a:gridCol>
                <a:gridCol w="492125">
                  <a:extLst>
                    <a:ext uri="{9D8B030D-6E8A-4147-A177-3AD203B41FA5}">
                      <a16:colId xmlns:a16="http://schemas.microsoft.com/office/drawing/2014/main" val="20003"/>
                    </a:ext>
                  </a:extLst>
                </a:gridCol>
                <a:gridCol w="467361">
                  <a:extLst>
                    <a:ext uri="{9D8B030D-6E8A-4147-A177-3AD203B41FA5}">
                      <a16:colId xmlns:a16="http://schemas.microsoft.com/office/drawing/2014/main" val="20004"/>
                    </a:ext>
                  </a:extLst>
                </a:gridCol>
                <a:gridCol w="516889">
                  <a:extLst>
                    <a:ext uri="{9D8B030D-6E8A-4147-A177-3AD203B41FA5}">
                      <a16:colId xmlns:a16="http://schemas.microsoft.com/office/drawing/2014/main" val="20005"/>
                    </a:ext>
                  </a:extLst>
                </a:gridCol>
                <a:gridCol w="51647">
                  <a:extLst>
                    <a:ext uri="{9D8B030D-6E8A-4147-A177-3AD203B41FA5}">
                      <a16:colId xmlns:a16="http://schemas.microsoft.com/office/drawing/2014/main" val="20006"/>
                    </a:ext>
                  </a:extLst>
                </a:gridCol>
                <a:gridCol w="489373">
                  <a:extLst>
                    <a:ext uri="{9D8B030D-6E8A-4147-A177-3AD203B41FA5}">
                      <a16:colId xmlns:a16="http://schemas.microsoft.com/office/drawing/2014/main" val="507442949"/>
                    </a:ext>
                  </a:extLst>
                </a:gridCol>
                <a:gridCol w="528955">
                  <a:extLst>
                    <a:ext uri="{9D8B030D-6E8A-4147-A177-3AD203B41FA5}">
                      <a16:colId xmlns:a16="http://schemas.microsoft.com/office/drawing/2014/main" val="20007"/>
                    </a:ext>
                  </a:extLst>
                </a:gridCol>
                <a:gridCol w="455295">
                  <a:extLst>
                    <a:ext uri="{9D8B030D-6E8A-4147-A177-3AD203B41FA5}">
                      <a16:colId xmlns:a16="http://schemas.microsoft.com/office/drawing/2014/main" val="20008"/>
                    </a:ext>
                  </a:extLst>
                </a:gridCol>
                <a:gridCol w="455295">
                  <a:extLst>
                    <a:ext uri="{9D8B030D-6E8A-4147-A177-3AD203B41FA5}">
                      <a16:colId xmlns:a16="http://schemas.microsoft.com/office/drawing/2014/main" val="20009"/>
                    </a:ext>
                  </a:extLst>
                </a:gridCol>
                <a:gridCol w="455295">
                  <a:extLst>
                    <a:ext uri="{9D8B030D-6E8A-4147-A177-3AD203B41FA5}">
                      <a16:colId xmlns:a16="http://schemas.microsoft.com/office/drawing/2014/main" val="20010"/>
                    </a:ext>
                  </a:extLst>
                </a:gridCol>
                <a:gridCol w="480059">
                  <a:extLst>
                    <a:ext uri="{9D8B030D-6E8A-4147-A177-3AD203B41FA5}">
                      <a16:colId xmlns:a16="http://schemas.microsoft.com/office/drawing/2014/main" val="20011"/>
                    </a:ext>
                  </a:extLst>
                </a:gridCol>
                <a:gridCol w="443229">
                  <a:extLst>
                    <a:ext uri="{9D8B030D-6E8A-4147-A177-3AD203B41FA5}">
                      <a16:colId xmlns:a16="http://schemas.microsoft.com/office/drawing/2014/main" val="20012"/>
                    </a:ext>
                  </a:extLst>
                </a:gridCol>
              </a:tblGrid>
              <a:tr h="375285">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3">
                  <a:txBody>
                    <a:bodyPr/>
                    <a:lstStyle/>
                    <a:p>
                      <a:pPr marL="1905" algn="ctr">
                        <a:lnSpc>
                          <a:spcPts val="2825"/>
                        </a:lnSpc>
                        <a:spcBef>
                          <a:spcPts val="30"/>
                        </a:spcBef>
                      </a:pPr>
                      <a:r>
                        <a:rPr lang="ru-RU" sz="2400" b="1" spc="-10" dirty="0">
                          <a:solidFill>
                            <a:srgbClr val="1F5F97"/>
                          </a:solidFill>
                          <a:latin typeface="Arial"/>
                          <a:cs typeface="Arial"/>
                        </a:rPr>
                        <a:t>2024</a:t>
                      </a:r>
                      <a:endParaRPr sz="2400" dirty="0">
                        <a:latin typeface="Arial"/>
                        <a:cs typeface="Arial"/>
                      </a:endParaRPr>
                    </a:p>
                  </a:txBody>
                  <a:tcPr marL="0" marR="0" marT="381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lang="ru-RU"/>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2885">
                <a:tc>
                  <a:txBody>
                    <a:bodyPr/>
                    <a:lstStyle/>
                    <a:p>
                      <a:pPr marL="58419" algn="ctr">
                        <a:lnSpc>
                          <a:spcPts val="1610"/>
                        </a:lnSpc>
                        <a:spcBef>
                          <a:spcPts val="45"/>
                        </a:spcBef>
                      </a:pPr>
                      <a:r>
                        <a:rPr sz="1400" spc="-10" dirty="0">
                          <a:latin typeface="Microsoft Sans Serif"/>
                          <a:cs typeface="Microsoft Sans Serif"/>
                        </a:rPr>
                        <a:t>Этапы</a:t>
                      </a:r>
                      <a:r>
                        <a:rPr sz="1400" spc="-15" dirty="0">
                          <a:latin typeface="Microsoft Sans Serif"/>
                          <a:cs typeface="Microsoft Sans Serif"/>
                        </a:rPr>
                        <a:t> </a:t>
                      </a:r>
                      <a:r>
                        <a:rPr sz="1400" spc="-20" dirty="0">
                          <a:latin typeface="Microsoft Sans Serif"/>
                          <a:cs typeface="Microsoft Sans Serif"/>
                        </a:rPr>
                        <a:t>бюджетного</a:t>
                      </a:r>
                      <a:r>
                        <a:rPr sz="1400" spc="-35" dirty="0">
                          <a:latin typeface="Microsoft Sans Serif"/>
                          <a:cs typeface="Microsoft Sans Serif"/>
                        </a:rPr>
                        <a:t> </a:t>
                      </a:r>
                      <a:r>
                        <a:rPr sz="1400" spc="-5" dirty="0">
                          <a:latin typeface="Microsoft Sans Serif"/>
                          <a:cs typeface="Microsoft Sans Serif"/>
                        </a:rPr>
                        <a:t>процесса</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6360">
                        <a:lnSpc>
                          <a:spcPts val="1610"/>
                        </a:lnSpc>
                        <a:spcBef>
                          <a:spcPts val="45"/>
                        </a:spcBef>
                      </a:pPr>
                      <a:r>
                        <a:rPr sz="1400" spc="-5" dirty="0">
                          <a:latin typeface="Microsoft Sans Serif"/>
                          <a:cs typeface="Microsoft Sans Serif"/>
                        </a:rPr>
                        <a:t>янв</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7785">
                        <a:lnSpc>
                          <a:spcPts val="1610"/>
                        </a:lnSpc>
                        <a:spcBef>
                          <a:spcPts val="45"/>
                        </a:spcBef>
                      </a:pPr>
                      <a:r>
                        <a:rPr sz="1400" dirty="0">
                          <a:latin typeface="Microsoft Sans Serif"/>
                          <a:cs typeface="Microsoft Sans Serif"/>
                        </a:rPr>
                        <a:t>фев</a:t>
                      </a: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090">
                        <a:lnSpc>
                          <a:spcPts val="1610"/>
                        </a:lnSpc>
                        <a:spcBef>
                          <a:spcPts val="45"/>
                        </a:spcBef>
                      </a:pPr>
                      <a:r>
                        <a:rPr sz="1400" spc="-15" dirty="0">
                          <a:latin typeface="Microsoft Sans Serif"/>
                          <a:cs typeface="Microsoft Sans Serif"/>
                        </a:rPr>
                        <a:t>мар</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6360">
                        <a:lnSpc>
                          <a:spcPts val="1610"/>
                        </a:lnSpc>
                        <a:spcBef>
                          <a:spcPts val="45"/>
                        </a:spcBef>
                      </a:pPr>
                      <a:r>
                        <a:rPr sz="1400" spc="-10" dirty="0">
                          <a:latin typeface="Microsoft Sans Serif"/>
                          <a:cs typeface="Microsoft Sans Serif"/>
                        </a:rPr>
                        <a:t>апр</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7790">
                        <a:lnSpc>
                          <a:spcPts val="1610"/>
                        </a:lnSpc>
                        <a:spcBef>
                          <a:spcPts val="45"/>
                        </a:spcBef>
                      </a:pPr>
                      <a:r>
                        <a:rPr sz="1400" spc="-20" dirty="0">
                          <a:latin typeface="Microsoft Sans Serif"/>
                          <a:cs typeface="Microsoft Sans Serif"/>
                        </a:rPr>
                        <a:t>май</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57785">
                        <a:lnSpc>
                          <a:spcPts val="1610"/>
                        </a:lnSpc>
                        <a:spcBef>
                          <a:spcPts val="45"/>
                        </a:spcBef>
                      </a:pPr>
                      <a:r>
                        <a:rPr sz="1400" dirty="0">
                          <a:latin typeface="Microsoft Sans Serif"/>
                          <a:cs typeface="Microsoft Sans Serif"/>
                        </a:rPr>
                        <a:t>июнь</a:t>
                      </a: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a:txBody>
                    <a:bodyPr/>
                    <a:lstStyle/>
                    <a:p>
                      <a:pPr marL="97790">
                        <a:lnSpc>
                          <a:spcPts val="1610"/>
                        </a:lnSpc>
                        <a:spcBef>
                          <a:spcPts val="45"/>
                        </a:spcBef>
                      </a:pPr>
                      <a:r>
                        <a:rPr sz="1400" spc="-5" dirty="0">
                          <a:latin typeface="Microsoft Sans Serif"/>
                          <a:cs typeface="Microsoft Sans Serif"/>
                        </a:rPr>
                        <a:t>июл</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7790">
                        <a:lnSpc>
                          <a:spcPts val="1610"/>
                        </a:lnSpc>
                        <a:spcBef>
                          <a:spcPts val="45"/>
                        </a:spcBef>
                      </a:pPr>
                      <a:r>
                        <a:rPr sz="1400" spc="-15" dirty="0">
                          <a:latin typeface="Microsoft Sans Serif"/>
                          <a:cs typeface="Microsoft Sans Serif"/>
                        </a:rPr>
                        <a:t>авг</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3820">
                        <a:lnSpc>
                          <a:spcPts val="1610"/>
                        </a:lnSpc>
                        <a:spcBef>
                          <a:spcPts val="45"/>
                        </a:spcBef>
                      </a:pPr>
                      <a:r>
                        <a:rPr sz="1400" spc="-5" dirty="0">
                          <a:latin typeface="Microsoft Sans Serif"/>
                          <a:cs typeface="Microsoft Sans Serif"/>
                        </a:rPr>
                        <a:t>сен</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7790">
                        <a:lnSpc>
                          <a:spcPts val="1610"/>
                        </a:lnSpc>
                        <a:spcBef>
                          <a:spcPts val="45"/>
                        </a:spcBef>
                      </a:pPr>
                      <a:r>
                        <a:rPr sz="1400" spc="-30" dirty="0">
                          <a:latin typeface="Microsoft Sans Serif"/>
                          <a:cs typeface="Microsoft Sans Serif"/>
                        </a:rPr>
                        <a:t>окт</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3345">
                        <a:lnSpc>
                          <a:spcPts val="1610"/>
                        </a:lnSpc>
                        <a:spcBef>
                          <a:spcPts val="45"/>
                        </a:spcBef>
                      </a:pPr>
                      <a:r>
                        <a:rPr sz="1400" spc="-5" dirty="0">
                          <a:latin typeface="Microsoft Sans Serif"/>
                          <a:cs typeface="Microsoft Sans Serif"/>
                        </a:rPr>
                        <a:t>ноя</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1280">
                        <a:lnSpc>
                          <a:spcPts val="1610"/>
                        </a:lnSpc>
                        <a:spcBef>
                          <a:spcPts val="45"/>
                        </a:spcBef>
                      </a:pPr>
                      <a:r>
                        <a:rPr sz="1400" spc="-35" dirty="0">
                          <a:latin typeface="Microsoft Sans Serif"/>
                          <a:cs typeface="Microsoft Sans Serif"/>
                        </a:rPr>
                        <a:t>дек</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22885">
                <a:tc>
                  <a:txBody>
                    <a:bodyPr/>
                    <a:lstStyle/>
                    <a:p>
                      <a:pPr marL="58419" algn="l">
                        <a:lnSpc>
                          <a:spcPts val="1610"/>
                        </a:lnSpc>
                        <a:spcBef>
                          <a:spcPts val="45"/>
                        </a:spcBef>
                        <a:tabLst>
                          <a:tab pos="304800" algn="l"/>
                        </a:tabLst>
                      </a:pPr>
                      <a:r>
                        <a:rPr sz="1400" dirty="0">
                          <a:latin typeface="Microsoft Sans Serif"/>
                          <a:cs typeface="Microsoft Sans Serif"/>
                        </a:rPr>
                        <a:t>I.	</a:t>
                      </a:r>
                      <a:r>
                        <a:rPr sz="1400" spc="-5" dirty="0">
                          <a:latin typeface="Microsoft Sans Serif"/>
                          <a:cs typeface="Microsoft Sans Serif"/>
                        </a:rPr>
                        <a:t>Составление</a:t>
                      </a:r>
                      <a:r>
                        <a:rPr sz="1400" spc="-45" dirty="0">
                          <a:latin typeface="Microsoft Sans Serif"/>
                          <a:cs typeface="Microsoft Sans Serif"/>
                        </a:rPr>
                        <a:t> </a:t>
                      </a:r>
                      <a:r>
                        <a:rPr sz="1400" spc="-20" dirty="0">
                          <a:latin typeface="Microsoft Sans Serif"/>
                          <a:cs typeface="Microsoft Sans Serif"/>
                        </a:rPr>
                        <a:t>проекта</a:t>
                      </a:r>
                      <a:r>
                        <a:rPr sz="1400" spc="-40" dirty="0">
                          <a:latin typeface="Microsoft Sans Serif"/>
                          <a:cs typeface="Microsoft Sans Serif"/>
                        </a:rPr>
                        <a:t> </a:t>
                      </a:r>
                      <a:r>
                        <a:rPr sz="1400" spc="-20" dirty="0">
                          <a:latin typeface="Microsoft Sans Serif"/>
                          <a:cs typeface="Microsoft Sans Serif"/>
                        </a:rPr>
                        <a:t>бюджета</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7">
                  <a:txBody>
                    <a:bodyPr/>
                    <a:lstStyle/>
                    <a:p>
                      <a:pPr marL="521334" algn="ctr">
                        <a:lnSpc>
                          <a:spcPts val="1610"/>
                        </a:lnSpc>
                        <a:spcBef>
                          <a:spcPts val="45"/>
                        </a:spcBef>
                      </a:pPr>
                      <a:r>
                        <a:rPr sz="1400" spc="-5" dirty="0">
                          <a:latin typeface="Microsoft Sans Serif"/>
                          <a:cs typeface="Microsoft Sans Serif"/>
                        </a:rPr>
                        <a:t>202</a:t>
                      </a:r>
                      <a:r>
                        <a:rPr lang="ru-RU" sz="1400" spc="-5" dirty="0">
                          <a:latin typeface="Microsoft Sans Serif"/>
                          <a:cs typeface="Microsoft Sans Serif"/>
                        </a:rPr>
                        <a:t>5</a:t>
                      </a:r>
                      <a:r>
                        <a:rPr sz="1400" spc="-5" dirty="0">
                          <a:latin typeface="Microsoft Sans Serif"/>
                          <a:cs typeface="Microsoft Sans Serif"/>
                        </a:rPr>
                        <a:t>-202</a:t>
                      </a:r>
                      <a:r>
                        <a:rPr lang="ru-RU" sz="1400" spc="-5" dirty="0">
                          <a:latin typeface="Microsoft Sans Serif"/>
                          <a:cs typeface="Microsoft Sans Serif"/>
                        </a:rPr>
                        <a:t>7</a:t>
                      </a:r>
                      <a:endParaRPr sz="1400" dirty="0">
                        <a:latin typeface="Microsoft Sans Serif"/>
                        <a:cs typeface="Microsoft Sans Serif"/>
                      </a:endParaRP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hMerge="1">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521334">
                        <a:lnSpc>
                          <a:spcPts val="1610"/>
                        </a:lnSpc>
                        <a:spcBef>
                          <a:spcPts val="45"/>
                        </a:spcBef>
                      </a:pPr>
                      <a:r>
                        <a:rPr sz="1400" spc="-5" dirty="0">
                          <a:latin typeface="Microsoft Sans Serif"/>
                          <a:cs typeface="Microsoft Sans Serif"/>
                        </a:rPr>
                        <a:t>2024-2026</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2F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1100" dirty="0">
                        <a:latin typeface="Times New Roman"/>
                        <a:cs typeface="Times New Roman"/>
                      </a:endParaRP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36244">
                <a:tc>
                  <a:txBody>
                    <a:bodyPr/>
                    <a:lstStyle/>
                    <a:p>
                      <a:pPr marL="9525" marR="44450" indent="48260" algn="l">
                        <a:lnSpc>
                          <a:spcPct val="100000"/>
                        </a:lnSpc>
                      </a:pPr>
                      <a:r>
                        <a:rPr sz="1400" dirty="0">
                          <a:latin typeface="Microsoft Sans Serif"/>
                          <a:cs typeface="Microsoft Sans Serif"/>
                        </a:rPr>
                        <a:t>II.</a:t>
                      </a:r>
                      <a:r>
                        <a:rPr sz="1400" spc="5" dirty="0">
                          <a:latin typeface="Microsoft Sans Serif"/>
                          <a:cs typeface="Microsoft Sans Serif"/>
                        </a:rPr>
                        <a:t> </a:t>
                      </a:r>
                      <a:r>
                        <a:rPr sz="1400" spc="-15" dirty="0">
                          <a:latin typeface="Microsoft Sans Serif"/>
                          <a:cs typeface="Microsoft Sans Serif"/>
                        </a:rPr>
                        <a:t>Рассмотрение </a:t>
                      </a:r>
                      <a:r>
                        <a:rPr sz="1400" spc="-20" dirty="0">
                          <a:latin typeface="Microsoft Sans Serif"/>
                          <a:cs typeface="Microsoft Sans Serif"/>
                        </a:rPr>
                        <a:t>проекта </a:t>
                      </a:r>
                      <a:r>
                        <a:rPr sz="1400" dirty="0">
                          <a:latin typeface="Microsoft Sans Serif"/>
                          <a:cs typeface="Microsoft Sans Serif"/>
                        </a:rPr>
                        <a:t>и </a:t>
                      </a:r>
                      <a:r>
                        <a:rPr sz="1400" spc="-10" dirty="0">
                          <a:latin typeface="Microsoft Sans Serif"/>
                          <a:cs typeface="Microsoft Sans Serif"/>
                        </a:rPr>
                        <a:t>утверждение </a:t>
                      </a:r>
                      <a:r>
                        <a:rPr sz="1400" spc="-360" dirty="0">
                          <a:latin typeface="Microsoft Sans Serif"/>
                          <a:cs typeface="Microsoft Sans Serif"/>
                        </a:rPr>
                        <a:t> </a:t>
                      </a:r>
                      <a:r>
                        <a:rPr sz="1400" spc="-20" dirty="0">
                          <a:latin typeface="Microsoft Sans Serif"/>
                          <a:cs typeface="Microsoft Sans Serif"/>
                        </a:rPr>
                        <a:t>бюджета</a:t>
                      </a:r>
                      <a:endParaRPr sz="1400" dirty="0">
                        <a:latin typeface="Microsoft Sans Serif"/>
                        <a:cs typeface="Microsoft Sans Serif"/>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36830">
                        <a:lnSpc>
                          <a:spcPct val="100000"/>
                        </a:lnSpc>
                        <a:spcBef>
                          <a:spcPts val="885"/>
                        </a:spcBef>
                      </a:pPr>
                      <a:r>
                        <a:rPr sz="1400" spc="-5" dirty="0">
                          <a:latin typeface="Microsoft Sans Serif"/>
                          <a:cs typeface="Microsoft Sans Serif"/>
                        </a:rPr>
                        <a:t>202</a:t>
                      </a:r>
                      <a:r>
                        <a:rPr lang="ru-RU" sz="1400" spc="-5" dirty="0">
                          <a:latin typeface="Microsoft Sans Serif"/>
                          <a:cs typeface="Microsoft Sans Serif"/>
                        </a:rPr>
                        <a:t>5</a:t>
                      </a:r>
                      <a:r>
                        <a:rPr sz="1400" spc="-5" dirty="0">
                          <a:latin typeface="Microsoft Sans Serif"/>
                          <a:cs typeface="Microsoft Sans Serif"/>
                        </a:rPr>
                        <a:t>-202</a:t>
                      </a:r>
                      <a:r>
                        <a:rPr lang="ru-RU" sz="1400" spc="-5" dirty="0">
                          <a:latin typeface="Microsoft Sans Serif"/>
                          <a:cs typeface="Microsoft Sans Serif"/>
                        </a:rPr>
                        <a:t>7</a:t>
                      </a:r>
                      <a:endParaRPr sz="1400" dirty="0">
                        <a:latin typeface="Microsoft Sans Serif"/>
                        <a:cs typeface="Microsoft Sans Serif"/>
                      </a:endParaRPr>
                    </a:p>
                  </a:txBody>
                  <a:tcPr marL="0" marR="0" marT="11239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2F3"/>
                    </a:solidFill>
                  </a:tcPr>
                </a:tc>
                <a:tc hMerge="1">
                  <a:txBody>
                    <a:bodyPr/>
                    <a:lstStyle/>
                    <a:p>
                      <a:endParaRPr/>
                    </a:p>
                  </a:txBody>
                  <a:tcPr marL="0" marR="0" marT="0" marB="0"/>
                </a:tc>
                <a:extLst>
                  <a:ext uri="{0D108BD9-81ED-4DB2-BD59-A6C34878D82A}">
                    <a16:rowId xmlns:a16="http://schemas.microsoft.com/office/drawing/2014/main" val="10003"/>
                  </a:ext>
                </a:extLst>
              </a:tr>
              <a:tr h="222885">
                <a:tc>
                  <a:txBody>
                    <a:bodyPr/>
                    <a:lstStyle/>
                    <a:p>
                      <a:pPr marL="58419" algn="l">
                        <a:lnSpc>
                          <a:spcPts val="1605"/>
                        </a:lnSpc>
                        <a:spcBef>
                          <a:spcPts val="45"/>
                        </a:spcBef>
                      </a:pPr>
                      <a:r>
                        <a:rPr sz="1400" spc="5" dirty="0">
                          <a:latin typeface="Microsoft Sans Serif"/>
                          <a:cs typeface="Microsoft Sans Serif"/>
                        </a:rPr>
                        <a:t>III.</a:t>
                      </a:r>
                      <a:r>
                        <a:rPr sz="1400" spc="355" dirty="0">
                          <a:latin typeface="Microsoft Sans Serif"/>
                          <a:cs typeface="Microsoft Sans Serif"/>
                        </a:rPr>
                        <a:t> </a:t>
                      </a:r>
                      <a:r>
                        <a:rPr sz="1400" spc="-10" dirty="0">
                          <a:latin typeface="Microsoft Sans Serif"/>
                          <a:cs typeface="Microsoft Sans Serif"/>
                        </a:rPr>
                        <a:t>Исполнение</a:t>
                      </a:r>
                      <a:r>
                        <a:rPr sz="1400" spc="-30" dirty="0">
                          <a:latin typeface="Microsoft Sans Serif"/>
                          <a:cs typeface="Microsoft Sans Serif"/>
                        </a:rPr>
                        <a:t> </a:t>
                      </a:r>
                      <a:r>
                        <a:rPr sz="1400" spc="-20" dirty="0">
                          <a:latin typeface="Microsoft Sans Serif"/>
                          <a:cs typeface="Microsoft Sans Serif"/>
                        </a:rPr>
                        <a:t>бюджета</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3">
                  <a:txBody>
                    <a:bodyPr/>
                    <a:lstStyle/>
                    <a:p>
                      <a:pPr marL="3175" algn="ctr">
                        <a:lnSpc>
                          <a:spcPts val="1605"/>
                        </a:lnSpc>
                        <a:spcBef>
                          <a:spcPts val="45"/>
                        </a:spcBef>
                      </a:pP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4</a:t>
                      </a: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6</a:t>
                      </a:r>
                      <a:endParaRPr sz="1400" dirty="0">
                        <a:latin typeface="Microsoft Sans Serif"/>
                        <a:cs typeface="Microsoft Sans Serif"/>
                      </a:endParaRPr>
                    </a:p>
                  </a:txBody>
                  <a:tcPr marL="0" marR="0"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6F9F"/>
                    </a:solidFill>
                  </a:tcPr>
                </a:tc>
                <a:tc hMerge="1">
                  <a:txBody>
                    <a:bodyPr/>
                    <a:lstStyle/>
                    <a:p>
                      <a:endParaRPr/>
                    </a:p>
                  </a:txBody>
                  <a:tcPr marL="0" marR="0" marT="0" marB="0"/>
                </a:tc>
                <a:tc hMerge="1">
                  <a:txBody>
                    <a:bodyPr/>
                    <a:lstStyle/>
                    <a:p>
                      <a:endParaRP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ru-RU"/>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436245">
                <a:tc>
                  <a:txBody>
                    <a:bodyPr/>
                    <a:lstStyle/>
                    <a:p>
                      <a:pPr marL="58419" marR="149225" algn="l">
                        <a:lnSpc>
                          <a:spcPct val="100000"/>
                        </a:lnSpc>
                      </a:pPr>
                      <a:r>
                        <a:rPr sz="1400" spc="-45" dirty="0">
                          <a:latin typeface="Microsoft Sans Serif"/>
                          <a:cs typeface="Microsoft Sans Serif"/>
                        </a:rPr>
                        <a:t>IV.</a:t>
                      </a:r>
                      <a:r>
                        <a:rPr sz="1400" spc="5" dirty="0">
                          <a:latin typeface="Microsoft Sans Serif"/>
                          <a:cs typeface="Microsoft Sans Serif"/>
                        </a:rPr>
                        <a:t> </a:t>
                      </a:r>
                      <a:r>
                        <a:rPr sz="1400" spc="-25" dirty="0">
                          <a:latin typeface="Microsoft Sans Serif"/>
                          <a:cs typeface="Microsoft Sans Serif"/>
                        </a:rPr>
                        <a:t>Подготовка</a:t>
                      </a:r>
                      <a:r>
                        <a:rPr sz="1400" spc="-20" dirty="0">
                          <a:latin typeface="Microsoft Sans Serif"/>
                          <a:cs typeface="Microsoft Sans Serif"/>
                        </a:rPr>
                        <a:t> </a:t>
                      </a:r>
                      <a:r>
                        <a:rPr sz="1400" dirty="0">
                          <a:latin typeface="Microsoft Sans Serif"/>
                          <a:cs typeface="Microsoft Sans Serif"/>
                        </a:rPr>
                        <a:t>и</a:t>
                      </a:r>
                      <a:r>
                        <a:rPr sz="1400" spc="10" dirty="0">
                          <a:latin typeface="Microsoft Sans Serif"/>
                          <a:cs typeface="Microsoft Sans Serif"/>
                        </a:rPr>
                        <a:t> </a:t>
                      </a:r>
                      <a:r>
                        <a:rPr sz="1400" spc="-10" dirty="0">
                          <a:latin typeface="Microsoft Sans Serif"/>
                          <a:cs typeface="Microsoft Sans Serif"/>
                        </a:rPr>
                        <a:t>утверждение</a:t>
                      </a:r>
                      <a:r>
                        <a:rPr sz="1400" spc="-20" dirty="0">
                          <a:latin typeface="Microsoft Sans Serif"/>
                          <a:cs typeface="Microsoft Sans Serif"/>
                        </a:rPr>
                        <a:t> отчета</a:t>
                      </a:r>
                      <a:r>
                        <a:rPr sz="1400" spc="-35" dirty="0">
                          <a:latin typeface="Microsoft Sans Serif"/>
                          <a:cs typeface="Microsoft Sans Serif"/>
                        </a:rPr>
                        <a:t> </a:t>
                      </a:r>
                      <a:r>
                        <a:rPr sz="1400" spc="-5" dirty="0">
                          <a:latin typeface="Microsoft Sans Serif"/>
                          <a:cs typeface="Microsoft Sans Serif"/>
                        </a:rPr>
                        <a:t>об </a:t>
                      </a:r>
                      <a:r>
                        <a:rPr sz="1400" spc="-355" dirty="0">
                          <a:latin typeface="Microsoft Sans Serif"/>
                          <a:cs typeface="Microsoft Sans Serif"/>
                        </a:rPr>
                        <a:t> </a:t>
                      </a:r>
                      <a:r>
                        <a:rPr sz="1400" spc="-10" dirty="0">
                          <a:latin typeface="Microsoft Sans Serif"/>
                          <a:cs typeface="Microsoft Sans Serif"/>
                        </a:rPr>
                        <a:t>исполнении</a:t>
                      </a:r>
                      <a:r>
                        <a:rPr sz="1400" spc="10" dirty="0">
                          <a:latin typeface="Microsoft Sans Serif"/>
                          <a:cs typeface="Microsoft Sans Serif"/>
                        </a:rPr>
                        <a:t> </a:t>
                      </a:r>
                      <a:r>
                        <a:rPr sz="1400" spc="-20" dirty="0">
                          <a:latin typeface="Microsoft Sans Serif"/>
                          <a:cs typeface="Microsoft Sans Serif"/>
                        </a:rPr>
                        <a:t>бюджета</a:t>
                      </a:r>
                      <a:endParaRPr sz="1400" dirty="0">
                        <a:latin typeface="Microsoft Sans Serif"/>
                        <a:cs typeface="Microsoft Sans Serif"/>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marL="635" algn="ctr">
                        <a:lnSpc>
                          <a:spcPct val="100000"/>
                        </a:lnSpc>
                        <a:spcBef>
                          <a:spcPts val="825"/>
                        </a:spcBef>
                      </a:pPr>
                      <a:r>
                        <a:rPr sz="1400" spc="-5" dirty="0">
                          <a:latin typeface="Microsoft Sans Serif"/>
                          <a:cs typeface="Microsoft Sans Serif"/>
                        </a:rPr>
                        <a:t>202</a:t>
                      </a:r>
                      <a:r>
                        <a:rPr lang="ru-RU" sz="1400" spc="-5" dirty="0">
                          <a:latin typeface="Microsoft Sans Serif"/>
                          <a:cs typeface="Microsoft Sans Serif"/>
                        </a:rPr>
                        <a:t>3</a:t>
                      </a:r>
                      <a:endParaRPr sz="1400" dirty="0">
                        <a:latin typeface="Microsoft Sans Serif"/>
                        <a:cs typeface="Microsoft Sans Serif"/>
                      </a:endParaRPr>
                    </a:p>
                  </a:txBody>
                  <a:tcPr marL="0" marR="0" marT="10477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2F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a:txBody>
                    <a:bodyPr/>
                    <a:lstStyle/>
                    <a:p>
                      <a:pPr marL="635" algn="ctr">
                        <a:lnSpc>
                          <a:spcPct val="100000"/>
                        </a:lnSpc>
                        <a:spcBef>
                          <a:spcPts val="825"/>
                        </a:spcBef>
                      </a:pPr>
                      <a:endParaRPr sz="1400" dirty="0">
                        <a:latin typeface="Microsoft Sans Serif"/>
                        <a:cs typeface="Microsoft Sans Serif"/>
                      </a:endParaRPr>
                    </a:p>
                  </a:txBody>
                  <a:tcPr marL="0" marR="0" marT="104775"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pPr>
                      <a:endParaRPr sz="1100" dirty="0">
                        <a:latin typeface="Times New Roman"/>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22885">
                <a:tc>
                  <a:txBody>
                    <a:bodyPr/>
                    <a:lstStyle/>
                    <a:p>
                      <a:pPr marL="58419" algn="l">
                        <a:lnSpc>
                          <a:spcPts val="1605"/>
                        </a:lnSpc>
                        <a:spcBef>
                          <a:spcPts val="50"/>
                        </a:spcBef>
                      </a:pPr>
                      <a:r>
                        <a:rPr sz="1400" spc="-15" dirty="0">
                          <a:latin typeface="Microsoft Sans Serif"/>
                          <a:cs typeface="Microsoft Sans Serif"/>
                        </a:rPr>
                        <a:t>Финансовый</a:t>
                      </a:r>
                      <a:r>
                        <a:rPr sz="1400" spc="-35" dirty="0">
                          <a:latin typeface="Microsoft Sans Serif"/>
                          <a:cs typeface="Microsoft Sans Serif"/>
                        </a:rPr>
                        <a:t> </a:t>
                      </a:r>
                      <a:r>
                        <a:rPr sz="1400" spc="-15" dirty="0">
                          <a:latin typeface="Microsoft Sans Serif"/>
                          <a:cs typeface="Microsoft Sans Serif"/>
                        </a:rPr>
                        <a:t>контроль</a:t>
                      </a:r>
                      <a:endParaRPr sz="1400" dirty="0">
                        <a:latin typeface="Microsoft Sans Serif"/>
                        <a:cs typeface="Microsoft Sans Serif"/>
                      </a:endParaRPr>
                    </a:p>
                  </a:txBody>
                  <a:tcPr marL="0" marR="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3">
                  <a:txBody>
                    <a:bodyPr/>
                    <a:lstStyle/>
                    <a:p>
                      <a:pPr marL="3175" algn="ctr">
                        <a:lnSpc>
                          <a:spcPts val="1605"/>
                        </a:lnSpc>
                        <a:spcBef>
                          <a:spcPts val="50"/>
                        </a:spcBef>
                      </a:pP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4</a:t>
                      </a:r>
                      <a:r>
                        <a:rPr sz="1400" spc="-5" dirty="0">
                          <a:solidFill>
                            <a:srgbClr val="FFFFFF"/>
                          </a:solidFill>
                          <a:latin typeface="Microsoft Sans Serif"/>
                          <a:cs typeface="Microsoft Sans Serif"/>
                        </a:rPr>
                        <a:t>-202</a:t>
                      </a:r>
                      <a:r>
                        <a:rPr lang="ru-RU" sz="1400" spc="-5" dirty="0">
                          <a:solidFill>
                            <a:srgbClr val="FFFFFF"/>
                          </a:solidFill>
                          <a:latin typeface="Microsoft Sans Serif"/>
                          <a:cs typeface="Microsoft Sans Serif"/>
                        </a:rPr>
                        <a:t>6</a:t>
                      </a:r>
                      <a:endParaRPr sz="1400" dirty="0">
                        <a:latin typeface="Microsoft Sans Serif"/>
                        <a:cs typeface="Microsoft Sans Serif"/>
                      </a:endParaRPr>
                    </a:p>
                  </a:txBody>
                  <a:tcPr marL="0" marR="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6F9F"/>
                    </a:solidFill>
                  </a:tcPr>
                </a:tc>
                <a:tc hMerge="1">
                  <a:txBody>
                    <a:bodyPr/>
                    <a:lstStyle/>
                    <a:p>
                      <a:endParaRPr/>
                    </a:p>
                  </a:txBody>
                  <a:tcPr marL="0" marR="0" marT="0" marB="0"/>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a:p>
                  </a:txBody>
                  <a:tcPr marL="0" marR="0" marT="0" marB="0">
                    <a:lnL w="12700" cap="flat" cmpd="sng" algn="ctr">
                      <a:solidFill>
                        <a:schemeClr val="tx1"/>
                      </a:solidFill>
                      <a:prstDash val="solid"/>
                      <a:round/>
                      <a:headEnd type="none" w="med" len="med"/>
                      <a:tailEnd type="none" w="med" len="med"/>
                    </a:lnL>
                  </a:tcPr>
                </a:tc>
                <a:tc hMerge="1">
                  <a:txBody>
                    <a:bodyPr/>
                    <a:lstStyle/>
                    <a:p>
                      <a:endParaRPr lang="ru-RU"/>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sp>
        <p:nvSpPr>
          <p:cNvPr id="4" name="object 4"/>
          <p:cNvSpPr txBox="1"/>
          <p:nvPr/>
        </p:nvSpPr>
        <p:spPr>
          <a:xfrm>
            <a:off x="397763" y="3006851"/>
            <a:ext cx="1702435" cy="792524"/>
          </a:xfrm>
          <a:prstGeom prst="rect">
            <a:avLst/>
          </a:prstGeom>
          <a:solidFill>
            <a:srgbClr val="DAE2F3"/>
          </a:solidFill>
        </p:spPr>
        <p:txBody>
          <a:bodyPr vert="horz" wrap="square" lIns="0" tIns="45719" rIns="0" bIns="0" rtlCol="0">
            <a:spAutoFit/>
          </a:bodyPr>
          <a:lstStyle/>
          <a:p>
            <a:pPr marL="240029" marR="232410" indent="101600">
              <a:lnSpc>
                <a:spcPct val="100000"/>
              </a:lnSpc>
              <a:spcBef>
                <a:spcPts val="359"/>
              </a:spcBef>
            </a:pPr>
            <a:r>
              <a:rPr sz="1200" dirty="0">
                <a:latin typeface="Microsoft Sans Serif"/>
                <a:cs typeface="Microsoft Sans Serif"/>
              </a:rPr>
              <a:t>I. </a:t>
            </a:r>
            <a:r>
              <a:rPr sz="1200" spc="-10" dirty="0">
                <a:latin typeface="Microsoft Sans Serif"/>
                <a:cs typeface="Microsoft Sans Serif"/>
              </a:rPr>
              <a:t>Составление </a:t>
            </a:r>
            <a:r>
              <a:rPr sz="1200" spc="-5" dirty="0">
                <a:latin typeface="Microsoft Sans Serif"/>
                <a:cs typeface="Microsoft Sans Serif"/>
              </a:rPr>
              <a:t> </a:t>
            </a:r>
            <a:r>
              <a:rPr sz="1200" spc="-10" dirty="0">
                <a:latin typeface="Microsoft Sans Serif"/>
                <a:cs typeface="Microsoft Sans Serif"/>
              </a:rPr>
              <a:t>пр</a:t>
            </a:r>
            <a:r>
              <a:rPr sz="1200" spc="-5" dirty="0">
                <a:latin typeface="Microsoft Sans Serif"/>
                <a:cs typeface="Microsoft Sans Serif"/>
              </a:rPr>
              <a:t>о</a:t>
            </a:r>
            <a:r>
              <a:rPr sz="1200" dirty="0">
                <a:latin typeface="Microsoft Sans Serif"/>
                <a:cs typeface="Microsoft Sans Serif"/>
              </a:rPr>
              <a:t>е</a:t>
            </a:r>
            <a:r>
              <a:rPr sz="1200" spc="-65" dirty="0">
                <a:latin typeface="Microsoft Sans Serif"/>
                <a:cs typeface="Microsoft Sans Serif"/>
              </a:rPr>
              <a:t>к</a:t>
            </a:r>
            <a:r>
              <a:rPr sz="1200" spc="-10" dirty="0">
                <a:latin typeface="Microsoft Sans Serif"/>
                <a:cs typeface="Microsoft Sans Serif"/>
              </a:rPr>
              <a:t>т</a:t>
            </a:r>
            <a:r>
              <a:rPr sz="1200" dirty="0">
                <a:latin typeface="Microsoft Sans Serif"/>
                <a:cs typeface="Microsoft Sans Serif"/>
              </a:rPr>
              <a:t>а</a:t>
            </a:r>
            <a:r>
              <a:rPr sz="1200" spc="-20" dirty="0">
                <a:latin typeface="Microsoft Sans Serif"/>
                <a:cs typeface="Microsoft Sans Serif"/>
              </a:rPr>
              <a:t> </a:t>
            </a:r>
            <a:r>
              <a:rPr sz="1200" spc="-10" dirty="0">
                <a:latin typeface="Microsoft Sans Serif"/>
                <a:cs typeface="Microsoft Sans Serif"/>
              </a:rPr>
              <a:t>б</a:t>
            </a:r>
            <a:r>
              <a:rPr sz="1200" spc="-20" dirty="0">
                <a:latin typeface="Microsoft Sans Serif"/>
                <a:cs typeface="Microsoft Sans Serif"/>
              </a:rPr>
              <a:t>ю</a:t>
            </a:r>
            <a:r>
              <a:rPr sz="1200" spc="-5" dirty="0">
                <a:latin typeface="Microsoft Sans Serif"/>
                <a:cs typeface="Microsoft Sans Serif"/>
              </a:rPr>
              <a:t>д</a:t>
            </a:r>
            <a:r>
              <a:rPr sz="1200" spc="-30" dirty="0">
                <a:latin typeface="Microsoft Sans Serif"/>
                <a:cs typeface="Microsoft Sans Serif"/>
              </a:rPr>
              <a:t>ж</a:t>
            </a:r>
            <a:r>
              <a:rPr sz="1200" spc="-55" dirty="0">
                <a:latin typeface="Microsoft Sans Serif"/>
                <a:cs typeface="Microsoft Sans Serif"/>
              </a:rPr>
              <a:t>е</a:t>
            </a:r>
            <a:r>
              <a:rPr sz="1200" spc="-10" dirty="0">
                <a:latin typeface="Microsoft Sans Serif"/>
                <a:cs typeface="Microsoft Sans Serif"/>
              </a:rPr>
              <a:t>т</a:t>
            </a:r>
            <a:r>
              <a:rPr sz="1200" dirty="0">
                <a:latin typeface="Microsoft Sans Serif"/>
                <a:cs typeface="Microsoft Sans Serif"/>
              </a:rPr>
              <a:t>а</a:t>
            </a:r>
          </a:p>
          <a:p>
            <a:pPr>
              <a:lnSpc>
                <a:spcPct val="100000"/>
              </a:lnSpc>
              <a:spcBef>
                <a:spcPts val="25"/>
              </a:spcBef>
            </a:pPr>
            <a:endParaRPr sz="1250" dirty="0">
              <a:latin typeface="Microsoft Sans Serif"/>
              <a:cs typeface="Microsoft Sans Serif"/>
            </a:endParaRPr>
          </a:p>
          <a:p>
            <a:pPr marL="304165">
              <a:lnSpc>
                <a:spcPct val="100000"/>
              </a:lnSpc>
            </a:pPr>
            <a:r>
              <a:rPr sz="1200" u="sng" spc="-10" dirty="0">
                <a:uFill>
                  <a:solidFill>
                    <a:srgbClr val="000000"/>
                  </a:solidFill>
                </a:uFill>
                <a:latin typeface="Microsoft Sans Serif"/>
                <a:cs typeface="Microsoft Sans Serif"/>
              </a:rPr>
              <a:t>(</a:t>
            </a:r>
            <a:r>
              <a:rPr lang="ru-RU" sz="1200" u="sng" spc="-10" dirty="0">
                <a:uFill>
                  <a:solidFill>
                    <a:srgbClr val="000000"/>
                  </a:solidFill>
                </a:uFill>
                <a:latin typeface="Microsoft Sans Serif"/>
                <a:cs typeface="Microsoft Sans Serif"/>
              </a:rPr>
              <a:t>июнь</a:t>
            </a:r>
            <a:r>
              <a:rPr sz="1200" u="sng" spc="-10" dirty="0">
                <a:uFill>
                  <a:solidFill>
                    <a:srgbClr val="000000"/>
                  </a:solidFill>
                </a:uFill>
                <a:latin typeface="Microsoft Sans Serif"/>
                <a:cs typeface="Microsoft Sans Serif"/>
              </a:rPr>
              <a:t>-ноябрь)</a:t>
            </a:r>
            <a:endParaRPr sz="1200" dirty="0">
              <a:latin typeface="Microsoft Sans Serif"/>
              <a:cs typeface="Microsoft Sans Serif"/>
            </a:endParaRPr>
          </a:p>
        </p:txBody>
      </p:sp>
      <p:sp>
        <p:nvSpPr>
          <p:cNvPr id="5" name="object 5"/>
          <p:cNvSpPr txBox="1"/>
          <p:nvPr/>
        </p:nvSpPr>
        <p:spPr>
          <a:xfrm>
            <a:off x="4285488" y="3006851"/>
            <a:ext cx="1624965" cy="830580"/>
          </a:xfrm>
          <a:prstGeom prst="rect">
            <a:avLst/>
          </a:prstGeom>
          <a:solidFill>
            <a:srgbClr val="256F9F"/>
          </a:solidFill>
        </p:spPr>
        <p:txBody>
          <a:bodyPr vert="horz" wrap="square" lIns="0" tIns="45719" rIns="0" bIns="0" rtlCol="0">
            <a:spAutoFit/>
          </a:bodyPr>
          <a:lstStyle/>
          <a:p>
            <a:pPr marL="499745" marR="267335" indent="-227329">
              <a:lnSpc>
                <a:spcPct val="100000"/>
              </a:lnSpc>
              <a:spcBef>
                <a:spcPts val="359"/>
              </a:spcBef>
            </a:pPr>
            <a:r>
              <a:rPr sz="1200" dirty="0">
                <a:solidFill>
                  <a:srgbClr val="FFFFFF"/>
                </a:solidFill>
                <a:latin typeface="Microsoft Sans Serif"/>
                <a:cs typeface="Microsoft Sans Serif"/>
              </a:rPr>
              <a:t>III. </a:t>
            </a:r>
            <a:r>
              <a:rPr sz="1200" spc="-10" dirty="0">
                <a:solidFill>
                  <a:srgbClr val="FFFFFF"/>
                </a:solidFill>
                <a:latin typeface="Microsoft Sans Serif"/>
                <a:cs typeface="Microsoft Sans Serif"/>
              </a:rPr>
              <a:t>Исполнение </a:t>
            </a:r>
            <a:r>
              <a:rPr sz="1200" spc="-305" dirty="0">
                <a:solidFill>
                  <a:srgbClr val="FFFFFF"/>
                </a:solidFill>
                <a:latin typeface="Microsoft Sans Serif"/>
                <a:cs typeface="Microsoft Sans Serif"/>
              </a:rPr>
              <a:t> </a:t>
            </a:r>
            <a:r>
              <a:rPr sz="1200" spc="-20" dirty="0">
                <a:solidFill>
                  <a:srgbClr val="FFFFFF"/>
                </a:solidFill>
                <a:latin typeface="Microsoft Sans Serif"/>
                <a:cs typeface="Microsoft Sans Serif"/>
              </a:rPr>
              <a:t>бюджета</a:t>
            </a:r>
            <a:endParaRPr sz="1200" dirty="0">
              <a:latin typeface="Microsoft Sans Serif"/>
              <a:cs typeface="Microsoft Sans Serif"/>
            </a:endParaRPr>
          </a:p>
          <a:p>
            <a:pPr>
              <a:lnSpc>
                <a:spcPct val="100000"/>
              </a:lnSpc>
              <a:spcBef>
                <a:spcPts val="25"/>
              </a:spcBef>
            </a:pPr>
            <a:endParaRPr sz="1250" dirty="0">
              <a:latin typeface="Microsoft Sans Serif"/>
              <a:cs typeface="Microsoft Sans Serif"/>
            </a:endParaRPr>
          </a:p>
          <a:p>
            <a:pPr marL="198120">
              <a:lnSpc>
                <a:spcPct val="100000"/>
              </a:lnSpc>
            </a:pPr>
            <a:r>
              <a:rPr sz="1200" u="sng" spc="-10" dirty="0">
                <a:solidFill>
                  <a:srgbClr val="FFFFFF"/>
                </a:solidFill>
                <a:uFill>
                  <a:solidFill>
                    <a:srgbClr val="FFFFFF"/>
                  </a:solidFill>
                </a:uFill>
                <a:latin typeface="Microsoft Sans Serif"/>
                <a:cs typeface="Microsoft Sans Serif"/>
              </a:rPr>
              <a:t>(январь-декабрь)</a:t>
            </a:r>
            <a:endParaRPr sz="1200" dirty="0">
              <a:latin typeface="Microsoft Sans Serif"/>
              <a:cs typeface="Microsoft Sans Serif"/>
            </a:endParaRPr>
          </a:p>
        </p:txBody>
      </p:sp>
      <p:sp>
        <p:nvSpPr>
          <p:cNvPr id="6" name="object 6"/>
          <p:cNvSpPr txBox="1"/>
          <p:nvPr/>
        </p:nvSpPr>
        <p:spPr>
          <a:xfrm>
            <a:off x="6041135" y="3006851"/>
            <a:ext cx="1856739" cy="784829"/>
          </a:xfrm>
          <a:prstGeom prst="rect">
            <a:avLst/>
          </a:prstGeom>
          <a:solidFill>
            <a:srgbClr val="DAE2F3"/>
          </a:solidFill>
        </p:spPr>
        <p:txBody>
          <a:bodyPr vert="horz" wrap="square" lIns="0" tIns="45719" rIns="0" bIns="0" rtlCol="0">
            <a:spAutoFit/>
          </a:bodyPr>
          <a:lstStyle/>
          <a:p>
            <a:pPr marL="107314" marR="99695" indent="248285">
              <a:lnSpc>
                <a:spcPct val="100000"/>
              </a:lnSpc>
              <a:spcBef>
                <a:spcPts val="359"/>
              </a:spcBef>
            </a:pPr>
            <a:r>
              <a:rPr sz="1200" spc="-35" dirty="0">
                <a:latin typeface="Microsoft Sans Serif"/>
                <a:cs typeface="Microsoft Sans Serif"/>
              </a:rPr>
              <a:t>IV.</a:t>
            </a:r>
            <a:r>
              <a:rPr sz="1200" spc="5" dirty="0">
                <a:latin typeface="Microsoft Sans Serif"/>
                <a:cs typeface="Microsoft Sans Serif"/>
              </a:rPr>
              <a:t> </a:t>
            </a:r>
            <a:r>
              <a:rPr sz="1200" spc="-20" dirty="0">
                <a:latin typeface="Microsoft Sans Serif"/>
                <a:cs typeface="Microsoft Sans Serif"/>
              </a:rPr>
              <a:t>Подготовка</a:t>
            </a:r>
            <a:r>
              <a:rPr sz="1200" spc="-30" dirty="0">
                <a:latin typeface="Microsoft Sans Serif"/>
                <a:cs typeface="Microsoft Sans Serif"/>
              </a:rPr>
              <a:t> </a:t>
            </a:r>
            <a:r>
              <a:rPr sz="1200" spc="-5" dirty="0">
                <a:latin typeface="Microsoft Sans Serif"/>
                <a:cs typeface="Microsoft Sans Serif"/>
              </a:rPr>
              <a:t>и </a:t>
            </a:r>
            <a:r>
              <a:rPr sz="1200" dirty="0">
                <a:latin typeface="Microsoft Sans Serif"/>
                <a:cs typeface="Microsoft Sans Serif"/>
              </a:rPr>
              <a:t> </a:t>
            </a:r>
            <a:r>
              <a:rPr sz="1200" spc="-10" dirty="0">
                <a:latin typeface="Microsoft Sans Serif"/>
                <a:cs typeface="Microsoft Sans Serif"/>
              </a:rPr>
              <a:t>утверждение</a:t>
            </a:r>
            <a:r>
              <a:rPr sz="1200" spc="-30" dirty="0">
                <a:latin typeface="Microsoft Sans Serif"/>
                <a:cs typeface="Microsoft Sans Serif"/>
              </a:rPr>
              <a:t> </a:t>
            </a:r>
            <a:r>
              <a:rPr sz="1200" spc="-15" dirty="0">
                <a:latin typeface="Microsoft Sans Serif"/>
                <a:cs typeface="Microsoft Sans Serif"/>
              </a:rPr>
              <a:t>отчета</a:t>
            </a:r>
            <a:r>
              <a:rPr sz="1200" spc="-40" dirty="0">
                <a:latin typeface="Microsoft Sans Serif"/>
                <a:cs typeface="Microsoft Sans Serif"/>
              </a:rPr>
              <a:t> </a:t>
            </a:r>
            <a:r>
              <a:rPr sz="1200" spc="-5" dirty="0">
                <a:latin typeface="Microsoft Sans Serif"/>
                <a:cs typeface="Microsoft Sans Serif"/>
              </a:rPr>
              <a:t>об </a:t>
            </a:r>
            <a:r>
              <a:rPr sz="1200" spc="-305" dirty="0">
                <a:latin typeface="Microsoft Sans Serif"/>
                <a:cs typeface="Microsoft Sans Serif"/>
              </a:rPr>
              <a:t> </a:t>
            </a:r>
            <a:r>
              <a:rPr sz="1200" spc="-10" dirty="0">
                <a:latin typeface="Microsoft Sans Serif"/>
                <a:cs typeface="Microsoft Sans Serif"/>
              </a:rPr>
              <a:t>исполнении</a:t>
            </a:r>
            <a:r>
              <a:rPr sz="1200" spc="5" dirty="0">
                <a:latin typeface="Microsoft Sans Serif"/>
                <a:cs typeface="Microsoft Sans Serif"/>
              </a:rPr>
              <a:t> </a:t>
            </a:r>
            <a:r>
              <a:rPr sz="1200" spc="-20" dirty="0">
                <a:latin typeface="Microsoft Sans Serif"/>
                <a:cs typeface="Microsoft Sans Serif"/>
              </a:rPr>
              <a:t>бюджета</a:t>
            </a:r>
            <a:endParaRPr sz="1200" dirty="0">
              <a:latin typeface="Microsoft Sans Serif"/>
              <a:cs typeface="Microsoft Sans Serif"/>
            </a:endParaRPr>
          </a:p>
          <a:p>
            <a:pPr marL="424180">
              <a:lnSpc>
                <a:spcPct val="100000"/>
              </a:lnSpc>
            </a:pPr>
            <a:r>
              <a:rPr sz="1200" u="sng" spc="-5" dirty="0">
                <a:uFill>
                  <a:solidFill>
                    <a:srgbClr val="000000"/>
                  </a:solidFill>
                </a:uFill>
                <a:latin typeface="Microsoft Sans Serif"/>
                <a:cs typeface="Microsoft Sans Serif"/>
              </a:rPr>
              <a:t>(январь-</a:t>
            </a:r>
            <a:r>
              <a:rPr lang="ru-RU" sz="1200" u="sng" spc="-5" dirty="0">
                <a:uFill>
                  <a:solidFill>
                    <a:srgbClr val="000000"/>
                  </a:solidFill>
                </a:uFill>
                <a:latin typeface="Microsoft Sans Serif"/>
                <a:cs typeface="Microsoft Sans Serif"/>
              </a:rPr>
              <a:t>май</a:t>
            </a:r>
            <a:r>
              <a:rPr sz="1200" u="sng" spc="-5" dirty="0">
                <a:uFill>
                  <a:solidFill>
                    <a:srgbClr val="000000"/>
                  </a:solidFill>
                </a:uFill>
                <a:latin typeface="Microsoft Sans Serif"/>
                <a:cs typeface="Microsoft Sans Serif"/>
              </a:rPr>
              <a:t>)</a:t>
            </a:r>
            <a:endParaRPr sz="1200" dirty="0">
              <a:latin typeface="Microsoft Sans Serif"/>
              <a:cs typeface="Microsoft Sans Serif"/>
            </a:endParaRPr>
          </a:p>
        </p:txBody>
      </p:sp>
      <p:sp>
        <p:nvSpPr>
          <p:cNvPr id="7" name="object 7"/>
          <p:cNvSpPr txBox="1"/>
          <p:nvPr/>
        </p:nvSpPr>
        <p:spPr>
          <a:xfrm>
            <a:off x="2196083" y="3006851"/>
            <a:ext cx="1973580" cy="830580"/>
          </a:xfrm>
          <a:prstGeom prst="rect">
            <a:avLst/>
          </a:prstGeom>
          <a:solidFill>
            <a:srgbClr val="DAE2F3"/>
          </a:solidFill>
        </p:spPr>
        <p:txBody>
          <a:bodyPr vert="horz" wrap="square" lIns="0" tIns="45719" rIns="0" bIns="0" rtlCol="0">
            <a:spAutoFit/>
          </a:bodyPr>
          <a:lstStyle/>
          <a:p>
            <a:pPr marL="128905" marR="85725" indent="-33655">
              <a:lnSpc>
                <a:spcPct val="100000"/>
              </a:lnSpc>
              <a:spcBef>
                <a:spcPts val="359"/>
              </a:spcBef>
            </a:pPr>
            <a:r>
              <a:rPr sz="1200" dirty="0">
                <a:latin typeface="Microsoft Sans Serif"/>
                <a:cs typeface="Microsoft Sans Serif"/>
              </a:rPr>
              <a:t>II.</a:t>
            </a:r>
            <a:r>
              <a:rPr sz="1200" spc="-20" dirty="0">
                <a:latin typeface="Microsoft Sans Serif"/>
                <a:cs typeface="Microsoft Sans Serif"/>
              </a:rPr>
              <a:t> </a:t>
            </a:r>
            <a:r>
              <a:rPr sz="1200" spc="-10" dirty="0">
                <a:latin typeface="Microsoft Sans Serif"/>
                <a:cs typeface="Microsoft Sans Serif"/>
              </a:rPr>
              <a:t>Рассмотрение</a:t>
            </a:r>
            <a:r>
              <a:rPr sz="1200" spc="-50" dirty="0">
                <a:latin typeface="Microsoft Sans Serif"/>
                <a:cs typeface="Microsoft Sans Serif"/>
              </a:rPr>
              <a:t> </a:t>
            </a:r>
            <a:r>
              <a:rPr sz="1200" spc="-15" dirty="0">
                <a:latin typeface="Microsoft Sans Serif"/>
                <a:cs typeface="Microsoft Sans Serif"/>
              </a:rPr>
              <a:t>проекта </a:t>
            </a:r>
            <a:r>
              <a:rPr sz="1200" spc="-305" dirty="0">
                <a:latin typeface="Microsoft Sans Serif"/>
                <a:cs typeface="Microsoft Sans Serif"/>
              </a:rPr>
              <a:t> </a:t>
            </a:r>
            <a:r>
              <a:rPr sz="1200" spc="-5" dirty="0">
                <a:latin typeface="Microsoft Sans Serif"/>
                <a:cs typeface="Microsoft Sans Serif"/>
              </a:rPr>
              <a:t>и</a:t>
            </a:r>
            <a:r>
              <a:rPr sz="1200" dirty="0">
                <a:latin typeface="Microsoft Sans Serif"/>
                <a:cs typeface="Microsoft Sans Serif"/>
              </a:rPr>
              <a:t> </a:t>
            </a:r>
            <a:r>
              <a:rPr sz="1200" spc="-10" dirty="0">
                <a:latin typeface="Microsoft Sans Serif"/>
                <a:cs typeface="Microsoft Sans Serif"/>
              </a:rPr>
              <a:t>утверждение</a:t>
            </a:r>
            <a:r>
              <a:rPr sz="1200" spc="-5" dirty="0">
                <a:latin typeface="Microsoft Sans Serif"/>
                <a:cs typeface="Microsoft Sans Serif"/>
              </a:rPr>
              <a:t> </a:t>
            </a:r>
            <a:r>
              <a:rPr sz="1200" spc="-20" dirty="0">
                <a:latin typeface="Microsoft Sans Serif"/>
                <a:cs typeface="Microsoft Sans Serif"/>
              </a:rPr>
              <a:t>бюджета</a:t>
            </a:r>
            <a:endParaRPr sz="1200" dirty="0">
              <a:latin typeface="Microsoft Sans Serif"/>
              <a:cs typeface="Microsoft Sans Serif"/>
            </a:endParaRPr>
          </a:p>
          <a:p>
            <a:pPr>
              <a:lnSpc>
                <a:spcPct val="100000"/>
              </a:lnSpc>
              <a:spcBef>
                <a:spcPts val="25"/>
              </a:spcBef>
            </a:pPr>
            <a:endParaRPr sz="1250" dirty="0">
              <a:latin typeface="Microsoft Sans Serif"/>
              <a:cs typeface="Microsoft Sans Serif"/>
            </a:endParaRPr>
          </a:p>
          <a:p>
            <a:pPr marL="369570">
              <a:lnSpc>
                <a:spcPct val="100000"/>
              </a:lnSpc>
            </a:pPr>
            <a:r>
              <a:rPr sz="1200" u="sng" spc="-10" dirty="0">
                <a:uFill>
                  <a:solidFill>
                    <a:srgbClr val="000000"/>
                  </a:solidFill>
                </a:uFill>
                <a:latin typeface="Microsoft Sans Serif"/>
                <a:cs typeface="Microsoft Sans Serif"/>
              </a:rPr>
              <a:t>(ноябрь-декабрь)</a:t>
            </a:r>
            <a:endParaRPr sz="1200" dirty="0">
              <a:latin typeface="Microsoft Sans Serif"/>
              <a:cs typeface="Microsoft Sans Serif"/>
            </a:endParaRPr>
          </a:p>
        </p:txBody>
      </p:sp>
      <p:sp>
        <p:nvSpPr>
          <p:cNvPr id="8" name="object 8"/>
          <p:cNvSpPr txBox="1"/>
          <p:nvPr/>
        </p:nvSpPr>
        <p:spPr>
          <a:xfrm>
            <a:off x="459740" y="4055490"/>
            <a:ext cx="1496695" cy="2373630"/>
          </a:xfrm>
          <a:prstGeom prst="rect">
            <a:avLst/>
          </a:prstGeom>
        </p:spPr>
        <p:txBody>
          <a:bodyPr vert="horz" wrap="square" lIns="0" tIns="12700" rIns="0" bIns="0" rtlCol="0">
            <a:spAutoFit/>
          </a:bodyPr>
          <a:lstStyle/>
          <a:p>
            <a:pPr marL="12700" marR="5080">
              <a:lnSpc>
                <a:spcPct val="100000"/>
              </a:lnSpc>
              <a:spcBef>
                <a:spcPts val="100"/>
              </a:spcBef>
            </a:pPr>
            <a:r>
              <a:rPr sz="1100" spc="-5" dirty="0">
                <a:latin typeface="Microsoft Sans Serif"/>
                <a:cs typeface="Microsoft Sans Serif"/>
              </a:rPr>
              <a:t>Начальный этап </a:t>
            </a:r>
            <a:r>
              <a:rPr sz="1100" dirty="0">
                <a:latin typeface="Microsoft Sans Serif"/>
                <a:cs typeface="Microsoft Sans Serif"/>
              </a:rPr>
              <a:t> б</a:t>
            </a:r>
            <a:r>
              <a:rPr sz="1100" spc="5" dirty="0">
                <a:latin typeface="Microsoft Sans Serif"/>
                <a:cs typeface="Microsoft Sans Serif"/>
              </a:rPr>
              <a:t>юд</a:t>
            </a:r>
            <a:r>
              <a:rPr sz="1100" spc="-45" dirty="0">
                <a:latin typeface="Microsoft Sans Serif"/>
                <a:cs typeface="Microsoft Sans Serif"/>
              </a:rPr>
              <a:t>ж</a:t>
            </a:r>
            <a:r>
              <a:rPr sz="1100" spc="-5" dirty="0">
                <a:latin typeface="Microsoft Sans Serif"/>
                <a:cs typeface="Microsoft Sans Serif"/>
              </a:rPr>
              <a:t>ет</a:t>
            </a:r>
            <a:r>
              <a:rPr sz="1100" spc="-15" dirty="0">
                <a:latin typeface="Microsoft Sans Serif"/>
                <a:cs typeface="Microsoft Sans Serif"/>
              </a:rPr>
              <a:t>но</a:t>
            </a:r>
            <a:r>
              <a:rPr sz="1100" spc="-5" dirty="0">
                <a:latin typeface="Microsoft Sans Serif"/>
                <a:cs typeface="Microsoft Sans Serif"/>
              </a:rPr>
              <a:t>г</a:t>
            </a:r>
            <a:r>
              <a:rPr sz="1100" dirty="0">
                <a:latin typeface="Microsoft Sans Serif"/>
                <a:cs typeface="Microsoft Sans Serif"/>
              </a:rPr>
              <a:t>о</a:t>
            </a:r>
            <a:r>
              <a:rPr sz="1100" spc="-35" dirty="0">
                <a:latin typeface="Microsoft Sans Serif"/>
                <a:cs typeface="Microsoft Sans Serif"/>
              </a:rPr>
              <a:t> </a:t>
            </a:r>
            <a:r>
              <a:rPr sz="1100" dirty="0">
                <a:latin typeface="Microsoft Sans Serif"/>
                <a:cs typeface="Microsoft Sans Serif"/>
              </a:rPr>
              <a:t>процесса,  </a:t>
            </a:r>
            <a:r>
              <a:rPr sz="1100" spc="-5" dirty="0">
                <a:latin typeface="Microsoft Sans Serif"/>
                <a:cs typeface="Microsoft Sans Serif"/>
              </a:rPr>
              <a:t>на</a:t>
            </a:r>
            <a:r>
              <a:rPr sz="1100" dirty="0">
                <a:latin typeface="Microsoft Sans Serif"/>
                <a:cs typeface="Microsoft Sans Serif"/>
              </a:rPr>
              <a:t> </a:t>
            </a:r>
            <a:r>
              <a:rPr sz="1100" spc="-20" dirty="0">
                <a:latin typeface="Microsoft Sans Serif"/>
                <a:cs typeface="Microsoft Sans Serif"/>
              </a:rPr>
              <a:t>котором</a:t>
            </a:r>
            <a:endParaRPr sz="1100" dirty="0">
              <a:latin typeface="Microsoft Sans Serif"/>
              <a:cs typeface="Microsoft Sans Serif"/>
            </a:endParaRPr>
          </a:p>
          <a:p>
            <a:pPr marL="12700" marR="427355">
              <a:lnSpc>
                <a:spcPct val="100000"/>
              </a:lnSpc>
              <a:spcBef>
                <a:spcPts val="5"/>
              </a:spcBef>
            </a:pPr>
            <a:r>
              <a:rPr sz="1100" dirty="0">
                <a:latin typeface="Microsoft Sans Serif"/>
                <a:cs typeface="Microsoft Sans Serif"/>
              </a:rPr>
              <a:t>представ</a:t>
            </a:r>
            <a:r>
              <a:rPr sz="1100" spc="5" dirty="0">
                <a:latin typeface="Microsoft Sans Serif"/>
                <a:cs typeface="Microsoft Sans Serif"/>
              </a:rPr>
              <a:t>л</a:t>
            </a:r>
            <a:r>
              <a:rPr sz="1100" dirty="0">
                <a:latin typeface="Microsoft Sans Serif"/>
                <a:cs typeface="Microsoft Sans Serif"/>
              </a:rPr>
              <a:t>яется  </a:t>
            </a:r>
            <a:r>
              <a:rPr sz="1100" spc="-15" dirty="0">
                <a:latin typeface="Microsoft Sans Serif"/>
                <a:cs typeface="Microsoft Sans Serif"/>
              </a:rPr>
              <a:t>прогноз </a:t>
            </a:r>
            <a:r>
              <a:rPr sz="1100" spc="-5" dirty="0">
                <a:latin typeface="Microsoft Sans Serif"/>
                <a:cs typeface="Microsoft Sans Serif"/>
              </a:rPr>
              <a:t>СЭР, </a:t>
            </a:r>
            <a:r>
              <a:rPr sz="1100" dirty="0">
                <a:latin typeface="Microsoft Sans Serif"/>
                <a:cs typeface="Microsoft Sans Serif"/>
              </a:rPr>
              <a:t> определяются</a:t>
            </a:r>
          </a:p>
          <a:p>
            <a:pPr marL="12700" marR="77470">
              <a:lnSpc>
                <a:spcPct val="100000"/>
              </a:lnSpc>
            </a:pPr>
            <a:r>
              <a:rPr sz="1100" spc="-5" dirty="0">
                <a:latin typeface="Microsoft Sans Serif"/>
                <a:cs typeface="Microsoft Sans Serif"/>
              </a:rPr>
              <a:t>основные </a:t>
            </a:r>
            <a:r>
              <a:rPr sz="1100" spc="-10" dirty="0">
                <a:latin typeface="Microsoft Sans Serif"/>
                <a:cs typeface="Microsoft Sans Serif"/>
              </a:rPr>
              <a:t>параметры </a:t>
            </a:r>
            <a:r>
              <a:rPr sz="1100" spc="-280" dirty="0">
                <a:latin typeface="Microsoft Sans Serif"/>
                <a:cs typeface="Microsoft Sans Serif"/>
              </a:rPr>
              <a:t> </a:t>
            </a:r>
            <a:r>
              <a:rPr sz="1100" spc="-5" dirty="0">
                <a:latin typeface="Microsoft Sans Serif"/>
                <a:cs typeface="Microsoft Sans Serif"/>
              </a:rPr>
              <a:t>бюджета, </a:t>
            </a:r>
            <a:r>
              <a:rPr sz="1100" dirty="0">
                <a:latin typeface="Microsoft Sans Serif"/>
                <a:cs typeface="Microsoft Sans Serif"/>
              </a:rPr>
              <a:t> </a:t>
            </a:r>
            <a:r>
              <a:rPr sz="1100" spc="-5" dirty="0">
                <a:latin typeface="Microsoft Sans Serif"/>
                <a:cs typeface="Microsoft Sans Serif"/>
              </a:rPr>
              <a:t>распределение </a:t>
            </a:r>
            <a:r>
              <a:rPr sz="1100" dirty="0">
                <a:latin typeface="Microsoft Sans Serif"/>
                <a:cs typeface="Microsoft Sans Serif"/>
              </a:rPr>
              <a:t> </a:t>
            </a:r>
            <a:r>
              <a:rPr sz="1100" spc="-5" dirty="0">
                <a:latin typeface="Microsoft Sans Serif"/>
                <a:cs typeface="Microsoft Sans Serif"/>
              </a:rPr>
              <a:t>объемов бюджетных </a:t>
            </a:r>
            <a:r>
              <a:rPr sz="1100" spc="-280" dirty="0">
                <a:latin typeface="Microsoft Sans Serif"/>
                <a:cs typeface="Microsoft Sans Serif"/>
              </a:rPr>
              <a:t> </a:t>
            </a:r>
            <a:r>
              <a:rPr sz="1100" spc="-5" dirty="0">
                <a:latin typeface="Microsoft Sans Serif"/>
                <a:cs typeface="Microsoft Sans Serif"/>
              </a:rPr>
              <a:t>ассигнований </a:t>
            </a:r>
            <a:r>
              <a:rPr sz="1100" spc="-15" dirty="0">
                <a:latin typeface="Microsoft Sans Serif"/>
                <a:cs typeface="Microsoft Sans Serif"/>
              </a:rPr>
              <a:t>между </a:t>
            </a:r>
            <a:r>
              <a:rPr sz="1100" spc="-10" dirty="0">
                <a:latin typeface="Microsoft Sans Serif"/>
                <a:cs typeface="Microsoft Sans Serif"/>
              </a:rPr>
              <a:t> главными </a:t>
            </a:r>
            <a:r>
              <a:rPr sz="1100" spc="-5" dirty="0">
                <a:latin typeface="Microsoft Sans Serif"/>
                <a:cs typeface="Microsoft Sans Serif"/>
              </a:rPr>
              <a:t> распорядителями </a:t>
            </a:r>
            <a:r>
              <a:rPr sz="1100" dirty="0">
                <a:latin typeface="Microsoft Sans Serif"/>
                <a:cs typeface="Microsoft Sans Serif"/>
              </a:rPr>
              <a:t> </a:t>
            </a:r>
            <a:r>
              <a:rPr sz="1100" spc="-5" dirty="0">
                <a:latin typeface="Microsoft Sans Serif"/>
                <a:cs typeface="Microsoft Sans Serif"/>
              </a:rPr>
              <a:t>бюджетных</a:t>
            </a:r>
            <a:r>
              <a:rPr sz="1100" spc="-55" dirty="0">
                <a:latin typeface="Microsoft Sans Serif"/>
                <a:cs typeface="Microsoft Sans Serif"/>
              </a:rPr>
              <a:t> </a:t>
            </a:r>
            <a:r>
              <a:rPr sz="1100" dirty="0">
                <a:latin typeface="Microsoft Sans Serif"/>
                <a:cs typeface="Microsoft Sans Serif"/>
              </a:rPr>
              <a:t>средств</a:t>
            </a:r>
          </a:p>
        </p:txBody>
      </p:sp>
      <p:sp>
        <p:nvSpPr>
          <p:cNvPr id="9" name="object 9"/>
          <p:cNvSpPr txBox="1"/>
          <p:nvPr/>
        </p:nvSpPr>
        <p:spPr>
          <a:xfrm>
            <a:off x="2202942" y="4019244"/>
            <a:ext cx="1772920" cy="2206625"/>
          </a:xfrm>
          <a:prstGeom prst="rect">
            <a:avLst/>
          </a:prstGeom>
        </p:spPr>
        <p:txBody>
          <a:bodyPr vert="horz" wrap="square" lIns="0" tIns="13335" rIns="0" bIns="0" rtlCol="0">
            <a:spAutoFit/>
          </a:bodyPr>
          <a:lstStyle/>
          <a:p>
            <a:pPr marL="12700" marR="5080">
              <a:lnSpc>
                <a:spcPct val="100000"/>
              </a:lnSpc>
              <a:spcBef>
                <a:spcPts val="105"/>
              </a:spcBef>
            </a:pPr>
            <a:r>
              <a:rPr sz="1100" spc="-5" dirty="0">
                <a:latin typeface="Microsoft Sans Serif"/>
                <a:cs typeface="Microsoft Sans Serif"/>
              </a:rPr>
              <a:t>Подготовленный </a:t>
            </a:r>
            <a:r>
              <a:rPr sz="1100" dirty="0">
                <a:latin typeface="Microsoft Sans Serif"/>
                <a:cs typeface="Microsoft Sans Serif"/>
              </a:rPr>
              <a:t> ф</a:t>
            </a:r>
            <a:r>
              <a:rPr sz="1100" spc="-10" dirty="0">
                <a:latin typeface="Microsoft Sans Serif"/>
                <a:cs typeface="Microsoft Sans Serif"/>
              </a:rPr>
              <a:t>ина</a:t>
            </a:r>
            <a:r>
              <a:rPr sz="1100" spc="-5" dirty="0">
                <a:latin typeface="Microsoft Sans Serif"/>
                <a:cs typeface="Microsoft Sans Serif"/>
              </a:rPr>
              <a:t>нсовым</a:t>
            </a:r>
            <a:r>
              <a:rPr sz="1100" spc="-10" dirty="0">
                <a:latin typeface="Microsoft Sans Serif"/>
                <a:cs typeface="Microsoft Sans Serif"/>
              </a:rPr>
              <a:t> </a:t>
            </a:r>
            <a:r>
              <a:rPr sz="1100" spc="-15" dirty="0">
                <a:latin typeface="Microsoft Sans Serif"/>
                <a:cs typeface="Microsoft Sans Serif"/>
              </a:rPr>
              <a:t>у</a:t>
            </a:r>
            <a:r>
              <a:rPr sz="1100" dirty="0">
                <a:latin typeface="Microsoft Sans Serif"/>
                <a:cs typeface="Microsoft Sans Serif"/>
              </a:rPr>
              <a:t>правл</a:t>
            </a:r>
            <a:r>
              <a:rPr sz="1100" spc="-5" dirty="0">
                <a:latin typeface="Microsoft Sans Serif"/>
                <a:cs typeface="Microsoft Sans Serif"/>
              </a:rPr>
              <a:t>ени</a:t>
            </a:r>
            <a:r>
              <a:rPr sz="1100" spc="-15" dirty="0">
                <a:latin typeface="Microsoft Sans Serif"/>
                <a:cs typeface="Microsoft Sans Serif"/>
              </a:rPr>
              <a:t>ем  </a:t>
            </a:r>
            <a:r>
              <a:rPr sz="1100" dirty="0">
                <a:latin typeface="Microsoft Sans Serif"/>
                <a:cs typeface="Microsoft Sans Serif"/>
              </a:rPr>
              <a:t>и представленный </a:t>
            </a:r>
            <a:r>
              <a:rPr sz="1100" spc="5" dirty="0">
                <a:latin typeface="Microsoft Sans Serif"/>
                <a:cs typeface="Microsoft Sans Serif"/>
              </a:rPr>
              <a:t> </a:t>
            </a:r>
            <a:r>
              <a:rPr sz="1100" spc="-10" dirty="0">
                <a:latin typeface="Microsoft Sans Serif"/>
                <a:cs typeface="Microsoft Sans Serif"/>
              </a:rPr>
              <a:t>администрацией </a:t>
            </a:r>
            <a:r>
              <a:rPr sz="1100" spc="-15" dirty="0">
                <a:latin typeface="Microsoft Sans Serif"/>
                <a:cs typeface="Microsoft Sans Serif"/>
              </a:rPr>
              <a:t>проект </a:t>
            </a:r>
            <a:r>
              <a:rPr sz="1100" spc="-10" dirty="0">
                <a:latin typeface="Microsoft Sans Serif"/>
                <a:cs typeface="Microsoft Sans Serif"/>
              </a:rPr>
              <a:t> </a:t>
            </a:r>
            <a:r>
              <a:rPr sz="1100" spc="-5" dirty="0">
                <a:latin typeface="Microsoft Sans Serif"/>
                <a:cs typeface="Microsoft Sans Serif"/>
              </a:rPr>
              <a:t>бюджета не </a:t>
            </a:r>
            <a:r>
              <a:rPr sz="1100" spc="-10" dirty="0">
                <a:latin typeface="Microsoft Sans Serif"/>
                <a:cs typeface="Microsoft Sans Serif"/>
              </a:rPr>
              <a:t>позднее </a:t>
            </a:r>
            <a:r>
              <a:rPr sz="1100" spc="-5" dirty="0">
                <a:latin typeface="Microsoft Sans Serif"/>
                <a:cs typeface="Microsoft Sans Serif"/>
              </a:rPr>
              <a:t>15 </a:t>
            </a:r>
            <a:r>
              <a:rPr sz="1100" dirty="0">
                <a:latin typeface="Microsoft Sans Serif"/>
                <a:cs typeface="Microsoft Sans Serif"/>
              </a:rPr>
              <a:t> </a:t>
            </a:r>
            <a:r>
              <a:rPr sz="1100" spc="-5" dirty="0">
                <a:latin typeface="Microsoft Sans Serif"/>
                <a:cs typeface="Microsoft Sans Serif"/>
              </a:rPr>
              <a:t>ноября</a:t>
            </a:r>
            <a:r>
              <a:rPr sz="1100" spc="-10" dirty="0">
                <a:latin typeface="Microsoft Sans Serif"/>
                <a:cs typeface="Microsoft Sans Serif"/>
              </a:rPr>
              <a:t> </a:t>
            </a:r>
            <a:r>
              <a:rPr sz="1100" spc="-5" dirty="0">
                <a:latin typeface="Microsoft Sans Serif"/>
                <a:cs typeface="Microsoft Sans Serif"/>
              </a:rPr>
              <a:t>вносится</a:t>
            </a:r>
            <a:r>
              <a:rPr sz="1100" dirty="0">
                <a:latin typeface="Microsoft Sans Serif"/>
                <a:cs typeface="Microsoft Sans Serif"/>
              </a:rPr>
              <a:t> в </a:t>
            </a:r>
            <a:r>
              <a:rPr sz="1100" spc="5" dirty="0">
                <a:latin typeface="Microsoft Sans Serif"/>
                <a:cs typeface="Microsoft Sans Serif"/>
              </a:rPr>
              <a:t> </a:t>
            </a:r>
            <a:r>
              <a:rPr lang="ru-RU" sz="1100" spc="-5" dirty="0">
                <a:latin typeface="Microsoft Sans Serif"/>
                <a:cs typeface="Microsoft Sans Serif"/>
              </a:rPr>
              <a:t>районную Думу</a:t>
            </a:r>
            <a:r>
              <a:rPr sz="1100" spc="-5" dirty="0">
                <a:latin typeface="Microsoft Sans Serif"/>
                <a:cs typeface="Microsoft Sans Serif"/>
              </a:rPr>
              <a:t>. </a:t>
            </a:r>
            <a:r>
              <a:rPr sz="1100" spc="-15" dirty="0">
                <a:latin typeface="Microsoft Sans Serif"/>
                <a:cs typeface="Microsoft Sans Serif"/>
              </a:rPr>
              <a:t>Проект </a:t>
            </a:r>
            <a:r>
              <a:rPr sz="1100" spc="-10" dirty="0">
                <a:latin typeface="Microsoft Sans Serif"/>
                <a:cs typeface="Microsoft Sans Serif"/>
              </a:rPr>
              <a:t> </a:t>
            </a:r>
            <a:r>
              <a:rPr sz="1100" dirty="0">
                <a:latin typeface="Microsoft Sans Serif"/>
                <a:cs typeface="Microsoft Sans Serif"/>
              </a:rPr>
              <a:t>б</a:t>
            </a:r>
            <a:r>
              <a:rPr sz="1100" spc="5" dirty="0">
                <a:latin typeface="Microsoft Sans Serif"/>
                <a:cs typeface="Microsoft Sans Serif"/>
              </a:rPr>
              <a:t>юд</a:t>
            </a:r>
            <a:r>
              <a:rPr sz="1100" spc="-45" dirty="0">
                <a:latin typeface="Microsoft Sans Serif"/>
                <a:cs typeface="Microsoft Sans Serif"/>
              </a:rPr>
              <a:t>ж</a:t>
            </a:r>
            <a:r>
              <a:rPr sz="1100" spc="-5" dirty="0">
                <a:latin typeface="Microsoft Sans Serif"/>
                <a:cs typeface="Microsoft Sans Serif"/>
              </a:rPr>
              <a:t>ет</a:t>
            </a:r>
            <a:r>
              <a:rPr sz="1100" dirty="0">
                <a:latin typeface="Microsoft Sans Serif"/>
                <a:cs typeface="Microsoft Sans Serif"/>
              </a:rPr>
              <a:t>а</a:t>
            </a:r>
            <a:r>
              <a:rPr sz="1100" spc="-35" dirty="0">
                <a:latin typeface="Microsoft Sans Serif"/>
                <a:cs typeface="Microsoft Sans Serif"/>
              </a:rPr>
              <a:t> </a:t>
            </a:r>
            <a:r>
              <a:rPr sz="1100" spc="-5" dirty="0">
                <a:latin typeface="Microsoft Sans Serif"/>
                <a:cs typeface="Microsoft Sans Serif"/>
              </a:rPr>
              <a:t>ра</a:t>
            </a:r>
            <a:r>
              <a:rPr sz="1100" spc="-10" dirty="0">
                <a:latin typeface="Microsoft Sans Serif"/>
                <a:cs typeface="Microsoft Sans Serif"/>
              </a:rPr>
              <a:t>сс</a:t>
            </a:r>
            <a:r>
              <a:rPr sz="1100" spc="-15" dirty="0">
                <a:latin typeface="Microsoft Sans Serif"/>
                <a:cs typeface="Microsoft Sans Serif"/>
              </a:rPr>
              <a:t>м</a:t>
            </a:r>
            <a:r>
              <a:rPr sz="1100" spc="-5" dirty="0">
                <a:latin typeface="Microsoft Sans Serif"/>
                <a:cs typeface="Microsoft Sans Serif"/>
              </a:rPr>
              <a:t>атр</a:t>
            </a:r>
            <a:r>
              <a:rPr sz="1100" spc="-10" dirty="0">
                <a:latin typeface="Microsoft Sans Serif"/>
                <a:cs typeface="Microsoft Sans Serif"/>
              </a:rPr>
              <a:t>и</a:t>
            </a:r>
            <a:r>
              <a:rPr sz="1100" spc="-5" dirty="0">
                <a:latin typeface="Microsoft Sans Serif"/>
                <a:cs typeface="Microsoft Sans Serif"/>
              </a:rPr>
              <a:t>вает</a:t>
            </a:r>
            <a:r>
              <a:rPr sz="1100" dirty="0">
                <a:latin typeface="Microsoft Sans Serif"/>
                <a:cs typeface="Microsoft Sans Serif"/>
              </a:rPr>
              <a:t>ся  </a:t>
            </a:r>
            <a:r>
              <a:rPr sz="1100" spc="-10" dirty="0">
                <a:latin typeface="Microsoft Sans Serif"/>
                <a:cs typeface="Microsoft Sans Serif"/>
              </a:rPr>
              <a:t>депутатами, </a:t>
            </a:r>
            <a:r>
              <a:rPr sz="1100" spc="-5" dirty="0">
                <a:latin typeface="Microsoft Sans Serif"/>
                <a:cs typeface="Microsoft Sans Serif"/>
              </a:rPr>
              <a:t>проходит </a:t>
            </a:r>
            <a:r>
              <a:rPr sz="1100" dirty="0">
                <a:latin typeface="Microsoft Sans Serif"/>
                <a:cs typeface="Microsoft Sans Serif"/>
              </a:rPr>
              <a:t> </a:t>
            </a:r>
            <a:r>
              <a:rPr sz="1100" spc="-10" dirty="0">
                <a:latin typeface="Microsoft Sans Serif"/>
                <a:cs typeface="Microsoft Sans Serif"/>
              </a:rPr>
              <a:t>обсуждение </a:t>
            </a:r>
            <a:r>
              <a:rPr sz="1100" spc="-5" dirty="0">
                <a:latin typeface="Microsoft Sans Serif"/>
                <a:cs typeface="Microsoft Sans Serif"/>
              </a:rPr>
              <a:t>населением, </a:t>
            </a:r>
            <a:r>
              <a:rPr sz="1100" dirty="0">
                <a:latin typeface="Microsoft Sans Serif"/>
                <a:cs typeface="Microsoft Sans Serif"/>
              </a:rPr>
              <a:t> после </a:t>
            </a:r>
            <a:r>
              <a:rPr sz="1100" spc="-10" dirty="0">
                <a:latin typeface="Microsoft Sans Serif"/>
                <a:cs typeface="Microsoft Sans Serif"/>
              </a:rPr>
              <a:t>чего </a:t>
            </a:r>
            <a:r>
              <a:rPr sz="1100" spc="-5" dirty="0">
                <a:latin typeface="Microsoft Sans Serif"/>
                <a:cs typeface="Microsoft Sans Serif"/>
              </a:rPr>
              <a:t>утверждается </a:t>
            </a:r>
            <a:r>
              <a:rPr sz="1100" dirty="0">
                <a:latin typeface="Microsoft Sans Serif"/>
                <a:cs typeface="Microsoft Sans Serif"/>
              </a:rPr>
              <a:t> </a:t>
            </a:r>
            <a:r>
              <a:rPr sz="1100" spc="-10" dirty="0">
                <a:latin typeface="Microsoft Sans Serif"/>
                <a:cs typeface="Microsoft Sans Serif"/>
              </a:rPr>
              <a:t>решением</a:t>
            </a:r>
            <a:r>
              <a:rPr sz="1100" dirty="0">
                <a:latin typeface="Microsoft Sans Serif"/>
                <a:cs typeface="Microsoft Sans Serif"/>
              </a:rPr>
              <a:t> и</a:t>
            </a:r>
            <a:r>
              <a:rPr sz="1100" spc="-5" dirty="0">
                <a:latin typeface="Microsoft Sans Serif"/>
                <a:cs typeface="Microsoft Sans Serif"/>
              </a:rPr>
              <a:t> направляется </a:t>
            </a:r>
            <a:r>
              <a:rPr sz="1100" spc="-280" dirty="0">
                <a:latin typeface="Microsoft Sans Serif"/>
                <a:cs typeface="Microsoft Sans Serif"/>
              </a:rPr>
              <a:t> </a:t>
            </a:r>
            <a:r>
              <a:rPr sz="1100" spc="-5" dirty="0">
                <a:latin typeface="Microsoft Sans Serif"/>
                <a:cs typeface="Microsoft Sans Serif"/>
              </a:rPr>
              <a:t>на</a:t>
            </a:r>
            <a:r>
              <a:rPr sz="1100" dirty="0">
                <a:latin typeface="Microsoft Sans Serif"/>
                <a:cs typeface="Microsoft Sans Serif"/>
              </a:rPr>
              <a:t> </a:t>
            </a:r>
            <a:r>
              <a:rPr sz="1100" spc="-5" dirty="0">
                <a:latin typeface="Microsoft Sans Serif"/>
                <a:cs typeface="Microsoft Sans Serif"/>
              </a:rPr>
              <a:t>подпись</a:t>
            </a:r>
            <a:r>
              <a:rPr sz="1100" spc="-10" dirty="0">
                <a:latin typeface="Microsoft Sans Serif"/>
                <a:cs typeface="Microsoft Sans Serif"/>
              </a:rPr>
              <a:t> мэру</a:t>
            </a:r>
            <a:endParaRPr sz="1100" dirty="0">
              <a:latin typeface="Microsoft Sans Serif"/>
              <a:cs typeface="Microsoft Sans Serif"/>
            </a:endParaRPr>
          </a:p>
        </p:txBody>
      </p:sp>
      <p:sp>
        <p:nvSpPr>
          <p:cNvPr id="10" name="object 10"/>
          <p:cNvSpPr txBox="1"/>
          <p:nvPr/>
        </p:nvSpPr>
        <p:spPr>
          <a:xfrm>
            <a:off x="4298441" y="4035297"/>
            <a:ext cx="1440180" cy="2205990"/>
          </a:xfrm>
          <a:prstGeom prst="rect">
            <a:avLst/>
          </a:prstGeom>
        </p:spPr>
        <p:txBody>
          <a:bodyPr vert="horz" wrap="square" lIns="0" tIns="12700" rIns="0" bIns="0" rtlCol="0">
            <a:spAutoFit/>
          </a:bodyPr>
          <a:lstStyle/>
          <a:p>
            <a:pPr marL="12700" marR="5080">
              <a:lnSpc>
                <a:spcPct val="100000"/>
              </a:lnSpc>
              <a:spcBef>
                <a:spcPts val="100"/>
              </a:spcBef>
            </a:pPr>
            <a:r>
              <a:rPr sz="1100" spc="-5" dirty="0">
                <a:latin typeface="Microsoft Sans Serif"/>
                <a:cs typeface="Microsoft Sans Serif"/>
              </a:rPr>
              <a:t>Исполнение</a:t>
            </a:r>
            <a:r>
              <a:rPr sz="1100" spc="-55" dirty="0">
                <a:latin typeface="Microsoft Sans Serif"/>
                <a:cs typeface="Microsoft Sans Serif"/>
              </a:rPr>
              <a:t> </a:t>
            </a:r>
            <a:r>
              <a:rPr sz="1100" spc="-5" dirty="0">
                <a:latin typeface="Microsoft Sans Serif"/>
                <a:cs typeface="Microsoft Sans Serif"/>
              </a:rPr>
              <a:t>бюджета </a:t>
            </a:r>
            <a:r>
              <a:rPr sz="1100" spc="-280" dirty="0">
                <a:latin typeface="Microsoft Sans Serif"/>
                <a:cs typeface="Microsoft Sans Serif"/>
              </a:rPr>
              <a:t> </a:t>
            </a:r>
            <a:r>
              <a:rPr sz="1100" spc="-10" dirty="0">
                <a:latin typeface="Microsoft Sans Serif"/>
                <a:cs typeface="Microsoft Sans Serif"/>
              </a:rPr>
              <a:t>организуется</a:t>
            </a:r>
            <a:r>
              <a:rPr sz="1100" spc="-5" dirty="0">
                <a:latin typeface="Microsoft Sans Serif"/>
                <a:cs typeface="Microsoft Sans Serif"/>
              </a:rPr>
              <a:t> на </a:t>
            </a:r>
            <a:r>
              <a:rPr sz="1100" dirty="0">
                <a:latin typeface="Microsoft Sans Serif"/>
                <a:cs typeface="Microsoft Sans Serif"/>
              </a:rPr>
              <a:t> </a:t>
            </a:r>
            <a:r>
              <a:rPr sz="1100" spc="-5" dirty="0">
                <a:latin typeface="Microsoft Sans Serif"/>
                <a:cs typeface="Microsoft Sans Serif"/>
              </a:rPr>
              <a:t>основе</a:t>
            </a:r>
            <a:r>
              <a:rPr sz="1100" dirty="0">
                <a:latin typeface="Microsoft Sans Serif"/>
                <a:cs typeface="Microsoft Sans Serif"/>
              </a:rPr>
              <a:t> </a:t>
            </a:r>
            <a:r>
              <a:rPr sz="1100" spc="-5" dirty="0">
                <a:latin typeface="Microsoft Sans Serif"/>
                <a:cs typeface="Microsoft Sans Serif"/>
              </a:rPr>
              <a:t>сводной </a:t>
            </a:r>
            <a:r>
              <a:rPr sz="1100" dirty="0">
                <a:latin typeface="Microsoft Sans Serif"/>
                <a:cs typeface="Microsoft Sans Serif"/>
              </a:rPr>
              <a:t> </a:t>
            </a:r>
            <a:r>
              <a:rPr sz="1100" spc="-5" dirty="0">
                <a:latin typeface="Microsoft Sans Serif"/>
                <a:cs typeface="Microsoft Sans Serif"/>
              </a:rPr>
              <a:t>бюджетной</a:t>
            </a:r>
            <a:r>
              <a:rPr sz="1100" spc="-70" dirty="0">
                <a:latin typeface="Microsoft Sans Serif"/>
                <a:cs typeface="Microsoft Sans Serif"/>
              </a:rPr>
              <a:t> </a:t>
            </a:r>
            <a:r>
              <a:rPr sz="1100" spc="-5" dirty="0">
                <a:latin typeface="Microsoft Sans Serif"/>
                <a:cs typeface="Microsoft Sans Serif"/>
              </a:rPr>
              <a:t>росписи</a:t>
            </a:r>
            <a:r>
              <a:rPr sz="1100" spc="-35" dirty="0">
                <a:latin typeface="Microsoft Sans Serif"/>
                <a:cs typeface="Microsoft Sans Serif"/>
              </a:rPr>
              <a:t> </a:t>
            </a:r>
            <a:r>
              <a:rPr sz="1100" dirty="0">
                <a:latin typeface="Microsoft Sans Serif"/>
                <a:cs typeface="Microsoft Sans Serif"/>
              </a:rPr>
              <a:t>и </a:t>
            </a:r>
            <a:r>
              <a:rPr sz="1100" spc="-280" dirty="0">
                <a:latin typeface="Microsoft Sans Serif"/>
                <a:cs typeface="Microsoft Sans Serif"/>
              </a:rPr>
              <a:t> </a:t>
            </a:r>
            <a:r>
              <a:rPr sz="1100" spc="-15" dirty="0">
                <a:latin typeface="Microsoft Sans Serif"/>
                <a:cs typeface="Microsoft Sans Serif"/>
              </a:rPr>
              <a:t>кассового</a:t>
            </a:r>
            <a:r>
              <a:rPr sz="1100" spc="-5" dirty="0">
                <a:latin typeface="Microsoft Sans Serif"/>
                <a:cs typeface="Microsoft Sans Serif"/>
              </a:rPr>
              <a:t> плана</a:t>
            </a:r>
            <a:r>
              <a:rPr sz="1100" spc="-15" dirty="0">
                <a:latin typeface="Microsoft Sans Serif"/>
                <a:cs typeface="Microsoft Sans Serif"/>
              </a:rPr>
              <a:t> </a:t>
            </a:r>
            <a:r>
              <a:rPr sz="1100" dirty="0">
                <a:latin typeface="Microsoft Sans Serif"/>
                <a:cs typeface="Microsoft Sans Serif"/>
              </a:rPr>
              <a:t>и </a:t>
            </a:r>
            <a:r>
              <a:rPr sz="1100" spc="5" dirty="0">
                <a:latin typeface="Microsoft Sans Serif"/>
                <a:cs typeface="Microsoft Sans Serif"/>
              </a:rPr>
              <a:t> </a:t>
            </a:r>
            <a:r>
              <a:rPr sz="1100" dirty="0">
                <a:latin typeface="Microsoft Sans Serif"/>
                <a:cs typeface="Microsoft Sans Serif"/>
              </a:rPr>
              <a:t>исполняется </a:t>
            </a:r>
            <a:r>
              <a:rPr sz="1100" spc="-5" dirty="0">
                <a:latin typeface="Microsoft Sans Serif"/>
                <a:cs typeface="Microsoft Sans Serif"/>
              </a:rPr>
              <a:t>по </a:t>
            </a:r>
            <a:r>
              <a:rPr sz="1100" dirty="0">
                <a:latin typeface="Microsoft Sans Serif"/>
                <a:cs typeface="Microsoft Sans Serif"/>
              </a:rPr>
              <a:t> </a:t>
            </a:r>
            <a:r>
              <a:rPr sz="1100" spc="-10" dirty="0">
                <a:latin typeface="Microsoft Sans Serif"/>
                <a:cs typeface="Microsoft Sans Serif"/>
              </a:rPr>
              <a:t>доходам, расходам </a:t>
            </a:r>
            <a:r>
              <a:rPr sz="1100" dirty="0">
                <a:latin typeface="Microsoft Sans Serif"/>
                <a:cs typeface="Microsoft Sans Serif"/>
              </a:rPr>
              <a:t>и </a:t>
            </a:r>
            <a:r>
              <a:rPr sz="1100" spc="5" dirty="0">
                <a:latin typeface="Microsoft Sans Serif"/>
                <a:cs typeface="Microsoft Sans Serif"/>
              </a:rPr>
              <a:t> </a:t>
            </a:r>
            <a:r>
              <a:rPr sz="1100" spc="-15" dirty="0">
                <a:latin typeface="Microsoft Sans Serif"/>
                <a:cs typeface="Microsoft Sans Serif"/>
              </a:rPr>
              <a:t>источникам </a:t>
            </a:r>
            <a:r>
              <a:rPr sz="1100" spc="-10" dirty="0">
                <a:latin typeface="Microsoft Sans Serif"/>
                <a:cs typeface="Microsoft Sans Serif"/>
              </a:rPr>
              <a:t> </a:t>
            </a:r>
            <a:r>
              <a:rPr sz="1100" spc="-5" dirty="0">
                <a:latin typeface="Microsoft Sans Serif"/>
                <a:cs typeface="Microsoft Sans Serif"/>
              </a:rPr>
              <a:t>дефицита на основе </a:t>
            </a:r>
            <a:r>
              <a:rPr sz="1100" dirty="0">
                <a:latin typeface="Microsoft Sans Serif"/>
                <a:cs typeface="Microsoft Sans Serif"/>
              </a:rPr>
              <a:t> </a:t>
            </a:r>
            <a:r>
              <a:rPr sz="1100" spc="-5" dirty="0">
                <a:latin typeface="Microsoft Sans Serif"/>
                <a:cs typeface="Microsoft Sans Serif"/>
              </a:rPr>
              <a:t>принципов единства </a:t>
            </a:r>
            <a:r>
              <a:rPr sz="1100" dirty="0">
                <a:latin typeface="Microsoft Sans Serif"/>
                <a:cs typeface="Microsoft Sans Serif"/>
              </a:rPr>
              <a:t> </a:t>
            </a:r>
            <a:r>
              <a:rPr sz="1100" spc="-20" dirty="0">
                <a:latin typeface="Microsoft Sans Serif"/>
                <a:cs typeface="Microsoft Sans Serif"/>
              </a:rPr>
              <a:t>кассы</a:t>
            </a:r>
            <a:r>
              <a:rPr sz="1100" spc="-5" dirty="0">
                <a:latin typeface="Microsoft Sans Serif"/>
                <a:cs typeface="Microsoft Sans Serif"/>
              </a:rPr>
              <a:t> </a:t>
            </a:r>
            <a:r>
              <a:rPr sz="1100" dirty="0">
                <a:latin typeface="Microsoft Sans Serif"/>
                <a:cs typeface="Microsoft Sans Serif"/>
              </a:rPr>
              <a:t>и</a:t>
            </a:r>
          </a:p>
          <a:p>
            <a:pPr marL="12700">
              <a:lnSpc>
                <a:spcPct val="100000"/>
              </a:lnSpc>
              <a:spcBef>
                <a:spcPts val="5"/>
              </a:spcBef>
            </a:pPr>
            <a:r>
              <a:rPr sz="1100" spc="-5" dirty="0">
                <a:latin typeface="Microsoft Sans Serif"/>
                <a:cs typeface="Microsoft Sans Serif"/>
              </a:rPr>
              <a:t>подведомственности</a:t>
            </a:r>
            <a:endParaRPr sz="1100" dirty="0">
              <a:latin typeface="Microsoft Sans Serif"/>
              <a:cs typeface="Microsoft Sans Serif"/>
            </a:endParaRPr>
          </a:p>
          <a:p>
            <a:pPr marL="12700">
              <a:lnSpc>
                <a:spcPct val="100000"/>
              </a:lnSpc>
            </a:pPr>
            <a:r>
              <a:rPr sz="1100" spc="-5" dirty="0">
                <a:latin typeface="Microsoft Sans Serif"/>
                <a:cs typeface="Microsoft Sans Serif"/>
              </a:rPr>
              <a:t>расходов</a:t>
            </a:r>
            <a:endParaRPr sz="1100" dirty="0">
              <a:latin typeface="Microsoft Sans Serif"/>
              <a:cs typeface="Microsoft Sans Serif"/>
            </a:endParaRPr>
          </a:p>
        </p:txBody>
      </p:sp>
      <p:sp>
        <p:nvSpPr>
          <p:cNvPr id="11" name="object 11"/>
          <p:cNvSpPr txBox="1"/>
          <p:nvPr/>
        </p:nvSpPr>
        <p:spPr>
          <a:xfrm>
            <a:off x="6031420" y="4013704"/>
            <a:ext cx="1866454" cy="2214068"/>
          </a:xfrm>
          <a:prstGeom prst="rect">
            <a:avLst/>
          </a:prstGeom>
        </p:spPr>
        <p:txBody>
          <a:bodyPr vert="horz" wrap="square" lIns="0" tIns="13335" rIns="0" bIns="0" rtlCol="0">
            <a:spAutoFit/>
          </a:bodyPr>
          <a:lstStyle/>
          <a:p>
            <a:pPr marL="12700" marR="69850">
              <a:lnSpc>
                <a:spcPct val="100000"/>
              </a:lnSpc>
              <a:spcBef>
                <a:spcPts val="105"/>
              </a:spcBef>
            </a:pPr>
            <a:r>
              <a:rPr sz="1100" spc="-5" dirty="0">
                <a:latin typeface="Microsoft Sans Serif"/>
                <a:cs typeface="Microsoft Sans Serif"/>
              </a:rPr>
              <a:t>По</a:t>
            </a:r>
            <a:r>
              <a:rPr sz="1100" spc="-40" dirty="0">
                <a:latin typeface="Microsoft Sans Serif"/>
                <a:cs typeface="Microsoft Sans Serif"/>
              </a:rPr>
              <a:t> </a:t>
            </a:r>
            <a:r>
              <a:rPr sz="1100" spc="-10" dirty="0">
                <a:latin typeface="Microsoft Sans Serif"/>
                <a:cs typeface="Microsoft Sans Serif"/>
              </a:rPr>
              <a:t>итогам</a:t>
            </a:r>
            <a:r>
              <a:rPr sz="1100" spc="-45" dirty="0">
                <a:latin typeface="Microsoft Sans Serif"/>
                <a:cs typeface="Microsoft Sans Serif"/>
              </a:rPr>
              <a:t> </a:t>
            </a:r>
            <a:r>
              <a:rPr sz="1100" spc="-5" dirty="0">
                <a:latin typeface="Microsoft Sans Serif"/>
                <a:cs typeface="Microsoft Sans Serif"/>
              </a:rPr>
              <a:t>финансового </a:t>
            </a:r>
            <a:r>
              <a:rPr sz="1100" spc="-280" dirty="0">
                <a:latin typeface="Microsoft Sans Serif"/>
                <a:cs typeface="Microsoft Sans Serif"/>
              </a:rPr>
              <a:t> </a:t>
            </a:r>
            <a:r>
              <a:rPr sz="1100" spc="-10" dirty="0">
                <a:latin typeface="Microsoft Sans Serif"/>
                <a:cs typeface="Microsoft Sans Serif"/>
              </a:rPr>
              <a:t>года </a:t>
            </a:r>
            <a:r>
              <a:rPr sz="1100" dirty="0">
                <a:latin typeface="Microsoft Sans Serif"/>
                <a:cs typeface="Microsoft Sans Serif"/>
              </a:rPr>
              <a:t>составляется </a:t>
            </a:r>
            <a:r>
              <a:rPr sz="1100" spc="5" dirty="0">
                <a:latin typeface="Microsoft Sans Serif"/>
                <a:cs typeface="Microsoft Sans Serif"/>
              </a:rPr>
              <a:t> </a:t>
            </a:r>
            <a:r>
              <a:rPr sz="1100" spc="-5" dirty="0">
                <a:latin typeface="Microsoft Sans Serif"/>
                <a:cs typeface="Microsoft Sans Serif"/>
              </a:rPr>
              <a:t>бюджетная отчетность, </a:t>
            </a:r>
            <a:r>
              <a:rPr sz="1100" spc="-280" dirty="0">
                <a:latin typeface="Microsoft Sans Serif"/>
                <a:cs typeface="Microsoft Sans Serif"/>
              </a:rPr>
              <a:t> </a:t>
            </a:r>
            <a:r>
              <a:rPr sz="1100" spc="-5" dirty="0">
                <a:latin typeface="Microsoft Sans Serif"/>
                <a:cs typeface="Microsoft Sans Serif"/>
              </a:rPr>
              <a:t>направляется</a:t>
            </a:r>
            <a:r>
              <a:rPr sz="1100" spc="-10" dirty="0">
                <a:latin typeface="Microsoft Sans Serif"/>
                <a:cs typeface="Microsoft Sans Serif"/>
              </a:rPr>
              <a:t> </a:t>
            </a:r>
            <a:r>
              <a:rPr sz="1100" spc="-5" dirty="0">
                <a:latin typeface="Microsoft Sans Serif"/>
                <a:cs typeface="Microsoft Sans Serif"/>
              </a:rPr>
              <a:t>на</a:t>
            </a:r>
            <a:endParaRPr sz="1100" dirty="0">
              <a:latin typeface="Microsoft Sans Serif"/>
              <a:cs typeface="Microsoft Sans Serif"/>
            </a:endParaRPr>
          </a:p>
          <a:p>
            <a:pPr marL="12700">
              <a:lnSpc>
                <a:spcPct val="100000"/>
              </a:lnSpc>
            </a:pPr>
            <a:r>
              <a:rPr sz="1100" spc="-10" dirty="0">
                <a:latin typeface="Microsoft Sans Serif"/>
                <a:cs typeface="Microsoft Sans Serif"/>
              </a:rPr>
              <a:t>проверку</a:t>
            </a:r>
            <a:r>
              <a:rPr sz="1100" spc="-15" dirty="0">
                <a:latin typeface="Microsoft Sans Serif"/>
                <a:cs typeface="Microsoft Sans Serif"/>
              </a:rPr>
              <a:t> </a:t>
            </a:r>
            <a:r>
              <a:rPr sz="1100" dirty="0">
                <a:latin typeface="Microsoft Sans Serif"/>
                <a:cs typeface="Microsoft Sans Serif"/>
              </a:rPr>
              <a:t>в</a:t>
            </a:r>
            <a:r>
              <a:rPr sz="1100" spc="-25" dirty="0">
                <a:latin typeface="Microsoft Sans Serif"/>
                <a:cs typeface="Microsoft Sans Serif"/>
              </a:rPr>
              <a:t> КСП,</a:t>
            </a:r>
            <a:endParaRPr sz="1100" dirty="0">
              <a:latin typeface="Microsoft Sans Serif"/>
              <a:cs typeface="Microsoft Sans Serif"/>
            </a:endParaRPr>
          </a:p>
          <a:p>
            <a:pPr marL="12700" marR="13335">
              <a:lnSpc>
                <a:spcPct val="100000"/>
              </a:lnSpc>
            </a:pPr>
            <a:r>
              <a:rPr sz="1100" dirty="0">
                <a:latin typeface="Microsoft Sans Serif"/>
                <a:cs typeface="Microsoft Sans Serif"/>
              </a:rPr>
              <a:t>после </a:t>
            </a:r>
            <a:r>
              <a:rPr sz="1100" spc="-10" dirty="0">
                <a:latin typeface="Microsoft Sans Serif"/>
                <a:cs typeface="Microsoft Sans Serif"/>
              </a:rPr>
              <a:t>чего </a:t>
            </a:r>
            <a:r>
              <a:rPr sz="1100" spc="-5" dirty="0">
                <a:latin typeface="Microsoft Sans Serif"/>
                <a:cs typeface="Microsoft Sans Serif"/>
              </a:rPr>
              <a:t>отчет об </a:t>
            </a:r>
            <a:r>
              <a:rPr sz="1100" dirty="0">
                <a:latin typeface="Microsoft Sans Serif"/>
                <a:cs typeface="Microsoft Sans Serif"/>
              </a:rPr>
              <a:t> </a:t>
            </a:r>
            <a:r>
              <a:rPr sz="1100" spc="-5" dirty="0">
                <a:latin typeface="Microsoft Sans Serif"/>
                <a:cs typeface="Microsoft Sans Serif"/>
              </a:rPr>
              <a:t>исполнении бюджета </a:t>
            </a:r>
            <a:r>
              <a:rPr sz="1100" dirty="0">
                <a:latin typeface="Microsoft Sans Serif"/>
                <a:cs typeface="Microsoft Sans Serif"/>
              </a:rPr>
              <a:t>в </a:t>
            </a:r>
            <a:r>
              <a:rPr sz="1100" spc="5" dirty="0">
                <a:latin typeface="Microsoft Sans Serif"/>
                <a:cs typeface="Microsoft Sans Serif"/>
              </a:rPr>
              <a:t> </a:t>
            </a:r>
            <a:r>
              <a:rPr sz="1100" spc="-5" dirty="0">
                <a:latin typeface="Microsoft Sans Serif"/>
                <a:cs typeface="Microsoft Sans Serif"/>
              </a:rPr>
              <a:t>форме </a:t>
            </a:r>
            <a:r>
              <a:rPr sz="1100" spc="-15" dirty="0">
                <a:latin typeface="Microsoft Sans Serif"/>
                <a:cs typeface="Microsoft Sans Serif"/>
              </a:rPr>
              <a:t>проекта </a:t>
            </a:r>
            <a:r>
              <a:rPr sz="1100" spc="-5" dirty="0">
                <a:latin typeface="Microsoft Sans Serif"/>
                <a:cs typeface="Microsoft Sans Serif"/>
              </a:rPr>
              <a:t>решения </a:t>
            </a:r>
            <a:r>
              <a:rPr sz="1100" spc="-280" dirty="0">
                <a:latin typeface="Microsoft Sans Serif"/>
                <a:cs typeface="Microsoft Sans Serif"/>
              </a:rPr>
              <a:t> </a:t>
            </a:r>
            <a:r>
              <a:rPr sz="1100" spc="-5" dirty="0">
                <a:latin typeface="Microsoft Sans Serif"/>
                <a:cs typeface="Microsoft Sans Serif"/>
              </a:rPr>
              <a:t>направляется </a:t>
            </a:r>
            <a:r>
              <a:rPr sz="1100" dirty="0">
                <a:latin typeface="Microsoft Sans Serif"/>
                <a:cs typeface="Microsoft Sans Serif"/>
              </a:rPr>
              <a:t>в </a:t>
            </a:r>
            <a:r>
              <a:rPr sz="1100" spc="5" dirty="0">
                <a:latin typeface="Microsoft Sans Serif"/>
                <a:cs typeface="Microsoft Sans Serif"/>
              </a:rPr>
              <a:t> </a:t>
            </a:r>
            <a:r>
              <a:rPr lang="ru-RU" sz="1100" spc="-5" dirty="0">
                <a:latin typeface="Microsoft Sans Serif"/>
                <a:cs typeface="Microsoft Sans Serif"/>
              </a:rPr>
              <a:t>районную Думу</a:t>
            </a:r>
            <a:r>
              <a:rPr sz="1100" spc="-5" dirty="0">
                <a:latin typeface="Microsoft Sans Serif"/>
                <a:cs typeface="Microsoft Sans Serif"/>
              </a:rPr>
              <a:t>,</a:t>
            </a:r>
            <a:r>
              <a:rPr sz="1100" spc="-15" dirty="0">
                <a:latin typeface="Microsoft Sans Serif"/>
                <a:cs typeface="Microsoft Sans Serif"/>
              </a:rPr>
              <a:t> </a:t>
            </a:r>
            <a:r>
              <a:rPr sz="1100" spc="-5" dirty="0">
                <a:latin typeface="Microsoft Sans Serif"/>
                <a:cs typeface="Microsoft Sans Serif"/>
              </a:rPr>
              <a:t>проходит</a:t>
            </a:r>
            <a:r>
              <a:rPr lang="ru-RU" sz="1100" spc="-5" dirty="0">
                <a:latin typeface="Microsoft Sans Serif"/>
                <a:cs typeface="Microsoft Sans Serif"/>
              </a:rPr>
              <a:t> </a:t>
            </a:r>
            <a:r>
              <a:rPr sz="1100" spc="-5" dirty="0">
                <a:latin typeface="Microsoft Sans Serif"/>
                <a:cs typeface="Microsoft Sans Serif"/>
              </a:rPr>
              <a:t>публичное </a:t>
            </a:r>
            <a:r>
              <a:rPr sz="1100" spc="-10" dirty="0">
                <a:latin typeface="Microsoft Sans Serif"/>
                <a:cs typeface="Microsoft Sans Serif"/>
              </a:rPr>
              <a:t>обсуждение </a:t>
            </a:r>
            <a:r>
              <a:rPr sz="1100" dirty="0">
                <a:latin typeface="Microsoft Sans Serif"/>
                <a:cs typeface="Microsoft Sans Serif"/>
              </a:rPr>
              <a:t>с </a:t>
            </a:r>
            <a:r>
              <a:rPr sz="1100" spc="-280" dirty="0">
                <a:latin typeface="Microsoft Sans Serif"/>
                <a:cs typeface="Microsoft Sans Serif"/>
              </a:rPr>
              <a:t> </a:t>
            </a:r>
            <a:r>
              <a:rPr sz="1100" spc="-5" dirty="0">
                <a:latin typeface="Microsoft Sans Serif"/>
                <a:cs typeface="Microsoft Sans Serif"/>
              </a:rPr>
              <a:t>населением </a:t>
            </a:r>
            <a:r>
              <a:rPr sz="1100" dirty="0">
                <a:latin typeface="Microsoft Sans Serif"/>
                <a:cs typeface="Microsoft Sans Serif"/>
              </a:rPr>
              <a:t>и </a:t>
            </a:r>
            <a:r>
              <a:rPr sz="1100" spc="5" dirty="0">
                <a:latin typeface="Microsoft Sans Serif"/>
                <a:cs typeface="Microsoft Sans Serif"/>
              </a:rPr>
              <a:t> </a:t>
            </a:r>
            <a:r>
              <a:rPr sz="1100" spc="-5" dirty="0">
                <a:latin typeface="Microsoft Sans Serif"/>
                <a:cs typeface="Microsoft Sans Serif"/>
              </a:rPr>
              <a:t>утверждается </a:t>
            </a:r>
            <a:r>
              <a:rPr sz="1100" spc="-10" dirty="0">
                <a:latin typeface="Microsoft Sans Serif"/>
                <a:cs typeface="Microsoft Sans Serif"/>
              </a:rPr>
              <a:t>решением </a:t>
            </a:r>
            <a:r>
              <a:rPr sz="1100" spc="-280" dirty="0">
                <a:latin typeface="Microsoft Sans Serif"/>
                <a:cs typeface="Microsoft Sans Serif"/>
              </a:rPr>
              <a:t> </a:t>
            </a:r>
            <a:r>
              <a:rPr lang="ru-RU" sz="1100" spc="-5" dirty="0">
                <a:latin typeface="Microsoft Sans Serif"/>
                <a:cs typeface="Microsoft Sans Serif"/>
              </a:rPr>
              <a:t>районной Думы</a:t>
            </a:r>
            <a:endParaRPr sz="1100" dirty="0">
              <a:latin typeface="Microsoft Sans Serif"/>
              <a:cs typeface="Microsoft Sans Serif"/>
            </a:endParaRPr>
          </a:p>
        </p:txBody>
      </p:sp>
      <p:sp>
        <p:nvSpPr>
          <p:cNvPr id="12" name="object 12"/>
          <p:cNvSpPr txBox="1"/>
          <p:nvPr/>
        </p:nvSpPr>
        <p:spPr>
          <a:xfrm>
            <a:off x="8028431" y="3015995"/>
            <a:ext cx="1605280" cy="830580"/>
          </a:xfrm>
          <a:prstGeom prst="rect">
            <a:avLst/>
          </a:prstGeom>
          <a:solidFill>
            <a:srgbClr val="256F9F"/>
          </a:solidFill>
        </p:spPr>
        <p:txBody>
          <a:bodyPr vert="horz" wrap="square" lIns="0" tIns="45719" rIns="0" bIns="0" rtlCol="0">
            <a:spAutoFit/>
          </a:bodyPr>
          <a:lstStyle/>
          <a:p>
            <a:pPr marL="635" algn="ctr">
              <a:lnSpc>
                <a:spcPct val="100000"/>
              </a:lnSpc>
              <a:spcBef>
                <a:spcPts val="359"/>
              </a:spcBef>
            </a:pPr>
            <a:r>
              <a:rPr sz="1200" spc="-15" dirty="0">
                <a:solidFill>
                  <a:srgbClr val="FFFFFF"/>
                </a:solidFill>
                <a:latin typeface="Microsoft Sans Serif"/>
                <a:cs typeface="Microsoft Sans Serif"/>
              </a:rPr>
              <a:t>Финансовый</a:t>
            </a:r>
            <a:endParaRPr sz="1200" dirty="0">
              <a:latin typeface="Microsoft Sans Serif"/>
              <a:cs typeface="Microsoft Sans Serif"/>
            </a:endParaRPr>
          </a:p>
          <a:p>
            <a:pPr marL="1905" algn="ctr">
              <a:lnSpc>
                <a:spcPct val="100000"/>
              </a:lnSpc>
            </a:pPr>
            <a:r>
              <a:rPr sz="1200" spc="-15" dirty="0">
                <a:solidFill>
                  <a:srgbClr val="FFFFFF"/>
                </a:solidFill>
                <a:latin typeface="Microsoft Sans Serif"/>
                <a:cs typeface="Microsoft Sans Serif"/>
              </a:rPr>
              <a:t>контроль</a:t>
            </a:r>
            <a:endParaRPr sz="1200" dirty="0">
              <a:latin typeface="Microsoft Sans Serif"/>
              <a:cs typeface="Microsoft Sans Serif"/>
            </a:endParaRPr>
          </a:p>
          <a:p>
            <a:pPr>
              <a:lnSpc>
                <a:spcPct val="100000"/>
              </a:lnSpc>
              <a:spcBef>
                <a:spcPts val="25"/>
              </a:spcBef>
            </a:pPr>
            <a:endParaRPr sz="1250" dirty="0">
              <a:latin typeface="Microsoft Sans Serif"/>
              <a:cs typeface="Microsoft Sans Serif"/>
            </a:endParaRPr>
          </a:p>
          <a:p>
            <a:pPr algn="ctr">
              <a:lnSpc>
                <a:spcPct val="100000"/>
              </a:lnSpc>
            </a:pPr>
            <a:r>
              <a:rPr sz="1200" u="sng" spc="-10" dirty="0">
                <a:solidFill>
                  <a:srgbClr val="FFFFFF"/>
                </a:solidFill>
                <a:uFill>
                  <a:solidFill>
                    <a:srgbClr val="FFFFFF"/>
                  </a:solidFill>
                </a:uFill>
                <a:latin typeface="Microsoft Sans Serif"/>
                <a:cs typeface="Microsoft Sans Serif"/>
              </a:rPr>
              <a:t>(январь-декабрь)</a:t>
            </a:r>
            <a:endParaRPr sz="1200" dirty="0">
              <a:latin typeface="Microsoft Sans Serif"/>
              <a:cs typeface="Microsoft Sans Serif"/>
            </a:endParaRPr>
          </a:p>
        </p:txBody>
      </p:sp>
      <p:sp>
        <p:nvSpPr>
          <p:cNvPr id="13" name="object 13"/>
          <p:cNvSpPr txBox="1"/>
          <p:nvPr/>
        </p:nvSpPr>
        <p:spPr>
          <a:xfrm>
            <a:off x="8097139" y="4019244"/>
            <a:ext cx="1425575" cy="2038985"/>
          </a:xfrm>
          <a:prstGeom prst="rect">
            <a:avLst/>
          </a:prstGeom>
        </p:spPr>
        <p:txBody>
          <a:bodyPr vert="horz" wrap="square" lIns="0" tIns="13335" rIns="0" bIns="0" rtlCol="0">
            <a:spAutoFit/>
          </a:bodyPr>
          <a:lstStyle/>
          <a:p>
            <a:pPr marL="12700" marR="128270">
              <a:lnSpc>
                <a:spcPct val="100000"/>
              </a:lnSpc>
              <a:spcBef>
                <a:spcPts val="105"/>
              </a:spcBef>
            </a:pPr>
            <a:r>
              <a:rPr sz="1100" spc="-5" dirty="0">
                <a:latin typeface="Microsoft Sans Serif"/>
                <a:cs typeface="Microsoft Sans Serif"/>
              </a:rPr>
              <a:t>Охватывает все </a:t>
            </a:r>
            <a:r>
              <a:rPr sz="1100" dirty="0">
                <a:latin typeface="Microsoft Sans Serif"/>
                <a:cs typeface="Microsoft Sans Serif"/>
              </a:rPr>
              <a:t> </a:t>
            </a:r>
            <a:r>
              <a:rPr sz="1100" spc="-5" dirty="0">
                <a:latin typeface="Microsoft Sans Serif"/>
                <a:cs typeface="Microsoft Sans Serif"/>
              </a:rPr>
              <a:t>этапы </a:t>
            </a:r>
            <a:r>
              <a:rPr sz="1100" spc="-10" dirty="0">
                <a:latin typeface="Microsoft Sans Serif"/>
                <a:cs typeface="Microsoft Sans Serif"/>
              </a:rPr>
              <a:t>бюджетного </a:t>
            </a:r>
            <a:r>
              <a:rPr sz="1100" spc="-5" dirty="0">
                <a:latin typeface="Microsoft Sans Serif"/>
                <a:cs typeface="Microsoft Sans Serif"/>
              </a:rPr>
              <a:t> </a:t>
            </a:r>
            <a:r>
              <a:rPr sz="1100" dirty="0">
                <a:latin typeface="Microsoft Sans Serif"/>
                <a:cs typeface="Microsoft Sans Serif"/>
              </a:rPr>
              <a:t>процесса: </a:t>
            </a:r>
            <a:r>
              <a:rPr sz="1100" spc="25" dirty="0">
                <a:latin typeface="Microsoft Sans Serif"/>
                <a:cs typeface="Microsoft Sans Serif"/>
              </a:rPr>
              <a:t> </a:t>
            </a:r>
            <a:r>
              <a:rPr sz="1100" spc="-5" dirty="0">
                <a:latin typeface="Microsoft Sans Serif"/>
                <a:cs typeface="Microsoft Sans Serif"/>
              </a:rPr>
              <a:t>Внешний </a:t>
            </a:r>
            <a:r>
              <a:rPr sz="1100" spc="-10" dirty="0">
                <a:latin typeface="Microsoft Sans Serif"/>
                <a:cs typeface="Microsoft Sans Serif"/>
              </a:rPr>
              <a:t>контроль </a:t>
            </a:r>
            <a:r>
              <a:rPr sz="1100" spc="-5" dirty="0">
                <a:latin typeface="Microsoft Sans Serif"/>
                <a:cs typeface="Microsoft Sans Serif"/>
              </a:rPr>
              <a:t> ос</a:t>
            </a:r>
            <a:r>
              <a:rPr sz="1100" spc="-15" dirty="0">
                <a:latin typeface="Microsoft Sans Serif"/>
                <a:cs typeface="Microsoft Sans Serif"/>
              </a:rPr>
              <a:t>у</a:t>
            </a:r>
            <a:r>
              <a:rPr sz="1100" spc="5" dirty="0">
                <a:latin typeface="Microsoft Sans Serif"/>
                <a:cs typeface="Microsoft Sans Serif"/>
              </a:rPr>
              <a:t>щ</a:t>
            </a:r>
            <a:r>
              <a:rPr sz="1100" spc="-5" dirty="0">
                <a:latin typeface="Microsoft Sans Serif"/>
                <a:cs typeface="Microsoft Sans Serif"/>
              </a:rPr>
              <a:t>ест</a:t>
            </a:r>
            <a:r>
              <a:rPr sz="1100" dirty="0">
                <a:latin typeface="Microsoft Sans Serif"/>
                <a:cs typeface="Microsoft Sans Serif"/>
              </a:rPr>
              <a:t>в</a:t>
            </a:r>
            <a:r>
              <a:rPr sz="1100" spc="10" dirty="0">
                <a:latin typeface="Microsoft Sans Serif"/>
                <a:cs typeface="Microsoft Sans Serif"/>
              </a:rPr>
              <a:t>л</a:t>
            </a:r>
            <a:r>
              <a:rPr sz="1100" dirty="0">
                <a:latin typeface="Microsoft Sans Serif"/>
                <a:cs typeface="Microsoft Sans Serif"/>
              </a:rPr>
              <a:t>яет</a:t>
            </a:r>
            <a:r>
              <a:rPr sz="1100" spc="-20" dirty="0">
                <a:latin typeface="Microsoft Sans Serif"/>
                <a:cs typeface="Microsoft Sans Serif"/>
              </a:rPr>
              <a:t> </a:t>
            </a:r>
            <a:r>
              <a:rPr sz="1100" spc="-95" dirty="0">
                <a:latin typeface="Microsoft Sans Serif"/>
                <a:cs typeface="Microsoft Sans Serif"/>
              </a:rPr>
              <a:t>К</a:t>
            </a:r>
            <a:r>
              <a:rPr sz="1100" spc="-10" dirty="0">
                <a:latin typeface="Microsoft Sans Serif"/>
                <a:cs typeface="Microsoft Sans Serif"/>
              </a:rPr>
              <a:t>С</a:t>
            </a:r>
            <a:r>
              <a:rPr sz="1100" dirty="0">
                <a:latin typeface="Microsoft Sans Serif"/>
                <a:cs typeface="Microsoft Sans Serif"/>
              </a:rPr>
              <a:t>П;</a:t>
            </a:r>
          </a:p>
          <a:p>
            <a:pPr marL="12700">
              <a:lnSpc>
                <a:spcPct val="100000"/>
              </a:lnSpc>
            </a:pPr>
            <a:r>
              <a:rPr sz="1100" spc="-5" dirty="0">
                <a:latin typeface="Microsoft Sans Serif"/>
                <a:cs typeface="Microsoft Sans Serif"/>
              </a:rPr>
              <a:t>Внутренний</a:t>
            </a:r>
            <a:r>
              <a:rPr sz="1100" spc="-50" dirty="0">
                <a:latin typeface="Microsoft Sans Serif"/>
                <a:cs typeface="Microsoft Sans Serif"/>
              </a:rPr>
              <a:t> </a:t>
            </a:r>
            <a:r>
              <a:rPr sz="1100" spc="-10" dirty="0">
                <a:latin typeface="Microsoft Sans Serif"/>
                <a:cs typeface="Microsoft Sans Serif"/>
              </a:rPr>
              <a:t>контроль</a:t>
            </a:r>
            <a:endParaRPr sz="1100" dirty="0">
              <a:latin typeface="Microsoft Sans Serif"/>
              <a:cs typeface="Microsoft Sans Serif"/>
            </a:endParaRPr>
          </a:p>
          <a:p>
            <a:pPr marL="12700" marR="444500">
              <a:lnSpc>
                <a:spcPct val="100000"/>
              </a:lnSpc>
            </a:pPr>
            <a:r>
              <a:rPr sz="1100" spc="290" dirty="0">
                <a:latin typeface="Microsoft Sans Serif"/>
                <a:cs typeface="Microsoft Sans Serif"/>
              </a:rPr>
              <a:t>–</a:t>
            </a:r>
            <a:r>
              <a:rPr sz="1100" spc="260" dirty="0">
                <a:latin typeface="Microsoft Sans Serif"/>
                <a:cs typeface="Microsoft Sans Serif"/>
              </a:rPr>
              <a:t> </a:t>
            </a:r>
            <a:r>
              <a:rPr sz="1100" spc="-5" dirty="0">
                <a:latin typeface="Microsoft Sans Serif"/>
                <a:cs typeface="Microsoft Sans Serif"/>
              </a:rPr>
              <a:t>финансовое </a:t>
            </a:r>
            <a:r>
              <a:rPr sz="1100" spc="-275" dirty="0">
                <a:latin typeface="Microsoft Sans Serif"/>
                <a:cs typeface="Microsoft Sans Serif"/>
              </a:rPr>
              <a:t> </a:t>
            </a:r>
            <a:r>
              <a:rPr sz="1100" spc="-5" dirty="0">
                <a:latin typeface="Microsoft Sans Serif"/>
                <a:cs typeface="Microsoft Sans Serif"/>
              </a:rPr>
              <a:t>управление;</a:t>
            </a:r>
            <a:endParaRPr sz="1100" dirty="0">
              <a:latin typeface="Microsoft Sans Serif"/>
              <a:cs typeface="Microsoft Sans Serif"/>
            </a:endParaRPr>
          </a:p>
          <a:p>
            <a:pPr marL="12700" marR="102235">
              <a:lnSpc>
                <a:spcPct val="100000"/>
              </a:lnSpc>
            </a:pPr>
            <a:r>
              <a:rPr sz="1100" spc="-5" dirty="0">
                <a:latin typeface="Microsoft Sans Serif"/>
                <a:cs typeface="Microsoft Sans Serif"/>
              </a:rPr>
              <a:t>Внутренний аудит </a:t>
            </a:r>
            <a:r>
              <a:rPr sz="1100" spc="290" dirty="0">
                <a:latin typeface="Microsoft Sans Serif"/>
                <a:cs typeface="Microsoft Sans Serif"/>
              </a:rPr>
              <a:t>– </a:t>
            </a:r>
            <a:r>
              <a:rPr sz="1100" spc="-280" dirty="0">
                <a:latin typeface="Microsoft Sans Serif"/>
                <a:cs typeface="Microsoft Sans Serif"/>
              </a:rPr>
              <a:t> </a:t>
            </a:r>
            <a:r>
              <a:rPr sz="1100" spc="-5" dirty="0">
                <a:latin typeface="Microsoft Sans Serif"/>
                <a:cs typeface="Microsoft Sans Serif"/>
              </a:rPr>
              <a:t>главные </a:t>
            </a:r>
            <a:r>
              <a:rPr sz="1100" dirty="0">
                <a:latin typeface="Microsoft Sans Serif"/>
                <a:cs typeface="Microsoft Sans Serif"/>
              </a:rPr>
              <a:t> распорядители </a:t>
            </a:r>
            <a:r>
              <a:rPr sz="1100" spc="5" dirty="0">
                <a:latin typeface="Microsoft Sans Serif"/>
                <a:cs typeface="Microsoft Sans Serif"/>
              </a:rPr>
              <a:t> </a:t>
            </a:r>
            <a:r>
              <a:rPr sz="1100" dirty="0">
                <a:latin typeface="Microsoft Sans Serif"/>
                <a:cs typeface="Microsoft Sans Serif"/>
              </a:rPr>
              <a:t>б</a:t>
            </a:r>
            <a:r>
              <a:rPr sz="1100" spc="5" dirty="0">
                <a:latin typeface="Microsoft Sans Serif"/>
                <a:cs typeface="Microsoft Sans Serif"/>
              </a:rPr>
              <a:t>юд</a:t>
            </a:r>
            <a:r>
              <a:rPr sz="1100" spc="-45" dirty="0">
                <a:latin typeface="Microsoft Sans Serif"/>
                <a:cs typeface="Microsoft Sans Serif"/>
              </a:rPr>
              <a:t>ж</a:t>
            </a:r>
            <a:r>
              <a:rPr sz="1100" spc="-5" dirty="0">
                <a:latin typeface="Microsoft Sans Serif"/>
                <a:cs typeface="Microsoft Sans Serif"/>
              </a:rPr>
              <a:t>етны</a:t>
            </a:r>
            <a:r>
              <a:rPr sz="1100" dirty="0">
                <a:latin typeface="Microsoft Sans Serif"/>
                <a:cs typeface="Microsoft Sans Serif"/>
              </a:rPr>
              <a:t>х</a:t>
            </a:r>
            <a:r>
              <a:rPr sz="1100" spc="-30" dirty="0">
                <a:latin typeface="Microsoft Sans Serif"/>
                <a:cs typeface="Microsoft Sans Serif"/>
              </a:rPr>
              <a:t> </a:t>
            </a:r>
            <a:r>
              <a:rPr sz="1100" dirty="0">
                <a:latin typeface="Microsoft Sans Serif"/>
                <a:cs typeface="Microsoft Sans Serif"/>
              </a:rPr>
              <a:t>ср</a:t>
            </a:r>
            <a:r>
              <a:rPr sz="1100" spc="-5" dirty="0">
                <a:latin typeface="Microsoft Sans Serif"/>
                <a:cs typeface="Microsoft Sans Serif"/>
              </a:rPr>
              <a:t>е</a:t>
            </a:r>
            <a:r>
              <a:rPr sz="1100" dirty="0">
                <a:latin typeface="Microsoft Sans Serif"/>
                <a:cs typeface="Microsoft Sans Serif"/>
              </a:rPr>
              <a:t>дств</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34873" y="1050574"/>
            <a:ext cx="9253855" cy="287899"/>
          </a:xfrm>
          <a:prstGeom prst="rect">
            <a:avLst/>
          </a:prstGeom>
          <a:solidFill>
            <a:srgbClr val="236997"/>
          </a:solidFill>
        </p:spPr>
        <p:txBody>
          <a:bodyPr vert="horz" wrap="square" lIns="0" tIns="41275" rIns="0" bIns="0" rtlCol="0" anchor="ctr">
            <a:spAutoFit/>
          </a:bodyPr>
          <a:lstStyle/>
          <a:p>
            <a:pPr algn="ctr">
              <a:lnSpc>
                <a:spcPct val="100000"/>
              </a:lnSpc>
              <a:spcBef>
                <a:spcPts val="325"/>
              </a:spcBef>
            </a:pPr>
            <a:r>
              <a:rPr sz="1600" spc="-20" dirty="0">
                <a:solidFill>
                  <a:srgbClr val="FFFFFF"/>
                </a:solidFill>
                <a:latin typeface="Microsoft Sans Serif"/>
                <a:cs typeface="Microsoft Sans Serif"/>
              </a:rPr>
              <a:t>Расходы</a:t>
            </a:r>
            <a:r>
              <a:rPr sz="1600" spc="5" dirty="0">
                <a:solidFill>
                  <a:srgbClr val="FFFFFF"/>
                </a:solidFill>
                <a:latin typeface="Microsoft Sans Serif"/>
                <a:cs typeface="Microsoft Sans Serif"/>
              </a:rPr>
              <a:t> </a:t>
            </a:r>
            <a:r>
              <a:rPr sz="1600" spc="-15" dirty="0">
                <a:solidFill>
                  <a:srgbClr val="FFFFFF"/>
                </a:solidFill>
                <a:latin typeface="Microsoft Sans Serif"/>
                <a:cs typeface="Microsoft Sans Serif"/>
              </a:rPr>
              <a:t>на</a:t>
            </a:r>
            <a:r>
              <a:rPr sz="1600" spc="35" dirty="0">
                <a:solidFill>
                  <a:srgbClr val="FFFFFF"/>
                </a:solidFill>
                <a:latin typeface="Microsoft Sans Serif"/>
                <a:cs typeface="Microsoft Sans Serif"/>
              </a:rPr>
              <a:t> </a:t>
            </a:r>
            <a:r>
              <a:rPr sz="1600" spc="-10" dirty="0">
                <a:solidFill>
                  <a:srgbClr val="FFFFFF"/>
                </a:solidFill>
                <a:latin typeface="Microsoft Sans Serif"/>
                <a:cs typeface="Microsoft Sans Serif"/>
              </a:rPr>
              <a:t>реализацию</a:t>
            </a:r>
            <a:r>
              <a:rPr sz="1600" spc="45" dirty="0">
                <a:solidFill>
                  <a:srgbClr val="FFFFFF"/>
                </a:solidFill>
                <a:latin typeface="Microsoft Sans Serif"/>
                <a:cs typeface="Microsoft Sans Serif"/>
              </a:rPr>
              <a:t> </a:t>
            </a:r>
            <a:r>
              <a:rPr sz="1600" spc="-20" dirty="0">
                <a:solidFill>
                  <a:srgbClr val="FFFFFF"/>
                </a:solidFill>
                <a:latin typeface="Microsoft Sans Serif"/>
                <a:cs typeface="Microsoft Sans Serif"/>
              </a:rPr>
              <a:t>программы</a:t>
            </a:r>
            <a:r>
              <a:rPr sz="1600" spc="35" dirty="0">
                <a:solidFill>
                  <a:srgbClr val="FFFFFF"/>
                </a:solidFill>
                <a:latin typeface="Microsoft Sans Serif"/>
                <a:cs typeface="Microsoft Sans Serif"/>
              </a:rPr>
              <a:t> </a:t>
            </a:r>
            <a:r>
              <a:rPr sz="1600" spc="-40" dirty="0" err="1">
                <a:solidFill>
                  <a:srgbClr val="FFFFFF"/>
                </a:solidFill>
                <a:latin typeface="Microsoft Sans Serif"/>
                <a:cs typeface="Microsoft Sans Serif"/>
              </a:rPr>
              <a:t>за</a:t>
            </a:r>
            <a:r>
              <a:rPr sz="1600" spc="20" dirty="0">
                <a:solidFill>
                  <a:srgbClr val="FFFFFF"/>
                </a:solidFill>
                <a:latin typeface="Microsoft Sans Serif"/>
                <a:cs typeface="Microsoft Sans Serif"/>
              </a:rPr>
              <a:t> </a:t>
            </a: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5</a:t>
            </a:r>
            <a:r>
              <a:rPr sz="1600" spc="10" dirty="0">
                <a:solidFill>
                  <a:srgbClr val="FFFFFF"/>
                </a:solidFill>
                <a:latin typeface="Microsoft Sans Serif"/>
                <a:cs typeface="Microsoft Sans Serif"/>
              </a:rPr>
              <a:t> </a:t>
            </a:r>
            <a:r>
              <a:rPr sz="1600" spc="-35" dirty="0">
                <a:solidFill>
                  <a:srgbClr val="FFFFFF"/>
                </a:solidFill>
                <a:latin typeface="Microsoft Sans Serif"/>
                <a:cs typeface="Microsoft Sans Serif"/>
              </a:rPr>
              <a:t>год</a:t>
            </a:r>
            <a:endParaRPr sz="1600" dirty="0">
              <a:latin typeface="Microsoft Sans Serif"/>
              <a:cs typeface="Microsoft Sans Serif"/>
            </a:endParaRPr>
          </a:p>
        </p:txBody>
      </p:sp>
      <p:graphicFrame>
        <p:nvGraphicFramePr>
          <p:cNvPr id="8" name="object 8"/>
          <p:cNvGraphicFramePr>
            <a:graphicFrameLocks noGrp="1"/>
          </p:cNvGraphicFramePr>
          <p:nvPr/>
        </p:nvGraphicFramePr>
        <p:xfrm>
          <a:off x="416051" y="1485253"/>
          <a:ext cx="9253854" cy="4752059"/>
        </p:xfrm>
        <a:graphic>
          <a:graphicData uri="http://schemas.openxmlformats.org/drawingml/2006/table">
            <a:tbl>
              <a:tblPr firstRow="1" bandRow="1">
                <a:tableStyleId>{2D5ABB26-0587-4C30-8999-92F81FD0307C}</a:tableStyleId>
              </a:tblPr>
              <a:tblGrid>
                <a:gridCol w="90518">
                  <a:extLst>
                    <a:ext uri="{9D8B030D-6E8A-4147-A177-3AD203B41FA5}">
                      <a16:colId xmlns:a16="http://schemas.microsoft.com/office/drawing/2014/main" val="20000"/>
                    </a:ext>
                  </a:extLst>
                </a:gridCol>
                <a:gridCol w="1808444">
                  <a:extLst>
                    <a:ext uri="{9D8B030D-6E8A-4147-A177-3AD203B41FA5}">
                      <a16:colId xmlns:a16="http://schemas.microsoft.com/office/drawing/2014/main" val="20001"/>
                    </a:ext>
                  </a:extLst>
                </a:gridCol>
                <a:gridCol w="65657">
                  <a:extLst>
                    <a:ext uri="{9D8B030D-6E8A-4147-A177-3AD203B41FA5}">
                      <a16:colId xmlns:a16="http://schemas.microsoft.com/office/drawing/2014/main" val="20002"/>
                    </a:ext>
                  </a:extLst>
                </a:gridCol>
                <a:gridCol w="7228273">
                  <a:extLst>
                    <a:ext uri="{9D8B030D-6E8A-4147-A177-3AD203B41FA5}">
                      <a16:colId xmlns:a16="http://schemas.microsoft.com/office/drawing/2014/main" val="20003"/>
                    </a:ext>
                  </a:extLst>
                </a:gridCol>
                <a:gridCol w="60962">
                  <a:extLst>
                    <a:ext uri="{9D8B030D-6E8A-4147-A177-3AD203B41FA5}">
                      <a16:colId xmlns:a16="http://schemas.microsoft.com/office/drawing/2014/main" val="20005"/>
                    </a:ext>
                  </a:extLst>
                </a:gridCol>
              </a:tblGrid>
              <a:tr h="2167613">
                <a:tc gridSpan="3">
                  <a:txBody>
                    <a:bodyPr/>
                    <a:lstStyle/>
                    <a:p>
                      <a:pPr marL="90805">
                        <a:lnSpc>
                          <a:spcPts val="2100"/>
                        </a:lnSpc>
                        <a:tabLst>
                          <a:tab pos="1528445" algn="l"/>
                        </a:tabLst>
                      </a:pPr>
                      <a:endParaRPr sz="1400" dirty="0">
                        <a:latin typeface="Microsoft Sans Serif"/>
                        <a:cs typeface="Microsoft Sans Serif"/>
                      </a:endParaRPr>
                    </a:p>
                  </a:txBody>
                  <a:tcPr marL="0" marR="0" marT="0" marB="0">
                    <a:solidFill>
                      <a:srgbClr val="236997"/>
                    </a:solidFill>
                  </a:tcPr>
                </a:tc>
                <a:tc hMerge="1">
                  <a:txBody>
                    <a:bodyPr/>
                    <a:lstStyle/>
                    <a:p>
                      <a:endParaRPr/>
                    </a:p>
                  </a:txBody>
                  <a:tcPr marL="0" marR="0" marT="0" marB="0"/>
                </a:tc>
                <a:tc hMerge="1">
                  <a:txBody>
                    <a:bodyPr/>
                    <a:lstStyle/>
                    <a:p>
                      <a:endParaRPr/>
                    </a:p>
                  </a:txBody>
                  <a:tcPr marL="0" marR="0" marT="0" marB="0"/>
                </a:tc>
                <a:tc>
                  <a:txBody>
                    <a:bodyPr/>
                    <a:lstStyle/>
                    <a:p>
                      <a:pPr marL="90805" indent="0" algn="l">
                        <a:lnSpc>
                          <a:spcPct val="100000"/>
                        </a:lnSpc>
                        <a:spcBef>
                          <a:spcPts val="325"/>
                        </a:spcBef>
                        <a:buFontTx/>
                        <a:buNone/>
                        <a:tabLst>
                          <a:tab pos="320675" algn="l"/>
                        </a:tabLst>
                      </a:pPr>
                      <a:r>
                        <a:rPr lang="ru-RU" sz="1000" b="1" dirty="0">
                          <a:latin typeface="Microsoft Sans Serif"/>
                          <a:cs typeface="Microsoft Sans Serif"/>
                        </a:rPr>
                        <a:t> Подпрограмма 1. "Совершенствование качества управления муниципальным имуществом и земельными ресурсами в Черемховском районном муниципальном образовании" в сумме 1 602,6 тыс. руб.: </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на определение рыночной стоимости муниципального имущества в сумме 461,5 тыс. руб.;</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на формирование земельных участков, государственная собственность на которые не разграничена (межевание, установление границ на местности) в сумме 665,2 тыс. руб.;</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на содержание муниципального имущества, включая расходы на оплату транспортного налога по транспортным средствам, стоящим на балансе Комитета по управлению муниципальным имуществом, налога на добавленную стоимость, коммунальные услуги за помещение типографии и нежилое помещение в с.Алехино (помещение для занятия спортом) на общую сумме 403,7 тыс. руб.;</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на взносы муниципального образования на капитальный ремонт общего имущества в многоквартирных домах в сумме 72,2 тыс. руб.</a:t>
                      </a:r>
                    </a:p>
                  </a:txBody>
                  <a:tcPr marL="0" marR="0" marT="41275" marB="0">
                    <a:lnB w="12700" cap="flat" cmpd="sng" algn="ctr">
                      <a:solidFill>
                        <a:srgbClr val="ACB8C9"/>
                      </a:solidFill>
                      <a:prstDash val="solid"/>
                      <a:round/>
                      <a:headEnd type="none" w="med" len="med"/>
                      <a:tailEnd type="none" w="med" len="med"/>
                    </a:lnB>
                    <a:solidFill>
                      <a:srgbClr val="F3F3F3"/>
                    </a:solidFill>
                  </a:tcPr>
                </a:tc>
                <a:tc rowSpan="3">
                  <a:txBody>
                    <a:bodyPr/>
                    <a:lstStyle/>
                    <a:p>
                      <a:pPr>
                        <a:lnSpc>
                          <a:spcPct val="100000"/>
                        </a:lnSpc>
                      </a:pPr>
                      <a:endParaRPr sz="1300" dirty="0">
                        <a:latin typeface="Times New Roman"/>
                        <a:cs typeface="Times New Roman"/>
                      </a:endParaRPr>
                    </a:p>
                  </a:txBody>
                  <a:tcPr marL="0" marR="0" marT="0" marB="0"/>
                </a:tc>
                <a:extLst>
                  <a:ext uri="{0D108BD9-81ED-4DB2-BD59-A6C34878D82A}">
                    <a16:rowId xmlns:a16="http://schemas.microsoft.com/office/drawing/2014/main" val="10000"/>
                  </a:ext>
                </a:extLst>
              </a:tr>
              <a:tr h="1837426">
                <a:tc>
                  <a:txBody>
                    <a:bodyPr/>
                    <a:lstStyle/>
                    <a:p>
                      <a:endParaRPr lang="ru-RU" dirty="0"/>
                    </a:p>
                  </a:txBody>
                  <a:tcPr marL="0" marR="0" marT="0" marB="0">
                    <a:lnB w="12700">
                      <a:solidFill>
                        <a:srgbClr val="FFFFFF"/>
                      </a:solidFill>
                      <a:prstDash val="solid"/>
                    </a:lnB>
                    <a:solidFill>
                      <a:srgbClr val="236997"/>
                    </a:solidFill>
                  </a:tcPr>
                </a:tc>
                <a:tc>
                  <a:txBody>
                    <a:bodyPr/>
                    <a:lstStyle/>
                    <a:p>
                      <a:endParaRPr lang="ru-RU" dirty="0"/>
                    </a:p>
                  </a:txBody>
                  <a:tcPr marL="0" marR="0" marT="36195" marB="0">
                    <a:lnB w="12700">
                      <a:solidFill>
                        <a:srgbClr val="FFFFFF"/>
                      </a:solidFill>
                      <a:prstDash val="solid"/>
                    </a:lnB>
                    <a:solidFill>
                      <a:srgbClr val="F3F3F3"/>
                    </a:solidFill>
                  </a:tcPr>
                </a:tc>
                <a:tc>
                  <a:txBody>
                    <a:bodyPr/>
                    <a:lstStyle/>
                    <a:p>
                      <a:endParaRPr lang="ru-RU" dirty="0"/>
                    </a:p>
                  </a:txBody>
                  <a:tcPr marL="0" marR="0" marT="0" marB="0">
                    <a:lnB w="12700">
                      <a:solidFill>
                        <a:srgbClr val="FFFFFF"/>
                      </a:solidFill>
                      <a:prstDash val="solid"/>
                    </a:lnB>
                    <a:solidFill>
                      <a:srgbClr val="236997"/>
                    </a:solidFill>
                  </a:tcPr>
                </a:tc>
                <a:tc>
                  <a:txBody>
                    <a:bodyPr/>
                    <a:lstStyle/>
                    <a:p>
                      <a:pPr marL="91440" marR="742950" lvl="0" indent="0" algn="l" defTabSz="742950" rtl="0" eaLnBrk="1" fontAlgn="auto" latinLnBrk="0" hangingPunct="1">
                        <a:lnSpc>
                          <a:spcPct val="100000"/>
                        </a:lnSpc>
                        <a:spcBef>
                          <a:spcPts val="330"/>
                        </a:spcBef>
                        <a:spcAft>
                          <a:spcPts val="0"/>
                        </a:spcAft>
                        <a:buClrTx/>
                        <a:buSzTx/>
                        <a:buFontTx/>
                        <a:buNone/>
                        <a:tabLst>
                          <a:tab pos="320675" algn="l"/>
                        </a:tabLst>
                        <a:defRPr/>
                      </a:pPr>
                      <a:r>
                        <a:rPr kumimoji="0" lang="ru-RU" sz="1000" b="1" i="0" u="none" strike="noStrike" kern="1200" cap="none" spc="0" normalizeH="0" baseline="0" noProof="0" dirty="0">
                          <a:ln>
                            <a:noFill/>
                          </a:ln>
                          <a:solidFill>
                            <a:prstClr val="black"/>
                          </a:solidFill>
                          <a:effectLst/>
                          <a:uLnTx/>
                          <a:uFillTx/>
                          <a:latin typeface="Microsoft Sans Serif"/>
                          <a:ea typeface="+mn-ea"/>
                          <a:cs typeface="Microsoft Sans Serif"/>
                        </a:rPr>
                        <a:t>Подпрограмма 2. "Обеспечение деятельности муниципальных бюджетных учреждений и муниципальных унитарных предприятий Черемховского районного муниципального образования" исполнена в объеме </a:t>
                      </a:r>
                    </a:p>
                    <a:p>
                      <a:pPr marL="91440" marR="742950" lvl="0" indent="0" algn="l" defTabSz="742950" rtl="0" eaLnBrk="1" fontAlgn="auto" latinLnBrk="0" hangingPunct="1">
                        <a:lnSpc>
                          <a:spcPct val="100000"/>
                        </a:lnSpc>
                        <a:spcBef>
                          <a:spcPts val="330"/>
                        </a:spcBef>
                        <a:spcAft>
                          <a:spcPts val="0"/>
                        </a:spcAft>
                        <a:buClrTx/>
                        <a:buSzTx/>
                        <a:buFontTx/>
                        <a:buNone/>
                        <a:tabLst>
                          <a:tab pos="320675" algn="l"/>
                        </a:tabLst>
                        <a:defRPr/>
                      </a:pPr>
                      <a:r>
                        <a:rPr kumimoji="0" lang="ru-RU" sz="1000" b="1" i="0" u="none" strike="noStrike" kern="1200" cap="none" spc="0" normalizeH="0" baseline="0" noProof="0" dirty="0">
                          <a:ln>
                            <a:noFill/>
                          </a:ln>
                          <a:solidFill>
                            <a:prstClr val="black"/>
                          </a:solidFill>
                          <a:effectLst/>
                          <a:uLnTx/>
                          <a:uFillTx/>
                          <a:latin typeface="Microsoft Sans Serif"/>
                          <a:ea typeface="+mn-ea"/>
                          <a:cs typeface="Microsoft Sans Serif"/>
                        </a:rPr>
                        <a:t>65 002,1 тыс. руб.: </a:t>
                      </a:r>
                    </a:p>
                    <a:p>
                      <a:pPr marL="262890" marR="742950" lvl="0" indent="-171450" algn="l" defTabSz="742950" rtl="0" eaLnBrk="1" fontAlgn="auto" latinLnBrk="0" hangingPunct="1">
                        <a:lnSpc>
                          <a:spcPct val="100000"/>
                        </a:lnSpc>
                        <a:spcBef>
                          <a:spcPts val="330"/>
                        </a:spcBef>
                        <a:spcAft>
                          <a:spcPts val="0"/>
                        </a:spcAft>
                        <a:buClrTx/>
                        <a:buSzTx/>
                        <a:buFont typeface="Arial" panose="020B0604020202020204" pitchFamily="34" charset="0"/>
                        <a:buChar char="•"/>
                        <a:tabLst>
                          <a:tab pos="320675" algn="l"/>
                        </a:tabLst>
                        <a:defRPr/>
                      </a:pPr>
                      <a:r>
                        <a:rPr kumimoji="0" lang="ru-RU" sz="1000" b="0" i="0" u="none" strike="noStrike" kern="1200" cap="none" spc="0" normalizeH="0" baseline="0" noProof="0" dirty="0">
                          <a:ln>
                            <a:noFill/>
                          </a:ln>
                          <a:solidFill>
                            <a:prstClr val="black"/>
                          </a:solidFill>
                          <a:effectLst/>
                          <a:uLnTx/>
                          <a:uFillTx/>
                          <a:latin typeface="Microsoft Sans Serif"/>
                          <a:ea typeface="+mn-ea"/>
                          <a:cs typeface="Microsoft Sans Serif"/>
                        </a:rPr>
                        <a:t>на финансовое обеспечение муниципального задания муниципального бюджетного учреждения  Автоцентр в сумме 58 262,7 тыс. руб.; </a:t>
                      </a:r>
                    </a:p>
                    <a:p>
                      <a:pPr marL="262890" marR="742950" lvl="0" indent="-171450" algn="l" defTabSz="742950" rtl="0" eaLnBrk="1" fontAlgn="auto" latinLnBrk="0" hangingPunct="1">
                        <a:lnSpc>
                          <a:spcPct val="100000"/>
                        </a:lnSpc>
                        <a:spcBef>
                          <a:spcPts val="330"/>
                        </a:spcBef>
                        <a:spcAft>
                          <a:spcPts val="0"/>
                        </a:spcAft>
                        <a:buClrTx/>
                        <a:buSzTx/>
                        <a:buFont typeface="Arial" panose="020B0604020202020204" pitchFamily="34" charset="0"/>
                        <a:buChar char="•"/>
                        <a:tabLst>
                          <a:tab pos="320675" algn="l"/>
                        </a:tabLst>
                        <a:defRPr/>
                      </a:pPr>
                      <a:r>
                        <a:rPr kumimoji="0" lang="ru-RU" sz="1000" b="0" i="0" u="none" strike="noStrike" kern="1200" cap="none" spc="0" normalizeH="0" baseline="0" noProof="0" dirty="0">
                          <a:ln>
                            <a:noFill/>
                          </a:ln>
                          <a:solidFill>
                            <a:prstClr val="black"/>
                          </a:solidFill>
                          <a:effectLst/>
                          <a:uLnTx/>
                          <a:uFillTx/>
                          <a:latin typeface="Microsoft Sans Serif"/>
                          <a:ea typeface="+mn-ea"/>
                          <a:cs typeface="Microsoft Sans Serif"/>
                        </a:rPr>
                        <a:t>на обеспечение деятельности МКУ ЧРМО Газета «Мое село, край Черемховский» в сумме 6 739,4 тыс. руб.</a:t>
                      </a:r>
                    </a:p>
                    <a:p>
                      <a:pPr marL="90805" indent="0" algn="l">
                        <a:lnSpc>
                          <a:spcPct val="100000"/>
                        </a:lnSpc>
                        <a:spcBef>
                          <a:spcPts val="325"/>
                        </a:spcBef>
                        <a:buNone/>
                        <a:tabLst>
                          <a:tab pos="320675" algn="l"/>
                        </a:tabLst>
                      </a:pPr>
                      <a:endParaRPr sz="1000" dirty="0">
                        <a:latin typeface="Microsoft Sans Serif"/>
                        <a:cs typeface="Microsoft Sans Serif"/>
                      </a:endParaRPr>
                    </a:p>
                  </a:txBody>
                  <a:tcPr marL="0" marR="0" marT="41275" marB="0">
                    <a:lnT w="12700" cap="flat" cmpd="sng" algn="ctr">
                      <a:solidFill>
                        <a:srgbClr val="ACB8C9"/>
                      </a:solidFill>
                      <a:prstDash val="solid"/>
                      <a:round/>
                      <a:headEnd type="none" w="med" len="med"/>
                      <a:tailEnd type="none" w="med" len="med"/>
                    </a:lnT>
                    <a:lnB w="12700" cap="flat" cmpd="sng" algn="ctr">
                      <a:solidFill>
                        <a:srgbClr val="ACB8C9"/>
                      </a:solidFill>
                      <a:prstDash val="solid"/>
                      <a:round/>
                      <a:headEnd type="none" w="med" len="med"/>
                      <a:tailEnd type="none" w="med" len="med"/>
                    </a:lnB>
                    <a:solidFill>
                      <a:srgbClr val="F3F3F3"/>
                    </a:solidFill>
                  </a:tcPr>
                </a:tc>
                <a:tc vMerge="1">
                  <a:txBody>
                    <a:bodyPr/>
                    <a:lstStyle/>
                    <a:p>
                      <a:endParaRPr lang="ru-RU"/>
                    </a:p>
                  </a:txBody>
                  <a:tcPr/>
                </a:tc>
                <a:extLst>
                  <a:ext uri="{0D108BD9-81ED-4DB2-BD59-A6C34878D82A}">
                    <a16:rowId xmlns:a16="http://schemas.microsoft.com/office/drawing/2014/main" val="2998493617"/>
                  </a:ext>
                </a:extLst>
              </a:tr>
              <a:tr h="747020">
                <a:tc gridSpan="3">
                  <a:txBody>
                    <a:bodyPr/>
                    <a:lstStyle/>
                    <a:p>
                      <a:endParaRPr lang="ru-RU" dirty="0"/>
                    </a:p>
                  </a:txBody>
                  <a:tcPr marL="0" marR="0" marT="40640" marB="0">
                    <a:lnT w="12700">
                      <a:solidFill>
                        <a:srgbClr val="FFFFFF"/>
                      </a:solidFill>
                      <a:prstDash val="solid"/>
                    </a:lnT>
                    <a:solidFill>
                      <a:srgbClr val="236997"/>
                    </a:solidFill>
                  </a:tcPr>
                </a:tc>
                <a:tc hMerge="1">
                  <a:txBody>
                    <a:bodyPr/>
                    <a:lstStyle/>
                    <a:p>
                      <a:endParaRPr lang="ru-RU"/>
                    </a:p>
                  </a:txBody>
                  <a:tcPr>
                    <a:lnT w="12700" cap="flat" cmpd="sng" algn="ctr">
                      <a:solidFill>
                        <a:srgbClr val="FFFFFF"/>
                      </a:solidFill>
                      <a:prstDash val="solid"/>
                      <a:round/>
                      <a:headEnd type="none" w="med" len="med"/>
                      <a:tailEnd type="none" w="med" len="med"/>
                    </a:lnT>
                  </a:tcPr>
                </a:tc>
                <a:tc hMerge="1">
                  <a:txBody>
                    <a:bodyPr/>
                    <a:lstStyle/>
                    <a:p>
                      <a:endParaRPr lang="ru-RU"/>
                    </a:p>
                  </a:txBody>
                  <a:tcPr>
                    <a:lnT w="12700" cap="flat" cmpd="sng" algn="ctr">
                      <a:solidFill>
                        <a:srgbClr val="FFFFFF"/>
                      </a:solidFill>
                      <a:prstDash val="solid"/>
                      <a:round/>
                      <a:headEnd type="none" w="med" len="med"/>
                      <a:tailEnd type="none" w="med" len="med"/>
                    </a:lnT>
                  </a:tcPr>
                </a:tc>
                <a:tc>
                  <a:txBody>
                    <a:bodyPr/>
                    <a:lstStyle/>
                    <a:p>
                      <a:pPr marL="90805" indent="0" algn="l">
                        <a:lnSpc>
                          <a:spcPct val="100000"/>
                        </a:lnSpc>
                        <a:spcBef>
                          <a:spcPts val="325"/>
                        </a:spcBef>
                        <a:buNone/>
                        <a:tabLst>
                          <a:tab pos="320675" algn="l"/>
                        </a:tabLst>
                      </a:pPr>
                      <a:r>
                        <a:rPr lang="ru-RU" sz="1000" b="1" dirty="0">
                          <a:latin typeface="Microsoft Sans Serif"/>
                          <a:cs typeface="Microsoft Sans Serif"/>
                        </a:rPr>
                        <a:t> Подпрограмма 3. "Осуществление полномочий Комитета по управлению муниципальным имуществом Черемховского районного муниципального образования"</a:t>
                      </a:r>
                      <a:r>
                        <a:rPr lang="ru-RU" sz="1000" dirty="0">
                          <a:latin typeface="Microsoft Sans Serif"/>
                          <a:cs typeface="Microsoft Sans Serif"/>
                        </a:rPr>
                        <a:t> отражены расходы на обеспечение функций Комитета по управлению муниципальным имуществом в сумме </a:t>
                      </a:r>
                      <a:r>
                        <a:rPr lang="ru-RU" sz="1000" b="1" dirty="0">
                          <a:latin typeface="Microsoft Sans Serif"/>
                          <a:cs typeface="Microsoft Sans Serif"/>
                        </a:rPr>
                        <a:t>8 319,0 тыс. руб.</a:t>
                      </a:r>
                      <a:endParaRPr sz="1000" dirty="0">
                        <a:latin typeface="Microsoft Sans Serif"/>
                        <a:cs typeface="Microsoft Sans Serif"/>
                      </a:endParaRPr>
                    </a:p>
                  </a:txBody>
                  <a:tcPr marL="0" marR="0" marT="41275" marB="0">
                    <a:lnT w="12700" cap="flat" cmpd="sng" algn="ctr">
                      <a:solidFill>
                        <a:srgbClr val="ACB8C9"/>
                      </a:solidFill>
                      <a:prstDash val="solid"/>
                      <a:round/>
                      <a:headEnd type="none" w="med" len="med"/>
                      <a:tailEnd type="none" w="med" len="med"/>
                    </a:lnT>
                    <a:solidFill>
                      <a:srgbClr val="F3F3F3"/>
                    </a:solidFill>
                  </a:tcPr>
                </a:tc>
                <a:tc vMerge="1">
                  <a:txBody>
                    <a:bodyPr/>
                    <a:lstStyle/>
                    <a:p>
                      <a:endParaRPr lang="ru-RU"/>
                    </a:p>
                  </a:txBody>
                  <a:tcPr/>
                </a:tc>
                <a:extLst>
                  <a:ext uri="{0D108BD9-81ED-4DB2-BD59-A6C34878D82A}">
                    <a16:rowId xmlns:a16="http://schemas.microsoft.com/office/drawing/2014/main" val="3900578266"/>
                  </a:ext>
                </a:extLst>
              </a:tr>
            </a:tbl>
          </a:graphicData>
        </a:graphic>
      </p:graphicFrame>
      <p:sp>
        <p:nvSpPr>
          <p:cNvPr id="12" name="object 12"/>
          <p:cNvSpPr txBox="1">
            <a:spLocks noGrp="1"/>
          </p:cNvSpPr>
          <p:nvPr>
            <p:ph type="sldNum" sz="quarter" idx="7"/>
          </p:nvPr>
        </p:nvSpPr>
        <p:spPr>
          <a:xfrm>
            <a:off x="9333230" y="6398573"/>
            <a:ext cx="247015" cy="196215"/>
          </a:xfrm>
          <a:prstGeom prst="rect">
            <a:avLst/>
          </a:prstGeom>
        </p:spPr>
        <p:txBody>
          <a:bodyPr vert="horz" wrap="square" lIns="0" tIns="0" rIns="0" bIns="0" rtlCol="0">
            <a:spAutoFit/>
          </a:bodyPr>
          <a:lstStyle>
            <a:defPPr>
              <a:defRPr lang="ru-RU"/>
            </a:defPPr>
            <a:lvl1pPr marL="0" algn="l" defTabSz="914400" rtl="0" eaLnBrk="1" latinLnBrk="0" hangingPunct="1">
              <a:defRPr sz="1200" b="0" i="0" kern="1200">
                <a:solidFill>
                  <a:srgbClr val="888888"/>
                </a:solidFill>
                <a:latin typeface="Microsoft Sans Serif"/>
                <a:ea typeface="+mn-ea"/>
                <a:cs typeface="Microsoft Sans Serif"/>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425"/>
              </a:lnSpc>
            </a:pPr>
            <a:fld id="{81D60167-4931-47E6-BA6A-407CBD079E47}" type="slidenum">
              <a:rPr lang="ru-RU" spc="-5" smtClean="0"/>
              <a:pPr marL="38100">
                <a:lnSpc>
                  <a:spcPts val="1425"/>
                </a:lnSpc>
              </a:pPr>
              <a:t>50</a:t>
            </a:fld>
            <a:endParaRPr spc="-5" dirty="0"/>
          </a:p>
        </p:txBody>
      </p:sp>
      <p:sp>
        <p:nvSpPr>
          <p:cNvPr id="13" name="object 2">
            <a:extLst>
              <a:ext uri="{FF2B5EF4-FFF2-40B4-BE49-F238E27FC236}">
                <a16:creationId xmlns:a16="http://schemas.microsoft.com/office/drawing/2014/main" id="{5B26F2F4-FB13-43F9-A346-483B6959EBA0}"/>
              </a:ext>
            </a:extLst>
          </p:cNvPr>
          <p:cNvSpPr txBox="1"/>
          <p:nvPr/>
        </p:nvSpPr>
        <p:spPr>
          <a:xfrm>
            <a:off x="566429" y="324389"/>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Управление муниципальным имуществом Черемховского районного муниципального образования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graphicFrame>
        <p:nvGraphicFramePr>
          <p:cNvPr id="22" name="Диаграмма 21">
            <a:extLst>
              <a:ext uri="{FF2B5EF4-FFF2-40B4-BE49-F238E27FC236}">
                <a16:creationId xmlns:a16="http://schemas.microsoft.com/office/drawing/2014/main" id="{209EBA89-9B82-41D5-880A-69FB1C59CC6B}"/>
              </a:ext>
            </a:extLst>
          </p:cNvPr>
          <p:cNvGraphicFramePr/>
          <p:nvPr/>
        </p:nvGraphicFramePr>
        <p:xfrm>
          <a:off x="-87560" y="1988840"/>
          <a:ext cx="3085976" cy="28083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56611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C8C454-0009-42C7-AAB5-A399080B75DC}"/>
              </a:ext>
            </a:extLst>
          </p:cNvPr>
          <p:cNvSpPr txBox="1">
            <a:spLocks/>
          </p:cNvSpPr>
          <p:nvPr/>
        </p:nvSpPr>
        <p:spPr>
          <a:xfrm>
            <a:off x="344488" y="260648"/>
            <a:ext cx="8154365" cy="9427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«Управление муниципальным имуществом Черемховского районного муниципального образования»</a:t>
            </a:r>
          </a:p>
        </p:txBody>
      </p:sp>
      <p:graphicFrame>
        <p:nvGraphicFramePr>
          <p:cNvPr id="3" name="Содержимое 6">
            <a:extLst>
              <a:ext uri="{FF2B5EF4-FFF2-40B4-BE49-F238E27FC236}">
                <a16:creationId xmlns:a16="http://schemas.microsoft.com/office/drawing/2014/main" id="{98CB95C4-A71E-4B29-AFF8-42B56E8FF32A}"/>
              </a:ext>
            </a:extLst>
          </p:cNvPr>
          <p:cNvGraphicFramePr>
            <a:graphicFrameLocks/>
          </p:cNvGraphicFramePr>
          <p:nvPr/>
        </p:nvGraphicFramePr>
        <p:xfrm>
          <a:off x="416497" y="1460360"/>
          <a:ext cx="9145016" cy="4848962"/>
        </p:xfrm>
        <a:graphic>
          <a:graphicData uri="http://schemas.openxmlformats.org/drawingml/2006/table">
            <a:tbl>
              <a:tblPr firstRow="1" bandRow="1">
                <a:tableStyleId>{B301B821-A1FF-4177-AEE7-76D212191A09}</a:tableStyleId>
              </a:tblPr>
              <a:tblGrid>
                <a:gridCol w="457250">
                  <a:extLst>
                    <a:ext uri="{9D8B030D-6E8A-4147-A177-3AD203B41FA5}">
                      <a16:colId xmlns:a16="http://schemas.microsoft.com/office/drawing/2014/main" val="20000"/>
                    </a:ext>
                  </a:extLst>
                </a:gridCol>
                <a:gridCol w="6325303">
                  <a:extLst>
                    <a:ext uri="{9D8B030D-6E8A-4147-A177-3AD203B41FA5}">
                      <a16:colId xmlns:a16="http://schemas.microsoft.com/office/drawing/2014/main" val="20001"/>
                    </a:ext>
                  </a:extLst>
                </a:gridCol>
                <a:gridCol w="1066919">
                  <a:extLst>
                    <a:ext uri="{9D8B030D-6E8A-4147-A177-3AD203B41FA5}">
                      <a16:colId xmlns:a16="http://schemas.microsoft.com/office/drawing/2014/main" val="20002"/>
                    </a:ext>
                  </a:extLst>
                </a:gridCol>
                <a:gridCol w="1295544">
                  <a:extLst>
                    <a:ext uri="{9D8B030D-6E8A-4147-A177-3AD203B41FA5}">
                      <a16:colId xmlns:a16="http://schemas.microsoft.com/office/drawing/2014/main" val="20003"/>
                    </a:ext>
                  </a:extLst>
                </a:gridCol>
              </a:tblGrid>
              <a:tr h="792860">
                <a:tc>
                  <a:txBody>
                    <a:bodyPr/>
                    <a:lstStyle/>
                    <a:p>
                      <a:pPr algn="l"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4323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объектов учета, сведения о которых внесены в Реестр муниципального имущества Черемховского районного муниципального образования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3 325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4323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Процент исполнения муниципального задания на оказание муниципальных услуг(выполнения работ) муниципальными бюджетными учреждениями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59742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Годовой тираж печатного издания, информирующий население Черемховского районного муниципального образования о деятельности органов местного самоуправления, а так же по вопросам, имеющим высокую социальную значимость</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кол-во экз.</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71 400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432335">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«Совершенствование качества управления муниципальным имуществом и земельными ресурсами в Черемховском районном муниципальном образовании»</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4"/>
                  </a:ext>
                </a:extLst>
              </a:tr>
              <a:tr h="4323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 инвентаризированных объектов недвижимости и земельных участков, расположенных на территории Черемховского районного муниципального образования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4323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проведенных оценок имущества для приватизации и заключения договоров аренды</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4323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сформированных земельных участков, государственная собственность на которые не разграничена (межевание, установление границ на местности)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r h="4323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Размер кредиторской задолженности за предоставления коммунальных услуг</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тыс. руб.</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8"/>
                  </a:ext>
                </a:extLst>
              </a:tr>
              <a:tr h="4323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приобретенных объектов в муниципальную собственность</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9"/>
                  </a:ext>
                </a:extLst>
              </a:tr>
            </a:tbl>
          </a:graphicData>
        </a:graphic>
      </p:graphicFrame>
      <p:sp>
        <p:nvSpPr>
          <p:cNvPr id="4" name="object 40">
            <a:extLst>
              <a:ext uri="{FF2B5EF4-FFF2-40B4-BE49-F238E27FC236}">
                <a16:creationId xmlns:a16="http://schemas.microsoft.com/office/drawing/2014/main" id="{E6932211-4B88-4758-8EDE-A1E5BC72ACB7}"/>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51</a:t>
            </a:fld>
            <a:endParaRPr sz="1200" dirty="0">
              <a:latin typeface="Microsoft Sans Serif"/>
              <a:cs typeface="Microsoft Sans Serif"/>
            </a:endParaRPr>
          </a:p>
        </p:txBody>
      </p:sp>
    </p:spTree>
    <p:extLst>
      <p:ext uri="{BB962C8B-B14F-4D97-AF65-F5344CB8AC3E}">
        <p14:creationId xmlns:p14="http://schemas.microsoft.com/office/powerpoint/2010/main" val="7172036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Содержимое 6">
            <a:extLst>
              <a:ext uri="{FF2B5EF4-FFF2-40B4-BE49-F238E27FC236}">
                <a16:creationId xmlns:a16="http://schemas.microsoft.com/office/drawing/2014/main" id="{0F7FCDFF-103B-42DB-A74B-9806FBAC858D}"/>
              </a:ext>
            </a:extLst>
          </p:cNvPr>
          <p:cNvGraphicFramePr>
            <a:graphicFrameLocks/>
          </p:cNvGraphicFramePr>
          <p:nvPr/>
        </p:nvGraphicFramePr>
        <p:xfrm>
          <a:off x="416496" y="1484785"/>
          <a:ext cx="9145017" cy="4755738"/>
        </p:xfrm>
        <a:graphic>
          <a:graphicData uri="http://schemas.openxmlformats.org/drawingml/2006/table">
            <a:tbl>
              <a:tblPr firstRow="1" bandRow="1">
                <a:tableStyleId>{B301B821-A1FF-4177-AEE7-76D212191A09}</a:tableStyleId>
              </a:tblPr>
              <a:tblGrid>
                <a:gridCol w="457251">
                  <a:extLst>
                    <a:ext uri="{9D8B030D-6E8A-4147-A177-3AD203B41FA5}">
                      <a16:colId xmlns:a16="http://schemas.microsoft.com/office/drawing/2014/main" val="20000"/>
                    </a:ext>
                  </a:extLst>
                </a:gridCol>
                <a:gridCol w="6325303">
                  <a:extLst>
                    <a:ext uri="{9D8B030D-6E8A-4147-A177-3AD203B41FA5}">
                      <a16:colId xmlns:a16="http://schemas.microsoft.com/office/drawing/2014/main" val="20001"/>
                    </a:ext>
                  </a:extLst>
                </a:gridCol>
                <a:gridCol w="1066919">
                  <a:extLst>
                    <a:ext uri="{9D8B030D-6E8A-4147-A177-3AD203B41FA5}">
                      <a16:colId xmlns:a16="http://schemas.microsoft.com/office/drawing/2014/main" val="20002"/>
                    </a:ext>
                  </a:extLst>
                </a:gridCol>
                <a:gridCol w="1295544">
                  <a:extLst>
                    <a:ext uri="{9D8B030D-6E8A-4147-A177-3AD203B41FA5}">
                      <a16:colId xmlns:a16="http://schemas.microsoft.com/office/drawing/2014/main" val="20003"/>
                    </a:ext>
                  </a:extLst>
                </a:gridCol>
              </a:tblGrid>
              <a:tr h="756000">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486623">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жилых домов, по которым получено заключение о техническом состоянии</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p>
                  </a:txBody>
                  <a:tcPr marL="7739" marR="7739" marT="7739" marB="0" anchor="ctr"/>
                </a:tc>
                <a:extLst>
                  <a:ext uri="{0D108BD9-81ED-4DB2-BD59-A6C34878D82A}">
                    <a16:rowId xmlns:a16="http://schemas.microsoft.com/office/drawing/2014/main" val="1699943972"/>
                  </a:ext>
                </a:extLst>
              </a:tr>
              <a:tr h="486623">
                <a:tc gridSpan="4">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2. «Обеспечение деятельности муниципальных бюджетных учреждений и муниципальных унитарных предприятий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l"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62471269"/>
                  </a:ext>
                </a:extLst>
              </a:tr>
              <a:tr h="48662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Процент исполнения муниципального задания на оказание муниципальных услуг (выполнение работ) МБУ «Автоцентр»</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48662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Процент исполнения муниципального задания на оказание муниципальных услуг (выполнение работ) МБУ «Проект- СметСервис»</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54000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Процент освоения субсидии МУП ЧРМО «Газета «Моё село, край Черемховский»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486623">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3. «Осуществление полномочий Комитета по управлению муниципальным имуществом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5"/>
                  </a:ext>
                </a:extLst>
              </a:tr>
              <a:tr h="48662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жалоб со стороны получателей муниципальных услуг</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54000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Процент использования по целевому назначения бюджетных средств, предназначенных для материально- технического обеспечения деятельности КУМИ ЧРМО</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bl>
          </a:graphicData>
        </a:graphic>
      </p:graphicFrame>
      <p:sp>
        <p:nvSpPr>
          <p:cNvPr id="5" name="Заголовок 1">
            <a:extLst>
              <a:ext uri="{FF2B5EF4-FFF2-40B4-BE49-F238E27FC236}">
                <a16:creationId xmlns:a16="http://schemas.microsoft.com/office/drawing/2014/main" id="{F0BBE1CF-55C3-4473-B077-403B84140F50}"/>
              </a:ext>
            </a:extLst>
          </p:cNvPr>
          <p:cNvSpPr txBox="1">
            <a:spLocks/>
          </p:cNvSpPr>
          <p:nvPr/>
        </p:nvSpPr>
        <p:spPr>
          <a:xfrm>
            <a:off x="344488" y="260648"/>
            <a:ext cx="8154365" cy="9427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«Управление муниципальным имуществом Черемховского районного муниципального образования»</a:t>
            </a:r>
          </a:p>
        </p:txBody>
      </p:sp>
      <p:sp>
        <p:nvSpPr>
          <p:cNvPr id="6" name="object 40">
            <a:extLst>
              <a:ext uri="{FF2B5EF4-FFF2-40B4-BE49-F238E27FC236}">
                <a16:creationId xmlns:a16="http://schemas.microsoft.com/office/drawing/2014/main" id="{FD1C31FA-1C1F-43C4-B297-56688DBA6B92}"/>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52</a:t>
            </a:fld>
            <a:endParaRPr sz="1200" dirty="0">
              <a:latin typeface="Microsoft Sans Serif"/>
              <a:cs typeface="Microsoft Sans Serif"/>
            </a:endParaRPr>
          </a:p>
        </p:txBody>
      </p:sp>
    </p:spTree>
    <p:extLst>
      <p:ext uri="{BB962C8B-B14F-4D97-AF65-F5344CB8AC3E}">
        <p14:creationId xmlns:p14="http://schemas.microsoft.com/office/powerpoint/2010/main" val="20384210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53039" y="308363"/>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Муниципальное управление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27" name="object 27"/>
          <p:cNvSpPr/>
          <p:nvPr/>
        </p:nvSpPr>
        <p:spPr>
          <a:xfrm>
            <a:off x="597914" y="1772313"/>
            <a:ext cx="6876825" cy="518111"/>
          </a:xfrm>
          <a:custGeom>
            <a:avLst/>
            <a:gdLst/>
            <a:ahLst/>
            <a:cxnLst/>
            <a:rect l="l" t="t" r="r" b="b"/>
            <a:pathLst>
              <a:path w="4079875" h="340360">
                <a:moveTo>
                  <a:pt x="4023105" y="0"/>
                </a:moveTo>
                <a:lnTo>
                  <a:pt x="56641" y="0"/>
                </a:lnTo>
                <a:lnTo>
                  <a:pt x="34611" y="4456"/>
                </a:lnTo>
                <a:lnTo>
                  <a:pt x="16605" y="16605"/>
                </a:lnTo>
                <a:lnTo>
                  <a:pt x="4456" y="34611"/>
                </a:lnTo>
                <a:lnTo>
                  <a:pt x="0" y="56641"/>
                </a:lnTo>
                <a:lnTo>
                  <a:pt x="0" y="283210"/>
                </a:lnTo>
                <a:lnTo>
                  <a:pt x="4456" y="305240"/>
                </a:lnTo>
                <a:lnTo>
                  <a:pt x="16605" y="323246"/>
                </a:lnTo>
                <a:lnTo>
                  <a:pt x="34611" y="335395"/>
                </a:lnTo>
                <a:lnTo>
                  <a:pt x="56641" y="339851"/>
                </a:lnTo>
                <a:lnTo>
                  <a:pt x="4023105" y="339851"/>
                </a:lnTo>
                <a:lnTo>
                  <a:pt x="4045136" y="335395"/>
                </a:lnTo>
                <a:lnTo>
                  <a:pt x="4063142" y="323246"/>
                </a:lnTo>
                <a:lnTo>
                  <a:pt x="4075291" y="305240"/>
                </a:lnTo>
                <a:lnTo>
                  <a:pt x="4079748" y="283210"/>
                </a:lnTo>
                <a:lnTo>
                  <a:pt x="4079748" y="56641"/>
                </a:lnTo>
                <a:lnTo>
                  <a:pt x="4075291" y="34611"/>
                </a:lnTo>
                <a:lnTo>
                  <a:pt x="4063142" y="16605"/>
                </a:lnTo>
                <a:lnTo>
                  <a:pt x="4045136" y="4456"/>
                </a:lnTo>
                <a:lnTo>
                  <a:pt x="4023105" y="0"/>
                </a:lnTo>
                <a:close/>
              </a:path>
            </a:pathLst>
          </a:custGeom>
          <a:solidFill>
            <a:srgbClr val="256F9F"/>
          </a:solidFill>
        </p:spPr>
        <p:txBody>
          <a:bodyPr wrap="square" lIns="0" tIns="0" rIns="0" bIns="0" rtlCol="0"/>
          <a:lstStyle/>
          <a:p>
            <a:pPr defTabSz="742950"/>
            <a:endParaRPr sz="1463" dirty="0">
              <a:solidFill>
                <a:prstClr val="black"/>
              </a:solidFill>
              <a:latin typeface="Calibri" panose="020F0502020204030204"/>
            </a:endParaRPr>
          </a:p>
        </p:txBody>
      </p:sp>
      <p:sp>
        <p:nvSpPr>
          <p:cNvPr id="29" name="object 29"/>
          <p:cNvSpPr/>
          <p:nvPr/>
        </p:nvSpPr>
        <p:spPr>
          <a:xfrm>
            <a:off x="578655" y="1063681"/>
            <a:ext cx="2568283" cy="564418"/>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0" name="object 30"/>
          <p:cNvSpPr txBox="1"/>
          <p:nvPr/>
        </p:nvSpPr>
        <p:spPr>
          <a:xfrm>
            <a:off x="629333" y="1110235"/>
            <a:ext cx="2341057" cy="441828"/>
          </a:xfrm>
          <a:prstGeom prst="rect">
            <a:avLst/>
          </a:prstGeom>
        </p:spPr>
        <p:txBody>
          <a:bodyPr vert="horz" wrap="square" lIns="0" tIns="10835" rIns="0" bIns="0" rtlCol="0">
            <a:spAutoFit/>
          </a:bodyPr>
          <a:lstStyle/>
          <a:p>
            <a:pPr marL="10319" marR="4128" indent="107315" algn="ctr"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2974658" y="1071948"/>
            <a:ext cx="2160240" cy="536206"/>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2" name="object 32"/>
          <p:cNvSpPr txBox="1"/>
          <p:nvPr/>
        </p:nvSpPr>
        <p:spPr>
          <a:xfrm>
            <a:off x="3500036" y="1132017"/>
            <a:ext cx="1046075"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84 396,8</a:t>
            </a:r>
            <a:endParaRPr sz="1400" dirty="0">
              <a:solidFill>
                <a:prstClr val="black"/>
              </a:solidFill>
              <a:latin typeface="Microsoft Sans Serif"/>
              <a:cs typeface="Microsoft Sans Serif"/>
            </a:endParaRPr>
          </a:p>
        </p:txBody>
      </p:sp>
      <p:sp>
        <p:nvSpPr>
          <p:cNvPr id="33" name="object 33"/>
          <p:cNvSpPr/>
          <p:nvPr/>
        </p:nvSpPr>
        <p:spPr>
          <a:xfrm>
            <a:off x="4953000" y="1074792"/>
            <a:ext cx="2040932" cy="536206"/>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4" name="object 34"/>
          <p:cNvSpPr txBox="1"/>
          <p:nvPr/>
        </p:nvSpPr>
        <p:spPr>
          <a:xfrm>
            <a:off x="5384452" y="1114146"/>
            <a:ext cx="981313"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89 716,9</a:t>
            </a:r>
            <a:endParaRPr sz="1400" dirty="0">
              <a:solidFill>
                <a:prstClr val="black"/>
              </a:solidFill>
              <a:latin typeface="Microsoft Sans Serif"/>
              <a:cs typeface="Microsoft Sans Serif"/>
            </a:endParaRPr>
          </a:p>
        </p:txBody>
      </p:sp>
      <p:sp>
        <p:nvSpPr>
          <p:cNvPr id="35" name="object 35"/>
          <p:cNvSpPr/>
          <p:nvPr/>
        </p:nvSpPr>
        <p:spPr>
          <a:xfrm>
            <a:off x="6812854" y="1064210"/>
            <a:ext cx="2040932" cy="546788"/>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6" name="object 36"/>
          <p:cNvSpPr txBox="1"/>
          <p:nvPr/>
        </p:nvSpPr>
        <p:spPr>
          <a:xfrm>
            <a:off x="7278915" y="1125271"/>
            <a:ext cx="983127"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endParaRPr lang="ru-RU" sz="1400" spc="-28" dirty="0">
              <a:solidFill>
                <a:srgbClr val="FFFFFF"/>
              </a:solidFill>
              <a:latin typeface="Microsoft Sans Serif"/>
              <a:cs typeface="Microsoft Sans Serif"/>
            </a:endParaRPr>
          </a:p>
          <a:p>
            <a:pPr marL="10319" algn="ctr" defTabSz="742950">
              <a:spcBef>
                <a:spcPts val="85"/>
              </a:spcBef>
            </a:pP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94 970,2</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pic>
        <p:nvPicPr>
          <p:cNvPr id="17" name="Рисунок 16">
            <a:extLst>
              <a:ext uri="{FF2B5EF4-FFF2-40B4-BE49-F238E27FC236}">
                <a16:creationId xmlns:a16="http://schemas.microsoft.com/office/drawing/2014/main" id="{C3014A08-6F9F-475F-835A-3E2969F47729}"/>
              </a:ext>
            </a:extLst>
          </p:cNvPr>
          <p:cNvPicPr>
            <a:picLocks noChangeAspect="1"/>
          </p:cNvPicPr>
          <p:nvPr/>
        </p:nvPicPr>
        <p:blipFill>
          <a:blip r:embed="rId3"/>
          <a:stretch>
            <a:fillRect/>
          </a:stretch>
        </p:blipFill>
        <p:spPr>
          <a:xfrm>
            <a:off x="2289795" y="1852607"/>
            <a:ext cx="3731075" cy="390178"/>
          </a:xfrm>
          <a:prstGeom prst="rect">
            <a:avLst/>
          </a:prstGeom>
        </p:spPr>
      </p:pic>
      <p:pic>
        <p:nvPicPr>
          <p:cNvPr id="5" name="Рисунок 4">
            <a:extLst>
              <a:ext uri="{FF2B5EF4-FFF2-40B4-BE49-F238E27FC236}">
                <a16:creationId xmlns:a16="http://schemas.microsoft.com/office/drawing/2014/main" id="{30DB72C9-A208-499E-8567-48702846278A}"/>
              </a:ext>
            </a:extLst>
          </p:cNvPr>
          <p:cNvPicPr>
            <a:picLocks noChangeAspect="1"/>
          </p:cNvPicPr>
          <p:nvPr/>
        </p:nvPicPr>
        <p:blipFill>
          <a:blip r:embed="rId4" cstate="print"/>
          <a:stretch>
            <a:fillRect/>
          </a:stretch>
        </p:blipFill>
        <p:spPr>
          <a:xfrm>
            <a:off x="7833320" y="3243780"/>
            <a:ext cx="1639337" cy="1639337"/>
          </a:xfrm>
          <a:prstGeom prst="rect">
            <a:avLst/>
          </a:prstGeom>
          <a:effectLst>
            <a:outerShdw blurRad="50800" dist="38100" dir="2700000" algn="tl" rotWithShape="0">
              <a:prstClr val="black">
                <a:alpha val="40000"/>
              </a:prstClr>
            </a:outerShdw>
          </a:effectLst>
        </p:spPr>
      </p:pic>
      <p:sp>
        <p:nvSpPr>
          <p:cNvPr id="18" name="object 40">
            <a:extLst>
              <a:ext uri="{FF2B5EF4-FFF2-40B4-BE49-F238E27FC236}">
                <a16:creationId xmlns:a16="http://schemas.microsoft.com/office/drawing/2014/main" id="{FE61173E-05B5-44A2-A44E-70AB48511CF8}"/>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53</a:t>
            </a:fld>
            <a:endParaRPr sz="1200" dirty="0">
              <a:latin typeface="Microsoft Sans Serif"/>
              <a:cs typeface="Microsoft Sans Serif"/>
            </a:endParaRPr>
          </a:p>
        </p:txBody>
      </p:sp>
      <p:graphicFrame>
        <p:nvGraphicFramePr>
          <p:cNvPr id="19" name="Диаграмма 18">
            <a:extLst>
              <a:ext uri="{FF2B5EF4-FFF2-40B4-BE49-F238E27FC236}">
                <a16:creationId xmlns:a16="http://schemas.microsoft.com/office/drawing/2014/main" id="{7DE7DEDE-DF84-4017-BFF7-054E592CC229}"/>
              </a:ext>
            </a:extLst>
          </p:cNvPr>
          <p:cNvGraphicFramePr/>
          <p:nvPr/>
        </p:nvGraphicFramePr>
        <p:xfrm>
          <a:off x="193983" y="2499741"/>
          <a:ext cx="7566869" cy="41115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223085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34873" y="1050574"/>
            <a:ext cx="9253855" cy="287899"/>
          </a:xfrm>
          <a:prstGeom prst="rect">
            <a:avLst/>
          </a:prstGeom>
          <a:solidFill>
            <a:srgbClr val="236997"/>
          </a:solidFill>
        </p:spPr>
        <p:txBody>
          <a:bodyPr vert="horz" wrap="square" lIns="0" tIns="41275" rIns="0" bIns="0" rtlCol="0" anchor="ctr">
            <a:spAutoFit/>
          </a:bodyPr>
          <a:lstStyle/>
          <a:p>
            <a:pPr algn="ctr">
              <a:lnSpc>
                <a:spcPct val="100000"/>
              </a:lnSpc>
              <a:spcBef>
                <a:spcPts val="325"/>
              </a:spcBef>
            </a:pPr>
            <a:r>
              <a:rPr sz="1600" spc="-20" dirty="0">
                <a:solidFill>
                  <a:srgbClr val="FFFFFF"/>
                </a:solidFill>
                <a:latin typeface="Microsoft Sans Serif"/>
                <a:cs typeface="Microsoft Sans Serif"/>
              </a:rPr>
              <a:t>Расходы</a:t>
            </a:r>
            <a:r>
              <a:rPr sz="1600" spc="5" dirty="0">
                <a:solidFill>
                  <a:srgbClr val="FFFFFF"/>
                </a:solidFill>
                <a:latin typeface="Microsoft Sans Serif"/>
                <a:cs typeface="Microsoft Sans Serif"/>
              </a:rPr>
              <a:t> </a:t>
            </a:r>
            <a:r>
              <a:rPr sz="1600" spc="-15" dirty="0">
                <a:solidFill>
                  <a:srgbClr val="FFFFFF"/>
                </a:solidFill>
                <a:latin typeface="Microsoft Sans Serif"/>
                <a:cs typeface="Microsoft Sans Serif"/>
              </a:rPr>
              <a:t>на</a:t>
            </a:r>
            <a:r>
              <a:rPr sz="1600" spc="35" dirty="0">
                <a:solidFill>
                  <a:srgbClr val="FFFFFF"/>
                </a:solidFill>
                <a:latin typeface="Microsoft Sans Serif"/>
                <a:cs typeface="Microsoft Sans Serif"/>
              </a:rPr>
              <a:t> </a:t>
            </a:r>
            <a:r>
              <a:rPr sz="1600" spc="-10" dirty="0">
                <a:solidFill>
                  <a:srgbClr val="FFFFFF"/>
                </a:solidFill>
                <a:latin typeface="Microsoft Sans Serif"/>
                <a:cs typeface="Microsoft Sans Serif"/>
              </a:rPr>
              <a:t>реализацию</a:t>
            </a:r>
            <a:r>
              <a:rPr sz="1600" spc="45" dirty="0">
                <a:solidFill>
                  <a:srgbClr val="FFFFFF"/>
                </a:solidFill>
                <a:latin typeface="Microsoft Sans Serif"/>
                <a:cs typeface="Microsoft Sans Serif"/>
              </a:rPr>
              <a:t> </a:t>
            </a:r>
            <a:r>
              <a:rPr sz="1600" spc="-20" dirty="0">
                <a:solidFill>
                  <a:srgbClr val="FFFFFF"/>
                </a:solidFill>
                <a:latin typeface="Microsoft Sans Serif"/>
                <a:cs typeface="Microsoft Sans Serif"/>
              </a:rPr>
              <a:t>программы</a:t>
            </a:r>
            <a:r>
              <a:rPr sz="1600" spc="35" dirty="0">
                <a:solidFill>
                  <a:srgbClr val="FFFFFF"/>
                </a:solidFill>
                <a:latin typeface="Microsoft Sans Serif"/>
                <a:cs typeface="Microsoft Sans Serif"/>
              </a:rPr>
              <a:t> </a:t>
            </a:r>
            <a:r>
              <a:rPr sz="1600" spc="-40" dirty="0" err="1">
                <a:solidFill>
                  <a:srgbClr val="FFFFFF"/>
                </a:solidFill>
                <a:latin typeface="Microsoft Sans Serif"/>
                <a:cs typeface="Microsoft Sans Serif"/>
              </a:rPr>
              <a:t>за</a:t>
            </a:r>
            <a:r>
              <a:rPr sz="1600" spc="20" dirty="0">
                <a:solidFill>
                  <a:srgbClr val="FFFFFF"/>
                </a:solidFill>
                <a:latin typeface="Microsoft Sans Serif"/>
                <a:cs typeface="Microsoft Sans Serif"/>
              </a:rPr>
              <a:t> </a:t>
            </a: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5</a:t>
            </a:r>
            <a:r>
              <a:rPr sz="1600" spc="10" dirty="0">
                <a:solidFill>
                  <a:srgbClr val="FFFFFF"/>
                </a:solidFill>
                <a:latin typeface="Microsoft Sans Serif"/>
                <a:cs typeface="Microsoft Sans Serif"/>
              </a:rPr>
              <a:t> </a:t>
            </a:r>
            <a:r>
              <a:rPr sz="1600" spc="-35" dirty="0">
                <a:solidFill>
                  <a:srgbClr val="FFFFFF"/>
                </a:solidFill>
                <a:latin typeface="Microsoft Sans Serif"/>
                <a:cs typeface="Microsoft Sans Serif"/>
              </a:rPr>
              <a:t>год</a:t>
            </a:r>
            <a:endParaRPr sz="1600" dirty="0">
              <a:latin typeface="Microsoft Sans Serif"/>
              <a:cs typeface="Microsoft Sans Serif"/>
            </a:endParaRPr>
          </a:p>
        </p:txBody>
      </p:sp>
      <p:graphicFrame>
        <p:nvGraphicFramePr>
          <p:cNvPr id="8" name="object 8"/>
          <p:cNvGraphicFramePr>
            <a:graphicFrameLocks noGrp="1"/>
          </p:cNvGraphicFramePr>
          <p:nvPr/>
        </p:nvGraphicFramePr>
        <p:xfrm>
          <a:off x="446240" y="1412776"/>
          <a:ext cx="9253855" cy="5349105"/>
        </p:xfrm>
        <a:graphic>
          <a:graphicData uri="http://schemas.openxmlformats.org/drawingml/2006/table">
            <a:tbl>
              <a:tblPr firstRow="1" bandRow="1">
                <a:tableStyleId>{2D5ABB26-0587-4C30-8999-92F81FD0307C}</a:tableStyleId>
              </a:tblPr>
              <a:tblGrid>
                <a:gridCol w="90518">
                  <a:extLst>
                    <a:ext uri="{9D8B030D-6E8A-4147-A177-3AD203B41FA5}">
                      <a16:colId xmlns:a16="http://schemas.microsoft.com/office/drawing/2014/main" val="20000"/>
                    </a:ext>
                  </a:extLst>
                </a:gridCol>
                <a:gridCol w="1808445">
                  <a:extLst>
                    <a:ext uri="{9D8B030D-6E8A-4147-A177-3AD203B41FA5}">
                      <a16:colId xmlns:a16="http://schemas.microsoft.com/office/drawing/2014/main" val="20001"/>
                    </a:ext>
                  </a:extLst>
                </a:gridCol>
                <a:gridCol w="65657">
                  <a:extLst>
                    <a:ext uri="{9D8B030D-6E8A-4147-A177-3AD203B41FA5}">
                      <a16:colId xmlns:a16="http://schemas.microsoft.com/office/drawing/2014/main" val="20002"/>
                    </a:ext>
                  </a:extLst>
                </a:gridCol>
                <a:gridCol w="7228273">
                  <a:extLst>
                    <a:ext uri="{9D8B030D-6E8A-4147-A177-3AD203B41FA5}">
                      <a16:colId xmlns:a16="http://schemas.microsoft.com/office/drawing/2014/main" val="20003"/>
                    </a:ext>
                  </a:extLst>
                </a:gridCol>
                <a:gridCol w="60962">
                  <a:extLst>
                    <a:ext uri="{9D8B030D-6E8A-4147-A177-3AD203B41FA5}">
                      <a16:colId xmlns:a16="http://schemas.microsoft.com/office/drawing/2014/main" val="20005"/>
                    </a:ext>
                  </a:extLst>
                </a:gridCol>
              </a:tblGrid>
              <a:tr h="2040167">
                <a:tc gridSpan="3">
                  <a:txBody>
                    <a:bodyPr/>
                    <a:lstStyle/>
                    <a:p>
                      <a:pPr marL="90805">
                        <a:lnSpc>
                          <a:spcPts val="2100"/>
                        </a:lnSpc>
                        <a:tabLst>
                          <a:tab pos="1528445" algn="l"/>
                        </a:tabLst>
                      </a:pPr>
                      <a:endParaRPr sz="1400" dirty="0">
                        <a:latin typeface="Microsoft Sans Serif"/>
                        <a:cs typeface="Microsoft Sans Serif"/>
                      </a:endParaRPr>
                    </a:p>
                  </a:txBody>
                  <a:tcPr marL="0" marR="0" marT="0" marB="0">
                    <a:solidFill>
                      <a:srgbClr val="236997"/>
                    </a:solidFill>
                  </a:tcPr>
                </a:tc>
                <a:tc hMerge="1">
                  <a:txBody>
                    <a:bodyPr/>
                    <a:lstStyle/>
                    <a:p>
                      <a:endParaRPr/>
                    </a:p>
                  </a:txBody>
                  <a:tcPr marL="0" marR="0" marT="0" marB="0"/>
                </a:tc>
                <a:tc hMerge="1">
                  <a:txBody>
                    <a:bodyPr/>
                    <a:lstStyle/>
                    <a:p>
                      <a:endParaRPr/>
                    </a:p>
                  </a:txBody>
                  <a:tcPr marL="0" marR="0" marT="0" marB="0"/>
                </a:tc>
                <a:tc>
                  <a:txBody>
                    <a:bodyPr/>
                    <a:lstStyle/>
                    <a:p>
                      <a:pPr marL="90805" indent="0" algn="l">
                        <a:lnSpc>
                          <a:spcPct val="100000"/>
                        </a:lnSpc>
                        <a:spcBef>
                          <a:spcPts val="325"/>
                        </a:spcBef>
                        <a:buFontTx/>
                        <a:buNone/>
                        <a:tabLst>
                          <a:tab pos="320675" algn="l"/>
                        </a:tabLst>
                      </a:pPr>
                      <a:r>
                        <a:rPr lang="ru-RU" sz="1000" b="1" dirty="0">
                          <a:latin typeface="Microsoft Sans Serif"/>
                          <a:cs typeface="Microsoft Sans Serif"/>
                        </a:rPr>
                        <a:t> Подпрограмма 1 «Развитие системы управления муниципальным образованием» исполнена в объеме 94 960,2 тыс. руб.:</a:t>
                      </a:r>
                    </a:p>
                    <a:p>
                      <a:pPr marL="262255" indent="-171450" algn="l">
                        <a:lnSpc>
                          <a:spcPct val="100000"/>
                        </a:lnSpc>
                        <a:spcBef>
                          <a:spcPts val="325"/>
                        </a:spcBef>
                        <a:buFont typeface="Arial" panose="020B0604020202020204" pitchFamily="34" charset="0"/>
                        <a:buChar char="•"/>
                        <a:tabLst>
                          <a:tab pos="320675" algn="l"/>
                        </a:tabLst>
                      </a:pPr>
                      <a:r>
                        <a:rPr lang="ru-RU" sz="1000" b="0" dirty="0">
                          <a:latin typeface="Microsoft Sans Serif"/>
                          <a:cs typeface="Microsoft Sans Serif"/>
                        </a:rPr>
                        <a:t>обучение, подготовка и повышение квалификации муниципальных служащих и работников администрации ЧРМО в сумме 70,3 тыс. руб.;</a:t>
                      </a:r>
                    </a:p>
                    <a:p>
                      <a:pPr marL="262255" indent="-171450" algn="l">
                        <a:lnSpc>
                          <a:spcPct val="100000"/>
                        </a:lnSpc>
                        <a:spcBef>
                          <a:spcPts val="325"/>
                        </a:spcBef>
                        <a:buFont typeface="Arial" panose="020B0604020202020204" pitchFamily="34" charset="0"/>
                        <a:buChar char="•"/>
                        <a:tabLst>
                          <a:tab pos="320675" algn="l"/>
                        </a:tabLst>
                      </a:pPr>
                      <a:r>
                        <a:rPr lang="ru-RU" sz="1000" b="0" dirty="0">
                          <a:latin typeface="Microsoft Sans Serif"/>
                          <a:cs typeface="Microsoft Sans Serif"/>
                        </a:rPr>
                        <a:t>на выплату пенсии за выслугу лет гражданам, замещавшим должности муниципальной службы в органах местного самоуправления Черемховского районного муниципального образования, в сумме 10 069,5 тыс. руб.;</a:t>
                      </a:r>
                    </a:p>
                    <a:p>
                      <a:pPr marL="262255" indent="-171450" algn="l">
                        <a:lnSpc>
                          <a:spcPct val="100000"/>
                        </a:lnSpc>
                        <a:spcBef>
                          <a:spcPts val="325"/>
                        </a:spcBef>
                        <a:buFont typeface="Arial" panose="020B0604020202020204" pitchFamily="34" charset="0"/>
                        <a:buChar char="•"/>
                        <a:tabLst>
                          <a:tab pos="320675" algn="l"/>
                        </a:tabLst>
                      </a:pPr>
                      <a:r>
                        <a:rPr lang="ru-RU" sz="1000" b="0" dirty="0">
                          <a:latin typeface="Microsoft Sans Serif"/>
                          <a:cs typeface="Microsoft Sans Serif"/>
                        </a:rPr>
                        <a:t>на ежемесячные выплаты в соответствии с Решением Думы Черемховского районного муниципального образования от 27.06.2012 № 213 "Об утверждении положения "О Почетном звании Почетный гражданин Черемховского района"" в сумме 2 038,3 тыс. руб.;</a:t>
                      </a:r>
                    </a:p>
                    <a:p>
                      <a:pPr marL="262255" indent="-171450" algn="l">
                        <a:lnSpc>
                          <a:spcPct val="100000"/>
                        </a:lnSpc>
                        <a:spcBef>
                          <a:spcPts val="325"/>
                        </a:spcBef>
                        <a:buFont typeface="Arial" panose="020B0604020202020204" pitchFamily="34" charset="0"/>
                        <a:buChar char="•"/>
                        <a:tabLst>
                          <a:tab pos="320675" algn="l"/>
                        </a:tabLst>
                      </a:pPr>
                      <a:r>
                        <a:rPr lang="ru-RU" sz="1000" b="0" dirty="0">
                          <a:latin typeface="Microsoft Sans Serif"/>
                          <a:cs typeface="Microsoft Sans Serif"/>
                        </a:rPr>
                        <a:t>на обеспечение функций Администрации ЧРМО в сумме 70 471,9 тыс. руб., в том числе оплата труда 67 380,3тыс. руб. или 95,6% от общей суммы расходов на обеспечение функций;</a:t>
                      </a:r>
                    </a:p>
                    <a:p>
                      <a:pPr marL="262255" indent="-171450" algn="l">
                        <a:lnSpc>
                          <a:spcPct val="100000"/>
                        </a:lnSpc>
                        <a:spcBef>
                          <a:spcPts val="325"/>
                        </a:spcBef>
                        <a:buFont typeface="Arial" panose="020B0604020202020204" pitchFamily="34" charset="0"/>
                        <a:buChar char="•"/>
                        <a:tabLst>
                          <a:tab pos="320675" algn="l"/>
                        </a:tabLst>
                      </a:pPr>
                      <a:r>
                        <a:rPr lang="ru-RU" sz="1000" b="0" dirty="0">
                          <a:latin typeface="Microsoft Sans Serif"/>
                          <a:cs typeface="Microsoft Sans Serif"/>
                        </a:rPr>
                        <a:t>на обеспечение деятельности мэра муниципального района в сумме 5 430,0 тыс. руб.;</a:t>
                      </a:r>
                    </a:p>
                    <a:p>
                      <a:pPr marL="262255" indent="-171450" algn="l">
                        <a:lnSpc>
                          <a:spcPct val="100000"/>
                        </a:lnSpc>
                        <a:spcBef>
                          <a:spcPts val="325"/>
                        </a:spcBef>
                        <a:buFont typeface="Arial" panose="020B0604020202020204" pitchFamily="34" charset="0"/>
                        <a:buChar char="•"/>
                        <a:tabLst>
                          <a:tab pos="320675" algn="l"/>
                        </a:tabLst>
                      </a:pPr>
                      <a:r>
                        <a:rPr lang="ru-RU" sz="1000" b="0" dirty="0">
                          <a:latin typeface="Microsoft Sans Serif"/>
                          <a:cs typeface="Microsoft Sans Serif"/>
                        </a:rPr>
                        <a:t>на ежегодные членские взносы в некоммерческую организацию «Ассоциация муниципальных образований Иркутской области», а также взносы на развитие организации в общей сумме 284,5 тыс. руб.;</a:t>
                      </a:r>
                      <a:endParaRPr sz="1000" dirty="0">
                        <a:latin typeface="Microsoft Sans Serif"/>
                        <a:cs typeface="Microsoft Sans Serif"/>
                      </a:endParaRPr>
                    </a:p>
                  </a:txBody>
                  <a:tcPr marL="0" marR="0" marT="41275" marB="0">
                    <a:lnB w="12700" cap="flat" cmpd="sng" algn="ctr">
                      <a:solidFill>
                        <a:srgbClr val="ACB8C9"/>
                      </a:solidFill>
                      <a:prstDash val="solid"/>
                      <a:round/>
                      <a:headEnd type="none" w="med" len="med"/>
                      <a:tailEnd type="none" w="med" len="med"/>
                    </a:lnB>
                    <a:solidFill>
                      <a:srgbClr val="F3F3F3"/>
                    </a:solidFill>
                  </a:tcPr>
                </a:tc>
                <a:tc rowSpan="3">
                  <a:txBody>
                    <a:bodyPr/>
                    <a:lstStyle/>
                    <a:p>
                      <a:pPr>
                        <a:lnSpc>
                          <a:spcPct val="100000"/>
                        </a:lnSpc>
                      </a:pPr>
                      <a:endParaRPr sz="1300" dirty="0">
                        <a:latin typeface="Times New Roman"/>
                        <a:cs typeface="Times New Roman"/>
                      </a:endParaRPr>
                    </a:p>
                  </a:txBody>
                  <a:tcPr marL="0" marR="0" marT="0" marB="0"/>
                </a:tc>
                <a:extLst>
                  <a:ext uri="{0D108BD9-81ED-4DB2-BD59-A6C34878D82A}">
                    <a16:rowId xmlns:a16="http://schemas.microsoft.com/office/drawing/2014/main" val="10000"/>
                  </a:ext>
                </a:extLst>
              </a:tr>
              <a:tr h="2373508">
                <a:tc>
                  <a:txBody>
                    <a:bodyPr/>
                    <a:lstStyle/>
                    <a:p>
                      <a:endParaRPr lang="ru-RU" dirty="0"/>
                    </a:p>
                  </a:txBody>
                  <a:tcPr marL="0" marR="0" marT="0" marB="0">
                    <a:lnB w="12700">
                      <a:solidFill>
                        <a:srgbClr val="FFFFFF"/>
                      </a:solidFill>
                      <a:prstDash val="solid"/>
                    </a:lnB>
                    <a:solidFill>
                      <a:srgbClr val="236997"/>
                    </a:solidFill>
                  </a:tcPr>
                </a:tc>
                <a:tc>
                  <a:txBody>
                    <a:bodyPr/>
                    <a:lstStyle/>
                    <a:p>
                      <a:endParaRPr lang="ru-RU" dirty="0"/>
                    </a:p>
                  </a:txBody>
                  <a:tcPr marL="0" marR="0" marT="36195" marB="0">
                    <a:lnB w="12700">
                      <a:solidFill>
                        <a:srgbClr val="FFFFFF"/>
                      </a:solidFill>
                      <a:prstDash val="solid"/>
                    </a:lnB>
                    <a:solidFill>
                      <a:srgbClr val="F3F3F3"/>
                    </a:solidFill>
                  </a:tcPr>
                </a:tc>
                <a:tc>
                  <a:txBody>
                    <a:bodyPr/>
                    <a:lstStyle/>
                    <a:p>
                      <a:endParaRPr lang="ru-RU" dirty="0"/>
                    </a:p>
                  </a:txBody>
                  <a:tcPr marL="0" marR="0" marT="0" marB="0">
                    <a:lnB w="12700">
                      <a:solidFill>
                        <a:srgbClr val="FFFFFF"/>
                      </a:solidFill>
                      <a:prstDash val="solid"/>
                    </a:lnB>
                    <a:solidFill>
                      <a:srgbClr val="236997"/>
                    </a:solidFill>
                  </a:tcPr>
                </a:tc>
                <a:tc>
                  <a:txBody>
                    <a:bodyPr/>
                    <a:lstStyle/>
                    <a:p>
                      <a:pPr marL="90805" indent="0" algn="l">
                        <a:lnSpc>
                          <a:spcPct val="100000"/>
                        </a:lnSpc>
                        <a:spcBef>
                          <a:spcPts val="325"/>
                        </a:spcBef>
                        <a:buNone/>
                        <a:tabLst>
                          <a:tab pos="320675" algn="l"/>
                        </a:tabLst>
                      </a:pPr>
                      <a:r>
                        <a:rPr lang="ru-RU" sz="1000" dirty="0">
                          <a:latin typeface="Microsoft Sans Serif"/>
                          <a:cs typeface="Microsoft Sans Serif"/>
                        </a:rPr>
                        <a:t>на осуществление государственных полномочий:</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по определению персонального состава и обеспечению деятельности районных (городских), районных в городах комиссий по делам несовершеннолетних и защите их прав в сумме 2 206,8 тыс. руб.;</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по хранению, комплектованию, учету и использованию архивных документов, относящихся к государственной собственности Иркутской области в сумме 2 327,6 тыс. руб.;</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в сфере труда в сумме 860,3тыс. руб.;</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по определению персонального состава и обеспечению деятельности административных комиссий в сумме 1 193,8 тыс. руб.;</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по определению перечня должностных лиц органов местного самоуправления, уполномоченных составлять протоколы об административных правонарушениях, предусмотренных отдельными законами Иркутской области об административной ответственности в сумме 0,7 тыс. руб.;</a:t>
                      </a:r>
                    </a:p>
                    <a:p>
                      <a:pPr marL="262255" indent="-171450" algn="l">
                        <a:lnSpc>
                          <a:spcPct val="100000"/>
                        </a:lnSpc>
                        <a:spcBef>
                          <a:spcPts val="325"/>
                        </a:spcBef>
                        <a:buFont typeface="Arial" panose="020B0604020202020204" pitchFamily="34" charset="0"/>
                        <a:buChar char="•"/>
                        <a:tabLst>
                          <a:tab pos="320675" algn="l"/>
                        </a:tabLst>
                      </a:pPr>
                      <a:r>
                        <a:rPr lang="ru-RU" sz="1000" dirty="0">
                          <a:latin typeface="Microsoft Sans Serif"/>
                          <a:cs typeface="Microsoft Sans Serif"/>
                        </a:rPr>
                        <a:t>по составлению (изменению) списков кандидатов в присяжные заседатели федеральных судов общей юрисдикции в Российской Федерации в сумме 6,7 тыс. руб.;</a:t>
                      </a:r>
                      <a:endParaRPr sz="1000" dirty="0">
                        <a:latin typeface="Microsoft Sans Serif"/>
                        <a:cs typeface="Microsoft Sans Serif"/>
                      </a:endParaRPr>
                    </a:p>
                  </a:txBody>
                  <a:tcPr marL="0" marR="0" marT="41275" marB="0">
                    <a:lnT w="12700" cap="flat" cmpd="sng" algn="ctr">
                      <a:solidFill>
                        <a:srgbClr val="ACB8C9"/>
                      </a:solidFill>
                      <a:prstDash val="solid"/>
                      <a:round/>
                      <a:headEnd type="none" w="med" len="med"/>
                      <a:tailEnd type="none" w="med" len="med"/>
                    </a:lnT>
                    <a:lnB w="12700" cap="flat" cmpd="sng" algn="ctr">
                      <a:solidFill>
                        <a:srgbClr val="ACB8C9"/>
                      </a:solidFill>
                      <a:prstDash val="solid"/>
                      <a:round/>
                      <a:headEnd type="none" w="med" len="med"/>
                      <a:tailEnd type="none" w="med" len="med"/>
                    </a:lnB>
                    <a:solidFill>
                      <a:srgbClr val="F3F3F3"/>
                    </a:solidFill>
                  </a:tcPr>
                </a:tc>
                <a:tc vMerge="1">
                  <a:txBody>
                    <a:bodyPr/>
                    <a:lstStyle/>
                    <a:p>
                      <a:endParaRPr lang="ru-RU"/>
                    </a:p>
                  </a:txBody>
                  <a:tcPr/>
                </a:tc>
                <a:extLst>
                  <a:ext uri="{0D108BD9-81ED-4DB2-BD59-A6C34878D82A}">
                    <a16:rowId xmlns:a16="http://schemas.microsoft.com/office/drawing/2014/main" val="2998493617"/>
                  </a:ext>
                </a:extLst>
              </a:tr>
              <a:tr h="572122">
                <a:tc gridSpan="3">
                  <a:txBody>
                    <a:bodyPr/>
                    <a:lstStyle/>
                    <a:p>
                      <a:endParaRPr lang="ru-RU" dirty="0"/>
                    </a:p>
                  </a:txBody>
                  <a:tcPr marL="0" marR="0" marT="40640" marB="0">
                    <a:lnT w="12700">
                      <a:solidFill>
                        <a:srgbClr val="FFFFFF"/>
                      </a:solidFill>
                      <a:prstDash val="solid"/>
                    </a:lnT>
                    <a:solidFill>
                      <a:srgbClr val="236997"/>
                    </a:solidFill>
                  </a:tcPr>
                </a:tc>
                <a:tc hMerge="1">
                  <a:txBody>
                    <a:bodyPr/>
                    <a:lstStyle/>
                    <a:p>
                      <a:endParaRPr lang="ru-RU"/>
                    </a:p>
                  </a:txBody>
                  <a:tcPr>
                    <a:lnT w="12700" cap="flat" cmpd="sng" algn="ctr">
                      <a:solidFill>
                        <a:srgbClr val="FFFFFF"/>
                      </a:solidFill>
                      <a:prstDash val="solid"/>
                      <a:round/>
                      <a:headEnd type="none" w="med" len="med"/>
                      <a:tailEnd type="none" w="med" len="med"/>
                    </a:lnT>
                  </a:tcPr>
                </a:tc>
                <a:tc hMerge="1">
                  <a:txBody>
                    <a:bodyPr/>
                    <a:lstStyle/>
                    <a:p>
                      <a:endParaRPr lang="ru-RU"/>
                    </a:p>
                  </a:txBody>
                  <a:tcPr>
                    <a:lnT w="12700" cap="flat" cmpd="sng" algn="ctr">
                      <a:solidFill>
                        <a:srgbClr val="FFFFFF"/>
                      </a:solidFill>
                      <a:prstDash val="solid"/>
                      <a:round/>
                      <a:headEnd type="none" w="med" len="med"/>
                      <a:tailEnd type="none" w="med" len="med"/>
                    </a:lnT>
                  </a:tcPr>
                </a:tc>
                <a:tc>
                  <a:txBody>
                    <a:bodyPr/>
                    <a:lstStyle/>
                    <a:p>
                      <a:pPr marL="90805" indent="0" algn="l">
                        <a:lnSpc>
                          <a:spcPct val="100000"/>
                        </a:lnSpc>
                        <a:spcBef>
                          <a:spcPts val="325"/>
                        </a:spcBef>
                        <a:buNone/>
                        <a:tabLst>
                          <a:tab pos="320675" algn="l"/>
                        </a:tabLst>
                      </a:pPr>
                      <a:r>
                        <a:rPr lang="ru-RU" sz="1000" b="1" dirty="0">
                          <a:latin typeface="Microsoft Sans Serif"/>
                          <a:cs typeface="Microsoft Sans Serif"/>
                        </a:rPr>
                        <a:t> Подпрограмма</a:t>
                      </a:r>
                      <a:r>
                        <a:rPr lang="ru-RU" sz="1000" dirty="0">
                          <a:latin typeface="Microsoft Sans Serif"/>
                          <a:cs typeface="Microsoft Sans Serif"/>
                        </a:rPr>
                        <a:t> </a:t>
                      </a:r>
                      <a:r>
                        <a:rPr lang="ru-RU" sz="1000" b="1" dirty="0">
                          <a:latin typeface="Microsoft Sans Serif"/>
                          <a:cs typeface="Microsoft Sans Serif"/>
                        </a:rPr>
                        <a:t>2 «Развитие предпринимательства» реализована в сумме 10,0 тыс. руб. </a:t>
                      </a:r>
                      <a:r>
                        <a:rPr lang="ru-RU" sz="1000" dirty="0">
                          <a:latin typeface="Microsoft Sans Serif"/>
                          <a:cs typeface="Microsoft Sans Serif"/>
                        </a:rPr>
                        <a:t>на награждение по результатам конкурса «Лучшее оформление и благоустройство прилегающей территории предприятий потребительского рынка Черемховского района».</a:t>
                      </a:r>
                      <a:endParaRPr sz="1000" dirty="0">
                        <a:latin typeface="Microsoft Sans Serif"/>
                        <a:cs typeface="Microsoft Sans Serif"/>
                      </a:endParaRPr>
                    </a:p>
                  </a:txBody>
                  <a:tcPr marL="0" marR="0" marT="41275" marB="0">
                    <a:lnT w="12700" cap="flat" cmpd="sng" algn="ctr">
                      <a:solidFill>
                        <a:srgbClr val="ACB8C9"/>
                      </a:solidFill>
                      <a:prstDash val="solid"/>
                      <a:round/>
                      <a:headEnd type="none" w="med" len="med"/>
                      <a:tailEnd type="none" w="med" len="med"/>
                    </a:lnT>
                    <a:solidFill>
                      <a:srgbClr val="F3F3F3"/>
                    </a:solidFill>
                  </a:tcPr>
                </a:tc>
                <a:tc vMerge="1">
                  <a:txBody>
                    <a:bodyPr/>
                    <a:lstStyle/>
                    <a:p>
                      <a:endParaRPr lang="ru-RU"/>
                    </a:p>
                  </a:txBody>
                  <a:tcPr/>
                </a:tc>
                <a:extLst>
                  <a:ext uri="{0D108BD9-81ED-4DB2-BD59-A6C34878D82A}">
                    <a16:rowId xmlns:a16="http://schemas.microsoft.com/office/drawing/2014/main" val="3900578266"/>
                  </a:ext>
                </a:extLst>
              </a:tr>
            </a:tbl>
          </a:graphicData>
        </a:graphic>
      </p:graphicFrame>
      <p:sp>
        <p:nvSpPr>
          <p:cNvPr id="12" name="object 12"/>
          <p:cNvSpPr txBox="1">
            <a:spLocks noGrp="1"/>
          </p:cNvSpPr>
          <p:nvPr>
            <p:ph type="sldNum" sz="quarter" idx="7"/>
          </p:nvPr>
        </p:nvSpPr>
        <p:spPr>
          <a:xfrm>
            <a:off x="9333230" y="6398573"/>
            <a:ext cx="247015" cy="196215"/>
          </a:xfrm>
          <a:prstGeom prst="rect">
            <a:avLst/>
          </a:prstGeom>
        </p:spPr>
        <p:txBody>
          <a:bodyPr vert="horz" wrap="square" lIns="0" tIns="0" rIns="0" bIns="0" rtlCol="0">
            <a:spAutoFit/>
          </a:bodyPr>
          <a:lstStyle>
            <a:defPPr>
              <a:defRPr lang="ru-RU"/>
            </a:defPPr>
            <a:lvl1pPr marL="0" algn="l" defTabSz="914400" rtl="0" eaLnBrk="1" latinLnBrk="0" hangingPunct="1">
              <a:defRPr sz="1200" b="0" i="0" kern="1200">
                <a:solidFill>
                  <a:srgbClr val="888888"/>
                </a:solidFill>
                <a:latin typeface="Microsoft Sans Serif"/>
                <a:ea typeface="+mn-ea"/>
                <a:cs typeface="Microsoft Sans Serif"/>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425"/>
              </a:lnSpc>
            </a:pPr>
            <a:fld id="{81D60167-4931-47E6-BA6A-407CBD079E47}" type="slidenum">
              <a:rPr lang="ru-RU" spc="-5" smtClean="0"/>
              <a:pPr marL="38100">
                <a:lnSpc>
                  <a:spcPts val="1425"/>
                </a:lnSpc>
              </a:pPr>
              <a:t>54</a:t>
            </a:fld>
            <a:endParaRPr spc="-5" dirty="0"/>
          </a:p>
        </p:txBody>
      </p:sp>
      <p:sp>
        <p:nvSpPr>
          <p:cNvPr id="7" name="object 2">
            <a:extLst>
              <a:ext uri="{FF2B5EF4-FFF2-40B4-BE49-F238E27FC236}">
                <a16:creationId xmlns:a16="http://schemas.microsoft.com/office/drawing/2014/main" id="{3E66D57E-616B-4C53-BAC0-BE0756F6E15C}"/>
              </a:ext>
            </a:extLst>
          </p:cNvPr>
          <p:cNvSpPr txBox="1"/>
          <p:nvPr/>
        </p:nvSpPr>
        <p:spPr>
          <a:xfrm>
            <a:off x="553039" y="308363"/>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Муниципальное управление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3CC3203-7C2E-4E1B-9791-DD7F5E996BE3}"/>
              </a:ext>
            </a:extLst>
          </p:cNvPr>
          <p:cNvSpPr txBox="1"/>
          <p:nvPr/>
        </p:nvSpPr>
        <p:spPr>
          <a:xfrm>
            <a:off x="632520" y="2060848"/>
            <a:ext cx="1584176" cy="923330"/>
          </a:xfrm>
          <a:prstGeom prst="rect">
            <a:avLst/>
          </a:prstGeom>
          <a:noFill/>
        </p:spPr>
        <p:txBody>
          <a:bodyPr wrap="square" rtlCol="0">
            <a:spAutoFit/>
          </a:bodyPr>
          <a:lstStyle/>
          <a:p>
            <a:pPr algn="ctr"/>
            <a:r>
              <a:rPr lang="ru-RU" dirty="0">
                <a:solidFill>
                  <a:schemeClr val="bg1"/>
                </a:solidFill>
              </a:rPr>
              <a:t>Всего расходов по программе</a:t>
            </a:r>
          </a:p>
        </p:txBody>
      </p:sp>
      <p:sp>
        <p:nvSpPr>
          <p:cNvPr id="4" name="TextBox 3">
            <a:extLst>
              <a:ext uri="{FF2B5EF4-FFF2-40B4-BE49-F238E27FC236}">
                <a16:creationId xmlns:a16="http://schemas.microsoft.com/office/drawing/2014/main" id="{1692AE90-5E3D-4696-B64D-5D5A20F565FE}"/>
              </a:ext>
            </a:extLst>
          </p:cNvPr>
          <p:cNvSpPr txBox="1"/>
          <p:nvPr/>
        </p:nvSpPr>
        <p:spPr>
          <a:xfrm>
            <a:off x="848544" y="4463256"/>
            <a:ext cx="1181734" cy="400110"/>
          </a:xfrm>
          <a:prstGeom prst="rect">
            <a:avLst/>
          </a:prstGeom>
          <a:noFill/>
        </p:spPr>
        <p:txBody>
          <a:bodyPr wrap="none" rtlCol="0">
            <a:spAutoFit/>
          </a:bodyPr>
          <a:lstStyle/>
          <a:p>
            <a:r>
              <a:rPr lang="ru-RU" sz="2000" b="1" dirty="0">
                <a:solidFill>
                  <a:schemeClr val="accent5">
                    <a:lumMod val="50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94 960,2</a:t>
            </a:r>
          </a:p>
        </p:txBody>
      </p:sp>
    </p:spTree>
    <p:extLst>
      <p:ext uri="{BB962C8B-B14F-4D97-AF65-F5344CB8AC3E}">
        <p14:creationId xmlns:p14="http://schemas.microsoft.com/office/powerpoint/2010/main" val="1808794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F72199-53D7-48AD-B694-1AD2E9F25C91}"/>
              </a:ext>
            </a:extLst>
          </p:cNvPr>
          <p:cNvSpPr txBox="1">
            <a:spLocks/>
          </p:cNvSpPr>
          <p:nvPr/>
        </p:nvSpPr>
        <p:spPr>
          <a:xfrm>
            <a:off x="335644" y="188640"/>
            <a:ext cx="7617192" cy="9427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«Муниципальное управление в Черемховском районном муниципальном образовании»</a:t>
            </a:r>
          </a:p>
        </p:txBody>
      </p:sp>
      <p:graphicFrame>
        <p:nvGraphicFramePr>
          <p:cNvPr id="3" name="Таблица 2">
            <a:extLst>
              <a:ext uri="{FF2B5EF4-FFF2-40B4-BE49-F238E27FC236}">
                <a16:creationId xmlns:a16="http://schemas.microsoft.com/office/drawing/2014/main" id="{8B60FA43-5E67-48E2-A91C-772B2BD06D1E}"/>
              </a:ext>
            </a:extLst>
          </p:cNvPr>
          <p:cNvGraphicFramePr>
            <a:graphicFrameLocks noGrp="1"/>
          </p:cNvGraphicFramePr>
          <p:nvPr/>
        </p:nvGraphicFramePr>
        <p:xfrm>
          <a:off x="335644" y="1340768"/>
          <a:ext cx="9153861" cy="4968553"/>
        </p:xfrm>
        <a:graphic>
          <a:graphicData uri="http://schemas.openxmlformats.org/drawingml/2006/table">
            <a:tbl>
              <a:tblPr firstRow="1" bandRow="1">
                <a:tableStyleId>{B301B821-A1FF-4177-AEE7-76D212191A09}</a:tableStyleId>
              </a:tblPr>
              <a:tblGrid>
                <a:gridCol w="368104">
                  <a:extLst>
                    <a:ext uri="{9D8B030D-6E8A-4147-A177-3AD203B41FA5}">
                      <a16:colId xmlns:a16="http://schemas.microsoft.com/office/drawing/2014/main" val="20000"/>
                    </a:ext>
                  </a:extLst>
                </a:gridCol>
                <a:gridCol w="6552090">
                  <a:extLst>
                    <a:ext uri="{9D8B030D-6E8A-4147-A177-3AD203B41FA5}">
                      <a16:colId xmlns:a16="http://schemas.microsoft.com/office/drawing/2014/main" val="20001"/>
                    </a:ext>
                  </a:extLst>
                </a:gridCol>
                <a:gridCol w="1010010">
                  <a:extLst>
                    <a:ext uri="{9D8B030D-6E8A-4147-A177-3AD203B41FA5}">
                      <a16:colId xmlns:a16="http://schemas.microsoft.com/office/drawing/2014/main" val="20002"/>
                    </a:ext>
                  </a:extLst>
                </a:gridCol>
                <a:gridCol w="1223657">
                  <a:extLst>
                    <a:ext uri="{9D8B030D-6E8A-4147-A177-3AD203B41FA5}">
                      <a16:colId xmlns:a16="http://schemas.microsoft.com/office/drawing/2014/main" val="20003"/>
                    </a:ext>
                  </a:extLst>
                </a:gridCol>
              </a:tblGrid>
              <a:tr h="734940">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40075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удовлетворенности населения качеством жизни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40075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Число действующих на территории Черемховского района СМСП на 10 тысяч населения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субъект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144,1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400752">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«Развитие системы управления муниципальным образованием»</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40075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муниципальных служащих и работников, получивших дополнительное образование от общего числа запланированных к обучению</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40075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Годовой объем фактически выплаченных социальных гарантий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40075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Размер просроченной кредиторской задолженности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9 967 854,41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400752">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2 «Развитие предпринимательства»</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7"/>
                  </a:ext>
                </a:extLst>
              </a:tr>
              <a:tr h="40075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субъектов малого и среднего предпринимательства, ежегодно привлекаемых к участию в тематических конкурсных мероприятиях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субъект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15</a:t>
                      </a:r>
                    </a:p>
                  </a:txBody>
                  <a:tcPr marL="7739" marR="7739" marT="7739" marB="0" anchor="ctr"/>
                </a:tc>
                <a:extLst>
                  <a:ext uri="{0D108BD9-81ED-4DB2-BD59-A6C34878D82A}">
                    <a16:rowId xmlns:a16="http://schemas.microsoft.com/office/drawing/2014/main" val="10008"/>
                  </a:ext>
                </a:extLst>
              </a:tr>
              <a:tr h="40075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муниципальных контрактов, заключенных с субъектами малого предпринимательства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87,93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9"/>
                  </a:ext>
                </a:extLst>
              </a:tr>
              <a:tr h="62684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муниципального имущества, включенного в перечень муниципального имущества в целях предоставления его во владение и (или) пользование на долгосрочной основе СМСП и организациям, образующим инфраструктуру поддержки СМСП</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0"/>
                  </a:ext>
                </a:extLst>
              </a:tr>
            </a:tbl>
          </a:graphicData>
        </a:graphic>
      </p:graphicFrame>
      <p:sp>
        <p:nvSpPr>
          <p:cNvPr id="4" name="object 40">
            <a:extLst>
              <a:ext uri="{FF2B5EF4-FFF2-40B4-BE49-F238E27FC236}">
                <a16:creationId xmlns:a16="http://schemas.microsoft.com/office/drawing/2014/main" id="{E665F652-B403-4F86-8F3F-C60172608E9D}"/>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55</a:t>
            </a:fld>
            <a:endParaRPr sz="1200" dirty="0">
              <a:latin typeface="Microsoft Sans Serif"/>
              <a:cs typeface="Microsoft Sans Serif"/>
            </a:endParaRPr>
          </a:p>
        </p:txBody>
      </p:sp>
    </p:spTree>
    <p:extLst>
      <p:ext uri="{BB962C8B-B14F-4D97-AF65-F5344CB8AC3E}">
        <p14:creationId xmlns:p14="http://schemas.microsoft.com/office/powerpoint/2010/main" val="12381927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399DA4C-243E-4604-9D97-146D73EB013E}"/>
              </a:ext>
            </a:extLst>
          </p:cNvPr>
          <p:cNvPicPr>
            <a:picLocks noChangeAspect="1"/>
          </p:cNvPicPr>
          <p:nvPr/>
        </p:nvPicPr>
        <p:blipFill>
          <a:blip r:embed="rId3" cstate="print"/>
          <a:stretch>
            <a:fillRect/>
          </a:stretch>
        </p:blipFill>
        <p:spPr>
          <a:xfrm>
            <a:off x="8198963" y="256961"/>
            <a:ext cx="1571142" cy="1178357"/>
          </a:xfrm>
          <a:prstGeom prst="rect">
            <a:avLst/>
          </a:prstGeom>
          <a:effectLst>
            <a:softEdge rad="12700"/>
          </a:effectLst>
        </p:spPr>
      </p:pic>
      <p:sp>
        <p:nvSpPr>
          <p:cNvPr id="2" name="object 2"/>
          <p:cNvSpPr txBox="1"/>
          <p:nvPr/>
        </p:nvSpPr>
        <p:spPr>
          <a:xfrm>
            <a:off x="519863" y="324389"/>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Безопасность жизнедеятельности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27" name="object 27"/>
          <p:cNvSpPr/>
          <p:nvPr/>
        </p:nvSpPr>
        <p:spPr>
          <a:xfrm>
            <a:off x="504668" y="1887528"/>
            <a:ext cx="3993610" cy="518111"/>
          </a:xfrm>
          <a:custGeom>
            <a:avLst/>
            <a:gdLst/>
            <a:ahLst/>
            <a:cxnLst/>
            <a:rect l="l" t="t" r="r" b="b"/>
            <a:pathLst>
              <a:path w="4079875" h="340360">
                <a:moveTo>
                  <a:pt x="4023105" y="0"/>
                </a:moveTo>
                <a:lnTo>
                  <a:pt x="56641" y="0"/>
                </a:lnTo>
                <a:lnTo>
                  <a:pt x="34611" y="4456"/>
                </a:lnTo>
                <a:lnTo>
                  <a:pt x="16605" y="16605"/>
                </a:lnTo>
                <a:lnTo>
                  <a:pt x="4456" y="34611"/>
                </a:lnTo>
                <a:lnTo>
                  <a:pt x="0" y="56641"/>
                </a:lnTo>
                <a:lnTo>
                  <a:pt x="0" y="283210"/>
                </a:lnTo>
                <a:lnTo>
                  <a:pt x="4456" y="305240"/>
                </a:lnTo>
                <a:lnTo>
                  <a:pt x="16605" y="323246"/>
                </a:lnTo>
                <a:lnTo>
                  <a:pt x="34611" y="335395"/>
                </a:lnTo>
                <a:lnTo>
                  <a:pt x="56641" y="339851"/>
                </a:lnTo>
                <a:lnTo>
                  <a:pt x="4023105" y="339851"/>
                </a:lnTo>
                <a:lnTo>
                  <a:pt x="4045136" y="335395"/>
                </a:lnTo>
                <a:lnTo>
                  <a:pt x="4063142" y="323246"/>
                </a:lnTo>
                <a:lnTo>
                  <a:pt x="4075291" y="305240"/>
                </a:lnTo>
                <a:lnTo>
                  <a:pt x="4079748" y="283210"/>
                </a:lnTo>
                <a:lnTo>
                  <a:pt x="4079748" y="56641"/>
                </a:lnTo>
                <a:lnTo>
                  <a:pt x="4075291" y="34611"/>
                </a:lnTo>
                <a:lnTo>
                  <a:pt x="4063142" y="16605"/>
                </a:lnTo>
                <a:lnTo>
                  <a:pt x="4045136" y="4456"/>
                </a:lnTo>
                <a:lnTo>
                  <a:pt x="4023105" y="0"/>
                </a:lnTo>
                <a:close/>
              </a:path>
            </a:pathLst>
          </a:custGeom>
          <a:solidFill>
            <a:srgbClr val="256F9F"/>
          </a:solidFill>
        </p:spPr>
        <p:txBody>
          <a:bodyPr wrap="square" lIns="0" tIns="0" rIns="0" bIns="0" rtlCol="0"/>
          <a:lstStyle/>
          <a:p>
            <a:pPr defTabSz="742950"/>
            <a:endParaRPr sz="1463" dirty="0">
              <a:solidFill>
                <a:prstClr val="black"/>
              </a:solidFill>
              <a:latin typeface="Calibri" panose="020F0502020204030204"/>
            </a:endParaRPr>
          </a:p>
        </p:txBody>
      </p:sp>
      <p:sp>
        <p:nvSpPr>
          <p:cNvPr id="29" name="object 29"/>
          <p:cNvSpPr/>
          <p:nvPr/>
        </p:nvSpPr>
        <p:spPr>
          <a:xfrm>
            <a:off x="516267" y="1115372"/>
            <a:ext cx="2442646" cy="564418"/>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0" name="object 30"/>
          <p:cNvSpPr txBox="1"/>
          <p:nvPr/>
        </p:nvSpPr>
        <p:spPr>
          <a:xfrm>
            <a:off x="525289" y="1160998"/>
            <a:ext cx="2313463" cy="441828"/>
          </a:xfrm>
          <a:prstGeom prst="rect">
            <a:avLst/>
          </a:prstGeom>
        </p:spPr>
        <p:txBody>
          <a:bodyPr vert="horz" wrap="square" lIns="0" tIns="10835" rIns="0" bIns="0" rtlCol="0">
            <a:spAutoFit/>
          </a:bodyPr>
          <a:lstStyle/>
          <a:p>
            <a:pPr marL="10319" marR="4128" indent="107315"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2764129" y="1122756"/>
            <a:ext cx="2039492" cy="564418"/>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2" name="object 32"/>
          <p:cNvSpPr txBox="1"/>
          <p:nvPr/>
        </p:nvSpPr>
        <p:spPr>
          <a:xfrm>
            <a:off x="3254247" y="1177639"/>
            <a:ext cx="982904"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9 042,4</a:t>
            </a:r>
            <a:endParaRPr sz="1400" dirty="0">
              <a:solidFill>
                <a:prstClr val="black"/>
              </a:solidFill>
              <a:latin typeface="Microsoft Sans Serif"/>
              <a:cs typeface="Microsoft Sans Serif"/>
            </a:endParaRPr>
          </a:p>
        </p:txBody>
      </p:sp>
      <p:sp>
        <p:nvSpPr>
          <p:cNvPr id="33" name="object 33"/>
          <p:cNvSpPr/>
          <p:nvPr/>
        </p:nvSpPr>
        <p:spPr>
          <a:xfrm>
            <a:off x="4627291" y="1130140"/>
            <a:ext cx="1903293" cy="564418"/>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4" name="object 34"/>
          <p:cNvSpPr txBox="1"/>
          <p:nvPr/>
        </p:nvSpPr>
        <p:spPr>
          <a:xfrm>
            <a:off x="5110874" y="1182022"/>
            <a:ext cx="981313"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endParaRPr lang="ru-RU" sz="1400" spc="-28" dirty="0">
              <a:solidFill>
                <a:srgbClr val="FFFFFF"/>
              </a:solidFill>
              <a:latin typeface="Microsoft Sans Serif"/>
              <a:cs typeface="Microsoft Sans Serif"/>
            </a:endParaRPr>
          </a:p>
          <a:p>
            <a:pPr marL="10319" algn="ctr" defTabSz="742950">
              <a:spcBef>
                <a:spcPts val="85"/>
              </a:spcBef>
            </a:pP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15 080,7</a:t>
            </a:r>
            <a:endParaRPr sz="1400" dirty="0">
              <a:solidFill>
                <a:prstClr val="black"/>
              </a:solidFill>
              <a:latin typeface="Microsoft Sans Serif"/>
              <a:cs typeface="Microsoft Sans Serif"/>
            </a:endParaRPr>
          </a:p>
        </p:txBody>
      </p:sp>
      <p:sp>
        <p:nvSpPr>
          <p:cNvPr id="35" name="object 35"/>
          <p:cNvSpPr/>
          <p:nvPr/>
        </p:nvSpPr>
        <p:spPr>
          <a:xfrm>
            <a:off x="6354255" y="1130140"/>
            <a:ext cx="2009078" cy="564418"/>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6" name="object 36"/>
          <p:cNvSpPr txBox="1"/>
          <p:nvPr/>
        </p:nvSpPr>
        <p:spPr>
          <a:xfrm>
            <a:off x="6821912" y="1185023"/>
            <a:ext cx="983127"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35 058,3</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pic>
        <p:nvPicPr>
          <p:cNvPr id="16" name="Рисунок 15">
            <a:extLst>
              <a:ext uri="{FF2B5EF4-FFF2-40B4-BE49-F238E27FC236}">
                <a16:creationId xmlns:a16="http://schemas.microsoft.com/office/drawing/2014/main" id="{8AA1F108-6F6D-4B1C-9487-0CE6676511E1}"/>
              </a:ext>
            </a:extLst>
          </p:cNvPr>
          <p:cNvPicPr>
            <a:picLocks noChangeAspect="1"/>
          </p:cNvPicPr>
          <p:nvPr/>
        </p:nvPicPr>
        <p:blipFill>
          <a:blip r:embed="rId4"/>
          <a:stretch>
            <a:fillRect/>
          </a:stretch>
        </p:blipFill>
        <p:spPr>
          <a:xfrm>
            <a:off x="823881" y="1982961"/>
            <a:ext cx="3421052" cy="390178"/>
          </a:xfrm>
          <a:prstGeom prst="rect">
            <a:avLst/>
          </a:prstGeom>
        </p:spPr>
      </p:pic>
      <p:sp>
        <p:nvSpPr>
          <p:cNvPr id="5" name="TextBox 4">
            <a:extLst>
              <a:ext uri="{FF2B5EF4-FFF2-40B4-BE49-F238E27FC236}">
                <a16:creationId xmlns:a16="http://schemas.microsoft.com/office/drawing/2014/main" id="{48EB5CE1-7BD2-48B9-95ED-FE22A5E47E4B}"/>
              </a:ext>
            </a:extLst>
          </p:cNvPr>
          <p:cNvSpPr txBox="1"/>
          <p:nvPr/>
        </p:nvSpPr>
        <p:spPr>
          <a:xfrm>
            <a:off x="5191141" y="2364453"/>
            <a:ext cx="4239752" cy="3631763"/>
          </a:xfrm>
          <a:prstGeom prst="rect">
            <a:avLst/>
          </a:prstGeom>
          <a:noFill/>
        </p:spPr>
        <p:txBody>
          <a:bodyPr wrap="square" rtlCol="0">
            <a:spAutoFit/>
          </a:bodyPr>
          <a:lstStyle/>
          <a:p>
            <a:pPr algn="just"/>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     Подпрограмма "Повышение безопасности дорожного движения "</a:t>
            </a: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 </a:t>
            </a:r>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исполнена на сумму 19 856,3 тыс. руб.:</a:t>
            </a:r>
          </a:p>
          <a:p>
            <a:pPr algn="just"/>
            <a:endPar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приобретение методической литературы и проведение районных мероприятий по предупреждению детского дорожно-транспортного травматизма в сумме 37,4 тыс. руб.;</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содержание автомобильных дорог, находящихся в собственности района, за счет средств дорожного фонда в сумме 201,0 тыс. руб. Остаток средств дорожного фонда района на 01.01.2026 составил 17 694,6 тыс. руб.;</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государственная экспертиза проектной документации по капитальному ремонту автомобильных дорог общего пользования на сумму 33,6 тыс. руб.;</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Предоставление межбюджетных трансфертов бюджетам поселений на осуществление полномочий по обеспечению дорожной деятельности в отношении автомобильных дорог местного значения в границах населенных пунктов поселений и обеспечение безопасности дорожного движения на них в  сумме 17 384,3 тыс. руб.;</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Реализация инициативного проекта «Ремонт дороги деревни Красный Брод» на сумму 2 200,0 тыс. руб., из них 220,0 тыс. руб. за счет средств инициативных групп, 1 980,0 тыс. руб. за счет средств субсидии из бюджета региона.</a:t>
            </a:r>
          </a:p>
        </p:txBody>
      </p:sp>
      <p:sp>
        <p:nvSpPr>
          <p:cNvPr id="25" name="object 40">
            <a:extLst>
              <a:ext uri="{FF2B5EF4-FFF2-40B4-BE49-F238E27FC236}">
                <a16:creationId xmlns:a16="http://schemas.microsoft.com/office/drawing/2014/main" id="{86CF733B-67A5-45BF-9417-3B1830BA3224}"/>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56</a:t>
            </a:fld>
            <a:endParaRPr sz="1200" dirty="0">
              <a:latin typeface="Microsoft Sans Serif"/>
              <a:cs typeface="Microsoft Sans Serif"/>
            </a:endParaRPr>
          </a:p>
        </p:txBody>
      </p:sp>
      <p:graphicFrame>
        <p:nvGraphicFramePr>
          <p:cNvPr id="21" name="Диаграмма 20">
            <a:extLst>
              <a:ext uri="{FF2B5EF4-FFF2-40B4-BE49-F238E27FC236}">
                <a16:creationId xmlns:a16="http://schemas.microsoft.com/office/drawing/2014/main" id="{AD53721F-34B6-4A55-BA9F-D40274872DA3}"/>
              </a:ext>
            </a:extLst>
          </p:cNvPr>
          <p:cNvGraphicFramePr/>
          <p:nvPr/>
        </p:nvGraphicFramePr>
        <p:xfrm>
          <a:off x="250110" y="2712915"/>
          <a:ext cx="4860764" cy="352439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963839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399DA4C-243E-4604-9D97-146D73EB013E}"/>
              </a:ext>
            </a:extLst>
          </p:cNvPr>
          <p:cNvPicPr>
            <a:picLocks noChangeAspect="1"/>
          </p:cNvPicPr>
          <p:nvPr/>
        </p:nvPicPr>
        <p:blipFill>
          <a:blip r:embed="rId3" cstate="print"/>
          <a:stretch>
            <a:fillRect/>
          </a:stretch>
        </p:blipFill>
        <p:spPr>
          <a:xfrm>
            <a:off x="8198963" y="256961"/>
            <a:ext cx="1571142" cy="1178357"/>
          </a:xfrm>
          <a:prstGeom prst="rect">
            <a:avLst/>
          </a:prstGeom>
          <a:effectLst>
            <a:softEdge rad="12700"/>
          </a:effectLst>
        </p:spPr>
      </p:pic>
      <p:sp>
        <p:nvSpPr>
          <p:cNvPr id="2" name="object 2"/>
          <p:cNvSpPr txBox="1"/>
          <p:nvPr/>
        </p:nvSpPr>
        <p:spPr>
          <a:xfrm>
            <a:off x="519863" y="324389"/>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Безопасность жизнедеятельности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29" name="object 29"/>
          <p:cNvSpPr/>
          <p:nvPr/>
        </p:nvSpPr>
        <p:spPr>
          <a:xfrm>
            <a:off x="516267" y="1115372"/>
            <a:ext cx="2442646" cy="564418"/>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0" name="object 30"/>
          <p:cNvSpPr txBox="1"/>
          <p:nvPr/>
        </p:nvSpPr>
        <p:spPr>
          <a:xfrm>
            <a:off x="525289" y="1160998"/>
            <a:ext cx="2313463" cy="441828"/>
          </a:xfrm>
          <a:prstGeom prst="rect">
            <a:avLst/>
          </a:prstGeom>
        </p:spPr>
        <p:txBody>
          <a:bodyPr vert="horz" wrap="square" lIns="0" tIns="10835" rIns="0" bIns="0" rtlCol="0">
            <a:spAutoFit/>
          </a:bodyPr>
          <a:lstStyle/>
          <a:p>
            <a:pPr marL="10319" marR="4128" indent="107315"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2764129" y="1122756"/>
            <a:ext cx="2039492" cy="564418"/>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2" name="object 32"/>
          <p:cNvSpPr txBox="1"/>
          <p:nvPr/>
        </p:nvSpPr>
        <p:spPr>
          <a:xfrm>
            <a:off x="3254247" y="1177639"/>
            <a:ext cx="982904"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9 042,4</a:t>
            </a:r>
            <a:endParaRPr sz="1400" dirty="0">
              <a:solidFill>
                <a:prstClr val="black"/>
              </a:solidFill>
              <a:latin typeface="Microsoft Sans Serif"/>
              <a:cs typeface="Microsoft Sans Serif"/>
            </a:endParaRPr>
          </a:p>
        </p:txBody>
      </p:sp>
      <p:sp>
        <p:nvSpPr>
          <p:cNvPr id="33" name="object 33"/>
          <p:cNvSpPr/>
          <p:nvPr/>
        </p:nvSpPr>
        <p:spPr>
          <a:xfrm>
            <a:off x="4627291" y="1130140"/>
            <a:ext cx="1903293" cy="564418"/>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4" name="object 34"/>
          <p:cNvSpPr txBox="1"/>
          <p:nvPr/>
        </p:nvSpPr>
        <p:spPr>
          <a:xfrm>
            <a:off x="5110874" y="1182022"/>
            <a:ext cx="981313"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endParaRPr lang="ru-RU" sz="1400" spc="-28" dirty="0">
              <a:solidFill>
                <a:srgbClr val="FFFFFF"/>
              </a:solidFill>
              <a:latin typeface="Microsoft Sans Serif"/>
              <a:cs typeface="Microsoft Sans Serif"/>
            </a:endParaRPr>
          </a:p>
          <a:p>
            <a:pPr marL="10319" algn="ctr" defTabSz="742950">
              <a:spcBef>
                <a:spcPts val="85"/>
              </a:spcBef>
            </a:pP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15 080,7</a:t>
            </a:r>
            <a:endParaRPr sz="1400" dirty="0">
              <a:solidFill>
                <a:prstClr val="black"/>
              </a:solidFill>
              <a:latin typeface="Microsoft Sans Serif"/>
              <a:cs typeface="Microsoft Sans Serif"/>
            </a:endParaRPr>
          </a:p>
        </p:txBody>
      </p:sp>
      <p:sp>
        <p:nvSpPr>
          <p:cNvPr id="35" name="object 35"/>
          <p:cNvSpPr/>
          <p:nvPr/>
        </p:nvSpPr>
        <p:spPr>
          <a:xfrm>
            <a:off x="6354255" y="1130140"/>
            <a:ext cx="2009078" cy="564418"/>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63" dirty="0">
              <a:solidFill>
                <a:prstClr val="black"/>
              </a:solidFill>
              <a:latin typeface="Calibri" panose="020F0502020204030204"/>
            </a:endParaRPr>
          </a:p>
        </p:txBody>
      </p:sp>
      <p:sp>
        <p:nvSpPr>
          <p:cNvPr id="36" name="object 36"/>
          <p:cNvSpPr txBox="1"/>
          <p:nvPr/>
        </p:nvSpPr>
        <p:spPr>
          <a:xfrm>
            <a:off x="6821912" y="1185023"/>
            <a:ext cx="983127"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35 058,3</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pic>
        <p:nvPicPr>
          <p:cNvPr id="16" name="Рисунок 15">
            <a:extLst>
              <a:ext uri="{FF2B5EF4-FFF2-40B4-BE49-F238E27FC236}">
                <a16:creationId xmlns:a16="http://schemas.microsoft.com/office/drawing/2014/main" id="{8AA1F108-6F6D-4B1C-9487-0CE6676511E1}"/>
              </a:ext>
            </a:extLst>
          </p:cNvPr>
          <p:cNvPicPr>
            <a:picLocks noChangeAspect="1"/>
          </p:cNvPicPr>
          <p:nvPr/>
        </p:nvPicPr>
        <p:blipFill>
          <a:blip r:embed="rId4"/>
          <a:stretch>
            <a:fillRect/>
          </a:stretch>
        </p:blipFill>
        <p:spPr>
          <a:xfrm>
            <a:off x="876819" y="1839628"/>
            <a:ext cx="3421052" cy="390178"/>
          </a:xfrm>
          <a:prstGeom prst="rect">
            <a:avLst/>
          </a:prstGeom>
        </p:spPr>
      </p:pic>
      <p:sp>
        <p:nvSpPr>
          <p:cNvPr id="10" name="TextBox 9">
            <a:extLst>
              <a:ext uri="{FF2B5EF4-FFF2-40B4-BE49-F238E27FC236}">
                <a16:creationId xmlns:a16="http://schemas.microsoft.com/office/drawing/2014/main" id="{8D2A2AD6-5F93-4202-92F1-81329FD18029}"/>
              </a:ext>
            </a:extLst>
          </p:cNvPr>
          <p:cNvSpPr txBox="1"/>
          <p:nvPr/>
        </p:nvSpPr>
        <p:spPr>
          <a:xfrm>
            <a:off x="632520" y="2811389"/>
            <a:ext cx="8474483" cy="1938992"/>
          </a:xfrm>
          <a:prstGeom prst="rect">
            <a:avLst/>
          </a:prstGeom>
          <a:noFill/>
        </p:spPr>
        <p:txBody>
          <a:bodyPr wrap="square" rtlCol="0">
            <a:spAutoFit/>
          </a:bodyPr>
          <a:lstStyle/>
          <a:p>
            <a:pPr algn="just"/>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   Подпрограмма «Обеспечение общественной безопасности» исполнена на сумму    14 796,7 тыс. руб: </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распространение агитационных материалов, посвященных профилактике правонарушений, противодействию терроризму и экстремизму реализовано на сумму 39,7 тыс. руб.;</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 стимулирование работы участковых уполномоченных полиции по профилактике и предупреждению правонарушений в рамках проводимого МО МВД России «Черемховский» конкурса «Лучший участковый уполномоченный полиции» осуществлено на сумму 5,0 тыс. руб.;</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Проведение муниципального конкурса социального плаката и рисунка «Защитники Отечества» из бюджета района направлено 10,0 тыс. руб. на награждение победителей конкурса; </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функционирование Единой дежурно-диспетчерской службы обеспечено на сумму 10 396,6 тыс. руб.;</a:t>
            </a:r>
          </a:p>
          <a:p>
            <a:pPr marL="171450" indent="-171450" algn="just">
              <a:buFont typeface="Arial" panose="020B0604020202020204" pitchFamily="34" charset="0"/>
              <a:buChar char="•"/>
            </a:pP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В рамках реализации мероприятий перечня проектов народных инициатив на сумму 4 680,0 тыс. руб. осуществлена установка системы оповещения населения на территории шести населенных пунктов: д. В.Иреть, д. Ключи, с. К-Ангарск, д. Малиновка, д. Средний Булай, п. Юлинск.</a:t>
            </a:r>
          </a:p>
        </p:txBody>
      </p:sp>
      <p:sp>
        <p:nvSpPr>
          <p:cNvPr id="25" name="object 40">
            <a:extLst>
              <a:ext uri="{FF2B5EF4-FFF2-40B4-BE49-F238E27FC236}">
                <a16:creationId xmlns:a16="http://schemas.microsoft.com/office/drawing/2014/main" id="{86CF733B-67A5-45BF-9417-3B1830BA3224}"/>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57</a:t>
            </a:fld>
            <a:endParaRPr sz="1200" dirty="0">
              <a:latin typeface="Microsoft Sans Serif"/>
              <a:cs typeface="Microsoft Sans Serif"/>
            </a:endParaRPr>
          </a:p>
        </p:txBody>
      </p:sp>
      <p:sp>
        <p:nvSpPr>
          <p:cNvPr id="22" name="TextBox 21">
            <a:extLst>
              <a:ext uri="{FF2B5EF4-FFF2-40B4-BE49-F238E27FC236}">
                <a16:creationId xmlns:a16="http://schemas.microsoft.com/office/drawing/2014/main" id="{C630A88B-634D-4A48-AEF6-AB6A119D0A18}"/>
              </a:ext>
            </a:extLst>
          </p:cNvPr>
          <p:cNvSpPr txBox="1"/>
          <p:nvPr/>
        </p:nvSpPr>
        <p:spPr>
          <a:xfrm>
            <a:off x="798997" y="4905346"/>
            <a:ext cx="8308006" cy="553998"/>
          </a:xfrm>
          <a:prstGeom prst="rect">
            <a:avLst/>
          </a:prstGeom>
          <a:noFill/>
        </p:spPr>
        <p:txBody>
          <a:bodyPr wrap="square" rtlCol="0">
            <a:spAutoFit/>
          </a:bodyPr>
          <a:lstStyle/>
          <a:p>
            <a:pPr algn="just"/>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   Подпрограмма «Реализация государственной Национальной политики в Черемховском районном муниципальном образовании» </a:t>
            </a: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проведение мероприятия направленного на укрепление межнациональных отношений ( межмуниципальный этнофестиваль «Душа нации») на сумму 28,8 тыс. руб.</a:t>
            </a:r>
          </a:p>
        </p:txBody>
      </p:sp>
      <p:sp>
        <p:nvSpPr>
          <p:cNvPr id="23" name="TextBox 22">
            <a:extLst>
              <a:ext uri="{FF2B5EF4-FFF2-40B4-BE49-F238E27FC236}">
                <a16:creationId xmlns:a16="http://schemas.microsoft.com/office/drawing/2014/main" id="{46E8EEDE-A2C0-47FA-8187-DFB3828FE9DF}"/>
              </a:ext>
            </a:extLst>
          </p:cNvPr>
          <p:cNvSpPr txBox="1"/>
          <p:nvPr/>
        </p:nvSpPr>
        <p:spPr>
          <a:xfrm>
            <a:off x="798997" y="2141224"/>
            <a:ext cx="8230184" cy="400110"/>
          </a:xfrm>
          <a:prstGeom prst="rect">
            <a:avLst/>
          </a:prstGeom>
          <a:noFill/>
        </p:spPr>
        <p:txBody>
          <a:bodyPr wrap="square" rtlCol="0">
            <a:spAutoFit/>
          </a:bodyPr>
          <a:lstStyle/>
          <a:p>
            <a:pPr algn="just"/>
            <a:r>
              <a:rPr lang="ru-RU" sz="1000" b="1" dirty="0">
                <a:latin typeface="Microsoft Sans Serif" panose="020B0604020202020204" pitchFamily="34" charset="0"/>
                <a:ea typeface="Microsoft Sans Serif" panose="020B0604020202020204" pitchFamily="34" charset="0"/>
                <a:cs typeface="Microsoft Sans Serif" panose="020B0604020202020204" pitchFamily="34" charset="0"/>
              </a:rPr>
              <a:t>   Подпрограмма «Улучшение условий и охраны труда» </a:t>
            </a:r>
            <a:r>
              <a:rPr lang="ru-RU" sz="1000" dirty="0">
                <a:latin typeface="Microsoft Sans Serif" panose="020B0604020202020204" pitchFamily="34" charset="0"/>
                <a:ea typeface="Microsoft Sans Serif" panose="020B0604020202020204" pitchFamily="34" charset="0"/>
                <a:cs typeface="Microsoft Sans Serif" panose="020B0604020202020204" pitchFamily="34" charset="0"/>
              </a:rPr>
              <a:t>проведение конкурсных мероприятий в области охраны труда на сумму 30,0 тыс. руб., а также приобретение средств индивидуальной защиты в сумме 5,0 тыс. руб.</a:t>
            </a:r>
          </a:p>
        </p:txBody>
      </p:sp>
    </p:spTree>
    <p:extLst>
      <p:ext uri="{BB962C8B-B14F-4D97-AF65-F5344CB8AC3E}">
        <p14:creationId xmlns:p14="http://schemas.microsoft.com/office/powerpoint/2010/main" val="33386399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4280D17C-9BDE-4B28-A628-93D1DEB3E4C7}"/>
              </a:ext>
            </a:extLst>
          </p:cNvPr>
          <p:cNvGraphicFramePr>
            <a:graphicFrameLocks noGrp="1"/>
          </p:cNvGraphicFramePr>
          <p:nvPr/>
        </p:nvGraphicFramePr>
        <p:xfrm>
          <a:off x="416497" y="1268760"/>
          <a:ext cx="9073008" cy="4896544"/>
        </p:xfrm>
        <a:graphic>
          <a:graphicData uri="http://schemas.openxmlformats.org/drawingml/2006/table">
            <a:tbl>
              <a:tblPr firstRow="1" bandRow="1">
                <a:tableStyleId>{B301B821-A1FF-4177-AEE7-76D212191A09}</a:tableStyleId>
              </a:tblPr>
              <a:tblGrid>
                <a:gridCol w="565782">
                  <a:extLst>
                    <a:ext uri="{9D8B030D-6E8A-4147-A177-3AD203B41FA5}">
                      <a16:colId xmlns:a16="http://schemas.microsoft.com/office/drawing/2014/main" val="20000"/>
                    </a:ext>
                  </a:extLst>
                </a:gridCol>
                <a:gridCol w="6632361">
                  <a:extLst>
                    <a:ext uri="{9D8B030D-6E8A-4147-A177-3AD203B41FA5}">
                      <a16:colId xmlns:a16="http://schemas.microsoft.com/office/drawing/2014/main" val="20001"/>
                    </a:ext>
                  </a:extLst>
                </a:gridCol>
                <a:gridCol w="655928">
                  <a:extLst>
                    <a:ext uri="{9D8B030D-6E8A-4147-A177-3AD203B41FA5}">
                      <a16:colId xmlns:a16="http://schemas.microsoft.com/office/drawing/2014/main" val="20002"/>
                    </a:ext>
                  </a:extLst>
                </a:gridCol>
                <a:gridCol w="1218937">
                  <a:extLst>
                    <a:ext uri="{9D8B030D-6E8A-4147-A177-3AD203B41FA5}">
                      <a16:colId xmlns:a16="http://schemas.microsoft.com/office/drawing/2014/main" val="20003"/>
                    </a:ext>
                  </a:extLst>
                </a:gridCol>
              </a:tblGrid>
              <a:tr h="701674">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279611">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Строительство виадука на территории Черемховского района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39686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пострадавших в результате несчастных случаев на производстве с утратой трудоспособности на 1 рабочий день и более в расчете на 1000 работающих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36256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зарегистрированных преступлений относительно к предыдущему году</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0,96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362565">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граждан, положительно оценивающих состояние межнациональных отношений в муниципальном образовании</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75,0</a:t>
                      </a:r>
                    </a:p>
                  </a:txBody>
                  <a:tcPr marL="7739" marR="7739" marT="7739" marB="0" anchor="ctr"/>
                </a:tc>
                <a:extLst>
                  <a:ext uri="{0D108BD9-81ED-4DB2-BD59-A6C34878D82A}">
                    <a16:rowId xmlns:a16="http://schemas.microsoft.com/office/drawing/2014/main" val="1337248186"/>
                  </a:ext>
                </a:extLst>
              </a:tr>
              <a:tr h="365012">
                <a:tc gridSpan="4">
                  <a:txBody>
                    <a:bodyPr/>
                    <a:lstStyle/>
                    <a:p>
                      <a:pPr algn="l"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«Повышение безопасности дорожного движения в Черемховском районном муниципальном образовании»</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4"/>
                  </a:ext>
                </a:extLst>
              </a:tr>
              <a:tr h="3552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Сокращение количества ДТП на 7 % к 2025 году</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кол-во ДТП</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24</a:t>
                      </a:r>
                    </a:p>
                  </a:txBody>
                  <a:tcPr marL="7739" marR="7739" marT="7739" marB="0" anchor="ctr"/>
                </a:tc>
                <a:extLst>
                  <a:ext uri="{0D108BD9-81ED-4DB2-BD59-A6C34878D82A}">
                    <a16:rowId xmlns:a16="http://schemas.microsoft.com/office/drawing/2014/main" val="10005"/>
                  </a:ext>
                </a:extLst>
              </a:tr>
              <a:tr h="3552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Приведение районных дорог в соответствие с нормативными требованиями в части безопасности дорожного движения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да/нет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340638">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населенных пунктов, в которых осуществлено строительство пешеходного перехода (виадука)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r h="340638">
                <a:tc gridSpan="4">
                  <a:txBody>
                    <a:bodyPr/>
                    <a:lstStyle/>
                    <a:p>
                      <a:pPr algn="l"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2 «Улучшение условий охраны труда в Черемховском районном муниципальном образовании»</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8"/>
                  </a:ext>
                </a:extLst>
              </a:tr>
              <a:tr h="340638">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рабочих мест, на которых проведена специальная оценка условий труда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99,8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9"/>
                  </a:ext>
                </a:extLst>
              </a:tr>
              <a:tr h="35523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организаций и индивидуальных предпринимателей Черемховского районного муниципального образования, принявших участие в конкурсе</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0"/>
                  </a:ext>
                </a:extLst>
              </a:tr>
              <a:tr h="340638">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работодателей, работников, прошедших обучение по охране труда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101,1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1"/>
                  </a:ext>
                </a:extLst>
              </a:tr>
            </a:tbl>
          </a:graphicData>
        </a:graphic>
      </p:graphicFrame>
      <p:sp>
        <p:nvSpPr>
          <p:cNvPr id="4" name="object 2">
            <a:extLst>
              <a:ext uri="{FF2B5EF4-FFF2-40B4-BE49-F238E27FC236}">
                <a16:creationId xmlns:a16="http://schemas.microsoft.com/office/drawing/2014/main" id="{EA2B65FA-9E9D-43E6-9677-D795D2BED9C6}"/>
              </a:ext>
            </a:extLst>
          </p:cNvPr>
          <p:cNvSpPr txBox="1"/>
          <p:nvPr/>
        </p:nvSpPr>
        <p:spPr>
          <a:xfrm>
            <a:off x="519863" y="324389"/>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Безопасность</a:t>
            </a:r>
            <a:r>
              <a:rPr lang="ru-RU" b="1" spc="-8"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жизнедеятельности в Черемховском районном муниципальном </a:t>
            </a: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образовании</a:t>
            </a:r>
            <a:r>
              <a:rPr lang="ru-RU" b="1" spc="-8"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a:t>
            </a:r>
            <a:r>
              <a:rPr b="1"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a:t>
            </a:r>
            <a:r>
              <a:rPr lang="ru-RU" b="1"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тыс.</a:t>
            </a:r>
            <a:r>
              <a:rPr b="1" spc="-4"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 </a:t>
            </a:r>
            <a:r>
              <a:rPr b="1" spc="-16"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rPr>
              <a:t>рублей)</a:t>
            </a:r>
            <a:endParaRPr dirty="0">
              <a:solidFill>
                <a:prstClr val="black"/>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6" name="object 40">
            <a:extLst>
              <a:ext uri="{FF2B5EF4-FFF2-40B4-BE49-F238E27FC236}">
                <a16:creationId xmlns:a16="http://schemas.microsoft.com/office/drawing/2014/main" id="{48E375C8-006B-4844-8CFF-DDE293813ED4}"/>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58</a:t>
            </a:fld>
            <a:endParaRPr sz="1200" dirty="0">
              <a:latin typeface="Microsoft Sans Serif"/>
              <a:cs typeface="Microsoft Sans Serif"/>
            </a:endParaRPr>
          </a:p>
        </p:txBody>
      </p:sp>
    </p:spTree>
    <p:extLst>
      <p:ext uri="{BB962C8B-B14F-4D97-AF65-F5344CB8AC3E}">
        <p14:creationId xmlns:p14="http://schemas.microsoft.com/office/powerpoint/2010/main" val="29188587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B6D100FE-24DA-4D00-88C2-9152C73D290A}"/>
              </a:ext>
            </a:extLst>
          </p:cNvPr>
          <p:cNvGraphicFramePr>
            <a:graphicFrameLocks noGrp="1"/>
          </p:cNvGraphicFramePr>
          <p:nvPr/>
        </p:nvGraphicFramePr>
        <p:xfrm>
          <a:off x="416496" y="1196752"/>
          <a:ext cx="9145016" cy="5040942"/>
        </p:xfrm>
        <a:graphic>
          <a:graphicData uri="http://schemas.openxmlformats.org/drawingml/2006/table">
            <a:tbl>
              <a:tblPr firstRow="1" bandRow="1">
                <a:tableStyleId>{B301B821-A1FF-4177-AEE7-76D212191A09}</a:tableStyleId>
              </a:tblPr>
              <a:tblGrid>
                <a:gridCol w="570272">
                  <a:extLst>
                    <a:ext uri="{9D8B030D-6E8A-4147-A177-3AD203B41FA5}">
                      <a16:colId xmlns:a16="http://schemas.microsoft.com/office/drawing/2014/main" val="20000"/>
                    </a:ext>
                  </a:extLst>
                </a:gridCol>
                <a:gridCol w="6684999">
                  <a:extLst>
                    <a:ext uri="{9D8B030D-6E8A-4147-A177-3AD203B41FA5}">
                      <a16:colId xmlns:a16="http://schemas.microsoft.com/office/drawing/2014/main" val="20001"/>
                    </a:ext>
                  </a:extLst>
                </a:gridCol>
                <a:gridCol w="661134">
                  <a:extLst>
                    <a:ext uri="{9D8B030D-6E8A-4147-A177-3AD203B41FA5}">
                      <a16:colId xmlns:a16="http://schemas.microsoft.com/office/drawing/2014/main" val="20002"/>
                    </a:ext>
                  </a:extLst>
                </a:gridCol>
                <a:gridCol w="1228611">
                  <a:extLst>
                    <a:ext uri="{9D8B030D-6E8A-4147-A177-3AD203B41FA5}">
                      <a16:colId xmlns:a16="http://schemas.microsoft.com/office/drawing/2014/main" val="20003"/>
                    </a:ext>
                  </a:extLst>
                </a:gridCol>
              </a:tblGrid>
              <a:tr h="720080">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354365">
                <a:tc gridSpan="4">
                  <a:txBody>
                    <a:bodyPr/>
                    <a:lstStyle/>
                    <a:p>
                      <a:pPr algn="l"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3 «Обеспечение общественной безопасности на территории Черемховского районного муниципального образования»</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596551">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проведенных в образовательных учреждениях мероприятий с использованием активных форм участия учащихся по формированию у них потребности жить в условиях межэтнического и межрелигиозного согласия.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596551">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разработанных, изготовленных и распространенных в местах массового пребывания людей информационных материалов (памяток, листовок, буклетов и др.) по вопросам противодействия терроризму и экстремизму.</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3 000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462597">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проведенных с молодёжью мероприятий (лекций, выступлений) на тему профилактики терроризма и экстремизма.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41913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проведённых культурно-массовых мероприятий, направленных на профилактику экстремизма, укрепление межнационального согласия.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43170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проводимых лекций просветительского характера с участием сотрудников МО МВД России «Черемховский».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596551">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разработанных и распространенных среди населения печатных изданий (памяток, листовок, плакатов и др.) профилактической и агитационной направленности, в том числе о порядке действия граждан при совершении в отношении них правонарушений.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4 000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r h="43170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проводимых профилактических акций на предмет незаконной реализации несовершеннолетним спиртных напитков, выявление фактов жестокого обращения с детьми.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8"/>
                  </a:ext>
                </a:extLst>
              </a:tr>
              <a:tr h="43170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изготовленной и распространенной печатной и другой агитационной продукции, в том числе антинаркотической направленности.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2 000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9"/>
                  </a:ext>
                </a:extLst>
              </a:tr>
            </a:tbl>
          </a:graphicData>
        </a:graphic>
      </p:graphicFrame>
      <p:sp>
        <p:nvSpPr>
          <p:cNvPr id="5" name="object 2">
            <a:extLst>
              <a:ext uri="{FF2B5EF4-FFF2-40B4-BE49-F238E27FC236}">
                <a16:creationId xmlns:a16="http://schemas.microsoft.com/office/drawing/2014/main" id="{CB0E8955-B668-4D60-8277-EB2E45D09902}"/>
              </a:ext>
            </a:extLst>
          </p:cNvPr>
          <p:cNvSpPr txBox="1"/>
          <p:nvPr/>
        </p:nvSpPr>
        <p:spPr>
          <a:xfrm>
            <a:off x="519863" y="324389"/>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Безопасность жизнедеятельности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6" name="object 40">
            <a:extLst>
              <a:ext uri="{FF2B5EF4-FFF2-40B4-BE49-F238E27FC236}">
                <a16:creationId xmlns:a16="http://schemas.microsoft.com/office/drawing/2014/main" id="{4513DF14-EE3B-4846-9DAE-43FF5CECD6FD}"/>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59</a:t>
            </a:fld>
            <a:endParaRPr sz="1200" dirty="0">
              <a:latin typeface="Microsoft Sans Serif"/>
              <a:cs typeface="Microsoft Sans Serif"/>
            </a:endParaRPr>
          </a:p>
        </p:txBody>
      </p:sp>
    </p:spTree>
    <p:extLst>
      <p:ext uri="{BB962C8B-B14F-4D97-AF65-F5344CB8AC3E}">
        <p14:creationId xmlns:p14="http://schemas.microsoft.com/office/powerpoint/2010/main" val="1471371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73644" y="255699"/>
            <a:ext cx="5765165" cy="574040"/>
          </a:xfrm>
          <a:prstGeom prst="rect">
            <a:avLst/>
          </a:prstGeom>
        </p:spPr>
        <p:txBody>
          <a:bodyPr vert="horz" wrap="square" lIns="0" tIns="12700" rIns="0" bIns="0" rtlCol="0">
            <a:spAutoFit/>
          </a:bodyPr>
          <a:lstStyle/>
          <a:p>
            <a:pPr marL="12700" marR="5080">
              <a:lnSpc>
                <a:spcPct val="100000"/>
              </a:lnSpc>
              <a:spcBef>
                <a:spcPts val="100"/>
              </a:spcBef>
            </a:pPr>
            <a:r>
              <a:rPr sz="1800" b="1" dirty="0">
                <a:latin typeface="Arial"/>
                <a:cs typeface="Arial"/>
              </a:rPr>
              <a:t>Основные </a:t>
            </a:r>
            <a:r>
              <a:rPr sz="1800" b="1" spc="-10" dirty="0">
                <a:latin typeface="Arial"/>
                <a:cs typeface="Arial"/>
              </a:rPr>
              <a:t>показатели</a:t>
            </a:r>
            <a:r>
              <a:rPr sz="1800" b="1" spc="40" dirty="0">
                <a:latin typeface="Arial"/>
                <a:cs typeface="Arial"/>
              </a:rPr>
              <a:t> </a:t>
            </a:r>
            <a:r>
              <a:rPr sz="1800" b="1" spc="-10" dirty="0">
                <a:latin typeface="Arial"/>
                <a:cs typeface="Arial"/>
              </a:rPr>
              <a:t>социально-экономического </a:t>
            </a:r>
            <a:r>
              <a:rPr sz="1800" b="1" spc="-484" dirty="0">
                <a:latin typeface="Arial"/>
                <a:cs typeface="Arial"/>
              </a:rPr>
              <a:t> </a:t>
            </a:r>
            <a:r>
              <a:rPr sz="1800" b="1" spc="-5" dirty="0">
                <a:latin typeface="Arial"/>
                <a:cs typeface="Arial"/>
              </a:rPr>
              <a:t>развития</a:t>
            </a:r>
            <a:r>
              <a:rPr sz="1800" b="1" spc="55" dirty="0">
                <a:latin typeface="Arial"/>
                <a:cs typeface="Arial"/>
              </a:rPr>
              <a:t> </a:t>
            </a:r>
            <a:r>
              <a:rPr sz="1800" b="1" spc="-10" dirty="0">
                <a:latin typeface="Arial"/>
                <a:cs typeface="Arial"/>
              </a:rPr>
              <a:t>муниципального</a:t>
            </a:r>
            <a:r>
              <a:rPr sz="1800" b="1" spc="40" dirty="0">
                <a:latin typeface="Arial"/>
                <a:cs typeface="Arial"/>
              </a:rPr>
              <a:t> </a:t>
            </a:r>
            <a:r>
              <a:rPr sz="1800" b="1" spc="-10" dirty="0">
                <a:latin typeface="Arial"/>
                <a:cs typeface="Arial"/>
              </a:rPr>
              <a:t>образования</a:t>
            </a:r>
            <a:endParaRPr sz="1800" dirty="0">
              <a:latin typeface="Arial"/>
              <a:cs typeface="Arial"/>
            </a:endParaRPr>
          </a:p>
        </p:txBody>
      </p:sp>
      <p:grpSp>
        <p:nvGrpSpPr>
          <p:cNvPr id="3" name="object 3"/>
          <p:cNvGrpSpPr/>
          <p:nvPr/>
        </p:nvGrpSpPr>
        <p:grpSpPr>
          <a:xfrm>
            <a:off x="242280" y="1200924"/>
            <a:ext cx="2295525" cy="784860"/>
            <a:chOff x="242280" y="1200924"/>
            <a:chExt cx="2295525" cy="784860"/>
          </a:xfrm>
        </p:grpSpPr>
        <p:pic>
          <p:nvPicPr>
            <p:cNvPr id="4" name="object 4"/>
            <p:cNvPicPr/>
            <p:nvPr/>
          </p:nvPicPr>
          <p:blipFill>
            <a:blip r:embed="rId2" cstate="print"/>
            <a:stretch>
              <a:fillRect/>
            </a:stretch>
          </p:blipFill>
          <p:spPr>
            <a:xfrm>
              <a:off x="242280" y="1202332"/>
              <a:ext cx="2295215" cy="751435"/>
            </a:xfrm>
            <a:prstGeom prst="rect">
              <a:avLst/>
            </a:prstGeom>
          </p:spPr>
        </p:pic>
        <p:pic>
          <p:nvPicPr>
            <p:cNvPr id="5" name="object 5"/>
            <p:cNvPicPr/>
            <p:nvPr/>
          </p:nvPicPr>
          <p:blipFill>
            <a:blip r:embed="rId3" cstate="print"/>
            <a:stretch>
              <a:fillRect/>
            </a:stretch>
          </p:blipFill>
          <p:spPr>
            <a:xfrm>
              <a:off x="300228" y="1200924"/>
              <a:ext cx="2179320" cy="784847"/>
            </a:xfrm>
            <a:prstGeom prst="rect">
              <a:avLst/>
            </a:prstGeom>
          </p:spPr>
        </p:pic>
        <p:sp>
          <p:nvSpPr>
            <p:cNvPr id="6" name="object 6"/>
            <p:cNvSpPr/>
            <p:nvPr/>
          </p:nvSpPr>
          <p:spPr>
            <a:xfrm>
              <a:off x="292608" y="1232915"/>
              <a:ext cx="2199640" cy="647700"/>
            </a:xfrm>
            <a:custGeom>
              <a:avLst/>
              <a:gdLst/>
              <a:ahLst/>
              <a:cxnLst/>
              <a:rect l="l" t="t" r="r" b="b"/>
              <a:pathLst>
                <a:path w="2199640" h="647700">
                  <a:moveTo>
                    <a:pt x="2128139" y="0"/>
                  </a:moveTo>
                  <a:lnTo>
                    <a:pt x="70967" y="0"/>
                  </a:lnTo>
                  <a:lnTo>
                    <a:pt x="43344" y="5574"/>
                  </a:lnTo>
                  <a:lnTo>
                    <a:pt x="20786" y="20780"/>
                  </a:lnTo>
                  <a:lnTo>
                    <a:pt x="5577" y="43344"/>
                  </a:lnTo>
                  <a:lnTo>
                    <a:pt x="0" y="70993"/>
                  </a:lnTo>
                  <a:lnTo>
                    <a:pt x="0" y="576707"/>
                  </a:lnTo>
                  <a:lnTo>
                    <a:pt x="5577" y="604355"/>
                  </a:lnTo>
                  <a:lnTo>
                    <a:pt x="20786" y="626919"/>
                  </a:lnTo>
                  <a:lnTo>
                    <a:pt x="43344" y="642125"/>
                  </a:lnTo>
                  <a:lnTo>
                    <a:pt x="70967" y="647700"/>
                  </a:lnTo>
                  <a:lnTo>
                    <a:pt x="2128139" y="647700"/>
                  </a:lnTo>
                  <a:lnTo>
                    <a:pt x="2155787" y="642125"/>
                  </a:lnTo>
                  <a:lnTo>
                    <a:pt x="2178351" y="626919"/>
                  </a:lnTo>
                  <a:lnTo>
                    <a:pt x="2193557" y="604355"/>
                  </a:lnTo>
                  <a:lnTo>
                    <a:pt x="2199132" y="576707"/>
                  </a:lnTo>
                  <a:lnTo>
                    <a:pt x="2199132" y="70993"/>
                  </a:lnTo>
                  <a:lnTo>
                    <a:pt x="2193557" y="43344"/>
                  </a:lnTo>
                  <a:lnTo>
                    <a:pt x="2178351" y="20780"/>
                  </a:lnTo>
                  <a:lnTo>
                    <a:pt x="2155787" y="5574"/>
                  </a:lnTo>
                  <a:lnTo>
                    <a:pt x="2128139" y="0"/>
                  </a:lnTo>
                  <a:close/>
                </a:path>
              </a:pathLst>
            </a:custGeom>
            <a:solidFill>
              <a:srgbClr val="256F9F"/>
            </a:solidFill>
          </p:spPr>
          <p:txBody>
            <a:bodyPr wrap="square" lIns="0" tIns="0" rIns="0" bIns="0" rtlCol="0"/>
            <a:lstStyle/>
            <a:p>
              <a:endParaRPr dirty="0"/>
            </a:p>
          </p:txBody>
        </p:sp>
      </p:grpSp>
      <p:sp>
        <p:nvSpPr>
          <p:cNvPr id="7" name="object 7"/>
          <p:cNvSpPr txBox="1"/>
          <p:nvPr/>
        </p:nvSpPr>
        <p:spPr>
          <a:xfrm>
            <a:off x="468274" y="1282954"/>
            <a:ext cx="1846580" cy="513080"/>
          </a:xfrm>
          <a:prstGeom prst="rect">
            <a:avLst/>
          </a:prstGeom>
        </p:spPr>
        <p:txBody>
          <a:bodyPr vert="horz" wrap="square" lIns="0" tIns="12065" rIns="0" bIns="0" rtlCol="0">
            <a:spAutoFit/>
          </a:bodyPr>
          <a:lstStyle/>
          <a:p>
            <a:pPr marL="635" algn="ctr">
              <a:lnSpc>
                <a:spcPct val="100000"/>
              </a:lnSpc>
              <a:spcBef>
                <a:spcPts val="95"/>
              </a:spcBef>
            </a:pPr>
            <a:r>
              <a:rPr sz="1600" dirty="0">
                <a:solidFill>
                  <a:srgbClr val="FFFFFF"/>
                </a:solidFill>
                <a:latin typeface="Microsoft Sans Serif"/>
                <a:cs typeface="Microsoft Sans Serif"/>
              </a:rPr>
              <a:t>Площадь</a:t>
            </a:r>
            <a:endParaRPr sz="1600" dirty="0">
              <a:latin typeface="Microsoft Sans Serif"/>
              <a:cs typeface="Microsoft Sans Serif"/>
            </a:endParaRPr>
          </a:p>
          <a:p>
            <a:pPr algn="ctr">
              <a:lnSpc>
                <a:spcPct val="100000"/>
              </a:lnSpc>
            </a:pPr>
            <a:r>
              <a:rPr sz="1600" spc="-10" dirty="0">
                <a:solidFill>
                  <a:srgbClr val="FFFFFF"/>
                </a:solidFill>
                <a:latin typeface="Microsoft Sans Serif"/>
                <a:cs typeface="Microsoft Sans Serif"/>
              </a:rPr>
              <a:t>территории</a:t>
            </a:r>
            <a:r>
              <a:rPr sz="1600" spc="-5" dirty="0">
                <a:solidFill>
                  <a:srgbClr val="FFFFFF"/>
                </a:solidFill>
                <a:latin typeface="Microsoft Sans Serif"/>
                <a:cs typeface="Microsoft Sans Serif"/>
              </a:rPr>
              <a:t> </a:t>
            </a:r>
            <a:r>
              <a:rPr sz="1600" spc="-10" dirty="0">
                <a:solidFill>
                  <a:srgbClr val="FFFFFF"/>
                </a:solidFill>
                <a:latin typeface="Microsoft Sans Serif"/>
                <a:cs typeface="Microsoft Sans Serif"/>
              </a:rPr>
              <a:t>района</a:t>
            </a:r>
            <a:endParaRPr sz="1600" dirty="0">
              <a:latin typeface="Microsoft Sans Serif"/>
              <a:cs typeface="Microsoft Sans Serif"/>
            </a:endParaRPr>
          </a:p>
        </p:txBody>
      </p:sp>
      <p:sp>
        <p:nvSpPr>
          <p:cNvPr id="8" name="object 8"/>
          <p:cNvSpPr txBox="1"/>
          <p:nvPr/>
        </p:nvSpPr>
        <p:spPr>
          <a:xfrm>
            <a:off x="2645410" y="1319529"/>
            <a:ext cx="1783714" cy="391160"/>
          </a:xfrm>
          <a:prstGeom prst="rect">
            <a:avLst/>
          </a:prstGeom>
        </p:spPr>
        <p:txBody>
          <a:bodyPr vert="horz" wrap="square" lIns="0" tIns="12700" rIns="0" bIns="0" rtlCol="0">
            <a:spAutoFit/>
          </a:bodyPr>
          <a:lstStyle/>
          <a:p>
            <a:pPr marL="38100">
              <a:lnSpc>
                <a:spcPct val="100000"/>
              </a:lnSpc>
              <a:spcBef>
                <a:spcPts val="100"/>
              </a:spcBef>
            </a:pPr>
            <a:r>
              <a:rPr lang="ru-RU" sz="2400" spc="-95" dirty="0">
                <a:solidFill>
                  <a:srgbClr val="17456E"/>
                </a:solidFill>
                <a:latin typeface="Microsoft Sans Serif"/>
                <a:cs typeface="Microsoft Sans Serif"/>
              </a:rPr>
              <a:t>9,9 тыс. </a:t>
            </a:r>
            <a:r>
              <a:rPr sz="2400" spc="-70" dirty="0">
                <a:solidFill>
                  <a:srgbClr val="17456E"/>
                </a:solidFill>
                <a:latin typeface="Microsoft Sans Serif"/>
                <a:cs typeface="Microsoft Sans Serif"/>
              </a:rPr>
              <a:t>км</a:t>
            </a:r>
            <a:r>
              <a:rPr sz="2400" spc="-104" baseline="24305" dirty="0">
                <a:solidFill>
                  <a:srgbClr val="17456E"/>
                </a:solidFill>
                <a:latin typeface="Microsoft Sans Serif"/>
                <a:cs typeface="Microsoft Sans Serif"/>
              </a:rPr>
              <a:t>2</a:t>
            </a:r>
            <a:endParaRPr sz="2400" baseline="24305" dirty="0">
              <a:latin typeface="Microsoft Sans Serif"/>
              <a:cs typeface="Microsoft Sans Serif"/>
            </a:endParaRPr>
          </a:p>
        </p:txBody>
      </p:sp>
      <p:grpSp>
        <p:nvGrpSpPr>
          <p:cNvPr id="9" name="object 9"/>
          <p:cNvGrpSpPr/>
          <p:nvPr/>
        </p:nvGrpSpPr>
        <p:grpSpPr>
          <a:xfrm>
            <a:off x="217880" y="2045309"/>
            <a:ext cx="2315210" cy="541655"/>
            <a:chOff x="242286" y="2670022"/>
            <a:chExt cx="2315210" cy="541655"/>
          </a:xfrm>
        </p:grpSpPr>
        <p:pic>
          <p:nvPicPr>
            <p:cNvPr id="10" name="object 10"/>
            <p:cNvPicPr/>
            <p:nvPr/>
          </p:nvPicPr>
          <p:blipFill>
            <a:blip r:embed="rId4" cstate="print"/>
            <a:stretch>
              <a:fillRect/>
            </a:stretch>
          </p:blipFill>
          <p:spPr>
            <a:xfrm>
              <a:off x="242286" y="2677542"/>
              <a:ext cx="2315015" cy="478661"/>
            </a:xfrm>
            <a:prstGeom prst="rect">
              <a:avLst/>
            </a:prstGeom>
          </p:spPr>
        </p:pic>
        <p:pic>
          <p:nvPicPr>
            <p:cNvPr id="11" name="object 11"/>
            <p:cNvPicPr/>
            <p:nvPr/>
          </p:nvPicPr>
          <p:blipFill>
            <a:blip r:embed="rId5" cstate="print"/>
            <a:stretch>
              <a:fillRect/>
            </a:stretch>
          </p:blipFill>
          <p:spPr>
            <a:xfrm>
              <a:off x="275843" y="2670022"/>
              <a:ext cx="2246376" cy="541045"/>
            </a:xfrm>
            <a:prstGeom prst="rect">
              <a:avLst/>
            </a:prstGeom>
          </p:spPr>
        </p:pic>
        <p:sp>
          <p:nvSpPr>
            <p:cNvPr id="12" name="object 12"/>
            <p:cNvSpPr/>
            <p:nvPr/>
          </p:nvSpPr>
          <p:spPr>
            <a:xfrm>
              <a:off x="292607" y="2708148"/>
              <a:ext cx="2219325" cy="375285"/>
            </a:xfrm>
            <a:custGeom>
              <a:avLst/>
              <a:gdLst/>
              <a:ahLst/>
              <a:cxnLst/>
              <a:rect l="l" t="t" r="r" b="b"/>
              <a:pathLst>
                <a:path w="2219325" h="375285">
                  <a:moveTo>
                    <a:pt x="2165731" y="0"/>
                  </a:moveTo>
                  <a:lnTo>
                    <a:pt x="53238" y="0"/>
                  </a:lnTo>
                  <a:lnTo>
                    <a:pt x="32516" y="4189"/>
                  </a:lnTo>
                  <a:lnTo>
                    <a:pt x="15594" y="15605"/>
                  </a:lnTo>
                  <a:lnTo>
                    <a:pt x="4184" y="32521"/>
                  </a:lnTo>
                  <a:lnTo>
                    <a:pt x="0" y="53212"/>
                  </a:lnTo>
                  <a:lnTo>
                    <a:pt x="0" y="321690"/>
                  </a:lnTo>
                  <a:lnTo>
                    <a:pt x="4184" y="342382"/>
                  </a:lnTo>
                  <a:lnTo>
                    <a:pt x="15594" y="359298"/>
                  </a:lnTo>
                  <a:lnTo>
                    <a:pt x="32516" y="370714"/>
                  </a:lnTo>
                  <a:lnTo>
                    <a:pt x="53238" y="374903"/>
                  </a:lnTo>
                  <a:lnTo>
                    <a:pt x="2165731" y="374903"/>
                  </a:lnTo>
                  <a:lnTo>
                    <a:pt x="2186422" y="370714"/>
                  </a:lnTo>
                  <a:lnTo>
                    <a:pt x="2203338" y="359298"/>
                  </a:lnTo>
                  <a:lnTo>
                    <a:pt x="2214754" y="342382"/>
                  </a:lnTo>
                  <a:lnTo>
                    <a:pt x="2218944" y="321690"/>
                  </a:lnTo>
                  <a:lnTo>
                    <a:pt x="2218944" y="53212"/>
                  </a:lnTo>
                  <a:lnTo>
                    <a:pt x="2214754" y="32521"/>
                  </a:lnTo>
                  <a:lnTo>
                    <a:pt x="2203338" y="15605"/>
                  </a:lnTo>
                  <a:lnTo>
                    <a:pt x="2186422" y="4189"/>
                  </a:lnTo>
                  <a:lnTo>
                    <a:pt x="2165731" y="0"/>
                  </a:lnTo>
                  <a:close/>
                </a:path>
              </a:pathLst>
            </a:custGeom>
            <a:solidFill>
              <a:srgbClr val="256F9F"/>
            </a:solidFill>
          </p:spPr>
          <p:txBody>
            <a:bodyPr wrap="square" lIns="0" tIns="0" rIns="0" bIns="0" rtlCol="0"/>
            <a:lstStyle/>
            <a:p>
              <a:endParaRPr dirty="0"/>
            </a:p>
          </p:txBody>
        </p:sp>
      </p:grpSp>
      <p:sp>
        <p:nvSpPr>
          <p:cNvPr id="13" name="object 13"/>
          <p:cNvSpPr txBox="1"/>
          <p:nvPr/>
        </p:nvSpPr>
        <p:spPr>
          <a:xfrm>
            <a:off x="433894" y="2141875"/>
            <a:ext cx="1911985" cy="258404"/>
          </a:xfrm>
          <a:prstGeom prst="rect">
            <a:avLst/>
          </a:prstGeom>
        </p:spPr>
        <p:txBody>
          <a:bodyPr vert="horz" wrap="square" lIns="0" tIns="12065" rIns="0" bIns="0" rtlCol="0">
            <a:spAutoFit/>
          </a:bodyPr>
          <a:lstStyle/>
          <a:p>
            <a:pPr marL="12700" algn="ctr">
              <a:lnSpc>
                <a:spcPct val="100000"/>
              </a:lnSpc>
              <a:spcBef>
                <a:spcPts val="95"/>
              </a:spcBef>
            </a:pPr>
            <a:r>
              <a:rPr lang="ru-RU" sz="1600" spc="-10" dirty="0">
                <a:solidFill>
                  <a:srgbClr val="FFFFFF"/>
                </a:solidFill>
                <a:latin typeface="Microsoft Sans Serif"/>
                <a:cs typeface="Microsoft Sans Serif"/>
              </a:rPr>
              <a:t>Поселения</a:t>
            </a:r>
            <a:endParaRPr sz="1600" dirty="0">
              <a:latin typeface="Microsoft Sans Serif"/>
              <a:cs typeface="Microsoft Sans Serif"/>
            </a:endParaRPr>
          </a:p>
        </p:txBody>
      </p:sp>
      <p:sp>
        <p:nvSpPr>
          <p:cNvPr id="14" name="object 14"/>
          <p:cNvSpPr txBox="1"/>
          <p:nvPr/>
        </p:nvSpPr>
        <p:spPr>
          <a:xfrm>
            <a:off x="3434309" y="2021331"/>
            <a:ext cx="443114" cy="391160"/>
          </a:xfrm>
          <a:prstGeom prst="rect">
            <a:avLst/>
          </a:prstGeom>
        </p:spPr>
        <p:txBody>
          <a:bodyPr vert="horz" wrap="square" lIns="0" tIns="12700" rIns="0" bIns="0" rtlCol="0">
            <a:spAutoFit/>
          </a:bodyPr>
          <a:lstStyle/>
          <a:p>
            <a:pPr marL="12700">
              <a:lnSpc>
                <a:spcPct val="100000"/>
              </a:lnSpc>
              <a:spcBef>
                <a:spcPts val="100"/>
              </a:spcBef>
            </a:pPr>
            <a:r>
              <a:rPr lang="ru-RU" sz="2400" spc="-5" dirty="0">
                <a:solidFill>
                  <a:srgbClr val="17456E"/>
                </a:solidFill>
                <a:latin typeface="Microsoft Sans Serif"/>
                <a:cs typeface="Microsoft Sans Serif"/>
              </a:rPr>
              <a:t>18</a:t>
            </a:r>
            <a:endParaRPr sz="2400" dirty="0">
              <a:latin typeface="Microsoft Sans Serif"/>
              <a:cs typeface="Microsoft Sans Serif"/>
            </a:endParaRPr>
          </a:p>
        </p:txBody>
      </p:sp>
      <p:sp>
        <p:nvSpPr>
          <p:cNvPr id="18" name="object 18"/>
          <p:cNvSpPr txBox="1"/>
          <p:nvPr/>
        </p:nvSpPr>
        <p:spPr>
          <a:xfrm>
            <a:off x="2647931" y="2368427"/>
            <a:ext cx="2258949" cy="4244752"/>
          </a:xfrm>
          <a:prstGeom prst="rect">
            <a:avLst/>
          </a:prstGeom>
        </p:spPr>
        <p:txBody>
          <a:bodyPr vert="horz" wrap="square" lIns="0" tIns="53340" rIns="0" bIns="0" rtlCol="0">
            <a:spAutoFit/>
          </a:bodyPr>
          <a:lstStyle/>
          <a:p>
            <a:pPr marL="299085" indent="-287020">
              <a:lnSpc>
                <a:spcPct val="100000"/>
              </a:lnSpc>
              <a:spcBef>
                <a:spcPts val="420"/>
              </a:spcBef>
              <a:buFont typeface="Arial" panose="020B0604020202020204" pitchFamily="34" charset="0"/>
              <a:buChar char="•"/>
              <a:tabLst>
                <a:tab pos="299085" algn="l"/>
                <a:tab pos="299720" algn="l"/>
              </a:tabLst>
            </a:pPr>
            <a:r>
              <a:rPr lang="ru-RU" sz="1400" spc="-50" dirty="0">
                <a:latin typeface="Microsoft Sans Serif"/>
                <a:cs typeface="Microsoft Sans Serif"/>
              </a:rPr>
              <a:t>Михайловское городское</a:t>
            </a:r>
          </a:p>
          <a:p>
            <a:pPr marL="299085" indent="-287020">
              <a:lnSpc>
                <a:spcPct val="100000"/>
              </a:lnSpc>
              <a:spcBef>
                <a:spcPts val="420"/>
              </a:spcBef>
              <a:buFont typeface="Arial" panose="020B0604020202020204" pitchFamily="34" charset="0"/>
              <a:buChar char="•"/>
              <a:tabLst>
                <a:tab pos="299085" algn="l"/>
                <a:tab pos="299720" algn="l"/>
              </a:tabLst>
            </a:pPr>
            <a:r>
              <a:rPr lang="ru-RU" sz="1400" spc="-50" dirty="0">
                <a:latin typeface="Microsoft Sans Serif"/>
                <a:cs typeface="Microsoft Sans Serif"/>
              </a:rPr>
              <a:t>Алехинское</a:t>
            </a:r>
            <a:endParaRPr sz="1400" dirty="0">
              <a:latin typeface="Microsoft Sans Serif"/>
              <a:cs typeface="Microsoft Sans Serif"/>
            </a:endParaRPr>
          </a:p>
          <a:p>
            <a:pPr marL="299085" indent="-287020">
              <a:lnSpc>
                <a:spcPct val="100000"/>
              </a:lnSpc>
              <a:spcBef>
                <a:spcPts val="325"/>
              </a:spcBef>
              <a:buFont typeface="Arial" panose="020B0604020202020204" pitchFamily="34" charset="0"/>
              <a:buChar char="•"/>
              <a:tabLst>
                <a:tab pos="299085" algn="l"/>
                <a:tab pos="299720" algn="l"/>
              </a:tabLst>
            </a:pPr>
            <a:r>
              <a:rPr lang="ru-RU" sz="1400" dirty="0">
                <a:latin typeface="Microsoft Sans Serif"/>
                <a:cs typeface="Microsoft Sans Serif"/>
              </a:rPr>
              <a:t>Бельское</a:t>
            </a:r>
            <a:endParaRPr sz="1400" dirty="0">
              <a:latin typeface="Microsoft Sans Serif"/>
              <a:cs typeface="Microsoft Sans Serif"/>
            </a:endParaRPr>
          </a:p>
          <a:p>
            <a:pPr marL="299085" indent="-287020">
              <a:lnSpc>
                <a:spcPct val="100000"/>
              </a:lnSpc>
              <a:spcBef>
                <a:spcPts val="325"/>
              </a:spcBef>
              <a:buFont typeface="Arial" panose="020B0604020202020204" pitchFamily="34" charset="0"/>
              <a:buChar char="•"/>
              <a:tabLst>
                <a:tab pos="299085" algn="l"/>
                <a:tab pos="299720" algn="l"/>
              </a:tabLst>
            </a:pPr>
            <a:r>
              <a:rPr lang="ru-RU" sz="1400" dirty="0">
                <a:latin typeface="Microsoft Sans Serif"/>
                <a:cs typeface="Microsoft Sans Serif"/>
              </a:rPr>
              <a:t>Булайское</a:t>
            </a:r>
            <a:endParaRPr sz="1400" dirty="0">
              <a:latin typeface="Microsoft Sans Serif"/>
              <a:cs typeface="Microsoft Sans Serif"/>
            </a:endParaRPr>
          </a:p>
          <a:p>
            <a:pPr marL="299085" indent="-287020">
              <a:lnSpc>
                <a:spcPct val="100000"/>
              </a:lnSpc>
              <a:spcBef>
                <a:spcPts val="310"/>
              </a:spcBef>
              <a:buFont typeface="Arial" panose="020B0604020202020204" pitchFamily="34" charset="0"/>
              <a:buChar char="•"/>
              <a:tabLst>
                <a:tab pos="299085" algn="l"/>
                <a:tab pos="299720" algn="l"/>
              </a:tabLst>
            </a:pPr>
            <a:r>
              <a:rPr lang="ru-RU" sz="1400" dirty="0">
                <a:latin typeface="Microsoft Sans Serif"/>
                <a:cs typeface="Microsoft Sans Serif"/>
              </a:rPr>
              <a:t>Голуметское</a:t>
            </a:r>
            <a:endParaRPr sz="1400" dirty="0">
              <a:latin typeface="Microsoft Sans Serif"/>
              <a:cs typeface="Microsoft Sans Serif"/>
            </a:endParaRPr>
          </a:p>
          <a:p>
            <a:pPr marL="299085" indent="-287020">
              <a:lnSpc>
                <a:spcPct val="100000"/>
              </a:lnSpc>
              <a:spcBef>
                <a:spcPts val="325"/>
              </a:spcBef>
              <a:buFont typeface="Arial" panose="020B0604020202020204" pitchFamily="34" charset="0"/>
              <a:buChar char="•"/>
              <a:tabLst>
                <a:tab pos="299085" algn="l"/>
                <a:tab pos="299720" algn="l"/>
              </a:tabLst>
            </a:pPr>
            <a:r>
              <a:rPr lang="ru-RU" sz="1400" dirty="0">
                <a:latin typeface="Microsoft Sans Serif"/>
                <a:cs typeface="Microsoft Sans Serif"/>
              </a:rPr>
              <a:t>Каменно-Ангарское</a:t>
            </a:r>
            <a:endParaRPr sz="1400" dirty="0">
              <a:latin typeface="Microsoft Sans Serif"/>
              <a:cs typeface="Microsoft Sans Serif"/>
            </a:endParaRPr>
          </a:p>
          <a:p>
            <a:pPr marL="299085" indent="-287020">
              <a:lnSpc>
                <a:spcPct val="100000"/>
              </a:lnSpc>
              <a:spcBef>
                <a:spcPts val="325"/>
              </a:spcBef>
              <a:buFont typeface="Arial" panose="020B0604020202020204" pitchFamily="34" charset="0"/>
              <a:buChar char="•"/>
              <a:tabLst>
                <a:tab pos="299085" algn="l"/>
                <a:tab pos="299720" algn="l"/>
              </a:tabLst>
            </a:pPr>
            <a:r>
              <a:rPr lang="ru-RU" sz="1400" dirty="0">
                <a:latin typeface="Microsoft Sans Serif"/>
                <a:cs typeface="Microsoft Sans Serif"/>
              </a:rPr>
              <a:t>Лоховское</a:t>
            </a:r>
            <a:endParaRPr sz="1400" dirty="0">
              <a:latin typeface="Microsoft Sans Serif"/>
              <a:cs typeface="Microsoft Sans Serif"/>
            </a:endParaRPr>
          </a:p>
          <a:p>
            <a:pPr marL="299085" indent="-287020">
              <a:lnSpc>
                <a:spcPct val="100000"/>
              </a:lnSpc>
              <a:spcBef>
                <a:spcPts val="315"/>
              </a:spcBef>
              <a:buFont typeface="Arial" panose="020B0604020202020204" pitchFamily="34" charset="0"/>
              <a:buChar char="•"/>
              <a:tabLst>
                <a:tab pos="299085" algn="l"/>
                <a:tab pos="299720" algn="l"/>
              </a:tabLst>
            </a:pPr>
            <a:r>
              <a:rPr lang="ru-RU" sz="1400" dirty="0">
                <a:latin typeface="Microsoft Sans Serif"/>
                <a:cs typeface="Microsoft Sans Serif"/>
              </a:rPr>
              <a:t>Нижнеиретское</a:t>
            </a:r>
            <a:endParaRPr sz="1400" dirty="0">
              <a:latin typeface="Microsoft Sans Serif"/>
              <a:cs typeface="Microsoft Sans Serif"/>
            </a:endParaRPr>
          </a:p>
          <a:p>
            <a:pPr marL="299085" indent="-287020">
              <a:lnSpc>
                <a:spcPct val="100000"/>
              </a:lnSpc>
              <a:spcBef>
                <a:spcPts val="325"/>
              </a:spcBef>
              <a:buFont typeface="Arial" panose="020B0604020202020204" pitchFamily="34" charset="0"/>
              <a:buChar char="•"/>
              <a:tabLst>
                <a:tab pos="299085" algn="l"/>
                <a:tab pos="299720" algn="l"/>
              </a:tabLst>
            </a:pPr>
            <a:r>
              <a:rPr lang="ru-RU" sz="1400" dirty="0">
                <a:latin typeface="Microsoft Sans Serif"/>
                <a:cs typeface="Microsoft Sans Serif"/>
              </a:rPr>
              <a:t>Новогромовское</a:t>
            </a:r>
            <a:endParaRPr sz="1400" dirty="0">
              <a:latin typeface="Microsoft Sans Serif"/>
              <a:cs typeface="Microsoft Sans Serif"/>
            </a:endParaRPr>
          </a:p>
          <a:p>
            <a:pPr marL="299085" indent="-287020">
              <a:lnSpc>
                <a:spcPct val="100000"/>
              </a:lnSpc>
              <a:spcBef>
                <a:spcPts val="320"/>
              </a:spcBef>
              <a:buFont typeface="Arial" panose="020B0604020202020204" pitchFamily="34" charset="0"/>
              <a:buChar char="•"/>
              <a:tabLst>
                <a:tab pos="299085" algn="l"/>
                <a:tab pos="299720" algn="l"/>
              </a:tabLst>
            </a:pPr>
            <a:r>
              <a:rPr lang="ru-RU" sz="1400" dirty="0">
                <a:latin typeface="Microsoft Sans Serif"/>
                <a:cs typeface="Microsoft Sans Serif"/>
              </a:rPr>
              <a:t>Новостроевское</a:t>
            </a:r>
            <a:endParaRPr sz="1400" dirty="0">
              <a:latin typeface="Microsoft Sans Serif"/>
              <a:cs typeface="Microsoft Sans Serif"/>
            </a:endParaRPr>
          </a:p>
          <a:p>
            <a:pPr marL="299085" indent="-287020">
              <a:lnSpc>
                <a:spcPct val="100000"/>
              </a:lnSpc>
              <a:spcBef>
                <a:spcPts val="315"/>
              </a:spcBef>
              <a:buFont typeface="Arial" panose="020B0604020202020204" pitchFamily="34" charset="0"/>
              <a:buChar char="•"/>
              <a:tabLst>
                <a:tab pos="299085" algn="l"/>
                <a:tab pos="299720" algn="l"/>
              </a:tabLst>
            </a:pPr>
            <a:r>
              <a:rPr lang="ru-RU" sz="1400" dirty="0">
                <a:latin typeface="Microsoft Sans Serif"/>
                <a:cs typeface="Microsoft Sans Serif"/>
              </a:rPr>
              <a:t>Парфеновское</a:t>
            </a:r>
            <a:endParaRPr sz="1400" dirty="0">
              <a:latin typeface="Microsoft Sans Serif"/>
              <a:cs typeface="Microsoft Sans Serif"/>
            </a:endParaRPr>
          </a:p>
          <a:p>
            <a:pPr marL="299085" indent="-287020">
              <a:lnSpc>
                <a:spcPct val="100000"/>
              </a:lnSpc>
              <a:spcBef>
                <a:spcPts val="325"/>
              </a:spcBef>
              <a:buFont typeface="Arial" panose="020B0604020202020204" pitchFamily="34" charset="0"/>
              <a:buChar char="•"/>
              <a:tabLst>
                <a:tab pos="299085" algn="l"/>
                <a:tab pos="299720" algn="l"/>
              </a:tabLst>
            </a:pPr>
            <a:r>
              <a:rPr lang="ru-RU" sz="1400" dirty="0">
                <a:latin typeface="Microsoft Sans Serif"/>
                <a:cs typeface="Microsoft Sans Serif"/>
              </a:rPr>
              <a:t>Саянское</a:t>
            </a:r>
            <a:endParaRPr sz="1400" dirty="0">
              <a:latin typeface="Microsoft Sans Serif"/>
              <a:cs typeface="Microsoft Sans Serif"/>
            </a:endParaRPr>
          </a:p>
          <a:p>
            <a:pPr marL="299085" indent="-287020">
              <a:lnSpc>
                <a:spcPct val="100000"/>
              </a:lnSpc>
              <a:spcBef>
                <a:spcPts val="625"/>
              </a:spcBef>
              <a:buFont typeface="Arial" panose="020B0604020202020204" pitchFamily="34" charset="0"/>
              <a:buChar char="•"/>
              <a:tabLst>
                <a:tab pos="299085" algn="l"/>
                <a:tab pos="299720" algn="l"/>
              </a:tabLst>
            </a:pPr>
            <a:r>
              <a:rPr lang="ru-RU" sz="1400" dirty="0">
                <a:latin typeface="Microsoft Sans Serif"/>
                <a:cs typeface="Microsoft Sans Serif"/>
              </a:rPr>
              <a:t>Тальниковское</a:t>
            </a:r>
          </a:p>
          <a:p>
            <a:pPr marL="299085" indent="-287020">
              <a:lnSpc>
                <a:spcPct val="100000"/>
              </a:lnSpc>
              <a:spcBef>
                <a:spcPts val="625"/>
              </a:spcBef>
              <a:buFont typeface="Arial" panose="020B0604020202020204" pitchFamily="34" charset="0"/>
              <a:buChar char="•"/>
              <a:tabLst>
                <a:tab pos="299085" algn="l"/>
                <a:tab pos="299720" algn="l"/>
              </a:tabLst>
            </a:pPr>
            <a:r>
              <a:rPr lang="ru-RU" sz="1400" dirty="0">
                <a:latin typeface="Microsoft Sans Serif"/>
                <a:cs typeface="Microsoft Sans Serif"/>
              </a:rPr>
              <a:t>Тунгусское</a:t>
            </a:r>
          </a:p>
          <a:p>
            <a:pPr marL="299085" indent="-287020">
              <a:lnSpc>
                <a:spcPct val="100000"/>
              </a:lnSpc>
              <a:spcBef>
                <a:spcPts val="625"/>
              </a:spcBef>
              <a:buFont typeface="Arial" panose="020B0604020202020204" pitchFamily="34" charset="0"/>
              <a:buChar char="•"/>
              <a:tabLst>
                <a:tab pos="299085" algn="l"/>
                <a:tab pos="299720" algn="l"/>
              </a:tabLst>
            </a:pPr>
            <a:r>
              <a:rPr lang="ru-RU" sz="1400" dirty="0">
                <a:latin typeface="Microsoft Sans Serif"/>
                <a:cs typeface="Microsoft Sans Serif"/>
              </a:rPr>
              <a:t>Узколугское</a:t>
            </a:r>
          </a:p>
          <a:p>
            <a:pPr marL="299085" indent="-287020">
              <a:lnSpc>
                <a:spcPct val="100000"/>
              </a:lnSpc>
              <a:spcBef>
                <a:spcPts val="625"/>
              </a:spcBef>
              <a:buFont typeface="Arial" panose="020B0604020202020204" pitchFamily="34" charset="0"/>
              <a:buChar char="•"/>
              <a:tabLst>
                <a:tab pos="299085" algn="l"/>
                <a:tab pos="299720" algn="l"/>
              </a:tabLst>
            </a:pPr>
            <a:r>
              <a:rPr lang="ru-RU" sz="1400" dirty="0">
                <a:latin typeface="Microsoft Sans Serif"/>
                <a:cs typeface="Microsoft Sans Serif"/>
              </a:rPr>
              <a:t>Черемховское</a:t>
            </a:r>
            <a:endParaRPr sz="1400" dirty="0">
              <a:latin typeface="Microsoft Sans Serif"/>
              <a:cs typeface="Microsoft Sans Serif"/>
            </a:endParaRPr>
          </a:p>
        </p:txBody>
      </p:sp>
      <p:grpSp>
        <p:nvGrpSpPr>
          <p:cNvPr id="19" name="object 19"/>
          <p:cNvGrpSpPr/>
          <p:nvPr/>
        </p:nvGrpSpPr>
        <p:grpSpPr>
          <a:xfrm>
            <a:off x="4974321" y="1179534"/>
            <a:ext cx="2912745" cy="1031875"/>
            <a:chOff x="4974321" y="1179534"/>
            <a:chExt cx="2912745" cy="1031875"/>
          </a:xfrm>
        </p:grpSpPr>
        <p:pic>
          <p:nvPicPr>
            <p:cNvPr id="20" name="object 20"/>
            <p:cNvPicPr/>
            <p:nvPr/>
          </p:nvPicPr>
          <p:blipFill>
            <a:blip r:embed="rId6" cstate="print"/>
            <a:stretch>
              <a:fillRect/>
            </a:stretch>
          </p:blipFill>
          <p:spPr>
            <a:xfrm>
              <a:off x="4974321" y="1179534"/>
              <a:ext cx="2912392" cy="983021"/>
            </a:xfrm>
            <a:prstGeom prst="rect">
              <a:avLst/>
            </a:prstGeom>
          </p:spPr>
        </p:pic>
        <p:pic>
          <p:nvPicPr>
            <p:cNvPr id="21" name="object 21"/>
            <p:cNvPicPr/>
            <p:nvPr/>
          </p:nvPicPr>
          <p:blipFill>
            <a:blip r:embed="rId7" cstate="print"/>
            <a:stretch>
              <a:fillRect/>
            </a:stretch>
          </p:blipFill>
          <p:spPr>
            <a:xfrm>
              <a:off x="5172455" y="1182623"/>
              <a:ext cx="2572511" cy="1028700"/>
            </a:xfrm>
            <a:prstGeom prst="rect">
              <a:avLst/>
            </a:prstGeom>
          </p:spPr>
        </p:pic>
        <p:sp>
          <p:nvSpPr>
            <p:cNvPr id="22" name="object 22"/>
            <p:cNvSpPr/>
            <p:nvPr/>
          </p:nvSpPr>
          <p:spPr>
            <a:xfrm>
              <a:off x="5024627" y="1210055"/>
              <a:ext cx="2816860" cy="879475"/>
            </a:xfrm>
            <a:custGeom>
              <a:avLst/>
              <a:gdLst/>
              <a:ahLst/>
              <a:cxnLst/>
              <a:rect l="l" t="t" r="r" b="b"/>
              <a:pathLst>
                <a:path w="2816859" h="879475">
                  <a:moveTo>
                    <a:pt x="2731643" y="0"/>
                  </a:moveTo>
                  <a:lnTo>
                    <a:pt x="84709" y="0"/>
                  </a:lnTo>
                  <a:lnTo>
                    <a:pt x="51756" y="6663"/>
                  </a:lnTo>
                  <a:lnTo>
                    <a:pt x="24828" y="24828"/>
                  </a:lnTo>
                  <a:lnTo>
                    <a:pt x="6663" y="51756"/>
                  </a:lnTo>
                  <a:lnTo>
                    <a:pt x="0" y="84709"/>
                  </a:lnTo>
                  <a:lnTo>
                    <a:pt x="0" y="794639"/>
                  </a:lnTo>
                  <a:lnTo>
                    <a:pt x="6663" y="827591"/>
                  </a:lnTo>
                  <a:lnTo>
                    <a:pt x="24828" y="854519"/>
                  </a:lnTo>
                  <a:lnTo>
                    <a:pt x="51756" y="872684"/>
                  </a:lnTo>
                  <a:lnTo>
                    <a:pt x="84709" y="879348"/>
                  </a:lnTo>
                  <a:lnTo>
                    <a:pt x="2731643" y="879348"/>
                  </a:lnTo>
                  <a:lnTo>
                    <a:pt x="2764595" y="872684"/>
                  </a:lnTo>
                  <a:lnTo>
                    <a:pt x="2791523" y="854519"/>
                  </a:lnTo>
                  <a:lnTo>
                    <a:pt x="2809688" y="827591"/>
                  </a:lnTo>
                  <a:lnTo>
                    <a:pt x="2816352" y="794639"/>
                  </a:lnTo>
                  <a:lnTo>
                    <a:pt x="2816352" y="84709"/>
                  </a:lnTo>
                  <a:lnTo>
                    <a:pt x="2809688" y="51756"/>
                  </a:lnTo>
                  <a:lnTo>
                    <a:pt x="2791523" y="24828"/>
                  </a:lnTo>
                  <a:lnTo>
                    <a:pt x="2764595" y="6663"/>
                  </a:lnTo>
                  <a:lnTo>
                    <a:pt x="2731643" y="0"/>
                  </a:lnTo>
                  <a:close/>
                </a:path>
              </a:pathLst>
            </a:custGeom>
            <a:solidFill>
              <a:srgbClr val="256F9F"/>
            </a:solidFill>
          </p:spPr>
          <p:txBody>
            <a:bodyPr wrap="square" lIns="0" tIns="0" rIns="0" bIns="0" rtlCol="0"/>
            <a:lstStyle/>
            <a:p>
              <a:endParaRPr dirty="0"/>
            </a:p>
          </p:txBody>
        </p:sp>
      </p:grpSp>
      <p:sp>
        <p:nvSpPr>
          <p:cNvPr id="23" name="object 23"/>
          <p:cNvSpPr txBox="1"/>
          <p:nvPr/>
        </p:nvSpPr>
        <p:spPr>
          <a:xfrm>
            <a:off x="5342382" y="1264411"/>
            <a:ext cx="2239010" cy="756920"/>
          </a:xfrm>
          <a:prstGeom prst="rect">
            <a:avLst/>
          </a:prstGeom>
        </p:spPr>
        <p:txBody>
          <a:bodyPr vert="horz" wrap="square" lIns="0" tIns="12065" rIns="0" bIns="0" rtlCol="0">
            <a:spAutoFit/>
          </a:bodyPr>
          <a:lstStyle/>
          <a:p>
            <a:pPr marR="46990" algn="ctr">
              <a:lnSpc>
                <a:spcPct val="100000"/>
              </a:lnSpc>
              <a:spcBef>
                <a:spcPts val="95"/>
              </a:spcBef>
            </a:pPr>
            <a:r>
              <a:rPr sz="1600" spc="-5" dirty="0">
                <a:solidFill>
                  <a:srgbClr val="FFFFFF"/>
                </a:solidFill>
                <a:latin typeface="Microsoft Sans Serif"/>
                <a:cs typeface="Microsoft Sans Serif"/>
              </a:rPr>
              <a:t>Численность</a:t>
            </a:r>
            <a:endParaRPr sz="1600" dirty="0">
              <a:latin typeface="Microsoft Sans Serif"/>
              <a:cs typeface="Microsoft Sans Serif"/>
            </a:endParaRPr>
          </a:p>
          <a:p>
            <a:pPr algn="ctr">
              <a:lnSpc>
                <a:spcPct val="100000"/>
              </a:lnSpc>
            </a:pPr>
            <a:r>
              <a:rPr sz="1600" spc="-15" dirty="0">
                <a:solidFill>
                  <a:srgbClr val="FFFFFF"/>
                </a:solidFill>
                <a:latin typeface="Microsoft Sans Serif"/>
                <a:cs typeface="Microsoft Sans Serif"/>
              </a:rPr>
              <a:t>постоянного</a:t>
            </a:r>
            <a:r>
              <a:rPr sz="1600" dirty="0">
                <a:solidFill>
                  <a:srgbClr val="FFFFFF"/>
                </a:solidFill>
                <a:latin typeface="Microsoft Sans Serif"/>
                <a:cs typeface="Microsoft Sans Serif"/>
              </a:rPr>
              <a:t> </a:t>
            </a:r>
            <a:r>
              <a:rPr sz="1600" spc="-15" dirty="0">
                <a:solidFill>
                  <a:srgbClr val="FFFFFF"/>
                </a:solidFill>
                <a:latin typeface="Microsoft Sans Serif"/>
                <a:cs typeface="Microsoft Sans Serif"/>
              </a:rPr>
              <a:t>населения</a:t>
            </a:r>
            <a:endParaRPr sz="1600" dirty="0">
              <a:latin typeface="Microsoft Sans Serif"/>
              <a:cs typeface="Microsoft Sans Serif"/>
            </a:endParaRPr>
          </a:p>
          <a:p>
            <a:pPr marR="47625" algn="ctr">
              <a:lnSpc>
                <a:spcPct val="100000"/>
              </a:lnSpc>
            </a:pPr>
            <a:r>
              <a:rPr sz="1600" spc="-10" dirty="0">
                <a:solidFill>
                  <a:srgbClr val="FFFFFF"/>
                </a:solidFill>
                <a:latin typeface="Microsoft Sans Serif"/>
                <a:cs typeface="Microsoft Sans Serif"/>
              </a:rPr>
              <a:t>(на</a:t>
            </a:r>
            <a:r>
              <a:rPr sz="1600" spc="10" dirty="0">
                <a:solidFill>
                  <a:srgbClr val="FFFFFF"/>
                </a:solidFill>
                <a:latin typeface="Microsoft Sans Serif"/>
                <a:cs typeface="Microsoft Sans Serif"/>
              </a:rPr>
              <a:t> </a:t>
            </a:r>
            <a:r>
              <a:rPr sz="1600" spc="-10" dirty="0">
                <a:solidFill>
                  <a:srgbClr val="FFFFFF"/>
                </a:solidFill>
                <a:latin typeface="Microsoft Sans Serif"/>
                <a:cs typeface="Microsoft Sans Serif"/>
              </a:rPr>
              <a:t>01.01.202</a:t>
            </a:r>
            <a:r>
              <a:rPr lang="ru-RU" sz="1600" spc="-10" dirty="0">
                <a:solidFill>
                  <a:srgbClr val="FFFFFF"/>
                </a:solidFill>
                <a:latin typeface="Microsoft Sans Serif"/>
                <a:cs typeface="Microsoft Sans Serif"/>
              </a:rPr>
              <a:t>4</a:t>
            </a:r>
            <a:r>
              <a:rPr sz="1600" spc="-10" dirty="0">
                <a:solidFill>
                  <a:srgbClr val="FFFFFF"/>
                </a:solidFill>
                <a:latin typeface="Microsoft Sans Serif"/>
                <a:cs typeface="Microsoft Sans Serif"/>
              </a:rPr>
              <a:t>)</a:t>
            </a:r>
            <a:endParaRPr sz="1600" dirty="0">
              <a:latin typeface="Microsoft Sans Serif"/>
              <a:cs typeface="Microsoft Sans Serif"/>
            </a:endParaRPr>
          </a:p>
        </p:txBody>
      </p:sp>
      <p:sp>
        <p:nvSpPr>
          <p:cNvPr id="24" name="object 24"/>
          <p:cNvSpPr txBox="1"/>
          <p:nvPr/>
        </p:nvSpPr>
        <p:spPr>
          <a:xfrm>
            <a:off x="7890509" y="1403984"/>
            <a:ext cx="1715263" cy="382156"/>
          </a:xfrm>
          <a:prstGeom prst="rect">
            <a:avLst/>
          </a:prstGeom>
        </p:spPr>
        <p:txBody>
          <a:bodyPr vert="horz" wrap="square" lIns="0" tIns="12700" rIns="0" bIns="0" rtlCol="0">
            <a:spAutoFit/>
          </a:bodyPr>
          <a:lstStyle/>
          <a:p>
            <a:pPr marL="12700">
              <a:lnSpc>
                <a:spcPct val="100000"/>
              </a:lnSpc>
              <a:spcBef>
                <a:spcPts val="100"/>
              </a:spcBef>
            </a:pPr>
            <a:r>
              <a:rPr lang="ru-RU" sz="2400" spc="-25" dirty="0">
                <a:solidFill>
                  <a:srgbClr val="17456E"/>
                </a:solidFill>
                <a:latin typeface="Microsoft Sans Serif"/>
                <a:cs typeface="Microsoft Sans Serif"/>
              </a:rPr>
              <a:t> 28 180 </a:t>
            </a:r>
            <a:r>
              <a:rPr sz="2400" spc="-25" dirty="0">
                <a:solidFill>
                  <a:srgbClr val="17456E"/>
                </a:solidFill>
                <a:latin typeface="Microsoft Sans Serif"/>
                <a:cs typeface="Microsoft Sans Serif"/>
              </a:rPr>
              <a:t>чел.</a:t>
            </a:r>
            <a:endParaRPr sz="2400" dirty="0">
              <a:latin typeface="Microsoft Sans Serif"/>
              <a:cs typeface="Microsoft Sans Serif"/>
            </a:endParaRPr>
          </a:p>
        </p:txBody>
      </p:sp>
      <p:pic>
        <p:nvPicPr>
          <p:cNvPr id="25" name="object 25"/>
          <p:cNvPicPr/>
          <p:nvPr/>
        </p:nvPicPr>
        <p:blipFill>
          <a:blip r:embed="rId8" cstate="print"/>
          <a:stretch>
            <a:fillRect/>
          </a:stretch>
        </p:blipFill>
        <p:spPr>
          <a:xfrm>
            <a:off x="8785859" y="1999488"/>
            <a:ext cx="637031" cy="464820"/>
          </a:xfrm>
          <a:prstGeom prst="rect">
            <a:avLst/>
          </a:prstGeom>
        </p:spPr>
      </p:pic>
      <p:grpSp>
        <p:nvGrpSpPr>
          <p:cNvPr id="26" name="object 26"/>
          <p:cNvGrpSpPr/>
          <p:nvPr/>
        </p:nvGrpSpPr>
        <p:grpSpPr>
          <a:xfrm>
            <a:off x="4974324" y="2677534"/>
            <a:ext cx="4740275" cy="786765"/>
            <a:chOff x="4974324" y="2677534"/>
            <a:chExt cx="4740275" cy="786765"/>
          </a:xfrm>
        </p:grpSpPr>
        <p:pic>
          <p:nvPicPr>
            <p:cNvPr id="27" name="object 27"/>
            <p:cNvPicPr/>
            <p:nvPr/>
          </p:nvPicPr>
          <p:blipFill>
            <a:blip r:embed="rId9" cstate="print"/>
            <a:stretch>
              <a:fillRect/>
            </a:stretch>
          </p:blipFill>
          <p:spPr>
            <a:xfrm>
              <a:off x="4974324" y="2677534"/>
              <a:ext cx="4739663" cy="749941"/>
            </a:xfrm>
            <a:prstGeom prst="rect">
              <a:avLst/>
            </a:prstGeom>
          </p:spPr>
        </p:pic>
        <p:pic>
          <p:nvPicPr>
            <p:cNvPr id="28" name="object 28"/>
            <p:cNvPicPr/>
            <p:nvPr/>
          </p:nvPicPr>
          <p:blipFill>
            <a:blip r:embed="rId10" cstate="print"/>
            <a:stretch>
              <a:fillRect/>
            </a:stretch>
          </p:blipFill>
          <p:spPr>
            <a:xfrm>
              <a:off x="5478779" y="2679204"/>
              <a:ext cx="3729228" cy="784847"/>
            </a:xfrm>
            <a:prstGeom prst="rect">
              <a:avLst/>
            </a:prstGeom>
          </p:spPr>
        </p:pic>
        <p:sp>
          <p:nvSpPr>
            <p:cNvPr id="29" name="object 29"/>
            <p:cNvSpPr/>
            <p:nvPr/>
          </p:nvSpPr>
          <p:spPr>
            <a:xfrm>
              <a:off x="5024627" y="2708148"/>
              <a:ext cx="4643755" cy="646430"/>
            </a:xfrm>
            <a:custGeom>
              <a:avLst/>
              <a:gdLst/>
              <a:ahLst/>
              <a:cxnLst/>
              <a:rect l="l" t="t" r="r" b="b"/>
              <a:pathLst>
                <a:path w="4643755" h="646429">
                  <a:moveTo>
                    <a:pt x="4563618" y="0"/>
                  </a:moveTo>
                  <a:lnTo>
                    <a:pt x="80010" y="0"/>
                  </a:lnTo>
                  <a:lnTo>
                    <a:pt x="48863" y="6286"/>
                  </a:lnTo>
                  <a:lnTo>
                    <a:pt x="23431" y="23431"/>
                  </a:lnTo>
                  <a:lnTo>
                    <a:pt x="6286" y="48863"/>
                  </a:lnTo>
                  <a:lnTo>
                    <a:pt x="0" y="80010"/>
                  </a:lnTo>
                  <a:lnTo>
                    <a:pt x="0" y="566165"/>
                  </a:lnTo>
                  <a:lnTo>
                    <a:pt x="6286" y="597312"/>
                  </a:lnTo>
                  <a:lnTo>
                    <a:pt x="23431" y="622744"/>
                  </a:lnTo>
                  <a:lnTo>
                    <a:pt x="48863" y="639889"/>
                  </a:lnTo>
                  <a:lnTo>
                    <a:pt x="80010" y="646176"/>
                  </a:lnTo>
                  <a:lnTo>
                    <a:pt x="4563618" y="646176"/>
                  </a:lnTo>
                  <a:lnTo>
                    <a:pt x="4594764" y="639889"/>
                  </a:lnTo>
                  <a:lnTo>
                    <a:pt x="4620196" y="622744"/>
                  </a:lnTo>
                  <a:lnTo>
                    <a:pt x="4637341" y="597312"/>
                  </a:lnTo>
                  <a:lnTo>
                    <a:pt x="4643628" y="566165"/>
                  </a:lnTo>
                  <a:lnTo>
                    <a:pt x="4643628" y="80010"/>
                  </a:lnTo>
                  <a:lnTo>
                    <a:pt x="4637341" y="48863"/>
                  </a:lnTo>
                  <a:lnTo>
                    <a:pt x="4620196" y="23431"/>
                  </a:lnTo>
                  <a:lnTo>
                    <a:pt x="4594764" y="6286"/>
                  </a:lnTo>
                  <a:lnTo>
                    <a:pt x="4563618" y="0"/>
                  </a:lnTo>
                  <a:close/>
                </a:path>
              </a:pathLst>
            </a:custGeom>
            <a:solidFill>
              <a:srgbClr val="256F9F"/>
            </a:solidFill>
          </p:spPr>
          <p:txBody>
            <a:bodyPr wrap="square" lIns="0" tIns="0" rIns="0" bIns="0" rtlCol="0"/>
            <a:lstStyle/>
            <a:p>
              <a:endParaRPr dirty="0"/>
            </a:p>
          </p:txBody>
        </p:sp>
      </p:grpSp>
      <p:sp>
        <p:nvSpPr>
          <p:cNvPr id="30" name="object 30"/>
          <p:cNvSpPr txBox="1"/>
          <p:nvPr/>
        </p:nvSpPr>
        <p:spPr>
          <a:xfrm>
            <a:off x="5648959" y="2760344"/>
            <a:ext cx="3395345" cy="513080"/>
          </a:xfrm>
          <a:prstGeom prst="rect">
            <a:avLst/>
          </a:prstGeom>
        </p:spPr>
        <p:txBody>
          <a:bodyPr vert="horz" wrap="square" lIns="0" tIns="12065" rIns="0" bIns="0" rtlCol="0">
            <a:spAutoFit/>
          </a:bodyPr>
          <a:lstStyle/>
          <a:p>
            <a:pPr algn="ctr">
              <a:lnSpc>
                <a:spcPct val="100000"/>
              </a:lnSpc>
              <a:spcBef>
                <a:spcPts val="95"/>
              </a:spcBef>
            </a:pPr>
            <a:r>
              <a:rPr sz="1600" spc="-25" dirty="0">
                <a:solidFill>
                  <a:srgbClr val="FFFFFF"/>
                </a:solidFill>
                <a:latin typeface="Microsoft Sans Serif"/>
                <a:cs typeface="Microsoft Sans Serif"/>
              </a:rPr>
              <a:t>Изменение</a:t>
            </a:r>
            <a:r>
              <a:rPr sz="1600" spc="65" dirty="0">
                <a:solidFill>
                  <a:srgbClr val="FFFFFF"/>
                </a:solidFill>
                <a:latin typeface="Microsoft Sans Serif"/>
                <a:cs typeface="Microsoft Sans Serif"/>
              </a:rPr>
              <a:t> </a:t>
            </a:r>
            <a:r>
              <a:rPr sz="1600" spc="-10" dirty="0">
                <a:solidFill>
                  <a:srgbClr val="FFFFFF"/>
                </a:solidFill>
                <a:latin typeface="Microsoft Sans Serif"/>
                <a:cs typeface="Microsoft Sans Serif"/>
              </a:rPr>
              <a:t>численности</a:t>
            </a:r>
            <a:r>
              <a:rPr sz="1600" spc="75" dirty="0">
                <a:solidFill>
                  <a:srgbClr val="FFFFFF"/>
                </a:solidFill>
                <a:latin typeface="Microsoft Sans Serif"/>
                <a:cs typeface="Microsoft Sans Serif"/>
              </a:rPr>
              <a:t> </a:t>
            </a:r>
            <a:r>
              <a:rPr sz="1600" spc="-15" dirty="0">
                <a:solidFill>
                  <a:srgbClr val="FFFFFF"/>
                </a:solidFill>
                <a:latin typeface="Microsoft Sans Serif"/>
                <a:cs typeface="Microsoft Sans Serif"/>
              </a:rPr>
              <a:t>населения</a:t>
            </a:r>
            <a:endParaRPr sz="1600" dirty="0">
              <a:latin typeface="Microsoft Sans Serif"/>
              <a:cs typeface="Microsoft Sans Serif"/>
            </a:endParaRPr>
          </a:p>
          <a:p>
            <a:pPr marL="55244" algn="ctr">
              <a:lnSpc>
                <a:spcPct val="100000"/>
              </a:lnSpc>
            </a:pPr>
            <a:r>
              <a:rPr sz="1600" spc="-40" dirty="0">
                <a:solidFill>
                  <a:srgbClr val="FFFFFF"/>
                </a:solidFill>
                <a:latin typeface="Microsoft Sans Serif"/>
                <a:cs typeface="Microsoft Sans Serif"/>
              </a:rPr>
              <a:t>за</a:t>
            </a:r>
            <a:r>
              <a:rPr sz="1600" spc="15" dirty="0">
                <a:solidFill>
                  <a:srgbClr val="FFFFFF"/>
                </a:solidFill>
                <a:latin typeface="Microsoft Sans Serif"/>
                <a:cs typeface="Microsoft Sans Serif"/>
              </a:rPr>
              <a:t> </a:t>
            </a: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1</a:t>
            </a:r>
            <a:r>
              <a:rPr sz="1600" spc="-10" dirty="0">
                <a:solidFill>
                  <a:srgbClr val="FFFFFF"/>
                </a:solidFill>
                <a:latin typeface="Microsoft Sans Serif"/>
                <a:cs typeface="Microsoft Sans Serif"/>
              </a:rPr>
              <a:t>-202</a:t>
            </a:r>
            <a:r>
              <a:rPr lang="ru-RU" sz="1600" spc="-10" dirty="0">
                <a:solidFill>
                  <a:srgbClr val="FFFFFF"/>
                </a:solidFill>
                <a:latin typeface="Microsoft Sans Serif"/>
                <a:cs typeface="Microsoft Sans Serif"/>
              </a:rPr>
              <a:t>3</a:t>
            </a:r>
            <a:r>
              <a:rPr sz="1600" spc="10" dirty="0">
                <a:solidFill>
                  <a:srgbClr val="FFFFFF"/>
                </a:solidFill>
                <a:latin typeface="Microsoft Sans Serif"/>
                <a:cs typeface="Microsoft Sans Serif"/>
              </a:rPr>
              <a:t> </a:t>
            </a:r>
            <a:r>
              <a:rPr sz="1600" spc="-30" dirty="0">
                <a:solidFill>
                  <a:srgbClr val="FFFFFF"/>
                </a:solidFill>
                <a:latin typeface="Microsoft Sans Serif"/>
                <a:cs typeface="Microsoft Sans Serif"/>
              </a:rPr>
              <a:t>годы</a:t>
            </a:r>
            <a:endParaRPr sz="1600" dirty="0">
              <a:latin typeface="Microsoft Sans Serif"/>
              <a:cs typeface="Microsoft Sans Serif"/>
            </a:endParaRPr>
          </a:p>
        </p:txBody>
      </p:sp>
      <p:grpSp>
        <p:nvGrpSpPr>
          <p:cNvPr id="16" name="Группа 15">
            <a:extLst>
              <a:ext uri="{FF2B5EF4-FFF2-40B4-BE49-F238E27FC236}">
                <a16:creationId xmlns:a16="http://schemas.microsoft.com/office/drawing/2014/main" id="{2C2B86BC-3BF6-41CD-8217-46D40B253C88}"/>
              </a:ext>
            </a:extLst>
          </p:cNvPr>
          <p:cNvGrpSpPr/>
          <p:nvPr/>
        </p:nvGrpSpPr>
        <p:grpSpPr>
          <a:xfrm>
            <a:off x="6477207" y="4162917"/>
            <a:ext cx="2732982" cy="1902327"/>
            <a:chOff x="6477207" y="4162917"/>
            <a:chExt cx="2732982" cy="1902327"/>
          </a:xfrm>
        </p:grpSpPr>
        <p:pic>
          <p:nvPicPr>
            <p:cNvPr id="32" name="object 32"/>
            <p:cNvPicPr/>
            <p:nvPr/>
          </p:nvPicPr>
          <p:blipFill>
            <a:blip r:embed="rId11" cstate="print"/>
            <a:stretch>
              <a:fillRect/>
            </a:stretch>
          </p:blipFill>
          <p:spPr>
            <a:xfrm>
              <a:off x="6489446" y="4452456"/>
              <a:ext cx="421357" cy="1600301"/>
            </a:xfrm>
            <a:prstGeom prst="rect">
              <a:avLst/>
            </a:prstGeom>
          </p:spPr>
        </p:pic>
        <p:pic>
          <p:nvPicPr>
            <p:cNvPr id="33" name="object 33"/>
            <p:cNvPicPr/>
            <p:nvPr/>
          </p:nvPicPr>
          <p:blipFill>
            <a:blip r:embed="rId12" cstate="print"/>
            <a:stretch>
              <a:fillRect/>
            </a:stretch>
          </p:blipFill>
          <p:spPr>
            <a:xfrm>
              <a:off x="6477207" y="4215885"/>
              <a:ext cx="2732982" cy="1607834"/>
            </a:xfrm>
            <a:prstGeom prst="rect">
              <a:avLst/>
            </a:prstGeom>
          </p:spPr>
        </p:pic>
        <p:sp>
          <p:nvSpPr>
            <p:cNvPr id="34" name="object 34"/>
            <p:cNvSpPr/>
            <p:nvPr/>
          </p:nvSpPr>
          <p:spPr>
            <a:xfrm>
              <a:off x="6490969" y="4482956"/>
              <a:ext cx="372456" cy="1512303"/>
            </a:xfrm>
            <a:custGeom>
              <a:avLst/>
              <a:gdLst/>
              <a:ahLst/>
              <a:cxnLst/>
              <a:rect l="l" t="t" r="r" b="b"/>
              <a:pathLst>
                <a:path w="335279" h="1513839">
                  <a:moveTo>
                    <a:pt x="303276" y="0"/>
                  </a:moveTo>
                  <a:lnTo>
                    <a:pt x="0" y="0"/>
                  </a:lnTo>
                  <a:lnTo>
                    <a:pt x="0" y="233172"/>
                  </a:lnTo>
                  <a:lnTo>
                    <a:pt x="303276" y="233172"/>
                  </a:lnTo>
                  <a:lnTo>
                    <a:pt x="303276" y="0"/>
                  </a:lnTo>
                  <a:close/>
                </a:path>
                <a:path w="335279" h="1513839">
                  <a:moveTo>
                    <a:pt x="326136" y="640080"/>
                  </a:moveTo>
                  <a:lnTo>
                    <a:pt x="0" y="640080"/>
                  </a:lnTo>
                  <a:lnTo>
                    <a:pt x="0" y="873252"/>
                  </a:lnTo>
                  <a:lnTo>
                    <a:pt x="326136" y="873252"/>
                  </a:lnTo>
                  <a:lnTo>
                    <a:pt x="326136" y="640080"/>
                  </a:lnTo>
                  <a:close/>
                </a:path>
                <a:path w="335279" h="1513839">
                  <a:moveTo>
                    <a:pt x="335280" y="1280160"/>
                  </a:moveTo>
                  <a:lnTo>
                    <a:pt x="0" y="1280160"/>
                  </a:lnTo>
                  <a:lnTo>
                    <a:pt x="0" y="1513344"/>
                  </a:lnTo>
                  <a:lnTo>
                    <a:pt x="335280" y="1513344"/>
                  </a:lnTo>
                  <a:lnTo>
                    <a:pt x="335280" y="1280160"/>
                  </a:lnTo>
                  <a:close/>
                </a:path>
              </a:pathLst>
            </a:custGeom>
            <a:solidFill>
              <a:srgbClr val="618A9C"/>
            </a:solidFill>
          </p:spPr>
          <p:txBody>
            <a:bodyPr wrap="square" lIns="0" tIns="0" rIns="0" bIns="0" rtlCol="0"/>
            <a:lstStyle/>
            <a:p>
              <a:endParaRPr dirty="0"/>
            </a:p>
          </p:txBody>
        </p:sp>
        <p:sp>
          <p:nvSpPr>
            <p:cNvPr id="35" name="object 35"/>
            <p:cNvSpPr/>
            <p:nvPr/>
          </p:nvSpPr>
          <p:spPr>
            <a:xfrm>
              <a:off x="6490969" y="4891390"/>
              <a:ext cx="2671503" cy="862866"/>
            </a:xfrm>
            <a:custGeom>
              <a:avLst/>
              <a:gdLst/>
              <a:ahLst/>
              <a:cxnLst/>
              <a:rect l="l" t="t" r="r" b="b"/>
              <a:pathLst>
                <a:path w="2428240" h="871854">
                  <a:moveTo>
                    <a:pt x="2365248" y="640080"/>
                  </a:moveTo>
                  <a:lnTo>
                    <a:pt x="0" y="640080"/>
                  </a:lnTo>
                  <a:lnTo>
                    <a:pt x="0" y="871728"/>
                  </a:lnTo>
                  <a:lnTo>
                    <a:pt x="2365248" y="871728"/>
                  </a:lnTo>
                  <a:lnTo>
                    <a:pt x="2365248" y="640080"/>
                  </a:lnTo>
                  <a:close/>
                </a:path>
                <a:path w="2428240" h="871854">
                  <a:moveTo>
                    <a:pt x="2427732" y="0"/>
                  </a:moveTo>
                  <a:lnTo>
                    <a:pt x="0" y="0"/>
                  </a:lnTo>
                  <a:lnTo>
                    <a:pt x="0" y="231648"/>
                  </a:lnTo>
                  <a:lnTo>
                    <a:pt x="2427732" y="231648"/>
                  </a:lnTo>
                  <a:lnTo>
                    <a:pt x="2427732" y="0"/>
                  </a:lnTo>
                  <a:close/>
                </a:path>
              </a:pathLst>
            </a:custGeom>
            <a:solidFill>
              <a:srgbClr val="B8ACBD"/>
            </a:solidFill>
          </p:spPr>
          <p:txBody>
            <a:bodyPr wrap="square" lIns="0" tIns="0" rIns="0" bIns="0" rtlCol="0"/>
            <a:lstStyle/>
            <a:p>
              <a:endParaRPr dirty="0"/>
            </a:p>
          </p:txBody>
        </p:sp>
        <p:sp>
          <p:nvSpPr>
            <p:cNvPr id="36" name="object 36"/>
            <p:cNvSpPr/>
            <p:nvPr/>
          </p:nvSpPr>
          <p:spPr>
            <a:xfrm>
              <a:off x="6490969" y="4162917"/>
              <a:ext cx="45854" cy="1902327"/>
            </a:xfrm>
            <a:custGeom>
              <a:avLst/>
              <a:gdLst/>
              <a:ahLst/>
              <a:cxnLst/>
              <a:rect l="l" t="t" r="r" b="b"/>
              <a:pathLst>
                <a:path h="1922145">
                  <a:moveTo>
                    <a:pt x="0" y="1921764"/>
                  </a:moveTo>
                  <a:lnTo>
                    <a:pt x="0" y="0"/>
                  </a:lnTo>
                </a:path>
              </a:pathLst>
            </a:custGeom>
            <a:ln w="12700">
              <a:solidFill>
                <a:srgbClr val="D9D9D9"/>
              </a:solidFill>
            </a:ln>
          </p:spPr>
          <p:txBody>
            <a:bodyPr wrap="square" lIns="0" tIns="0" rIns="0" bIns="0" rtlCol="0"/>
            <a:lstStyle/>
            <a:p>
              <a:endParaRPr dirty="0"/>
            </a:p>
          </p:txBody>
        </p:sp>
      </p:grpSp>
      <p:sp>
        <p:nvSpPr>
          <p:cNvPr id="42" name="object 42"/>
          <p:cNvSpPr txBox="1"/>
          <p:nvPr/>
        </p:nvSpPr>
        <p:spPr>
          <a:xfrm>
            <a:off x="6490970" y="4280915"/>
            <a:ext cx="2625648" cy="217310"/>
          </a:xfrm>
          <a:custGeom>
            <a:avLst/>
            <a:gdLst>
              <a:gd name="connsiteX0" fmla="*/ 0 w 2391410"/>
              <a:gd name="connsiteY0" fmla="*/ 0 h 215444"/>
              <a:gd name="connsiteX1" fmla="*/ 2391410 w 2391410"/>
              <a:gd name="connsiteY1" fmla="*/ 0 h 215444"/>
              <a:gd name="connsiteX2" fmla="*/ 2391410 w 2391410"/>
              <a:gd name="connsiteY2" fmla="*/ 215444 h 215444"/>
              <a:gd name="connsiteX3" fmla="*/ 0 w 2391410"/>
              <a:gd name="connsiteY3" fmla="*/ 215444 h 215444"/>
              <a:gd name="connsiteX4" fmla="*/ 0 w 2391410"/>
              <a:gd name="connsiteY4" fmla="*/ 0 h 215444"/>
              <a:gd name="connsiteX0" fmla="*/ 0 w 2394794"/>
              <a:gd name="connsiteY0" fmla="*/ 0 h 215444"/>
              <a:gd name="connsiteX1" fmla="*/ 2391410 w 2394794"/>
              <a:gd name="connsiteY1" fmla="*/ 0 h 215444"/>
              <a:gd name="connsiteX2" fmla="*/ 2394412 w 2394794"/>
              <a:gd name="connsiteY2" fmla="*/ 115594 h 215444"/>
              <a:gd name="connsiteX3" fmla="*/ 2391410 w 2394794"/>
              <a:gd name="connsiteY3" fmla="*/ 215444 h 215444"/>
              <a:gd name="connsiteX4" fmla="*/ 0 w 2394794"/>
              <a:gd name="connsiteY4" fmla="*/ 215444 h 215444"/>
              <a:gd name="connsiteX5" fmla="*/ 0 w 2394794"/>
              <a:gd name="connsiteY5" fmla="*/ 0 h 21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4794" h="215444">
                <a:moveTo>
                  <a:pt x="0" y="0"/>
                </a:moveTo>
                <a:lnTo>
                  <a:pt x="2391410" y="0"/>
                </a:lnTo>
                <a:cubicBezTo>
                  <a:pt x="2389332" y="38531"/>
                  <a:pt x="2396490" y="77063"/>
                  <a:pt x="2394412" y="115594"/>
                </a:cubicBezTo>
                <a:cubicBezTo>
                  <a:pt x="2393411" y="148877"/>
                  <a:pt x="2392411" y="182161"/>
                  <a:pt x="2391410" y="215444"/>
                </a:cubicBezTo>
                <a:lnTo>
                  <a:pt x="0" y="215444"/>
                </a:lnTo>
                <a:lnTo>
                  <a:pt x="0" y="0"/>
                </a:lnTo>
                <a:close/>
              </a:path>
            </a:pathLst>
          </a:custGeom>
          <a:solidFill>
            <a:srgbClr val="B8ACBD"/>
          </a:solidFill>
        </p:spPr>
        <p:txBody>
          <a:bodyPr vert="horz" wrap="square" lIns="0" tIns="0" rIns="0" bIns="0" rtlCol="0">
            <a:spAutoFit/>
          </a:bodyPr>
          <a:lstStyle/>
          <a:p>
            <a:pPr marR="64135" algn="r">
              <a:lnSpc>
                <a:spcPct val="100000"/>
              </a:lnSpc>
            </a:pPr>
            <a:endParaRPr sz="1400" dirty="0">
              <a:latin typeface="Microsoft Sans Serif"/>
              <a:cs typeface="Microsoft Sans Serif"/>
            </a:endParaRPr>
          </a:p>
        </p:txBody>
      </p:sp>
      <p:sp>
        <p:nvSpPr>
          <p:cNvPr id="43" name="object 43"/>
          <p:cNvSpPr txBox="1"/>
          <p:nvPr/>
        </p:nvSpPr>
        <p:spPr>
          <a:xfrm>
            <a:off x="5431028" y="5660237"/>
            <a:ext cx="915035" cy="228268"/>
          </a:xfrm>
          <a:prstGeom prst="rect">
            <a:avLst/>
          </a:prstGeom>
        </p:spPr>
        <p:txBody>
          <a:bodyPr vert="horz" wrap="square" lIns="0" tIns="12700" rIns="0" bIns="0" rtlCol="0">
            <a:spAutoFit/>
          </a:bodyPr>
          <a:lstStyle/>
          <a:p>
            <a:pPr marL="12700">
              <a:lnSpc>
                <a:spcPct val="100000"/>
              </a:lnSpc>
              <a:spcBef>
                <a:spcPts val="100"/>
              </a:spcBef>
            </a:pPr>
            <a:r>
              <a:rPr sz="1400" spc="-5" dirty="0">
                <a:latin typeface="Microsoft Sans Serif"/>
                <a:cs typeface="Microsoft Sans Serif"/>
              </a:rPr>
              <a:t>202</a:t>
            </a:r>
            <a:r>
              <a:rPr lang="ru-RU" sz="1400" spc="-5" dirty="0">
                <a:latin typeface="Microsoft Sans Serif"/>
                <a:cs typeface="Microsoft Sans Serif"/>
              </a:rPr>
              <a:t>1</a:t>
            </a:r>
            <a:r>
              <a:rPr sz="1400" spc="-6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sp>
        <p:nvSpPr>
          <p:cNvPr id="44" name="object 44"/>
          <p:cNvSpPr txBox="1"/>
          <p:nvPr/>
        </p:nvSpPr>
        <p:spPr>
          <a:xfrm>
            <a:off x="5431028" y="5019802"/>
            <a:ext cx="915035" cy="228268"/>
          </a:xfrm>
          <a:prstGeom prst="rect">
            <a:avLst/>
          </a:prstGeom>
        </p:spPr>
        <p:txBody>
          <a:bodyPr vert="horz" wrap="square" lIns="0" tIns="12700" rIns="0" bIns="0" rtlCol="0">
            <a:spAutoFit/>
          </a:bodyPr>
          <a:lstStyle/>
          <a:p>
            <a:pPr marL="12700">
              <a:lnSpc>
                <a:spcPct val="100000"/>
              </a:lnSpc>
              <a:spcBef>
                <a:spcPts val="100"/>
              </a:spcBef>
            </a:pPr>
            <a:r>
              <a:rPr sz="1400" spc="-5" dirty="0">
                <a:latin typeface="Microsoft Sans Serif"/>
                <a:cs typeface="Microsoft Sans Serif"/>
              </a:rPr>
              <a:t>202</a:t>
            </a:r>
            <a:r>
              <a:rPr lang="ru-RU" sz="1400" spc="-5" dirty="0">
                <a:latin typeface="Microsoft Sans Serif"/>
                <a:cs typeface="Microsoft Sans Serif"/>
              </a:rPr>
              <a:t>2</a:t>
            </a:r>
            <a:r>
              <a:rPr sz="1400" spc="-6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sp>
        <p:nvSpPr>
          <p:cNvPr id="45" name="object 45"/>
          <p:cNvSpPr txBox="1"/>
          <p:nvPr/>
        </p:nvSpPr>
        <p:spPr>
          <a:xfrm>
            <a:off x="5431028" y="4378909"/>
            <a:ext cx="915669"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3</a:t>
            </a:r>
            <a:r>
              <a:rPr sz="1400" spc="-5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sp>
        <p:nvSpPr>
          <p:cNvPr id="46" name="object 46"/>
          <p:cNvSpPr/>
          <p:nvPr/>
        </p:nvSpPr>
        <p:spPr>
          <a:xfrm>
            <a:off x="5530596" y="3695700"/>
            <a:ext cx="88900" cy="88900"/>
          </a:xfrm>
          <a:custGeom>
            <a:avLst/>
            <a:gdLst/>
            <a:ahLst/>
            <a:cxnLst/>
            <a:rect l="l" t="t" r="r" b="b"/>
            <a:pathLst>
              <a:path w="88900" h="88900">
                <a:moveTo>
                  <a:pt x="88391" y="0"/>
                </a:moveTo>
                <a:lnTo>
                  <a:pt x="0" y="0"/>
                </a:lnTo>
                <a:lnTo>
                  <a:pt x="0" y="88392"/>
                </a:lnTo>
                <a:lnTo>
                  <a:pt x="88391" y="88392"/>
                </a:lnTo>
                <a:lnTo>
                  <a:pt x="88391" y="0"/>
                </a:lnTo>
                <a:close/>
              </a:path>
            </a:pathLst>
          </a:custGeom>
          <a:solidFill>
            <a:srgbClr val="B8ACBD"/>
          </a:solidFill>
        </p:spPr>
        <p:txBody>
          <a:bodyPr wrap="square" lIns="0" tIns="0" rIns="0" bIns="0" rtlCol="0"/>
          <a:lstStyle/>
          <a:p>
            <a:endParaRPr dirty="0"/>
          </a:p>
        </p:txBody>
      </p:sp>
      <p:sp>
        <p:nvSpPr>
          <p:cNvPr id="47" name="object 47"/>
          <p:cNvSpPr txBox="1"/>
          <p:nvPr/>
        </p:nvSpPr>
        <p:spPr>
          <a:xfrm>
            <a:off x="5647690" y="3635197"/>
            <a:ext cx="1779270" cy="240029"/>
          </a:xfrm>
          <a:prstGeom prst="rect">
            <a:avLst/>
          </a:prstGeom>
        </p:spPr>
        <p:txBody>
          <a:bodyPr vert="horz" wrap="square" lIns="0" tIns="13335" rIns="0" bIns="0" rtlCol="0">
            <a:spAutoFit/>
          </a:bodyPr>
          <a:lstStyle/>
          <a:p>
            <a:pPr marL="12700">
              <a:lnSpc>
                <a:spcPct val="100000"/>
              </a:lnSpc>
              <a:spcBef>
                <a:spcPts val="105"/>
              </a:spcBef>
            </a:pPr>
            <a:r>
              <a:rPr sz="1400" spc="-25" dirty="0">
                <a:latin typeface="Microsoft Sans Serif"/>
                <a:cs typeface="Microsoft Sans Serif"/>
              </a:rPr>
              <a:t>городское</a:t>
            </a:r>
            <a:r>
              <a:rPr sz="1400" spc="-10" dirty="0">
                <a:latin typeface="Microsoft Sans Serif"/>
                <a:cs typeface="Microsoft Sans Serif"/>
              </a:rPr>
              <a:t> население</a:t>
            </a:r>
            <a:endParaRPr sz="1400" dirty="0">
              <a:latin typeface="Microsoft Sans Serif"/>
              <a:cs typeface="Microsoft Sans Serif"/>
            </a:endParaRPr>
          </a:p>
        </p:txBody>
      </p:sp>
      <p:sp>
        <p:nvSpPr>
          <p:cNvPr id="48" name="object 48"/>
          <p:cNvSpPr/>
          <p:nvPr/>
        </p:nvSpPr>
        <p:spPr>
          <a:xfrm>
            <a:off x="7548371" y="3695700"/>
            <a:ext cx="90170" cy="88900"/>
          </a:xfrm>
          <a:custGeom>
            <a:avLst/>
            <a:gdLst/>
            <a:ahLst/>
            <a:cxnLst/>
            <a:rect l="l" t="t" r="r" b="b"/>
            <a:pathLst>
              <a:path w="90170" h="88900">
                <a:moveTo>
                  <a:pt x="89916" y="0"/>
                </a:moveTo>
                <a:lnTo>
                  <a:pt x="0" y="0"/>
                </a:lnTo>
                <a:lnTo>
                  <a:pt x="0" y="88392"/>
                </a:lnTo>
                <a:lnTo>
                  <a:pt x="89916" y="88392"/>
                </a:lnTo>
                <a:lnTo>
                  <a:pt x="89916" y="0"/>
                </a:lnTo>
                <a:close/>
              </a:path>
            </a:pathLst>
          </a:custGeom>
          <a:solidFill>
            <a:srgbClr val="618A9C"/>
          </a:solidFill>
        </p:spPr>
        <p:txBody>
          <a:bodyPr wrap="square" lIns="0" tIns="0" rIns="0" bIns="0" rtlCol="0"/>
          <a:lstStyle/>
          <a:p>
            <a:endParaRPr dirty="0"/>
          </a:p>
        </p:txBody>
      </p:sp>
      <p:sp>
        <p:nvSpPr>
          <p:cNvPr id="49" name="object 49"/>
          <p:cNvSpPr txBox="1"/>
          <p:nvPr/>
        </p:nvSpPr>
        <p:spPr>
          <a:xfrm>
            <a:off x="7666101" y="3635197"/>
            <a:ext cx="1699895" cy="240029"/>
          </a:xfrm>
          <a:prstGeom prst="rect">
            <a:avLst/>
          </a:prstGeom>
        </p:spPr>
        <p:txBody>
          <a:bodyPr vert="horz" wrap="square" lIns="0" tIns="13335" rIns="0" bIns="0" rtlCol="0">
            <a:spAutoFit/>
          </a:bodyPr>
          <a:lstStyle/>
          <a:p>
            <a:pPr marL="12700">
              <a:lnSpc>
                <a:spcPct val="100000"/>
              </a:lnSpc>
              <a:spcBef>
                <a:spcPts val="105"/>
              </a:spcBef>
            </a:pPr>
            <a:r>
              <a:rPr sz="1400" spc="-15" dirty="0">
                <a:latin typeface="Microsoft Sans Serif"/>
                <a:cs typeface="Microsoft Sans Serif"/>
              </a:rPr>
              <a:t>сельское</a:t>
            </a:r>
            <a:r>
              <a:rPr sz="1400" spc="-45" dirty="0">
                <a:latin typeface="Microsoft Sans Serif"/>
                <a:cs typeface="Microsoft Sans Serif"/>
              </a:rPr>
              <a:t> </a:t>
            </a:r>
            <a:r>
              <a:rPr sz="1400" spc="-10" dirty="0">
                <a:latin typeface="Microsoft Sans Serif"/>
                <a:cs typeface="Microsoft Sans Serif"/>
              </a:rPr>
              <a:t>население</a:t>
            </a:r>
            <a:endParaRPr sz="1400" dirty="0">
              <a:latin typeface="Microsoft Sans Serif"/>
              <a:cs typeface="Microsoft Sans Serif"/>
            </a:endParaRPr>
          </a:p>
        </p:txBody>
      </p:sp>
      <p:sp>
        <p:nvSpPr>
          <p:cNvPr id="50" name="object 50"/>
          <p:cNvSpPr txBox="1"/>
          <p:nvPr/>
        </p:nvSpPr>
        <p:spPr>
          <a:xfrm>
            <a:off x="9418573" y="6397049"/>
            <a:ext cx="203200" cy="197485"/>
          </a:xfrm>
          <a:prstGeom prst="rect">
            <a:avLst/>
          </a:prstGeom>
        </p:spPr>
        <p:txBody>
          <a:bodyPr vert="horz" wrap="square" lIns="0" tIns="0" rIns="0" bIns="0" rtlCol="0">
            <a:spAutoFit/>
          </a:bodyPr>
          <a:lstStyle/>
          <a:p>
            <a:pPr marL="38100">
              <a:lnSpc>
                <a:spcPts val="1440"/>
              </a:lnSpc>
            </a:pPr>
            <a:fld id="{81D60167-4931-47E6-BA6A-407CBD079E47}" type="slidenum">
              <a:rPr sz="1200" spc="-5" dirty="0">
                <a:solidFill>
                  <a:srgbClr val="888888"/>
                </a:solidFill>
                <a:latin typeface="Microsoft Sans Serif"/>
                <a:cs typeface="Microsoft Sans Serif"/>
              </a:rPr>
              <a:pPr marL="38100">
                <a:lnSpc>
                  <a:spcPts val="1440"/>
                </a:lnSpc>
              </a:pPr>
              <a:t>6</a:t>
            </a:fld>
            <a:endParaRPr sz="1200" dirty="0">
              <a:latin typeface="Microsoft Sans Serif"/>
              <a:cs typeface="Microsoft Sans Serif"/>
            </a:endParaRPr>
          </a:p>
        </p:txBody>
      </p:sp>
      <p:pic>
        <p:nvPicPr>
          <p:cNvPr id="52" name="Рисунок 51">
            <a:extLst>
              <a:ext uri="{FF2B5EF4-FFF2-40B4-BE49-F238E27FC236}">
                <a16:creationId xmlns:a16="http://schemas.microsoft.com/office/drawing/2014/main" id="{6569F10C-5B43-4C6A-809D-CB9F162AD878}"/>
              </a:ext>
            </a:extLst>
          </p:cNvPr>
          <p:cNvPicPr>
            <a:picLocks noChangeAspect="1"/>
          </p:cNvPicPr>
          <p:nvPr/>
        </p:nvPicPr>
        <p:blipFill>
          <a:blip r:embed="rId13"/>
          <a:stretch>
            <a:fillRect/>
          </a:stretch>
        </p:blipFill>
        <p:spPr>
          <a:xfrm>
            <a:off x="119380" y="3382138"/>
            <a:ext cx="2522750" cy="2716896"/>
          </a:xfrm>
          <a:prstGeom prst="rect">
            <a:avLst/>
          </a:prstGeom>
        </p:spPr>
      </p:pic>
      <p:sp>
        <p:nvSpPr>
          <p:cNvPr id="51" name="object 37">
            <a:extLst>
              <a:ext uri="{FF2B5EF4-FFF2-40B4-BE49-F238E27FC236}">
                <a16:creationId xmlns:a16="http://schemas.microsoft.com/office/drawing/2014/main" id="{545E4A99-81B7-41D8-8C14-406DF7BA25F7}"/>
              </a:ext>
            </a:extLst>
          </p:cNvPr>
          <p:cNvSpPr txBox="1"/>
          <p:nvPr/>
        </p:nvSpPr>
        <p:spPr>
          <a:xfrm>
            <a:off x="6883145" y="5781852"/>
            <a:ext cx="471170"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7 150</a:t>
            </a:r>
            <a:endParaRPr sz="1400" dirty="0">
              <a:latin typeface="Microsoft Sans Serif"/>
              <a:cs typeface="Microsoft Sans Serif"/>
            </a:endParaRPr>
          </a:p>
        </p:txBody>
      </p:sp>
      <p:sp>
        <p:nvSpPr>
          <p:cNvPr id="53" name="object 37">
            <a:extLst>
              <a:ext uri="{FF2B5EF4-FFF2-40B4-BE49-F238E27FC236}">
                <a16:creationId xmlns:a16="http://schemas.microsoft.com/office/drawing/2014/main" id="{DB461892-0D34-4E27-9658-4F8F142776F5}"/>
              </a:ext>
            </a:extLst>
          </p:cNvPr>
          <p:cNvSpPr txBox="1"/>
          <p:nvPr/>
        </p:nvSpPr>
        <p:spPr>
          <a:xfrm>
            <a:off x="8427292" y="5534976"/>
            <a:ext cx="617012"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20 200</a:t>
            </a:r>
            <a:endParaRPr sz="1400" dirty="0">
              <a:latin typeface="Microsoft Sans Serif"/>
              <a:cs typeface="Microsoft Sans Serif"/>
            </a:endParaRPr>
          </a:p>
        </p:txBody>
      </p:sp>
      <p:sp>
        <p:nvSpPr>
          <p:cNvPr id="54" name="object 37">
            <a:extLst>
              <a:ext uri="{FF2B5EF4-FFF2-40B4-BE49-F238E27FC236}">
                <a16:creationId xmlns:a16="http://schemas.microsoft.com/office/drawing/2014/main" id="{A31C64F0-254E-43F6-9672-996BA277EE83}"/>
              </a:ext>
            </a:extLst>
          </p:cNvPr>
          <p:cNvSpPr txBox="1"/>
          <p:nvPr/>
        </p:nvSpPr>
        <p:spPr>
          <a:xfrm>
            <a:off x="8545460" y="4923215"/>
            <a:ext cx="617012"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20 929</a:t>
            </a:r>
            <a:endParaRPr sz="1400" dirty="0">
              <a:latin typeface="Microsoft Sans Serif"/>
              <a:cs typeface="Microsoft Sans Serif"/>
            </a:endParaRPr>
          </a:p>
        </p:txBody>
      </p:sp>
      <p:sp>
        <p:nvSpPr>
          <p:cNvPr id="55" name="object 37">
            <a:extLst>
              <a:ext uri="{FF2B5EF4-FFF2-40B4-BE49-F238E27FC236}">
                <a16:creationId xmlns:a16="http://schemas.microsoft.com/office/drawing/2014/main" id="{7CF131ED-7099-4682-8D67-11B0DB1E88AC}"/>
              </a:ext>
            </a:extLst>
          </p:cNvPr>
          <p:cNvSpPr txBox="1"/>
          <p:nvPr/>
        </p:nvSpPr>
        <p:spPr>
          <a:xfrm>
            <a:off x="6845813" y="5133936"/>
            <a:ext cx="508501"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7 410</a:t>
            </a:r>
            <a:endParaRPr sz="1400" dirty="0">
              <a:latin typeface="Microsoft Sans Serif"/>
              <a:cs typeface="Microsoft Sans Serif"/>
            </a:endParaRPr>
          </a:p>
        </p:txBody>
      </p:sp>
      <p:sp>
        <p:nvSpPr>
          <p:cNvPr id="56" name="object 37">
            <a:extLst>
              <a:ext uri="{FF2B5EF4-FFF2-40B4-BE49-F238E27FC236}">
                <a16:creationId xmlns:a16="http://schemas.microsoft.com/office/drawing/2014/main" id="{675D2A9A-8345-4113-93D5-48BEA5E957B2}"/>
              </a:ext>
            </a:extLst>
          </p:cNvPr>
          <p:cNvSpPr txBox="1"/>
          <p:nvPr/>
        </p:nvSpPr>
        <p:spPr>
          <a:xfrm>
            <a:off x="8493368" y="4261952"/>
            <a:ext cx="623249"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20 775</a:t>
            </a:r>
            <a:endParaRPr sz="1400" dirty="0">
              <a:latin typeface="Microsoft Sans Serif"/>
              <a:cs typeface="Microsoft Sans Serif"/>
            </a:endParaRPr>
          </a:p>
        </p:txBody>
      </p:sp>
      <p:sp>
        <p:nvSpPr>
          <p:cNvPr id="57" name="object 37">
            <a:extLst>
              <a:ext uri="{FF2B5EF4-FFF2-40B4-BE49-F238E27FC236}">
                <a16:creationId xmlns:a16="http://schemas.microsoft.com/office/drawing/2014/main" id="{6FC2FBCC-E8CF-4A08-90A4-4453D64C2AA1}"/>
              </a:ext>
            </a:extLst>
          </p:cNvPr>
          <p:cNvSpPr txBox="1"/>
          <p:nvPr/>
        </p:nvSpPr>
        <p:spPr>
          <a:xfrm>
            <a:off x="6845812" y="4511758"/>
            <a:ext cx="508501"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7 405</a:t>
            </a:r>
            <a:endParaRPr sz="1400" dirty="0">
              <a:latin typeface="Microsoft Sans Serif"/>
              <a:cs typeface="Microsoft Sans Serif"/>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7AE8861A-F2E6-43FF-97C1-47396A4BF761}"/>
              </a:ext>
            </a:extLst>
          </p:cNvPr>
          <p:cNvGraphicFramePr>
            <a:graphicFrameLocks noGrp="1"/>
          </p:cNvGraphicFramePr>
          <p:nvPr/>
        </p:nvGraphicFramePr>
        <p:xfrm>
          <a:off x="413311" y="1052736"/>
          <a:ext cx="9041648" cy="4393135"/>
        </p:xfrm>
        <a:graphic>
          <a:graphicData uri="http://schemas.openxmlformats.org/drawingml/2006/table">
            <a:tbl>
              <a:tblPr firstRow="1" bandRow="1">
                <a:tableStyleId>{B301B821-A1FF-4177-AEE7-76D212191A09}</a:tableStyleId>
              </a:tblPr>
              <a:tblGrid>
                <a:gridCol w="563827">
                  <a:extLst>
                    <a:ext uri="{9D8B030D-6E8A-4147-A177-3AD203B41FA5}">
                      <a16:colId xmlns:a16="http://schemas.microsoft.com/office/drawing/2014/main" val="20000"/>
                    </a:ext>
                  </a:extLst>
                </a:gridCol>
                <a:gridCol w="6609437">
                  <a:extLst>
                    <a:ext uri="{9D8B030D-6E8A-4147-A177-3AD203B41FA5}">
                      <a16:colId xmlns:a16="http://schemas.microsoft.com/office/drawing/2014/main" val="20001"/>
                    </a:ext>
                  </a:extLst>
                </a:gridCol>
                <a:gridCol w="653661">
                  <a:extLst>
                    <a:ext uri="{9D8B030D-6E8A-4147-A177-3AD203B41FA5}">
                      <a16:colId xmlns:a16="http://schemas.microsoft.com/office/drawing/2014/main" val="20002"/>
                    </a:ext>
                  </a:extLst>
                </a:gridCol>
                <a:gridCol w="1214723">
                  <a:extLst>
                    <a:ext uri="{9D8B030D-6E8A-4147-A177-3AD203B41FA5}">
                      <a16:colId xmlns:a16="http://schemas.microsoft.com/office/drawing/2014/main" val="20003"/>
                    </a:ext>
                  </a:extLst>
                </a:gridCol>
              </a:tblGrid>
              <a:tr h="776003">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304117">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мероприятий по выявлению и уничтожению мест дикорастущей конопли.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80</a:t>
                      </a:r>
                    </a:p>
                  </a:txBody>
                  <a:tcPr marL="7739" marR="7739" marT="7739" marB="0" anchor="ctr"/>
                </a:tc>
                <a:extLst>
                  <a:ext uri="{0D108BD9-81ED-4DB2-BD59-A6C34878D82A}">
                    <a16:rowId xmlns:a16="http://schemas.microsoft.com/office/drawing/2014/main" val="10001"/>
                  </a:ext>
                </a:extLst>
              </a:tr>
              <a:tr h="504056">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поощренных участковых уполномоченных полиции по профилактике и предупреждению правонарушений в рамках проводимого МО МВД России «Черемховский» конкурса «Лучший участковый уполномоченный полиции»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432048">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проведенных конкурсных мероприятий, направленных на профилактику правонарушений и повышение уровня безопасности граждан</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36004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преступлений, совершенных несовершеннолетними в общем количестве преступлений, совершенных на территории муниципального образования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28803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замещенных штатных единиц МКУ «ЕДДС ЧР»</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28803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обученных сотрудников МКУ «ЕДДС ЧР»</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p>
                  </a:txBody>
                  <a:tcPr marL="7739" marR="7739" marT="7739" marB="0" anchor="ctr"/>
                </a:tc>
                <a:extLst>
                  <a:ext uri="{0D108BD9-81ED-4DB2-BD59-A6C34878D82A}">
                    <a16:rowId xmlns:a16="http://schemas.microsoft.com/office/drawing/2014/main" val="10006"/>
                  </a:ext>
                </a:extLst>
              </a:tr>
              <a:tr h="288032">
                <a:tc gridSpan="4">
                  <a:txBody>
                    <a:bodyPr/>
                    <a:lstStyle/>
                    <a:p>
                      <a:pPr algn="l" fontAlgn="ctr"/>
                      <a:r>
                        <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4 «Реализация государственной национальной политики в  Черемховском районном муниципальном образовании»</a:t>
                      </a:r>
                    </a:p>
                    <a:p>
                      <a:pPr algn="l"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4 «Обеспечение общественной безопасности на территории Черемховского районного муниципального образования»</a:t>
                      </a:r>
                    </a:p>
                    <a:p>
                      <a:pPr algn="l"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552213680"/>
                  </a:ext>
                </a:extLst>
              </a:tr>
              <a:tr h="335533">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граждан, положительно оценивающих состояние межнациональных отношений в муниципальном образовании</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75,0</a:t>
                      </a:r>
                    </a:p>
                  </a:txBody>
                  <a:tcPr marL="7739" marR="7739" marT="7739" marB="0" anchor="ctr"/>
                </a:tc>
                <a:extLst>
                  <a:ext uri="{0D108BD9-81ED-4DB2-BD59-A6C34878D82A}">
                    <a16:rowId xmlns:a16="http://schemas.microsoft.com/office/drawing/2014/main" val="2623443928"/>
                  </a:ext>
                </a:extLst>
              </a:tr>
              <a:tr h="288032">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Число участников мероприятий, направленных на укрепление общероссийского гражданского единства</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чел.</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11 960</a:t>
                      </a:r>
                    </a:p>
                  </a:txBody>
                  <a:tcPr marL="7739" marR="7739" marT="7739" marB="0" anchor="ctr"/>
                </a:tc>
                <a:extLst>
                  <a:ext uri="{0D108BD9-81ED-4DB2-BD59-A6C34878D82A}">
                    <a16:rowId xmlns:a16="http://schemas.microsoft.com/office/drawing/2014/main" val="3355906528"/>
                  </a:ext>
                </a:extLst>
              </a:tr>
              <a:tr h="504703">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Число участников мероприятий, направленных на этнокультурное развитие народов России, проживающих в Черемховском районе</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10 340</a:t>
                      </a:r>
                    </a:p>
                  </a:txBody>
                  <a:tcPr marL="7739" marR="7739" marT="7739" marB="0" anchor="ctr"/>
                </a:tc>
                <a:extLst>
                  <a:ext uri="{0D108BD9-81ED-4DB2-BD59-A6C34878D82A}">
                    <a16:rowId xmlns:a16="http://schemas.microsoft.com/office/drawing/2014/main" val="2240804513"/>
                  </a:ext>
                </a:extLst>
              </a:tr>
            </a:tbl>
          </a:graphicData>
        </a:graphic>
      </p:graphicFrame>
      <p:sp>
        <p:nvSpPr>
          <p:cNvPr id="4" name="object 2">
            <a:extLst>
              <a:ext uri="{FF2B5EF4-FFF2-40B4-BE49-F238E27FC236}">
                <a16:creationId xmlns:a16="http://schemas.microsoft.com/office/drawing/2014/main" id="{B92953DF-68DB-4434-A83C-89D13A34BD9F}"/>
              </a:ext>
            </a:extLst>
          </p:cNvPr>
          <p:cNvSpPr txBox="1"/>
          <p:nvPr/>
        </p:nvSpPr>
        <p:spPr>
          <a:xfrm>
            <a:off x="519863" y="324389"/>
            <a:ext cx="678067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Безопасность жизнедеятельности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E2227569-CC6D-4505-B087-1A0E57ABDAE5}"/>
              </a:ext>
            </a:extLst>
          </p:cNvPr>
          <p:cNvPicPr>
            <a:picLocks noChangeAspect="1"/>
          </p:cNvPicPr>
          <p:nvPr/>
        </p:nvPicPr>
        <p:blipFill>
          <a:blip r:embed="rId3"/>
          <a:stretch>
            <a:fillRect/>
          </a:stretch>
        </p:blipFill>
        <p:spPr>
          <a:xfrm>
            <a:off x="3927544" y="5445871"/>
            <a:ext cx="2050912" cy="1384387"/>
          </a:xfrm>
          <a:prstGeom prst="rect">
            <a:avLst/>
          </a:prstGeom>
        </p:spPr>
      </p:pic>
      <p:sp>
        <p:nvSpPr>
          <p:cNvPr id="7" name="object 40">
            <a:extLst>
              <a:ext uri="{FF2B5EF4-FFF2-40B4-BE49-F238E27FC236}">
                <a16:creationId xmlns:a16="http://schemas.microsoft.com/office/drawing/2014/main" id="{C9372876-35CF-4028-9E2F-9CBB3B0DF709}"/>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60</a:t>
            </a:fld>
            <a:endParaRPr sz="1200" dirty="0">
              <a:latin typeface="Microsoft Sans Serif"/>
              <a:cs typeface="Microsoft Sans Serif"/>
            </a:endParaRPr>
          </a:p>
        </p:txBody>
      </p:sp>
    </p:spTree>
    <p:extLst>
      <p:ext uri="{BB962C8B-B14F-4D97-AF65-F5344CB8AC3E}">
        <p14:creationId xmlns:p14="http://schemas.microsoft.com/office/powerpoint/2010/main" val="29420730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84164" y="308363"/>
            <a:ext cx="8530010"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Развитие молодежной политики, физической культуры, спорта и туризма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grpSp>
        <p:nvGrpSpPr>
          <p:cNvPr id="3" name="Группа 2">
            <a:extLst>
              <a:ext uri="{FF2B5EF4-FFF2-40B4-BE49-F238E27FC236}">
                <a16:creationId xmlns:a16="http://schemas.microsoft.com/office/drawing/2014/main" id="{CD2F143F-EE50-4534-B816-E95A36271FE8}"/>
              </a:ext>
            </a:extLst>
          </p:cNvPr>
          <p:cNvGrpSpPr/>
          <p:nvPr/>
        </p:nvGrpSpPr>
        <p:grpSpPr>
          <a:xfrm>
            <a:off x="545573" y="976835"/>
            <a:ext cx="7933318" cy="585341"/>
            <a:chOff x="1456692" y="1132332"/>
            <a:chExt cx="9406505" cy="564133"/>
          </a:xfrm>
        </p:grpSpPr>
        <p:sp>
          <p:nvSpPr>
            <p:cNvPr id="29" name="object 29"/>
            <p:cNvSpPr/>
            <p:nvPr/>
          </p:nvSpPr>
          <p:spPr>
            <a:xfrm>
              <a:off x="1559051" y="1133855"/>
              <a:ext cx="2847340" cy="562610"/>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0" name="object 30"/>
            <p:cNvSpPr txBox="1"/>
            <p:nvPr/>
          </p:nvSpPr>
          <p:spPr>
            <a:xfrm>
              <a:off x="1456692" y="1204601"/>
              <a:ext cx="2847340" cy="425820"/>
            </a:xfrm>
            <a:prstGeom prst="rect">
              <a:avLst/>
            </a:prstGeom>
          </p:spPr>
          <p:txBody>
            <a:bodyPr vert="horz" wrap="square" lIns="0" tIns="10835" rIns="0" bIns="0" rtlCol="0">
              <a:spAutoFit/>
            </a:bodyPr>
            <a:lstStyle/>
            <a:p>
              <a:pPr marL="10319" marR="4128" indent="107315" algn="ctr"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4218433" y="1133855"/>
              <a:ext cx="2342515" cy="562610"/>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2" name="object 32"/>
            <p:cNvSpPr txBox="1"/>
            <p:nvPr/>
          </p:nvSpPr>
          <p:spPr>
            <a:xfrm>
              <a:off x="4812554" y="1175926"/>
              <a:ext cx="1209728" cy="438179"/>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3 541,1</a:t>
              </a:r>
              <a:endParaRPr sz="1400" dirty="0">
                <a:solidFill>
                  <a:prstClr val="black"/>
                </a:solidFill>
                <a:latin typeface="Microsoft Sans Serif"/>
                <a:cs typeface="Microsoft Sans Serif"/>
              </a:endParaRPr>
            </a:p>
          </p:txBody>
        </p:sp>
        <p:sp>
          <p:nvSpPr>
            <p:cNvPr id="33" name="object 33"/>
            <p:cNvSpPr/>
            <p:nvPr/>
          </p:nvSpPr>
          <p:spPr>
            <a:xfrm>
              <a:off x="6361177" y="1146048"/>
              <a:ext cx="2342515" cy="542925"/>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4" name="object 34"/>
            <p:cNvSpPr txBox="1"/>
            <p:nvPr/>
          </p:nvSpPr>
          <p:spPr>
            <a:xfrm>
              <a:off x="6974016" y="1191461"/>
              <a:ext cx="1207770" cy="438179"/>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3 058,8</a:t>
              </a:r>
              <a:endParaRPr sz="1400" dirty="0">
                <a:solidFill>
                  <a:prstClr val="black"/>
                </a:solidFill>
                <a:latin typeface="Microsoft Sans Serif"/>
                <a:cs typeface="Microsoft Sans Serif"/>
              </a:endParaRPr>
            </a:p>
          </p:txBody>
        </p:sp>
        <p:sp>
          <p:nvSpPr>
            <p:cNvPr id="35" name="object 35"/>
            <p:cNvSpPr/>
            <p:nvPr/>
          </p:nvSpPr>
          <p:spPr>
            <a:xfrm>
              <a:off x="8520682" y="1132332"/>
              <a:ext cx="2342515" cy="562610"/>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grpSp>
      <p:sp>
        <p:nvSpPr>
          <p:cNvPr id="36" name="object 36"/>
          <p:cNvSpPr txBox="1"/>
          <p:nvPr/>
        </p:nvSpPr>
        <p:spPr>
          <a:xfrm>
            <a:off x="7020403" y="1051786"/>
            <a:ext cx="983127" cy="45465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a:solidFill>
                  <a:srgbClr val="FFFFFF"/>
                </a:solidFill>
                <a:latin typeface="Microsoft Sans Serif"/>
                <a:cs typeface="Microsoft Sans Serif"/>
              </a:rPr>
              <a:t>год</a:t>
            </a:r>
            <a:r>
              <a:rPr sz="1400" dirty="0">
                <a:solidFill>
                  <a:srgbClr val="FFFFFF"/>
                </a:solidFill>
                <a:latin typeface="Microsoft Sans Serif"/>
                <a:cs typeface="Microsoft Sans Serif"/>
              </a:rPr>
              <a:t> </a:t>
            </a:r>
            <a:endParaRPr lang="ru-RU" sz="1400" dirty="0">
              <a:solidFill>
                <a:srgbClr val="FFFFFF"/>
              </a:solidFill>
              <a:latin typeface="Microsoft Sans Serif"/>
              <a:cs typeface="Microsoft Sans Serif"/>
            </a:endParaRPr>
          </a:p>
          <a:p>
            <a:pPr marL="10319" algn="ctr" defTabSz="742950">
              <a:spcBef>
                <a:spcPts val="85"/>
              </a:spcBef>
            </a:pPr>
            <a:r>
              <a:rPr lang="ru-RU" sz="1400" dirty="0">
                <a:solidFill>
                  <a:srgbClr val="FFFFFF"/>
                </a:solidFill>
                <a:latin typeface="Microsoft Sans Serif"/>
                <a:cs typeface="Microsoft Sans Serif"/>
              </a:rPr>
              <a:t>2 308,0</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graphicFrame>
        <p:nvGraphicFramePr>
          <p:cNvPr id="8" name="Схема 7">
            <a:extLst>
              <a:ext uri="{FF2B5EF4-FFF2-40B4-BE49-F238E27FC236}">
                <a16:creationId xmlns:a16="http://schemas.microsoft.com/office/drawing/2014/main" id="{6A19A913-9D1E-45E1-B99E-B0640F9D7D6D}"/>
              </a:ext>
            </a:extLst>
          </p:cNvPr>
          <p:cNvGraphicFramePr/>
          <p:nvPr/>
        </p:nvGraphicFramePr>
        <p:xfrm>
          <a:off x="606910" y="1670415"/>
          <a:ext cx="6218297" cy="4782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Диаграмма 11">
            <a:extLst>
              <a:ext uri="{FF2B5EF4-FFF2-40B4-BE49-F238E27FC236}">
                <a16:creationId xmlns:a16="http://schemas.microsoft.com/office/drawing/2014/main" id="{308AA9B9-D0B2-4C3F-B9A5-DAA4F17C30E9}"/>
              </a:ext>
            </a:extLst>
          </p:cNvPr>
          <p:cNvGraphicFramePr/>
          <p:nvPr/>
        </p:nvGraphicFramePr>
        <p:xfrm>
          <a:off x="6897683" y="1916831"/>
          <a:ext cx="2879853" cy="3889383"/>
        </p:xfrm>
        <a:graphic>
          <a:graphicData uri="http://schemas.openxmlformats.org/drawingml/2006/chart">
            <c:chart xmlns:c="http://schemas.openxmlformats.org/drawingml/2006/chart" xmlns:r="http://schemas.openxmlformats.org/officeDocument/2006/relationships" r:id="rId8"/>
          </a:graphicData>
        </a:graphic>
      </p:graphicFrame>
      <p:sp>
        <p:nvSpPr>
          <p:cNvPr id="28" name="object 40">
            <a:extLst>
              <a:ext uri="{FF2B5EF4-FFF2-40B4-BE49-F238E27FC236}">
                <a16:creationId xmlns:a16="http://schemas.microsoft.com/office/drawing/2014/main" id="{FC460A8F-257F-4207-823E-C74A19B1831B}"/>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61</a:t>
            </a:fld>
            <a:endParaRPr sz="1200" dirty="0">
              <a:latin typeface="Microsoft Sans Serif"/>
              <a:cs typeface="Microsoft Sans Serif"/>
            </a:endParaRPr>
          </a:p>
        </p:txBody>
      </p:sp>
    </p:spTree>
    <p:extLst>
      <p:ext uri="{BB962C8B-B14F-4D97-AF65-F5344CB8AC3E}">
        <p14:creationId xmlns:p14="http://schemas.microsoft.com/office/powerpoint/2010/main" val="28920124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40E8C630-99E6-4576-92CF-F2396942FC17}"/>
              </a:ext>
            </a:extLst>
          </p:cNvPr>
          <p:cNvGraphicFramePr>
            <a:graphicFrameLocks noGrp="1"/>
          </p:cNvGraphicFramePr>
          <p:nvPr/>
        </p:nvGraphicFramePr>
        <p:xfrm>
          <a:off x="505459" y="1124744"/>
          <a:ext cx="9073008" cy="4968551"/>
        </p:xfrm>
        <a:graphic>
          <a:graphicData uri="http://schemas.openxmlformats.org/drawingml/2006/table">
            <a:tbl>
              <a:tblPr firstRow="1" bandRow="1">
                <a:tableStyleId>{B301B821-A1FF-4177-AEE7-76D212191A09}</a:tableStyleId>
              </a:tblPr>
              <a:tblGrid>
                <a:gridCol w="336699">
                  <a:extLst>
                    <a:ext uri="{9D8B030D-6E8A-4147-A177-3AD203B41FA5}">
                      <a16:colId xmlns:a16="http://schemas.microsoft.com/office/drawing/2014/main" val="20000"/>
                    </a:ext>
                  </a:extLst>
                </a:gridCol>
                <a:gridCol w="6794907">
                  <a:extLst>
                    <a:ext uri="{9D8B030D-6E8A-4147-A177-3AD203B41FA5}">
                      <a16:colId xmlns:a16="http://schemas.microsoft.com/office/drawing/2014/main" val="20001"/>
                    </a:ext>
                  </a:extLst>
                </a:gridCol>
                <a:gridCol w="746693">
                  <a:extLst>
                    <a:ext uri="{9D8B030D-6E8A-4147-A177-3AD203B41FA5}">
                      <a16:colId xmlns:a16="http://schemas.microsoft.com/office/drawing/2014/main" val="20002"/>
                    </a:ext>
                  </a:extLst>
                </a:gridCol>
                <a:gridCol w="1194709">
                  <a:extLst>
                    <a:ext uri="{9D8B030D-6E8A-4147-A177-3AD203B41FA5}">
                      <a16:colId xmlns:a16="http://schemas.microsoft.com/office/drawing/2014/main" val="20003"/>
                    </a:ext>
                  </a:extLst>
                </a:gridCol>
              </a:tblGrid>
              <a:tr h="737968">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33208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молодых людей, вовлеченных в мероприятия от общей численности молодежи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92,2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40270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граждан Черемховского района, систематически занимающихся физической культурой и спортом, в возрасте от 3 до 79 лет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46,4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33208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молодых семей, улучшивших жилищные условия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семьи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p>
                  </a:txBody>
                  <a:tcPr marL="7739" marR="7739" marT="7739" marB="0" anchor="ctr"/>
                </a:tc>
                <a:extLst>
                  <a:ext uri="{0D108BD9-81ED-4DB2-BD59-A6C34878D82A}">
                    <a16:rowId xmlns:a16="http://schemas.microsoft.com/office/drawing/2014/main" val="10003"/>
                  </a:ext>
                </a:extLst>
              </a:tr>
              <a:tr h="40270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молодежи, принявшей участие в мероприятиях по профилактике социально-негативных явлений к общей численности молодежи </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35,7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33208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граждан, вовлеченных в мероприятия туристической направленности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чел.</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1 830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368984">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«Молодежная политика в Черемховском районном муниципальном образовании»</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6"/>
                  </a:ext>
                </a:extLst>
              </a:tr>
              <a:tr h="33208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молодых людей, вовлеченных в мероприятия от общей численности молодежи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чел.</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92,2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r h="33208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молодых людей участвующих в областных, федеральных конкурсах, проектах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чел.</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8"/>
                  </a:ext>
                </a:extLst>
              </a:tr>
              <a:tr h="402700">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2 «Развитие физической культуры и спорта в Черемховском районном муниципальном образовании»</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9"/>
                  </a:ext>
                </a:extLst>
              </a:tr>
              <a:tr h="40270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граждан Черемховского района, систематически занимающихся физической культурой и спортом, в возрасте от 3 до 79 лет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46,4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0"/>
                  </a:ext>
                </a:extLst>
              </a:tr>
              <a:tr h="590374">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граждан, выполнивших нормативы Всероссийского физкультурно-спортивного комплекса «Готов к труду и обороне», в общей численности населения, принявшего участие в сдаче нормативов Всероссийского физкультурно-спортивного комплекса «Готов к труду и обороне»</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41,0</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682389556"/>
                  </a:ext>
                </a:extLst>
              </a:tr>
            </a:tbl>
          </a:graphicData>
        </a:graphic>
      </p:graphicFrame>
      <p:sp>
        <p:nvSpPr>
          <p:cNvPr id="4" name="object 2">
            <a:extLst>
              <a:ext uri="{FF2B5EF4-FFF2-40B4-BE49-F238E27FC236}">
                <a16:creationId xmlns:a16="http://schemas.microsoft.com/office/drawing/2014/main" id="{9E8CE70A-E306-44B3-B2EA-2BE6743A88C1}"/>
              </a:ext>
            </a:extLst>
          </p:cNvPr>
          <p:cNvSpPr txBox="1"/>
          <p:nvPr/>
        </p:nvSpPr>
        <p:spPr>
          <a:xfrm>
            <a:off x="584164" y="308363"/>
            <a:ext cx="8473292"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Развитие молодежной политики, физической культуры, спорта и туризма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5" name="object 40">
            <a:extLst>
              <a:ext uri="{FF2B5EF4-FFF2-40B4-BE49-F238E27FC236}">
                <a16:creationId xmlns:a16="http://schemas.microsoft.com/office/drawing/2014/main" id="{B0331AC6-A1B9-458A-A6AF-3C0425D89FC8}"/>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62</a:t>
            </a:fld>
            <a:endParaRPr sz="1200" dirty="0">
              <a:latin typeface="Microsoft Sans Serif"/>
              <a:cs typeface="Microsoft Sans Serif"/>
            </a:endParaRPr>
          </a:p>
        </p:txBody>
      </p:sp>
    </p:spTree>
    <p:extLst>
      <p:ext uri="{BB962C8B-B14F-4D97-AF65-F5344CB8AC3E}">
        <p14:creationId xmlns:p14="http://schemas.microsoft.com/office/powerpoint/2010/main" val="9625715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6DA33439-8B75-4F63-BB0A-5419FCA64294}"/>
              </a:ext>
            </a:extLst>
          </p:cNvPr>
          <p:cNvGraphicFramePr>
            <a:graphicFrameLocks noGrp="1"/>
          </p:cNvGraphicFramePr>
          <p:nvPr/>
        </p:nvGraphicFramePr>
        <p:xfrm>
          <a:off x="584164" y="1176943"/>
          <a:ext cx="8977348" cy="5035693"/>
        </p:xfrm>
        <a:graphic>
          <a:graphicData uri="http://schemas.openxmlformats.org/drawingml/2006/table">
            <a:tbl>
              <a:tblPr firstRow="1" bandRow="1">
                <a:tableStyleId>{B301B821-A1FF-4177-AEE7-76D212191A09}</a:tableStyleId>
              </a:tblPr>
              <a:tblGrid>
                <a:gridCol w="326457">
                  <a:extLst>
                    <a:ext uri="{9D8B030D-6E8A-4147-A177-3AD203B41FA5}">
                      <a16:colId xmlns:a16="http://schemas.microsoft.com/office/drawing/2014/main" val="20000"/>
                    </a:ext>
                  </a:extLst>
                </a:gridCol>
                <a:gridCol w="6733011">
                  <a:extLst>
                    <a:ext uri="{9D8B030D-6E8A-4147-A177-3AD203B41FA5}">
                      <a16:colId xmlns:a16="http://schemas.microsoft.com/office/drawing/2014/main" val="20001"/>
                    </a:ext>
                  </a:extLst>
                </a:gridCol>
                <a:gridCol w="651582">
                  <a:extLst>
                    <a:ext uri="{9D8B030D-6E8A-4147-A177-3AD203B41FA5}">
                      <a16:colId xmlns:a16="http://schemas.microsoft.com/office/drawing/2014/main" val="20002"/>
                    </a:ext>
                  </a:extLst>
                </a:gridCol>
                <a:gridCol w="1266298">
                  <a:extLst>
                    <a:ext uri="{9D8B030D-6E8A-4147-A177-3AD203B41FA5}">
                      <a16:colId xmlns:a16="http://schemas.microsoft.com/office/drawing/2014/main" val="20003"/>
                    </a:ext>
                  </a:extLst>
                </a:gridCol>
              </a:tblGrid>
              <a:tr h="914242">
                <a:tc>
                  <a:txBody>
                    <a:bodyPr/>
                    <a:lstStyle/>
                    <a:p>
                      <a:pPr algn="l"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427184">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поддержанных социально-значимых проектов, направленных на создание условий для развития физической культуры и спорта</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2852807648"/>
                  </a:ext>
                </a:extLst>
              </a:tr>
              <a:tr h="427184">
                <a:tc gridSpan="4">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ru-RU" sz="9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3 «Молодым семьям – доступное жилье»</a:t>
                      </a:r>
                      <a:endParaRPr lang="ru-RU" sz="9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p>
                      <a:pPr algn="ctr" fontAlgn="ct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l" fontAlgn="ct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2987057307"/>
                  </a:ext>
                </a:extLst>
              </a:tr>
              <a:tr h="427184">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молодых семей, улучшивших жилищные условия в результате реализации мероприятий Подпрограммы</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семья</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47198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молодых семей, которым выданы свидетельства о праве на получение социальной выплаты на приобретение (строительство) жилого помещения</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семья</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471986">
                <a:tc gridSpan="4">
                  <a:txBody>
                    <a:bodyPr/>
                    <a:lstStyle/>
                    <a:p>
                      <a:pPr algn="ctr" fontAlgn="ctr"/>
                      <a:r>
                        <a:rPr lang="ru-RU" sz="9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4 «Комплексные меры профилактики злоупотребления наркотическими средствами и психотропными веществами в Черемховском районном муниципальном образовании»</a:t>
                      </a:r>
                      <a:endParaRPr lang="ru-RU" sz="9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6"/>
                  </a:ext>
                </a:extLst>
              </a:tr>
              <a:tr h="471986">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распространенного информационного материала, по профилактике наркомании и других социально негативных явлений </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2 500</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r h="474647">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Удельный вес численности молодежи, принявшей участие в мероприятиях по профилактике социально-негативных явлений к общей численности молодежи </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35,7</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8"/>
                  </a:ext>
                </a:extLst>
              </a:tr>
              <a:tr h="474647">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Удельный вес несовершеннолетних, охваченных мероприятиями по раннему выявлению незаконных потребителей наркотиков (медицинский осмотр) к общей численности несовершеннолетних </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0,97</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9"/>
                  </a:ext>
                </a:extLst>
              </a:tr>
              <a:tr h="474647">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состоящих на учете больных наркоманией, охваченных консультациями в целях их мотивации на реабилитацию и ресоциализацию к общей численности, состоящих на учете больных наркоманией</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0"/>
                  </a:ext>
                </a:extLst>
              </a:tr>
            </a:tbl>
          </a:graphicData>
        </a:graphic>
      </p:graphicFrame>
      <p:sp>
        <p:nvSpPr>
          <p:cNvPr id="5" name="object 2">
            <a:extLst>
              <a:ext uri="{FF2B5EF4-FFF2-40B4-BE49-F238E27FC236}">
                <a16:creationId xmlns:a16="http://schemas.microsoft.com/office/drawing/2014/main" id="{8FD62E95-5FF2-4D93-877E-6ADECF8CE300}"/>
              </a:ext>
            </a:extLst>
          </p:cNvPr>
          <p:cNvSpPr txBox="1"/>
          <p:nvPr/>
        </p:nvSpPr>
        <p:spPr>
          <a:xfrm>
            <a:off x="584164" y="308363"/>
            <a:ext cx="840128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Развитие молодежной политики, физической культуры, спорта и туризма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6" name="object 40">
            <a:extLst>
              <a:ext uri="{FF2B5EF4-FFF2-40B4-BE49-F238E27FC236}">
                <a16:creationId xmlns:a16="http://schemas.microsoft.com/office/drawing/2014/main" id="{3E9515F4-29EE-4A92-822C-1EC0BF77AD96}"/>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63</a:t>
            </a:fld>
            <a:endParaRPr sz="1200" dirty="0">
              <a:latin typeface="Microsoft Sans Serif"/>
              <a:cs typeface="Microsoft Sans Serif"/>
            </a:endParaRPr>
          </a:p>
        </p:txBody>
      </p:sp>
    </p:spTree>
    <p:extLst>
      <p:ext uri="{BB962C8B-B14F-4D97-AF65-F5344CB8AC3E}">
        <p14:creationId xmlns:p14="http://schemas.microsoft.com/office/powerpoint/2010/main" val="17266783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F6B4DD64-0F67-417F-9E70-A587593EE891}"/>
              </a:ext>
            </a:extLst>
          </p:cNvPr>
          <p:cNvPicPr>
            <a:picLocks noChangeAspect="1"/>
          </p:cNvPicPr>
          <p:nvPr/>
        </p:nvPicPr>
        <p:blipFill>
          <a:blip r:embed="rId3" cstate="print"/>
          <a:stretch>
            <a:fillRect/>
          </a:stretch>
        </p:blipFill>
        <p:spPr>
          <a:xfrm>
            <a:off x="4005135" y="4869722"/>
            <a:ext cx="2060848" cy="1915429"/>
          </a:xfrm>
          <a:prstGeom prst="rect">
            <a:avLst/>
          </a:prstGeom>
        </p:spPr>
      </p:pic>
      <p:graphicFrame>
        <p:nvGraphicFramePr>
          <p:cNvPr id="5" name="Таблица 4">
            <a:extLst>
              <a:ext uri="{FF2B5EF4-FFF2-40B4-BE49-F238E27FC236}">
                <a16:creationId xmlns:a16="http://schemas.microsoft.com/office/drawing/2014/main" id="{75E51847-42FB-4912-8AB8-0E15944BD620}"/>
              </a:ext>
            </a:extLst>
          </p:cNvPr>
          <p:cNvGraphicFramePr>
            <a:graphicFrameLocks noGrp="1"/>
          </p:cNvGraphicFramePr>
          <p:nvPr/>
        </p:nvGraphicFramePr>
        <p:xfrm>
          <a:off x="509607" y="1196752"/>
          <a:ext cx="9051905" cy="3678892"/>
        </p:xfrm>
        <a:graphic>
          <a:graphicData uri="http://schemas.openxmlformats.org/drawingml/2006/table">
            <a:tbl>
              <a:tblPr firstRow="1" bandRow="1">
                <a:tableStyleId>{B301B821-A1FF-4177-AEE7-76D212191A09}</a:tableStyleId>
              </a:tblPr>
              <a:tblGrid>
                <a:gridCol w="334493">
                  <a:extLst>
                    <a:ext uri="{9D8B030D-6E8A-4147-A177-3AD203B41FA5}">
                      <a16:colId xmlns:a16="http://schemas.microsoft.com/office/drawing/2014/main" val="20000"/>
                    </a:ext>
                  </a:extLst>
                </a:gridCol>
                <a:gridCol w="6898732">
                  <a:extLst>
                    <a:ext uri="{9D8B030D-6E8A-4147-A177-3AD203B41FA5}">
                      <a16:colId xmlns:a16="http://schemas.microsoft.com/office/drawing/2014/main" val="20001"/>
                    </a:ext>
                  </a:extLst>
                </a:gridCol>
                <a:gridCol w="667620">
                  <a:extLst>
                    <a:ext uri="{9D8B030D-6E8A-4147-A177-3AD203B41FA5}">
                      <a16:colId xmlns:a16="http://schemas.microsoft.com/office/drawing/2014/main" val="20002"/>
                    </a:ext>
                  </a:extLst>
                </a:gridCol>
                <a:gridCol w="1151060">
                  <a:extLst>
                    <a:ext uri="{9D8B030D-6E8A-4147-A177-3AD203B41FA5}">
                      <a16:colId xmlns:a16="http://schemas.microsoft.com/office/drawing/2014/main" val="20003"/>
                    </a:ext>
                  </a:extLst>
                </a:gridCol>
              </a:tblGrid>
              <a:tr h="793995">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506371">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Площадь, земельных участков, обработанная гербицидами с целью уничтожения произрастания наркосодержащих растений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га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660589">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just"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Ежегодный мониторинг наркоситуации на территории Черемховского районного муниципального образования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Осуществляется/ не осуществляется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Осуществляется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366445">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5 «Развитие туризма в Черемховском районном муниципальном образовании»</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366445">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граждан, вовлеченных в мероприятия туристической направленности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чел.</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1 830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366445">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организованных и зарегистрированных экскурсионных маршрутов</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618602">
                <a:tc>
                  <a:txBody>
                    <a:bodyPr/>
                    <a:lstStyle/>
                    <a:p>
                      <a:pPr algn="ctr" fontAlgn="ctr"/>
                      <a:r>
                        <a:rPr lang="ru-RU" sz="9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печатной продукции: наглядно-демонстративных материалов, рекламной продукции, выпущенной с целью туристической навигации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шт.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bl>
          </a:graphicData>
        </a:graphic>
      </p:graphicFrame>
      <p:sp>
        <p:nvSpPr>
          <p:cNvPr id="4" name="object 2">
            <a:extLst>
              <a:ext uri="{FF2B5EF4-FFF2-40B4-BE49-F238E27FC236}">
                <a16:creationId xmlns:a16="http://schemas.microsoft.com/office/drawing/2014/main" id="{B2449A47-0ED1-4D0B-AF00-A752605377BA}"/>
              </a:ext>
            </a:extLst>
          </p:cNvPr>
          <p:cNvSpPr txBox="1"/>
          <p:nvPr/>
        </p:nvSpPr>
        <p:spPr>
          <a:xfrm>
            <a:off x="584164" y="308363"/>
            <a:ext cx="8401284"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Развитие молодежной политики, физической культуры, спорта и туризма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sp>
        <p:nvSpPr>
          <p:cNvPr id="9" name="object 40">
            <a:extLst>
              <a:ext uri="{FF2B5EF4-FFF2-40B4-BE49-F238E27FC236}">
                <a16:creationId xmlns:a16="http://schemas.microsoft.com/office/drawing/2014/main" id="{074C06F5-DECF-49EC-A0DC-3B7563A8F590}"/>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64</a:t>
            </a:fld>
            <a:endParaRPr sz="1200" dirty="0">
              <a:latin typeface="Microsoft Sans Serif"/>
              <a:cs typeface="Microsoft Sans Serif"/>
            </a:endParaRPr>
          </a:p>
        </p:txBody>
      </p:sp>
    </p:spTree>
    <p:extLst>
      <p:ext uri="{BB962C8B-B14F-4D97-AF65-F5344CB8AC3E}">
        <p14:creationId xmlns:p14="http://schemas.microsoft.com/office/powerpoint/2010/main" val="31317006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84164" y="319273"/>
            <a:ext cx="6487585"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Здоровье населения в Черемховском районном муниципальном образовании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grpSp>
        <p:nvGrpSpPr>
          <p:cNvPr id="3" name="Группа 2">
            <a:extLst>
              <a:ext uri="{FF2B5EF4-FFF2-40B4-BE49-F238E27FC236}">
                <a16:creationId xmlns:a16="http://schemas.microsoft.com/office/drawing/2014/main" id="{CD2F143F-EE50-4534-B816-E95A36271FE8}"/>
              </a:ext>
            </a:extLst>
          </p:cNvPr>
          <p:cNvGrpSpPr/>
          <p:nvPr/>
        </p:nvGrpSpPr>
        <p:grpSpPr>
          <a:xfrm>
            <a:off x="474201" y="1067481"/>
            <a:ext cx="7791167" cy="611772"/>
            <a:chOff x="1429151" y="1132332"/>
            <a:chExt cx="9203798" cy="564133"/>
          </a:xfrm>
        </p:grpSpPr>
        <p:sp>
          <p:nvSpPr>
            <p:cNvPr id="29" name="object 29"/>
            <p:cNvSpPr/>
            <p:nvPr/>
          </p:nvSpPr>
          <p:spPr>
            <a:xfrm>
              <a:off x="1559051" y="1133855"/>
              <a:ext cx="2847340" cy="562610"/>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0" name="object 30"/>
            <p:cNvSpPr txBox="1"/>
            <p:nvPr/>
          </p:nvSpPr>
          <p:spPr>
            <a:xfrm>
              <a:off x="1429151" y="1204047"/>
              <a:ext cx="2847340" cy="407422"/>
            </a:xfrm>
            <a:prstGeom prst="rect">
              <a:avLst/>
            </a:prstGeom>
          </p:spPr>
          <p:txBody>
            <a:bodyPr vert="horz" wrap="square" lIns="0" tIns="10835" rIns="0" bIns="0" rtlCol="0">
              <a:spAutoFit/>
            </a:bodyPr>
            <a:lstStyle/>
            <a:p>
              <a:pPr marL="10319" marR="4128" indent="107315" algn="ctr"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4218433" y="1133855"/>
              <a:ext cx="2342515" cy="562610"/>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2" name="object 32"/>
            <p:cNvSpPr txBox="1"/>
            <p:nvPr/>
          </p:nvSpPr>
          <p:spPr>
            <a:xfrm>
              <a:off x="4778234" y="1220024"/>
              <a:ext cx="1287476" cy="40742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229,9</a:t>
              </a:r>
              <a:endParaRPr sz="1400" dirty="0">
                <a:solidFill>
                  <a:prstClr val="black"/>
                </a:solidFill>
                <a:latin typeface="Microsoft Sans Serif"/>
                <a:cs typeface="Microsoft Sans Serif"/>
              </a:endParaRPr>
            </a:p>
          </p:txBody>
        </p:sp>
        <p:sp>
          <p:nvSpPr>
            <p:cNvPr id="33" name="object 33"/>
            <p:cNvSpPr/>
            <p:nvPr/>
          </p:nvSpPr>
          <p:spPr>
            <a:xfrm>
              <a:off x="6361177" y="1146048"/>
              <a:ext cx="2342515" cy="542925"/>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4" name="object 34"/>
            <p:cNvSpPr txBox="1"/>
            <p:nvPr/>
          </p:nvSpPr>
          <p:spPr>
            <a:xfrm>
              <a:off x="7007084" y="1224701"/>
              <a:ext cx="1207770" cy="407422"/>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217,7</a:t>
              </a:r>
              <a:endParaRPr sz="1400" dirty="0">
                <a:solidFill>
                  <a:prstClr val="black"/>
                </a:solidFill>
                <a:latin typeface="Microsoft Sans Serif"/>
                <a:cs typeface="Microsoft Sans Serif"/>
              </a:endParaRPr>
            </a:p>
          </p:txBody>
        </p:sp>
        <p:sp>
          <p:nvSpPr>
            <p:cNvPr id="35" name="object 35"/>
            <p:cNvSpPr/>
            <p:nvPr/>
          </p:nvSpPr>
          <p:spPr>
            <a:xfrm>
              <a:off x="8520682" y="1132332"/>
              <a:ext cx="2112267" cy="562610"/>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grpSp>
      <p:sp>
        <p:nvSpPr>
          <p:cNvPr id="36" name="object 36"/>
          <p:cNvSpPr txBox="1"/>
          <p:nvPr/>
        </p:nvSpPr>
        <p:spPr>
          <a:xfrm>
            <a:off x="6882337" y="1151627"/>
            <a:ext cx="983127" cy="441828"/>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419,2</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graphicFrame>
        <p:nvGraphicFramePr>
          <p:cNvPr id="5" name="Схема 4">
            <a:extLst>
              <a:ext uri="{FF2B5EF4-FFF2-40B4-BE49-F238E27FC236}">
                <a16:creationId xmlns:a16="http://schemas.microsoft.com/office/drawing/2014/main" id="{9AE494E2-D5C6-487A-8D60-F9261EF83D99}"/>
              </a:ext>
            </a:extLst>
          </p:cNvPr>
          <p:cNvGraphicFramePr/>
          <p:nvPr/>
        </p:nvGraphicFramePr>
        <p:xfrm>
          <a:off x="411016" y="1876265"/>
          <a:ext cx="9078487" cy="4518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ABD4A20C-F6FD-421F-937C-BFCE67C6163E}"/>
              </a:ext>
            </a:extLst>
          </p:cNvPr>
          <p:cNvSpPr txBox="1"/>
          <p:nvPr/>
        </p:nvSpPr>
        <p:spPr>
          <a:xfrm>
            <a:off x="727596" y="2597035"/>
            <a:ext cx="761747" cy="369332"/>
          </a:xfrm>
          <a:prstGeom prst="rect">
            <a:avLst/>
          </a:prstGeom>
          <a:noFill/>
        </p:spPr>
        <p:txBody>
          <a:bodyPr wrap="none" rtlCol="0">
            <a:spAutoFit/>
          </a:bodyPr>
          <a:lstStyle/>
          <a:p>
            <a:r>
              <a:rPr lang="ru-RU" b="1" dirty="0">
                <a:latin typeface="Microsoft Sans Serif" panose="020B0604020202020204" pitchFamily="34" charset="0"/>
                <a:ea typeface="Microsoft Sans Serif" panose="020B0604020202020204" pitchFamily="34" charset="0"/>
                <a:cs typeface="Microsoft Sans Serif" panose="020B0604020202020204" pitchFamily="34" charset="0"/>
              </a:rPr>
              <a:t>172,4</a:t>
            </a:r>
          </a:p>
        </p:txBody>
      </p:sp>
      <p:sp>
        <p:nvSpPr>
          <p:cNvPr id="7" name="TextBox 6">
            <a:extLst>
              <a:ext uri="{FF2B5EF4-FFF2-40B4-BE49-F238E27FC236}">
                <a16:creationId xmlns:a16="http://schemas.microsoft.com/office/drawing/2014/main" id="{1DCDF96D-2C35-4524-A445-773FBD5DFE95}"/>
              </a:ext>
            </a:extLst>
          </p:cNvPr>
          <p:cNvSpPr txBox="1"/>
          <p:nvPr/>
        </p:nvSpPr>
        <p:spPr>
          <a:xfrm>
            <a:off x="1074695" y="3933803"/>
            <a:ext cx="633507" cy="369332"/>
          </a:xfrm>
          <a:prstGeom prst="rect">
            <a:avLst/>
          </a:prstGeom>
          <a:noFill/>
        </p:spPr>
        <p:txBody>
          <a:bodyPr wrap="none" rtlCol="0">
            <a:spAutoFit/>
          </a:bodyPr>
          <a:lstStyle/>
          <a:p>
            <a:r>
              <a:rPr lang="ru-RU" b="1" dirty="0">
                <a:latin typeface="Microsoft Sans Serif" panose="020B0604020202020204" pitchFamily="34" charset="0"/>
                <a:ea typeface="Microsoft Sans Serif" panose="020B0604020202020204" pitchFamily="34" charset="0"/>
                <a:cs typeface="Microsoft Sans Serif" panose="020B0604020202020204" pitchFamily="34" charset="0"/>
              </a:rPr>
              <a:t>20,4</a:t>
            </a:r>
          </a:p>
        </p:txBody>
      </p:sp>
      <p:sp>
        <p:nvSpPr>
          <p:cNvPr id="8" name="TextBox 7">
            <a:extLst>
              <a:ext uri="{FF2B5EF4-FFF2-40B4-BE49-F238E27FC236}">
                <a16:creationId xmlns:a16="http://schemas.microsoft.com/office/drawing/2014/main" id="{D1937771-4782-4EBE-85CE-C6DD35D4F178}"/>
              </a:ext>
            </a:extLst>
          </p:cNvPr>
          <p:cNvSpPr txBox="1"/>
          <p:nvPr/>
        </p:nvSpPr>
        <p:spPr>
          <a:xfrm>
            <a:off x="636634" y="5313091"/>
            <a:ext cx="761747" cy="369332"/>
          </a:xfrm>
          <a:prstGeom prst="rect">
            <a:avLst/>
          </a:prstGeom>
          <a:noFill/>
        </p:spPr>
        <p:txBody>
          <a:bodyPr wrap="none" rtlCol="0">
            <a:spAutoFit/>
          </a:bodyPr>
          <a:lstStyle/>
          <a:p>
            <a:r>
              <a:rPr lang="ru-RU" b="1" dirty="0">
                <a:latin typeface="Microsoft Sans Serif" panose="020B0604020202020204" pitchFamily="34" charset="0"/>
                <a:ea typeface="Microsoft Sans Serif" panose="020B0604020202020204" pitchFamily="34" charset="0"/>
                <a:cs typeface="Microsoft Sans Serif" panose="020B0604020202020204" pitchFamily="34" charset="0"/>
              </a:rPr>
              <a:t>226,4</a:t>
            </a:r>
          </a:p>
        </p:txBody>
      </p:sp>
      <p:pic>
        <p:nvPicPr>
          <p:cNvPr id="9" name="Рисунок 8">
            <a:extLst>
              <a:ext uri="{FF2B5EF4-FFF2-40B4-BE49-F238E27FC236}">
                <a16:creationId xmlns:a16="http://schemas.microsoft.com/office/drawing/2014/main" id="{E2F8E188-7D7B-40EB-BC89-9D9555FF46AE}"/>
              </a:ext>
            </a:extLst>
          </p:cNvPr>
          <p:cNvPicPr>
            <a:picLocks noChangeAspect="1"/>
          </p:cNvPicPr>
          <p:nvPr/>
        </p:nvPicPr>
        <p:blipFill>
          <a:blip r:embed="rId8" cstate="print"/>
          <a:stretch>
            <a:fillRect/>
          </a:stretch>
        </p:blipFill>
        <p:spPr>
          <a:xfrm>
            <a:off x="8379836" y="314762"/>
            <a:ext cx="1412776" cy="1412776"/>
          </a:xfrm>
          <a:prstGeom prst="rect">
            <a:avLst/>
          </a:prstGeom>
        </p:spPr>
      </p:pic>
      <p:sp>
        <p:nvSpPr>
          <p:cNvPr id="24" name="object 40">
            <a:extLst>
              <a:ext uri="{FF2B5EF4-FFF2-40B4-BE49-F238E27FC236}">
                <a16:creationId xmlns:a16="http://schemas.microsoft.com/office/drawing/2014/main" id="{2E9B1536-1DA6-4489-AD7A-9AE34AE3949E}"/>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65</a:t>
            </a:fld>
            <a:endParaRPr sz="1200" dirty="0">
              <a:latin typeface="Microsoft Sans Serif"/>
              <a:cs typeface="Microsoft Sans Serif"/>
            </a:endParaRPr>
          </a:p>
        </p:txBody>
      </p:sp>
    </p:spTree>
    <p:extLst>
      <p:ext uri="{BB962C8B-B14F-4D97-AF65-F5344CB8AC3E}">
        <p14:creationId xmlns:p14="http://schemas.microsoft.com/office/powerpoint/2010/main" val="26125637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771060-5176-42D4-8A85-C80029D62E12}"/>
              </a:ext>
            </a:extLst>
          </p:cNvPr>
          <p:cNvSpPr txBox="1">
            <a:spLocks/>
          </p:cNvSpPr>
          <p:nvPr/>
        </p:nvSpPr>
        <p:spPr>
          <a:xfrm>
            <a:off x="344488" y="260648"/>
            <a:ext cx="7617192" cy="9345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«Здоровье населения в Черемховском районном муниципальном образовании»</a:t>
            </a:r>
          </a:p>
        </p:txBody>
      </p:sp>
      <p:graphicFrame>
        <p:nvGraphicFramePr>
          <p:cNvPr id="3" name="Таблица 2">
            <a:extLst>
              <a:ext uri="{FF2B5EF4-FFF2-40B4-BE49-F238E27FC236}">
                <a16:creationId xmlns:a16="http://schemas.microsoft.com/office/drawing/2014/main" id="{0CBE8199-EB92-4F76-9EC4-7030D1D881A0}"/>
              </a:ext>
            </a:extLst>
          </p:cNvPr>
          <p:cNvGraphicFramePr>
            <a:graphicFrameLocks noGrp="1"/>
          </p:cNvGraphicFramePr>
          <p:nvPr/>
        </p:nvGraphicFramePr>
        <p:xfrm>
          <a:off x="451941" y="1437078"/>
          <a:ext cx="9037564" cy="4872240"/>
        </p:xfrm>
        <a:graphic>
          <a:graphicData uri="http://schemas.openxmlformats.org/drawingml/2006/table">
            <a:tbl>
              <a:tblPr firstRow="1" bandRow="1">
                <a:tableStyleId>{B301B821-A1FF-4177-AEE7-76D212191A09}</a:tableStyleId>
              </a:tblPr>
              <a:tblGrid>
                <a:gridCol w="324595">
                  <a:extLst>
                    <a:ext uri="{9D8B030D-6E8A-4147-A177-3AD203B41FA5}">
                      <a16:colId xmlns:a16="http://schemas.microsoft.com/office/drawing/2014/main" val="20000"/>
                    </a:ext>
                  </a:extLst>
                </a:gridCol>
                <a:gridCol w="6792218">
                  <a:extLst>
                    <a:ext uri="{9D8B030D-6E8A-4147-A177-3AD203B41FA5}">
                      <a16:colId xmlns:a16="http://schemas.microsoft.com/office/drawing/2014/main" val="20001"/>
                    </a:ext>
                  </a:extLst>
                </a:gridCol>
                <a:gridCol w="728835">
                  <a:extLst>
                    <a:ext uri="{9D8B030D-6E8A-4147-A177-3AD203B41FA5}">
                      <a16:colId xmlns:a16="http://schemas.microsoft.com/office/drawing/2014/main" val="20002"/>
                    </a:ext>
                  </a:extLst>
                </a:gridCol>
                <a:gridCol w="1191916">
                  <a:extLst>
                    <a:ext uri="{9D8B030D-6E8A-4147-A177-3AD203B41FA5}">
                      <a16:colId xmlns:a16="http://schemas.microsoft.com/office/drawing/2014/main" val="20003"/>
                    </a:ext>
                  </a:extLst>
                </a:gridCol>
              </a:tblGrid>
              <a:tr h="721222">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400668">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обследования граждан выездными бригадами узких специалистов на территории Черемховского района</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36061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обследования граждан на передвижном флюорографе в Черемховском районе</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43273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граждан, прошедших обследование на наличие ВИЧ- инфекции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28,5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3"/>
                  </a:ext>
                </a:extLst>
              </a:tr>
              <a:tr h="36061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мероприятий, направленных на профилактику социально значимых заболеваний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64,0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54851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обеспеченности медицинскими кадрами путем подготовки мед работников в учебных учреждениях и оказания мер социальной поддержки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73,0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31695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6</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ФАПов, в которых проведен текущий ремонт</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43273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информированности учеников школ Черемховского района о социально значимых заболеваниях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7"/>
                  </a:ext>
                </a:extLst>
              </a:tr>
              <a:tr h="461196">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информированности населения Черемховского района по вопросам профилактики социально значимых заболеваний и здорового образа жизни</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42,8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8"/>
                  </a:ext>
                </a:extLst>
              </a:tr>
              <a:tr h="476393">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9</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информационных материалов в информационно- телекоммуникационн ой сети «Интернет», в средствах массовой информации Черемховского района о вопросах профилактики социально значимых заболеваний.</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37,5</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9"/>
                  </a:ext>
                </a:extLst>
              </a:tr>
              <a:tr h="36061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учеников 7-11 классов, принявших участие в лекциях, тренингах, беседах по половому созреванию.</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10"/>
                  </a:ext>
                </a:extLst>
              </a:tr>
            </a:tbl>
          </a:graphicData>
        </a:graphic>
      </p:graphicFrame>
      <p:pic>
        <p:nvPicPr>
          <p:cNvPr id="4" name="Рисунок 3">
            <a:extLst>
              <a:ext uri="{FF2B5EF4-FFF2-40B4-BE49-F238E27FC236}">
                <a16:creationId xmlns:a16="http://schemas.microsoft.com/office/drawing/2014/main" id="{1E333DDA-946D-474D-BE09-565330160AD0}"/>
              </a:ext>
            </a:extLst>
          </p:cNvPr>
          <p:cNvPicPr>
            <a:picLocks noChangeAspect="1"/>
          </p:cNvPicPr>
          <p:nvPr/>
        </p:nvPicPr>
        <p:blipFill>
          <a:blip r:embed="rId3"/>
          <a:stretch>
            <a:fillRect/>
          </a:stretch>
        </p:blipFill>
        <p:spPr>
          <a:xfrm>
            <a:off x="8193360" y="58798"/>
            <a:ext cx="1408298" cy="1408298"/>
          </a:xfrm>
          <a:prstGeom prst="rect">
            <a:avLst/>
          </a:prstGeom>
        </p:spPr>
      </p:pic>
      <p:sp>
        <p:nvSpPr>
          <p:cNvPr id="5" name="object 40">
            <a:extLst>
              <a:ext uri="{FF2B5EF4-FFF2-40B4-BE49-F238E27FC236}">
                <a16:creationId xmlns:a16="http://schemas.microsoft.com/office/drawing/2014/main" id="{586EB8F0-3082-42FC-8854-B018EBEAC402}"/>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66</a:t>
            </a:fld>
            <a:endParaRPr sz="1200" dirty="0">
              <a:latin typeface="Microsoft Sans Serif"/>
              <a:cs typeface="Microsoft Sans Serif"/>
            </a:endParaRPr>
          </a:p>
        </p:txBody>
      </p:sp>
    </p:spTree>
    <p:extLst>
      <p:ext uri="{BB962C8B-B14F-4D97-AF65-F5344CB8AC3E}">
        <p14:creationId xmlns:p14="http://schemas.microsoft.com/office/powerpoint/2010/main" val="2479348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55711" y="302683"/>
            <a:ext cx="6487585" cy="564418"/>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Социальная поддержка населения Черемховского районного муниципального образования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grpSp>
        <p:nvGrpSpPr>
          <p:cNvPr id="3" name="Группа 2">
            <a:extLst>
              <a:ext uri="{FF2B5EF4-FFF2-40B4-BE49-F238E27FC236}">
                <a16:creationId xmlns:a16="http://schemas.microsoft.com/office/drawing/2014/main" id="{CD2F143F-EE50-4534-B816-E95A36271FE8}"/>
              </a:ext>
            </a:extLst>
          </p:cNvPr>
          <p:cNvGrpSpPr/>
          <p:nvPr/>
        </p:nvGrpSpPr>
        <p:grpSpPr>
          <a:xfrm>
            <a:off x="555709" y="1031963"/>
            <a:ext cx="7997691" cy="661078"/>
            <a:chOff x="1559050" y="1132332"/>
            <a:chExt cx="9073899" cy="564133"/>
          </a:xfrm>
        </p:grpSpPr>
        <p:sp>
          <p:nvSpPr>
            <p:cNvPr id="29" name="object 29"/>
            <p:cNvSpPr/>
            <p:nvPr/>
          </p:nvSpPr>
          <p:spPr>
            <a:xfrm>
              <a:off x="1559051" y="1133855"/>
              <a:ext cx="2847340" cy="562610"/>
            </a:xfrm>
            <a:custGeom>
              <a:avLst/>
              <a:gdLst/>
              <a:ahLst/>
              <a:cxnLst/>
              <a:rect l="l" t="t" r="r" b="b"/>
              <a:pathLst>
                <a:path w="2847340" h="562610">
                  <a:moveTo>
                    <a:pt x="2565654" y="0"/>
                  </a:moveTo>
                  <a:lnTo>
                    <a:pt x="0" y="0"/>
                  </a:lnTo>
                  <a:lnTo>
                    <a:pt x="0" y="562356"/>
                  </a:lnTo>
                  <a:lnTo>
                    <a:pt x="2565654" y="562356"/>
                  </a:lnTo>
                  <a:lnTo>
                    <a:pt x="2846832" y="281178"/>
                  </a:lnTo>
                  <a:lnTo>
                    <a:pt x="2565654"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0" name="object 30"/>
            <p:cNvSpPr txBox="1"/>
            <p:nvPr/>
          </p:nvSpPr>
          <p:spPr>
            <a:xfrm>
              <a:off x="1559050" y="1182080"/>
              <a:ext cx="2641142" cy="377035"/>
            </a:xfrm>
            <a:prstGeom prst="rect">
              <a:avLst/>
            </a:prstGeom>
          </p:spPr>
          <p:txBody>
            <a:bodyPr vert="horz" wrap="square" lIns="0" tIns="10835" rIns="0" bIns="0" rtlCol="0">
              <a:spAutoFit/>
            </a:bodyPr>
            <a:lstStyle/>
            <a:p>
              <a:pPr marL="10319" marR="4128" indent="107315" algn="ctr" defTabSz="742950">
                <a:spcBef>
                  <a:spcPts val="85"/>
                </a:spcBef>
              </a:pPr>
              <a:r>
                <a:rPr sz="1400" dirty="0">
                  <a:solidFill>
                    <a:srgbClr val="FFFFFF"/>
                  </a:solidFill>
                  <a:latin typeface="Microsoft Sans Serif"/>
                  <a:cs typeface="Microsoft Sans Serif"/>
                </a:rPr>
                <a:t>Общий </a:t>
              </a:r>
              <a:r>
                <a:rPr sz="1400" spc="-12" dirty="0">
                  <a:solidFill>
                    <a:srgbClr val="FFFFFF"/>
                  </a:solidFill>
                  <a:latin typeface="Microsoft Sans Serif"/>
                  <a:cs typeface="Microsoft Sans Serif"/>
                </a:rPr>
                <a:t>объем </a:t>
              </a:r>
              <a:r>
                <a:rPr sz="1400" spc="-8" dirty="0">
                  <a:solidFill>
                    <a:srgbClr val="FFFFFF"/>
                  </a:solidFill>
                  <a:latin typeface="Microsoft Sans Serif"/>
                  <a:cs typeface="Microsoft Sans Serif"/>
                </a:rPr>
                <a:t>расходов </a:t>
              </a:r>
              <a:r>
                <a:rPr sz="1400" spc="-4" dirty="0">
                  <a:solidFill>
                    <a:srgbClr val="FFFFFF"/>
                  </a:solidFill>
                  <a:latin typeface="Microsoft Sans Serif"/>
                  <a:cs typeface="Microsoft Sans Serif"/>
                </a:rPr>
                <a:t> на</a:t>
              </a:r>
              <a:r>
                <a:rPr sz="1400" spc="-8" dirty="0">
                  <a:solidFill>
                    <a:srgbClr val="FFFFFF"/>
                  </a:solidFill>
                  <a:latin typeface="Microsoft Sans Serif"/>
                  <a:cs typeface="Microsoft Sans Serif"/>
                </a:rPr>
                <a:t> реализацию</a:t>
              </a:r>
              <a:r>
                <a:rPr sz="1400" spc="-20" dirty="0">
                  <a:solidFill>
                    <a:srgbClr val="FFFFFF"/>
                  </a:solidFill>
                  <a:latin typeface="Microsoft Sans Serif"/>
                  <a:cs typeface="Microsoft Sans Serif"/>
                </a:rPr>
                <a:t> </a:t>
              </a:r>
              <a:r>
                <a:rPr sz="1400" spc="-12" dirty="0">
                  <a:solidFill>
                    <a:srgbClr val="FFFFFF"/>
                  </a:solidFill>
                  <a:latin typeface="Microsoft Sans Serif"/>
                  <a:cs typeface="Microsoft Sans Serif"/>
                </a:rPr>
                <a:t>программы:</a:t>
              </a:r>
              <a:endParaRPr sz="1400" dirty="0">
                <a:solidFill>
                  <a:prstClr val="black"/>
                </a:solidFill>
                <a:latin typeface="Microsoft Sans Serif"/>
                <a:cs typeface="Microsoft Sans Serif"/>
              </a:endParaRPr>
            </a:p>
          </p:txBody>
        </p:sp>
        <p:sp>
          <p:nvSpPr>
            <p:cNvPr id="31" name="object 31"/>
            <p:cNvSpPr/>
            <p:nvPr/>
          </p:nvSpPr>
          <p:spPr>
            <a:xfrm>
              <a:off x="4218433" y="1133855"/>
              <a:ext cx="2342515" cy="562610"/>
            </a:xfrm>
            <a:custGeom>
              <a:avLst/>
              <a:gdLst/>
              <a:ahLst/>
              <a:cxnLst/>
              <a:rect l="l" t="t" r="r" b="b"/>
              <a:pathLst>
                <a:path w="2342515" h="562610">
                  <a:moveTo>
                    <a:pt x="2061209" y="0"/>
                  </a:moveTo>
                  <a:lnTo>
                    <a:pt x="0" y="0"/>
                  </a:lnTo>
                  <a:lnTo>
                    <a:pt x="281178" y="281178"/>
                  </a:lnTo>
                  <a:lnTo>
                    <a:pt x="0" y="562356"/>
                  </a:lnTo>
                  <a:lnTo>
                    <a:pt x="2061209" y="562356"/>
                  </a:lnTo>
                  <a:lnTo>
                    <a:pt x="2342388" y="281178"/>
                  </a:lnTo>
                  <a:lnTo>
                    <a:pt x="2061209"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2" name="object 32"/>
            <p:cNvSpPr txBox="1"/>
            <p:nvPr/>
          </p:nvSpPr>
          <p:spPr>
            <a:xfrm>
              <a:off x="4724139" y="1215335"/>
              <a:ext cx="1287478" cy="377035"/>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3</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220,0</a:t>
              </a:r>
              <a:endParaRPr sz="1400" dirty="0">
                <a:solidFill>
                  <a:prstClr val="black"/>
                </a:solidFill>
                <a:latin typeface="Microsoft Sans Serif"/>
                <a:cs typeface="Microsoft Sans Serif"/>
              </a:endParaRPr>
            </a:p>
          </p:txBody>
        </p:sp>
        <p:sp>
          <p:nvSpPr>
            <p:cNvPr id="33" name="object 33"/>
            <p:cNvSpPr/>
            <p:nvPr/>
          </p:nvSpPr>
          <p:spPr>
            <a:xfrm>
              <a:off x="6372734" y="1144450"/>
              <a:ext cx="2342514" cy="542925"/>
            </a:xfrm>
            <a:custGeom>
              <a:avLst/>
              <a:gdLst/>
              <a:ahLst/>
              <a:cxnLst/>
              <a:rect l="l" t="t" r="r" b="b"/>
              <a:pathLst>
                <a:path w="2342515" h="542925">
                  <a:moveTo>
                    <a:pt x="2071116" y="0"/>
                  </a:moveTo>
                  <a:lnTo>
                    <a:pt x="0" y="0"/>
                  </a:lnTo>
                  <a:lnTo>
                    <a:pt x="271272" y="271272"/>
                  </a:lnTo>
                  <a:lnTo>
                    <a:pt x="0" y="542543"/>
                  </a:lnTo>
                  <a:lnTo>
                    <a:pt x="2071116" y="542543"/>
                  </a:lnTo>
                  <a:lnTo>
                    <a:pt x="2342388" y="271272"/>
                  </a:lnTo>
                  <a:lnTo>
                    <a:pt x="2071116"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sp>
          <p:nvSpPr>
            <p:cNvPr id="34" name="object 34"/>
            <p:cNvSpPr txBox="1"/>
            <p:nvPr/>
          </p:nvSpPr>
          <p:spPr>
            <a:xfrm>
              <a:off x="6940105" y="1225119"/>
              <a:ext cx="1207770" cy="377035"/>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4</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225,0</a:t>
              </a:r>
              <a:endParaRPr sz="1400" dirty="0">
                <a:solidFill>
                  <a:prstClr val="black"/>
                </a:solidFill>
                <a:latin typeface="Microsoft Sans Serif"/>
                <a:cs typeface="Microsoft Sans Serif"/>
              </a:endParaRPr>
            </a:p>
          </p:txBody>
        </p:sp>
        <p:sp>
          <p:nvSpPr>
            <p:cNvPr id="35" name="object 35"/>
            <p:cNvSpPr/>
            <p:nvPr/>
          </p:nvSpPr>
          <p:spPr>
            <a:xfrm>
              <a:off x="8520682" y="1132332"/>
              <a:ext cx="2112267" cy="562610"/>
            </a:xfrm>
            <a:custGeom>
              <a:avLst/>
              <a:gdLst/>
              <a:ahLst/>
              <a:cxnLst/>
              <a:rect l="l" t="t" r="r" b="b"/>
              <a:pathLst>
                <a:path w="2270759" h="562610">
                  <a:moveTo>
                    <a:pt x="1989582" y="0"/>
                  </a:moveTo>
                  <a:lnTo>
                    <a:pt x="0" y="0"/>
                  </a:lnTo>
                  <a:lnTo>
                    <a:pt x="281177" y="281177"/>
                  </a:lnTo>
                  <a:lnTo>
                    <a:pt x="0" y="562355"/>
                  </a:lnTo>
                  <a:lnTo>
                    <a:pt x="1989582" y="562355"/>
                  </a:lnTo>
                  <a:lnTo>
                    <a:pt x="2270760" y="281177"/>
                  </a:lnTo>
                  <a:lnTo>
                    <a:pt x="1989582" y="0"/>
                  </a:lnTo>
                  <a:close/>
                </a:path>
              </a:pathLst>
            </a:custGeom>
            <a:solidFill>
              <a:srgbClr val="93819B"/>
            </a:solidFill>
          </p:spPr>
          <p:txBody>
            <a:bodyPr wrap="square" lIns="0" tIns="0" rIns="0" bIns="0" rtlCol="0"/>
            <a:lstStyle/>
            <a:p>
              <a:pPr defTabSz="742950"/>
              <a:endParaRPr sz="1400" dirty="0">
                <a:solidFill>
                  <a:prstClr val="black"/>
                </a:solidFill>
                <a:latin typeface="Calibri" panose="020F0502020204030204"/>
              </a:endParaRPr>
            </a:p>
          </p:txBody>
        </p:sp>
      </p:grpSp>
      <p:sp>
        <p:nvSpPr>
          <p:cNvPr id="36" name="object 36"/>
          <p:cNvSpPr txBox="1"/>
          <p:nvPr/>
        </p:nvSpPr>
        <p:spPr>
          <a:xfrm>
            <a:off x="7107242" y="1124616"/>
            <a:ext cx="983127" cy="441828"/>
          </a:xfrm>
          <a:prstGeom prst="rect">
            <a:avLst/>
          </a:prstGeom>
        </p:spPr>
        <p:txBody>
          <a:bodyPr vert="horz" wrap="square" lIns="0" tIns="10835" rIns="0" bIns="0" rtlCol="0">
            <a:spAutoFit/>
          </a:bodyPr>
          <a:lstStyle/>
          <a:p>
            <a:pPr marL="10319" algn="ctr" defTabSz="742950">
              <a:spcBef>
                <a:spcPts val="85"/>
              </a:spcBef>
            </a:pPr>
            <a:r>
              <a:rPr sz="1400" spc="-24" dirty="0" err="1">
                <a:solidFill>
                  <a:srgbClr val="FFFFFF"/>
                </a:solidFill>
                <a:latin typeface="Microsoft Sans Serif"/>
                <a:cs typeface="Microsoft Sans Serif"/>
              </a:rPr>
              <a:t>за</a:t>
            </a:r>
            <a:r>
              <a:rPr sz="1400" spc="-16" dirty="0">
                <a:solidFill>
                  <a:srgbClr val="FFFFFF"/>
                </a:solidFill>
                <a:latin typeface="Microsoft Sans Serif"/>
                <a:cs typeface="Microsoft Sans Serif"/>
              </a:rPr>
              <a:t> </a:t>
            </a:r>
            <a:r>
              <a:rPr sz="1400" spc="-4" dirty="0">
                <a:solidFill>
                  <a:srgbClr val="FFFFFF"/>
                </a:solidFill>
                <a:latin typeface="Microsoft Sans Serif"/>
                <a:cs typeface="Microsoft Sans Serif"/>
              </a:rPr>
              <a:t>202</a:t>
            </a:r>
            <a:r>
              <a:rPr lang="ru-RU" sz="1400" spc="-4" dirty="0">
                <a:solidFill>
                  <a:srgbClr val="FFFFFF"/>
                </a:solidFill>
                <a:latin typeface="Microsoft Sans Serif"/>
                <a:cs typeface="Microsoft Sans Serif"/>
              </a:rPr>
              <a:t>5</a:t>
            </a:r>
            <a:r>
              <a:rPr sz="1400" spc="-12" dirty="0">
                <a:solidFill>
                  <a:srgbClr val="FFFFFF"/>
                </a:solidFill>
                <a:latin typeface="Microsoft Sans Serif"/>
                <a:cs typeface="Microsoft Sans Serif"/>
              </a:rPr>
              <a:t> </a:t>
            </a:r>
            <a:r>
              <a:rPr sz="1400" spc="-28" dirty="0" err="1">
                <a:solidFill>
                  <a:srgbClr val="FFFFFF"/>
                </a:solidFill>
                <a:latin typeface="Microsoft Sans Serif"/>
                <a:cs typeface="Microsoft Sans Serif"/>
              </a:rPr>
              <a:t>год</a:t>
            </a:r>
            <a:r>
              <a:rPr sz="1400" dirty="0">
                <a:solidFill>
                  <a:srgbClr val="FFFFFF"/>
                </a:solidFill>
                <a:latin typeface="Microsoft Sans Serif"/>
                <a:cs typeface="Microsoft Sans Serif"/>
              </a:rPr>
              <a:t> </a:t>
            </a:r>
            <a:r>
              <a:rPr lang="ru-RU" sz="1400" dirty="0">
                <a:solidFill>
                  <a:srgbClr val="FFFFFF"/>
                </a:solidFill>
                <a:latin typeface="Microsoft Sans Serif"/>
                <a:cs typeface="Microsoft Sans Serif"/>
              </a:rPr>
              <a:t>158,9</a:t>
            </a:r>
            <a:endParaRPr sz="1400" dirty="0">
              <a:solidFill>
                <a:prstClr val="black"/>
              </a:solidFill>
              <a:latin typeface="Microsoft Sans Serif"/>
              <a:cs typeface="Microsoft Sans Serif"/>
            </a:endParaRPr>
          </a:p>
        </p:txBody>
      </p:sp>
      <p:sp>
        <p:nvSpPr>
          <p:cNvPr id="77" name="object 77"/>
          <p:cNvSpPr txBox="1"/>
          <p:nvPr/>
        </p:nvSpPr>
        <p:spPr>
          <a:xfrm>
            <a:off x="4155333" y="4185362"/>
            <a:ext cx="354544"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sp>
        <p:nvSpPr>
          <p:cNvPr id="89" name="object 89"/>
          <p:cNvSpPr txBox="1"/>
          <p:nvPr/>
        </p:nvSpPr>
        <p:spPr>
          <a:xfrm>
            <a:off x="4184852" y="3123876"/>
            <a:ext cx="248460" cy="235546"/>
          </a:xfrm>
          <a:prstGeom prst="rect">
            <a:avLst/>
          </a:prstGeom>
        </p:spPr>
        <p:txBody>
          <a:bodyPr vert="horz" wrap="square" lIns="0" tIns="10319" rIns="0" bIns="0" rtlCol="0">
            <a:spAutoFit/>
          </a:bodyPr>
          <a:lstStyle/>
          <a:p>
            <a:pPr marL="10319" defTabSz="742950">
              <a:spcBef>
                <a:spcPts val="81"/>
              </a:spcBef>
            </a:pPr>
            <a:r>
              <a:rPr lang="ru-RU" sz="1463" dirty="0">
                <a:solidFill>
                  <a:prstClr val="white"/>
                </a:solidFill>
                <a:latin typeface="Microsoft Sans Serif"/>
                <a:cs typeface="Microsoft Sans Serif"/>
              </a:rPr>
              <a:t>1</a:t>
            </a:r>
            <a:endParaRPr sz="1463" dirty="0">
              <a:solidFill>
                <a:prstClr val="white"/>
              </a:solidFill>
              <a:latin typeface="Microsoft Sans Serif"/>
              <a:cs typeface="Microsoft Sans Serif"/>
            </a:endParaRPr>
          </a:p>
        </p:txBody>
      </p:sp>
      <p:graphicFrame>
        <p:nvGraphicFramePr>
          <p:cNvPr id="9" name="Схема 8">
            <a:extLst>
              <a:ext uri="{FF2B5EF4-FFF2-40B4-BE49-F238E27FC236}">
                <a16:creationId xmlns:a16="http://schemas.microsoft.com/office/drawing/2014/main" id="{0A3BD58B-8141-421F-91A4-BA29B3AE3428}"/>
              </a:ext>
            </a:extLst>
          </p:cNvPr>
          <p:cNvGraphicFramePr/>
          <p:nvPr/>
        </p:nvGraphicFramePr>
        <p:xfrm>
          <a:off x="555709" y="1984029"/>
          <a:ext cx="7997691" cy="3605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object 40">
            <a:extLst>
              <a:ext uri="{FF2B5EF4-FFF2-40B4-BE49-F238E27FC236}">
                <a16:creationId xmlns:a16="http://schemas.microsoft.com/office/drawing/2014/main" id="{3B23AEC0-FC08-45E6-BA5B-464ECFBB3E02}"/>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67</a:t>
            </a:fld>
            <a:endParaRPr sz="1200" dirty="0">
              <a:latin typeface="Microsoft Sans Serif"/>
              <a:cs typeface="Microsoft Sans Serif"/>
            </a:endParaRPr>
          </a:p>
        </p:txBody>
      </p:sp>
    </p:spTree>
    <p:extLst>
      <p:ext uri="{BB962C8B-B14F-4D97-AF65-F5344CB8AC3E}">
        <p14:creationId xmlns:p14="http://schemas.microsoft.com/office/powerpoint/2010/main" val="41050652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5B009C-64CA-4310-9845-4774B8FA4C98}"/>
              </a:ext>
            </a:extLst>
          </p:cNvPr>
          <p:cNvSpPr txBox="1">
            <a:spLocks/>
          </p:cNvSpPr>
          <p:nvPr/>
        </p:nvSpPr>
        <p:spPr>
          <a:xfrm>
            <a:off x="283799" y="188640"/>
            <a:ext cx="7617192" cy="9345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42950"/>
            <a:r>
              <a:rPr lang="ru-RU" sz="1800"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Достигнутые значения показателей результативности муниципальной программы «Социальная поддержка населения Черемховского районного муниципального образования»</a:t>
            </a:r>
          </a:p>
        </p:txBody>
      </p:sp>
      <p:graphicFrame>
        <p:nvGraphicFramePr>
          <p:cNvPr id="3" name="Таблица 2">
            <a:extLst>
              <a:ext uri="{FF2B5EF4-FFF2-40B4-BE49-F238E27FC236}">
                <a16:creationId xmlns:a16="http://schemas.microsoft.com/office/drawing/2014/main" id="{46BF9FCF-CC3F-422B-AE94-495AA65471F4}"/>
              </a:ext>
            </a:extLst>
          </p:cNvPr>
          <p:cNvGraphicFramePr>
            <a:graphicFrameLocks noGrp="1"/>
          </p:cNvGraphicFramePr>
          <p:nvPr/>
        </p:nvGraphicFramePr>
        <p:xfrm>
          <a:off x="302164" y="1123142"/>
          <a:ext cx="9276304" cy="5186178"/>
        </p:xfrm>
        <a:graphic>
          <a:graphicData uri="http://schemas.openxmlformats.org/drawingml/2006/table">
            <a:tbl>
              <a:tblPr firstRow="1" bandRow="1">
                <a:tableStyleId>{B301B821-A1FF-4177-AEE7-76D212191A09}</a:tableStyleId>
              </a:tblPr>
              <a:tblGrid>
                <a:gridCol w="262521">
                  <a:extLst>
                    <a:ext uri="{9D8B030D-6E8A-4147-A177-3AD203B41FA5}">
                      <a16:colId xmlns:a16="http://schemas.microsoft.com/office/drawing/2014/main" val="20000"/>
                    </a:ext>
                  </a:extLst>
                </a:gridCol>
                <a:gridCol w="6882418">
                  <a:extLst>
                    <a:ext uri="{9D8B030D-6E8A-4147-A177-3AD203B41FA5}">
                      <a16:colId xmlns:a16="http://schemas.microsoft.com/office/drawing/2014/main" val="20001"/>
                    </a:ext>
                  </a:extLst>
                </a:gridCol>
                <a:gridCol w="897707">
                  <a:extLst>
                    <a:ext uri="{9D8B030D-6E8A-4147-A177-3AD203B41FA5}">
                      <a16:colId xmlns:a16="http://schemas.microsoft.com/office/drawing/2014/main" val="20002"/>
                    </a:ext>
                  </a:extLst>
                </a:gridCol>
                <a:gridCol w="1233658">
                  <a:extLst>
                    <a:ext uri="{9D8B030D-6E8A-4147-A177-3AD203B41FA5}">
                      <a16:colId xmlns:a16="http://schemas.microsoft.com/office/drawing/2014/main" val="20003"/>
                    </a:ext>
                  </a:extLst>
                </a:gridCol>
              </a:tblGrid>
              <a:tr h="748839">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 п/п</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Наименование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 изм.</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tc>
                  <a:txBody>
                    <a:bodyPr/>
                    <a:lstStyle/>
                    <a:p>
                      <a:pPr algn="ctr" fontAlgn="ctr"/>
                      <a:r>
                        <a:rPr lang="ru-RU" sz="1000" b="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Достигнутое значение показателя результативности</a:t>
                      </a:r>
                      <a:endParaRPr lang="ru-RU" sz="1000" b="0" i="0" u="none" strike="noStrike" dirty="0">
                        <a:solidFill>
                          <a:schemeClr val="bg1"/>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solidFill>
                      <a:schemeClr val="accent5">
                        <a:lumMod val="50000"/>
                      </a:schemeClr>
                    </a:solidFill>
                  </a:tcPr>
                </a:tc>
                <a:extLst>
                  <a:ext uri="{0D108BD9-81ED-4DB2-BD59-A6C34878D82A}">
                    <a16:rowId xmlns:a16="http://schemas.microsoft.com/office/drawing/2014/main" val="10000"/>
                  </a:ext>
                </a:extLst>
              </a:tr>
              <a:tr h="36519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инвалидов, положительно оценивающих уровень доступности приоритетных объектов социальной инфраструктуры и услуг в приоритетных сферах жизнедеятельности от числа опрошенных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1"/>
                  </a:ext>
                </a:extLst>
              </a:tr>
              <a:tr h="365195">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людей пожилого возраста и старше, положительно оценивающих качество жизни, степень социальной защищенности от числа опрошенных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2"/>
                  </a:ext>
                </a:extLst>
              </a:tr>
              <a:tr h="393189">
                <a:tc gridSpan="4">
                  <a:txBody>
                    <a:bodyPr/>
                    <a:lstStyle/>
                    <a:p>
                      <a:pPr algn="ctr" fontAlgn="ct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1 «Доступная среда для инвалидов и других маломобильных групп населения Черемховского районного муниципального образования» </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37474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доступности социально-значимых объектов в сфере культуры и библиотечного обслуживания для инвалидов</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23,2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4"/>
                  </a:ext>
                </a:extLst>
              </a:tr>
              <a:tr h="37474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Уровень доступности социально-значимых объектов в сфере образования</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18,3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5"/>
                  </a:ext>
                </a:extLst>
              </a:tr>
              <a:tr h="374740">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инвалидов и людей с ограниченными способностями здоровья, прошедшие обучение на компьютерных курсах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0,048</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10006"/>
                  </a:ext>
                </a:extLst>
              </a:tr>
              <a:tr h="414922">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4</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l"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детей-инвалидов и детей с ограниченными возможностями здоровья, принявших участие в районных культурно-массовых мероприятиях</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79</a:t>
                      </a:r>
                    </a:p>
                  </a:txBody>
                  <a:tcPr marL="7739" marR="7739" marT="7739" marB="0" anchor="ctr"/>
                </a:tc>
                <a:extLst>
                  <a:ext uri="{0D108BD9-81ED-4DB2-BD59-A6C34878D82A}">
                    <a16:rowId xmlns:a16="http://schemas.microsoft.com/office/drawing/2014/main" val="10007"/>
                  </a:ext>
                </a:extLst>
              </a:tr>
              <a:tr h="453232">
                <a:tc>
                  <a:txBody>
                    <a:bodyPr/>
                    <a:lstStyle/>
                    <a:p>
                      <a:pPr algn="ctr" fontAlgn="ctr"/>
                      <a:endPar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gridSpan="3">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ru-RU" sz="1000" b="1"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Подпрограмма 2 «Поддержка мероприятий, проводимых для пожилых людей на территории Черемховского районного муниципального образования» </a:t>
                      </a:r>
                      <a:endParaRPr lang="ru-RU" sz="1000" b="1"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tc hMerge="1">
                  <a:txBody>
                    <a:bodyPr/>
                    <a:lstStyle/>
                    <a:p>
                      <a:pPr algn="ctr" fontAlgn="ctr"/>
                      <a:endParaRPr lang="ru-RU" sz="9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txBody>
                  <a:tcPr marL="7739" marR="7739" marT="7739" marB="0" anchor="ctr"/>
                </a:tc>
                <a:extLst>
                  <a:ext uri="{0D108BD9-81ED-4DB2-BD59-A6C34878D82A}">
                    <a16:rowId xmlns:a16="http://schemas.microsoft.com/office/drawing/2014/main" val="972724611"/>
                  </a:ext>
                </a:extLst>
              </a:tr>
              <a:tr h="453232">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проводимых мероприятий, направленных на организацию досуга и вовлечение пожилых людей в общественную жизнь</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ед.</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5</a:t>
                      </a:r>
                    </a:p>
                  </a:txBody>
                  <a:tcPr marL="7739" marR="7739" marT="7739" marB="0" anchor="ctr"/>
                </a:tc>
                <a:extLst>
                  <a:ext uri="{0D108BD9-81ED-4DB2-BD59-A6C34878D82A}">
                    <a16:rowId xmlns:a16="http://schemas.microsoft.com/office/drawing/2014/main" val="3201476611"/>
                  </a:ext>
                </a:extLst>
              </a:tr>
              <a:tr h="453232">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Доля инвалидов участников ВОВ, вдов инвалидов, ветеранов и участников ВОВ, прошедших диспансеризацию от числа запланированных</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100</a:t>
                      </a:r>
                    </a:p>
                  </a:txBody>
                  <a:tcPr marL="7739" marR="7739" marT="7739" marB="0" anchor="ctr"/>
                </a:tc>
                <a:extLst>
                  <a:ext uri="{0D108BD9-81ED-4DB2-BD59-A6C34878D82A}">
                    <a16:rowId xmlns:a16="http://schemas.microsoft.com/office/drawing/2014/main" val="2415452956"/>
                  </a:ext>
                </a:extLst>
              </a:tr>
              <a:tr h="414922">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3</a:t>
                      </a:r>
                    </a:p>
                  </a:txBody>
                  <a:tcPr marL="7739" marR="7739" marT="7739" marB="0" anchor="ctr"/>
                </a:tc>
                <a:tc>
                  <a:txBody>
                    <a:bodyPr/>
                    <a:lstStyle/>
                    <a:p>
                      <a:pPr algn="l"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Количество поощренных участников ВОВ в день их рождения</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чел.</a:t>
                      </a:r>
                    </a:p>
                  </a:txBody>
                  <a:tcPr marL="7739" marR="7739" marT="7739" marB="0" anchor="ctr"/>
                </a:tc>
                <a:tc>
                  <a:txBody>
                    <a:bodyPr/>
                    <a:lstStyle/>
                    <a:p>
                      <a:pPr algn="ctr" fontAlgn="ctr"/>
                      <a:r>
                        <a:rPr lang="ru-RU" sz="1000" b="0" i="0" u="none" strike="noStrike" dirty="0">
                          <a:solidFill>
                            <a:srgbClr val="00000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2</a:t>
                      </a:r>
                    </a:p>
                  </a:txBody>
                  <a:tcPr marL="7739" marR="7739" marT="7739" marB="0" anchor="ctr"/>
                </a:tc>
                <a:extLst>
                  <a:ext uri="{0D108BD9-81ED-4DB2-BD59-A6C34878D82A}">
                    <a16:rowId xmlns:a16="http://schemas.microsoft.com/office/drawing/2014/main" val="2177323793"/>
                  </a:ext>
                </a:extLst>
              </a:tr>
            </a:tbl>
          </a:graphicData>
        </a:graphic>
      </p:graphicFrame>
      <p:sp>
        <p:nvSpPr>
          <p:cNvPr id="5" name="object 40">
            <a:extLst>
              <a:ext uri="{FF2B5EF4-FFF2-40B4-BE49-F238E27FC236}">
                <a16:creationId xmlns:a16="http://schemas.microsoft.com/office/drawing/2014/main" id="{AE8A87AA-0792-41B8-BDCD-642FCC41BF91}"/>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68</a:t>
            </a:fld>
            <a:endParaRPr sz="1200" dirty="0">
              <a:latin typeface="Microsoft Sans Serif"/>
              <a:cs typeface="Microsoft Sans Serif"/>
            </a:endParaRPr>
          </a:p>
        </p:txBody>
      </p:sp>
    </p:spTree>
    <p:extLst>
      <p:ext uri="{BB962C8B-B14F-4D97-AF65-F5344CB8AC3E}">
        <p14:creationId xmlns:p14="http://schemas.microsoft.com/office/powerpoint/2010/main" val="30619370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9D7FE052-B2C2-4930-A3DD-A10143DD5A72}"/>
              </a:ext>
            </a:extLst>
          </p:cNvPr>
          <p:cNvSpPr txBox="1"/>
          <p:nvPr/>
        </p:nvSpPr>
        <p:spPr>
          <a:xfrm>
            <a:off x="555711" y="302683"/>
            <a:ext cx="6487585" cy="577242"/>
          </a:xfrm>
          <a:prstGeom prst="rect">
            <a:avLst/>
          </a:prstGeom>
        </p:spPr>
        <p:txBody>
          <a:bodyPr vert="horz" wrap="square" lIns="0" tIns="10319" rIns="0" bIns="0" rtlCol="0">
            <a:spAutoFit/>
          </a:bodyPr>
          <a:lstStyle/>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Непрограммные направления деятельности</a:t>
            </a:r>
          </a:p>
          <a:p>
            <a:pPr marL="10319" marR="4128" defTabSz="742950">
              <a:spcBef>
                <a:spcPts val="81"/>
              </a:spcBef>
            </a:pPr>
            <a:r>
              <a:rPr lang="ru-RU" b="1" spc="-8"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a:t>
            </a:r>
            <a:r>
              <a:rPr lang="ru-RU" b="1" dirty="0">
                <a:solidFill>
                  <a:prstClr val="black"/>
                </a:solidFill>
                <a:latin typeface="Arial" panose="020B0604020202020204" pitchFamily="34" charset="0"/>
                <a:ea typeface="Microsoft Sans Serif" panose="020B0604020202020204" pitchFamily="34" charset="0"/>
                <a:cs typeface="Arial" panose="020B0604020202020204" pitchFamily="34" charset="0"/>
              </a:rPr>
              <a:t>тыс.</a:t>
            </a:r>
            <a:r>
              <a:rPr b="1" spc="-4" dirty="0">
                <a:solidFill>
                  <a:prstClr val="black"/>
                </a:solidFill>
                <a:latin typeface="Arial" panose="020B0604020202020204" pitchFamily="34" charset="0"/>
                <a:ea typeface="Microsoft Sans Serif" panose="020B0604020202020204" pitchFamily="34" charset="0"/>
                <a:cs typeface="Arial" panose="020B0604020202020204" pitchFamily="34" charset="0"/>
              </a:rPr>
              <a:t> </a:t>
            </a:r>
            <a:r>
              <a:rPr b="1" spc="-16" dirty="0">
                <a:solidFill>
                  <a:prstClr val="black"/>
                </a:solidFill>
                <a:latin typeface="Arial" panose="020B0604020202020204" pitchFamily="34" charset="0"/>
                <a:ea typeface="Microsoft Sans Serif" panose="020B0604020202020204" pitchFamily="34" charset="0"/>
                <a:cs typeface="Arial" panose="020B0604020202020204" pitchFamily="34" charset="0"/>
              </a:rPr>
              <a:t>рублей)</a:t>
            </a:r>
            <a:endParaRPr dirty="0">
              <a:solidFill>
                <a:prstClr val="black"/>
              </a:solidFill>
              <a:latin typeface="Arial" panose="020B0604020202020204" pitchFamily="34" charset="0"/>
              <a:ea typeface="Microsoft Sans Serif" panose="020B0604020202020204" pitchFamily="34" charset="0"/>
              <a:cs typeface="Arial" panose="020B0604020202020204" pitchFamily="34" charset="0"/>
            </a:endParaRPr>
          </a:p>
        </p:txBody>
      </p:sp>
      <p:grpSp>
        <p:nvGrpSpPr>
          <p:cNvPr id="24" name="Группа 23">
            <a:extLst>
              <a:ext uri="{FF2B5EF4-FFF2-40B4-BE49-F238E27FC236}">
                <a16:creationId xmlns:a16="http://schemas.microsoft.com/office/drawing/2014/main" id="{480EAB37-DA2D-44E7-9DD1-C47C7BF6503B}"/>
              </a:ext>
            </a:extLst>
          </p:cNvPr>
          <p:cNvGrpSpPr/>
          <p:nvPr/>
        </p:nvGrpSpPr>
        <p:grpSpPr>
          <a:xfrm>
            <a:off x="-4976182" y="180360"/>
            <a:ext cx="14125530" cy="6785312"/>
            <a:chOff x="-4976182" y="180360"/>
            <a:chExt cx="14125530" cy="6785312"/>
          </a:xfrm>
        </p:grpSpPr>
        <p:sp>
          <p:nvSpPr>
            <p:cNvPr id="5" name="Арка 4">
              <a:extLst>
                <a:ext uri="{FF2B5EF4-FFF2-40B4-BE49-F238E27FC236}">
                  <a16:creationId xmlns:a16="http://schemas.microsoft.com/office/drawing/2014/main" id="{5207B0E1-F16B-4CF5-BB9C-AAD8B016A932}"/>
                </a:ext>
              </a:extLst>
            </p:cNvPr>
            <p:cNvSpPr/>
            <p:nvPr/>
          </p:nvSpPr>
          <p:spPr>
            <a:xfrm>
              <a:off x="-4976182" y="180360"/>
              <a:ext cx="6785312" cy="6785312"/>
            </a:xfrm>
            <a:prstGeom prst="blockArc">
              <a:avLst>
                <a:gd name="adj1" fmla="val 18900000"/>
                <a:gd name="adj2" fmla="val 2700000"/>
                <a:gd name="adj3" fmla="val 318"/>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 name="Полилиния: фигура 5">
              <a:extLst>
                <a:ext uri="{FF2B5EF4-FFF2-40B4-BE49-F238E27FC236}">
                  <a16:creationId xmlns:a16="http://schemas.microsoft.com/office/drawing/2014/main" id="{D12A0959-CED8-4250-8440-E91B7044FD3A}"/>
                </a:ext>
              </a:extLst>
            </p:cNvPr>
            <p:cNvSpPr/>
            <p:nvPr/>
          </p:nvSpPr>
          <p:spPr>
            <a:xfrm>
              <a:off x="1197793" y="1367670"/>
              <a:ext cx="7951555" cy="826725"/>
            </a:xfrm>
            <a:custGeom>
              <a:avLst/>
              <a:gdLst>
                <a:gd name="connsiteX0" fmla="*/ 0 w 7951555"/>
                <a:gd name="connsiteY0" fmla="*/ 0 h 630271"/>
                <a:gd name="connsiteX1" fmla="*/ 7951555 w 7951555"/>
                <a:gd name="connsiteY1" fmla="*/ 0 h 630271"/>
                <a:gd name="connsiteX2" fmla="*/ 7951555 w 7951555"/>
                <a:gd name="connsiteY2" fmla="*/ 630271 h 630271"/>
                <a:gd name="connsiteX3" fmla="*/ 0 w 7951555"/>
                <a:gd name="connsiteY3" fmla="*/ 630271 h 630271"/>
                <a:gd name="connsiteX4" fmla="*/ 0 w 7951555"/>
                <a:gd name="connsiteY4" fmla="*/ 0 h 630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555" h="630271">
                  <a:moveTo>
                    <a:pt x="0" y="0"/>
                  </a:moveTo>
                  <a:lnTo>
                    <a:pt x="7951555" y="0"/>
                  </a:lnTo>
                  <a:lnTo>
                    <a:pt x="7951555" y="630271"/>
                  </a:lnTo>
                  <a:lnTo>
                    <a:pt x="0" y="63027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0278" tIns="27940" rIns="27940" bIns="27940" numCol="1" spcCol="1270" anchor="ctr" anchorCtr="0">
              <a:noAutofit/>
            </a:bodyPr>
            <a:lstStyle/>
            <a:p>
              <a:pPr marL="0" lvl="0" indent="0" algn="ctr" defTabSz="488950">
                <a:lnSpc>
                  <a:spcPct val="90000"/>
                </a:lnSpc>
                <a:spcBef>
                  <a:spcPct val="0"/>
                </a:spcBef>
                <a:spcAft>
                  <a:spcPct val="35000"/>
                </a:spcAft>
                <a:buNone/>
              </a:pPr>
              <a:r>
                <a:rPr lang="ru-RU" sz="1400" kern="1200" dirty="0">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деятельности органов местного самоуправления</a:t>
              </a:r>
            </a:p>
          </p:txBody>
        </p:sp>
        <p:sp>
          <p:nvSpPr>
            <p:cNvPr id="8" name="Овал 7">
              <a:extLst>
                <a:ext uri="{FF2B5EF4-FFF2-40B4-BE49-F238E27FC236}">
                  <a16:creationId xmlns:a16="http://schemas.microsoft.com/office/drawing/2014/main" id="{75DC6A70-9D85-437B-A4E3-CF9485BE78E6}"/>
                </a:ext>
              </a:extLst>
            </p:cNvPr>
            <p:cNvSpPr/>
            <p:nvPr/>
          </p:nvSpPr>
          <p:spPr>
            <a:xfrm>
              <a:off x="627474" y="1082911"/>
              <a:ext cx="1301190" cy="1337964"/>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7" name="Полилиния: фигура 16">
              <a:extLst>
                <a:ext uri="{FF2B5EF4-FFF2-40B4-BE49-F238E27FC236}">
                  <a16:creationId xmlns:a16="http://schemas.microsoft.com/office/drawing/2014/main" id="{AB370F34-8E73-4389-B888-E0E65CC9D7CB}"/>
                </a:ext>
              </a:extLst>
            </p:cNvPr>
            <p:cNvSpPr/>
            <p:nvPr/>
          </p:nvSpPr>
          <p:spPr>
            <a:xfrm>
              <a:off x="1716115" y="2709964"/>
              <a:ext cx="7361305" cy="1493965"/>
            </a:xfrm>
            <a:custGeom>
              <a:avLst/>
              <a:gdLst>
                <a:gd name="connsiteX0" fmla="*/ 0 w 7361305"/>
                <a:gd name="connsiteY0" fmla="*/ 0 h 630271"/>
                <a:gd name="connsiteX1" fmla="*/ 7361305 w 7361305"/>
                <a:gd name="connsiteY1" fmla="*/ 0 h 630271"/>
                <a:gd name="connsiteX2" fmla="*/ 7361305 w 7361305"/>
                <a:gd name="connsiteY2" fmla="*/ 630271 h 630271"/>
                <a:gd name="connsiteX3" fmla="*/ 0 w 7361305"/>
                <a:gd name="connsiteY3" fmla="*/ 630271 h 630271"/>
                <a:gd name="connsiteX4" fmla="*/ 0 w 7361305"/>
                <a:gd name="connsiteY4" fmla="*/ 0 h 630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1305" h="630271">
                  <a:moveTo>
                    <a:pt x="0" y="0"/>
                  </a:moveTo>
                  <a:lnTo>
                    <a:pt x="7361305" y="0"/>
                  </a:lnTo>
                  <a:lnTo>
                    <a:pt x="7361305" y="630271"/>
                  </a:lnTo>
                  <a:lnTo>
                    <a:pt x="0" y="63027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0278" tIns="27940" rIns="27940" bIns="27940" numCol="1" spcCol="1270" anchor="ctr" anchorCtr="0">
              <a:noAutofit/>
            </a:bodyPr>
            <a:lstStyle/>
            <a:p>
              <a:pPr marL="0" lvl="0" indent="0" algn="ctr" defTabSz="488950">
                <a:lnSpc>
                  <a:spcPct val="90000"/>
                </a:lnSpc>
                <a:spcBef>
                  <a:spcPct val="0"/>
                </a:spcBef>
                <a:spcAft>
                  <a:spcPct val="35000"/>
                </a:spcAft>
                <a:buNone/>
              </a:pPr>
              <a:r>
                <a:rPr lang="ru-RU" sz="1400" kern="1200" dirty="0">
                  <a:latin typeface="Microsoft Sans Serif" panose="020B0604020202020204" pitchFamily="34" charset="0"/>
                  <a:ea typeface="Microsoft Sans Serif" panose="020B0604020202020204" pitchFamily="34" charset="0"/>
                  <a:cs typeface="Microsoft Sans Serif" panose="020B0604020202020204" pitchFamily="34" charset="0"/>
                </a:rPr>
                <a:t>Обеспечение представительских расходов администрации (участие в организации Регионального совета Иркутской области на территории г. Черемхово, участие в траурных мероприятиях, посвященных прощанию с погибшими в зоне проведения СВО, организация питания для выездных мероприятий)</a:t>
              </a:r>
            </a:p>
          </p:txBody>
        </p:sp>
        <p:sp>
          <p:nvSpPr>
            <p:cNvPr id="18" name="Овал 17">
              <a:extLst>
                <a:ext uri="{FF2B5EF4-FFF2-40B4-BE49-F238E27FC236}">
                  <a16:creationId xmlns:a16="http://schemas.microsoft.com/office/drawing/2014/main" id="{DF021B5D-FA1C-437C-B105-8D7C6B422C97}"/>
                </a:ext>
              </a:extLst>
            </p:cNvPr>
            <p:cNvSpPr/>
            <p:nvPr/>
          </p:nvSpPr>
          <p:spPr>
            <a:xfrm>
              <a:off x="848545" y="2728172"/>
              <a:ext cx="1393270" cy="130307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Полилиния: фигура 20">
              <a:extLst>
                <a:ext uri="{FF2B5EF4-FFF2-40B4-BE49-F238E27FC236}">
                  <a16:creationId xmlns:a16="http://schemas.microsoft.com/office/drawing/2014/main" id="{39900638-C5FC-41D0-9521-EC5F9FF7C4DA}"/>
                </a:ext>
              </a:extLst>
            </p:cNvPr>
            <p:cNvSpPr/>
            <p:nvPr/>
          </p:nvSpPr>
          <p:spPr>
            <a:xfrm>
              <a:off x="1197793" y="4663606"/>
              <a:ext cx="7951555" cy="916471"/>
            </a:xfrm>
            <a:custGeom>
              <a:avLst/>
              <a:gdLst>
                <a:gd name="connsiteX0" fmla="*/ 0 w 7951555"/>
                <a:gd name="connsiteY0" fmla="*/ 0 h 630271"/>
                <a:gd name="connsiteX1" fmla="*/ 7951555 w 7951555"/>
                <a:gd name="connsiteY1" fmla="*/ 0 h 630271"/>
                <a:gd name="connsiteX2" fmla="*/ 7951555 w 7951555"/>
                <a:gd name="connsiteY2" fmla="*/ 630271 h 630271"/>
                <a:gd name="connsiteX3" fmla="*/ 0 w 7951555"/>
                <a:gd name="connsiteY3" fmla="*/ 630271 h 630271"/>
                <a:gd name="connsiteX4" fmla="*/ 0 w 7951555"/>
                <a:gd name="connsiteY4" fmla="*/ 0 h 630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555" h="630271">
                  <a:moveTo>
                    <a:pt x="0" y="0"/>
                  </a:moveTo>
                  <a:lnTo>
                    <a:pt x="7951555" y="0"/>
                  </a:lnTo>
                  <a:lnTo>
                    <a:pt x="7951555" y="630271"/>
                  </a:lnTo>
                  <a:lnTo>
                    <a:pt x="0" y="63027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0278" tIns="27940" rIns="27940" bIns="27940" numCol="1" spcCol="1270" anchor="ctr" anchorCtr="0">
              <a:noAutofit/>
            </a:bodyPr>
            <a:lstStyle/>
            <a:p>
              <a:pPr marL="0" lvl="0" indent="0" algn="ctr" defTabSz="488950">
                <a:lnSpc>
                  <a:spcPct val="90000"/>
                </a:lnSpc>
                <a:spcBef>
                  <a:spcPct val="0"/>
                </a:spcBef>
                <a:spcAft>
                  <a:spcPct val="35000"/>
                </a:spcAft>
                <a:buNone/>
              </a:pPr>
              <a:r>
                <a:rPr lang="ru-RU" sz="1400" kern="1200" dirty="0">
                  <a:latin typeface="Microsoft Sans Serif" panose="020B0604020202020204" pitchFamily="34" charset="0"/>
                  <a:ea typeface="Microsoft Sans Serif" panose="020B0604020202020204" pitchFamily="34" charset="0"/>
                  <a:cs typeface="Microsoft Sans Serif" panose="020B0604020202020204" pitchFamily="34" charset="0"/>
                </a:rPr>
                <a:t>реализация мероприятий, направленных на обеспечение секретности и защиты государственной тайны в Администрации Черемховского районного муниципального образования</a:t>
              </a:r>
            </a:p>
          </p:txBody>
        </p:sp>
        <p:sp>
          <p:nvSpPr>
            <p:cNvPr id="22" name="Овал 21">
              <a:extLst>
                <a:ext uri="{FF2B5EF4-FFF2-40B4-BE49-F238E27FC236}">
                  <a16:creationId xmlns:a16="http://schemas.microsoft.com/office/drawing/2014/main" id="{862334D4-5D39-445F-A81F-9F57C0B16EF3}"/>
                </a:ext>
              </a:extLst>
            </p:cNvPr>
            <p:cNvSpPr/>
            <p:nvPr/>
          </p:nvSpPr>
          <p:spPr>
            <a:xfrm flipH="1">
              <a:off x="515067" y="4452388"/>
              <a:ext cx="1201048" cy="12484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10" name="TextBox 9">
            <a:extLst>
              <a:ext uri="{FF2B5EF4-FFF2-40B4-BE49-F238E27FC236}">
                <a16:creationId xmlns:a16="http://schemas.microsoft.com/office/drawing/2014/main" id="{B272BDBA-5EDB-4CC7-9FB0-C0A387EF79C8}"/>
              </a:ext>
            </a:extLst>
          </p:cNvPr>
          <p:cNvSpPr txBox="1"/>
          <p:nvPr/>
        </p:nvSpPr>
        <p:spPr>
          <a:xfrm>
            <a:off x="756652" y="1554186"/>
            <a:ext cx="1039067" cy="400110"/>
          </a:xfrm>
          <a:prstGeom prst="rect">
            <a:avLst/>
          </a:prstGeom>
          <a:noFill/>
        </p:spPr>
        <p:txBody>
          <a:bodyPr wrap="none" rtlCol="0">
            <a:spAutoFit/>
          </a:bodyPr>
          <a:lstStyle/>
          <a:p>
            <a:r>
              <a:rPr lang="ru-RU" sz="2000" b="1" dirty="0">
                <a:latin typeface="Microsoft Sans Serif" panose="020B0604020202020204" pitchFamily="34" charset="0"/>
                <a:ea typeface="Microsoft Sans Serif" panose="020B0604020202020204" pitchFamily="34" charset="0"/>
                <a:cs typeface="Microsoft Sans Serif" panose="020B0604020202020204" pitchFamily="34" charset="0"/>
              </a:rPr>
              <a:t>9 637,0</a:t>
            </a:r>
          </a:p>
        </p:txBody>
      </p:sp>
      <p:sp>
        <p:nvSpPr>
          <p:cNvPr id="12" name="TextBox 11">
            <a:extLst>
              <a:ext uri="{FF2B5EF4-FFF2-40B4-BE49-F238E27FC236}">
                <a16:creationId xmlns:a16="http://schemas.microsoft.com/office/drawing/2014/main" id="{D7EE3BEE-2575-4D3C-BEE6-FC33D0A74720}"/>
              </a:ext>
            </a:extLst>
          </p:cNvPr>
          <p:cNvSpPr txBox="1"/>
          <p:nvPr/>
        </p:nvSpPr>
        <p:spPr>
          <a:xfrm>
            <a:off x="1164877" y="3187504"/>
            <a:ext cx="948116" cy="400110"/>
          </a:xfrm>
          <a:prstGeom prst="rect">
            <a:avLst/>
          </a:prstGeom>
          <a:noFill/>
        </p:spPr>
        <p:txBody>
          <a:bodyPr wrap="square" rtlCol="0">
            <a:spAutoFit/>
          </a:bodyPr>
          <a:lstStyle/>
          <a:p>
            <a:r>
              <a:rPr lang="ru-RU" sz="2000" b="1" dirty="0">
                <a:latin typeface="Microsoft Sans Serif" panose="020B0604020202020204" pitchFamily="34" charset="0"/>
                <a:ea typeface="Microsoft Sans Serif" panose="020B0604020202020204" pitchFamily="34" charset="0"/>
                <a:cs typeface="Microsoft Sans Serif" panose="020B0604020202020204" pitchFamily="34" charset="0"/>
              </a:rPr>
              <a:t>274,6</a:t>
            </a:r>
          </a:p>
        </p:txBody>
      </p:sp>
      <p:sp>
        <p:nvSpPr>
          <p:cNvPr id="14" name="TextBox 13">
            <a:extLst>
              <a:ext uri="{FF2B5EF4-FFF2-40B4-BE49-F238E27FC236}">
                <a16:creationId xmlns:a16="http://schemas.microsoft.com/office/drawing/2014/main" id="{52F2DAD3-73CB-4FDB-B15F-90911F0F54AE}"/>
              </a:ext>
            </a:extLst>
          </p:cNvPr>
          <p:cNvSpPr txBox="1"/>
          <p:nvPr/>
        </p:nvSpPr>
        <p:spPr>
          <a:xfrm>
            <a:off x="798837" y="4891922"/>
            <a:ext cx="684803" cy="400110"/>
          </a:xfrm>
          <a:prstGeom prst="rect">
            <a:avLst/>
          </a:prstGeom>
          <a:noFill/>
        </p:spPr>
        <p:txBody>
          <a:bodyPr wrap="none" rtlCol="0">
            <a:spAutoFit/>
          </a:bodyPr>
          <a:lstStyle/>
          <a:p>
            <a:r>
              <a:rPr lang="ru-RU" sz="2000" b="1" dirty="0">
                <a:latin typeface="Microsoft Sans Serif" panose="020B0604020202020204" pitchFamily="34" charset="0"/>
                <a:ea typeface="Microsoft Sans Serif" panose="020B0604020202020204" pitchFamily="34" charset="0"/>
                <a:cs typeface="Microsoft Sans Serif" panose="020B0604020202020204" pitchFamily="34" charset="0"/>
              </a:rPr>
              <a:t>50,6</a:t>
            </a:r>
          </a:p>
        </p:txBody>
      </p:sp>
      <p:sp>
        <p:nvSpPr>
          <p:cNvPr id="15" name="object 40">
            <a:extLst>
              <a:ext uri="{FF2B5EF4-FFF2-40B4-BE49-F238E27FC236}">
                <a16:creationId xmlns:a16="http://schemas.microsoft.com/office/drawing/2014/main" id="{3A08B12D-35D6-4B31-877A-1E42AC402A89}"/>
              </a:ext>
            </a:extLst>
          </p:cNvPr>
          <p:cNvSpPr txBox="1"/>
          <p:nvPr/>
        </p:nvSpPr>
        <p:spPr>
          <a:xfrm>
            <a:off x="9331452" y="6397049"/>
            <a:ext cx="247015" cy="196215"/>
          </a:xfrm>
          <a:prstGeom prst="rect">
            <a:avLst/>
          </a:prstGeom>
        </p:spPr>
        <p:txBody>
          <a:bodyPr vert="horz" wrap="square" lIns="0" tIns="0" rIns="0" bIns="0" rtlCol="0">
            <a:spAutoFit/>
          </a:bodyPr>
          <a:lstStyle/>
          <a:p>
            <a:pPr marL="38100">
              <a:lnSpc>
                <a:spcPts val="1425"/>
              </a:lnSpc>
            </a:pPr>
            <a:fld id="{81D60167-4931-47E6-BA6A-407CBD079E47}" type="slidenum">
              <a:rPr sz="1200" spc="-5" dirty="0">
                <a:solidFill>
                  <a:srgbClr val="888888"/>
                </a:solidFill>
                <a:latin typeface="Microsoft Sans Serif"/>
                <a:cs typeface="Microsoft Sans Serif"/>
              </a:rPr>
              <a:pPr marL="38100">
                <a:lnSpc>
                  <a:spcPts val="1425"/>
                </a:lnSpc>
              </a:pPr>
              <a:t>69</a:t>
            </a:fld>
            <a:endParaRPr sz="1200" dirty="0">
              <a:latin typeface="Microsoft Sans Serif"/>
              <a:cs typeface="Microsoft Sans Serif"/>
            </a:endParaRPr>
          </a:p>
        </p:txBody>
      </p:sp>
      <p:pic>
        <p:nvPicPr>
          <p:cNvPr id="3" name="Рисунок 2">
            <a:extLst>
              <a:ext uri="{FF2B5EF4-FFF2-40B4-BE49-F238E27FC236}">
                <a16:creationId xmlns:a16="http://schemas.microsoft.com/office/drawing/2014/main" id="{B4FD5B96-D42D-4273-AABB-F4FBDA874240}"/>
              </a:ext>
            </a:extLst>
          </p:cNvPr>
          <p:cNvPicPr>
            <a:picLocks noChangeAspect="1"/>
          </p:cNvPicPr>
          <p:nvPr/>
        </p:nvPicPr>
        <p:blipFill>
          <a:blip r:embed="rId3" cstate="print"/>
          <a:stretch>
            <a:fillRect/>
          </a:stretch>
        </p:blipFill>
        <p:spPr>
          <a:xfrm>
            <a:off x="7961452" y="-128913"/>
            <a:ext cx="1224136" cy="1181649"/>
          </a:xfrm>
          <a:prstGeom prst="rect">
            <a:avLst/>
          </a:prstGeom>
          <a:effectLst>
            <a:outerShdw blurRad="50800" dist="38100" dir="2700000" algn="tl" rotWithShape="0">
              <a:prstClr val="black">
                <a:alpha val="40000"/>
              </a:prstClr>
            </a:outerShdw>
            <a:softEdge rad="12700"/>
          </a:effectLst>
        </p:spPr>
      </p:pic>
    </p:spTree>
    <p:extLst>
      <p:ext uri="{BB962C8B-B14F-4D97-AF65-F5344CB8AC3E}">
        <p14:creationId xmlns:p14="http://schemas.microsoft.com/office/powerpoint/2010/main" val="2457714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669259" y="3646889"/>
            <a:ext cx="4082836" cy="2609172"/>
            <a:chOff x="5669259" y="3646889"/>
            <a:chExt cx="4082836" cy="2609172"/>
          </a:xfrm>
        </p:grpSpPr>
        <p:pic>
          <p:nvPicPr>
            <p:cNvPr id="3" name="object 3"/>
            <p:cNvPicPr/>
            <p:nvPr/>
          </p:nvPicPr>
          <p:blipFill>
            <a:blip r:embed="rId2" cstate="print"/>
            <a:stretch>
              <a:fillRect/>
            </a:stretch>
          </p:blipFill>
          <p:spPr>
            <a:xfrm>
              <a:off x="5669259" y="3646889"/>
              <a:ext cx="4082836" cy="2609172"/>
            </a:xfrm>
            <a:prstGeom prst="rect">
              <a:avLst/>
            </a:prstGeom>
          </p:spPr>
        </p:pic>
        <p:sp>
          <p:nvSpPr>
            <p:cNvPr id="4" name="object 4"/>
            <p:cNvSpPr/>
            <p:nvPr/>
          </p:nvSpPr>
          <p:spPr>
            <a:xfrm>
              <a:off x="5756148" y="4250435"/>
              <a:ext cx="3914140" cy="1938655"/>
            </a:xfrm>
            <a:custGeom>
              <a:avLst/>
              <a:gdLst/>
              <a:ahLst/>
              <a:cxnLst/>
              <a:rect l="l" t="t" r="r" b="b"/>
              <a:pathLst>
                <a:path w="3914140" h="1938654">
                  <a:moveTo>
                    <a:pt x="0" y="1938527"/>
                  </a:moveTo>
                  <a:lnTo>
                    <a:pt x="3913632" y="1938527"/>
                  </a:lnTo>
                  <a:lnTo>
                    <a:pt x="3913632" y="0"/>
                  </a:lnTo>
                  <a:lnTo>
                    <a:pt x="0" y="0"/>
                  </a:lnTo>
                  <a:lnTo>
                    <a:pt x="0" y="1938527"/>
                  </a:lnTo>
                  <a:close/>
                </a:path>
              </a:pathLst>
            </a:custGeom>
            <a:solidFill>
              <a:srgbClr val="FFFFFF"/>
            </a:solidFill>
          </p:spPr>
          <p:txBody>
            <a:bodyPr wrap="square" lIns="0" tIns="0" rIns="0" bIns="0" rtlCol="0"/>
            <a:lstStyle/>
            <a:p>
              <a:endParaRPr dirty="0"/>
            </a:p>
          </p:txBody>
        </p:sp>
        <p:sp>
          <p:nvSpPr>
            <p:cNvPr id="5" name="object 5"/>
            <p:cNvSpPr/>
            <p:nvPr/>
          </p:nvSpPr>
          <p:spPr>
            <a:xfrm>
              <a:off x="5756148" y="5085587"/>
              <a:ext cx="2177796" cy="998219"/>
            </a:xfrm>
            <a:custGeom>
              <a:avLst/>
              <a:gdLst>
                <a:gd name="connsiteX0" fmla="*/ 1943100 w 2304288"/>
                <a:gd name="connsiteY0" fmla="*/ 399288 h 998220"/>
                <a:gd name="connsiteX1" fmla="*/ 0 w 2304288"/>
                <a:gd name="connsiteY1" fmla="*/ 399288 h 998220"/>
                <a:gd name="connsiteX2" fmla="*/ 0 w 2304288"/>
                <a:gd name="connsiteY2" fmla="*/ 598932 h 998220"/>
                <a:gd name="connsiteX3" fmla="*/ 1943100 w 2304288"/>
                <a:gd name="connsiteY3" fmla="*/ 598932 h 998220"/>
                <a:gd name="connsiteX4" fmla="*/ 1943100 w 2304288"/>
                <a:gd name="connsiteY4" fmla="*/ 399288 h 998220"/>
                <a:gd name="connsiteX0" fmla="*/ 2177796 w 2304288"/>
                <a:gd name="connsiteY0" fmla="*/ 0 h 998220"/>
                <a:gd name="connsiteX1" fmla="*/ 0 w 2304288"/>
                <a:gd name="connsiteY1" fmla="*/ 0 h 998220"/>
                <a:gd name="connsiteX2" fmla="*/ 0 w 2304288"/>
                <a:gd name="connsiteY2" fmla="*/ 199644 h 998220"/>
                <a:gd name="connsiteX3" fmla="*/ 2177796 w 2304288"/>
                <a:gd name="connsiteY3" fmla="*/ 199644 h 998220"/>
                <a:gd name="connsiteX4" fmla="*/ 2177796 w 2304288"/>
                <a:gd name="connsiteY4" fmla="*/ 0 h 998220"/>
                <a:gd name="connsiteX0" fmla="*/ 2304288 w 2304288"/>
                <a:gd name="connsiteY0" fmla="*/ 798576 h 998220"/>
                <a:gd name="connsiteX1" fmla="*/ 0 w 2304288"/>
                <a:gd name="connsiteY1" fmla="*/ 798576 h 998220"/>
                <a:gd name="connsiteX2" fmla="*/ 0 w 2304288"/>
                <a:gd name="connsiteY2" fmla="*/ 998220 h 998220"/>
                <a:gd name="connsiteX3" fmla="*/ 1500527 w 2304288"/>
                <a:gd name="connsiteY3" fmla="*/ 998220 h 998220"/>
                <a:gd name="connsiteX4" fmla="*/ 2304288 w 2304288"/>
                <a:gd name="connsiteY4" fmla="*/ 798576 h 998220"/>
                <a:gd name="connsiteX0" fmla="*/ 1943100 w 2177796"/>
                <a:gd name="connsiteY0" fmla="*/ 399288 h 998220"/>
                <a:gd name="connsiteX1" fmla="*/ 0 w 2177796"/>
                <a:gd name="connsiteY1" fmla="*/ 399288 h 998220"/>
                <a:gd name="connsiteX2" fmla="*/ 0 w 2177796"/>
                <a:gd name="connsiteY2" fmla="*/ 598932 h 998220"/>
                <a:gd name="connsiteX3" fmla="*/ 1943100 w 2177796"/>
                <a:gd name="connsiteY3" fmla="*/ 598932 h 998220"/>
                <a:gd name="connsiteX4" fmla="*/ 1943100 w 2177796"/>
                <a:gd name="connsiteY4" fmla="*/ 399288 h 998220"/>
                <a:gd name="connsiteX0" fmla="*/ 2177796 w 2177796"/>
                <a:gd name="connsiteY0" fmla="*/ 0 h 998220"/>
                <a:gd name="connsiteX1" fmla="*/ 0 w 2177796"/>
                <a:gd name="connsiteY1" fmla="*/ 0 h 998220"/>
                <a:gd name="connsiteX2" fmla="*/ 0 w 2177796"/>
                <a:gd name="connsiteY2" fmla="*/ 199644 h 998220"/>
                <a:gd name="connsiteX3" fmla="*/ 2177796 w 2177796"/>
                <a:gd name="connsiteY3" fmla="*/ 199644 h 998220"/>
                <a:gd name="connsiteX4" fmla="*/ 2177796 w 2177796"/>
                <a:gd name="connsiteY4" fmla="*/ 0 h 998220"/>
                <a:gd name="connsiteX0" fmla="*/ 1500527 w 2177796"/>
                <a:gd name="connsiteY0" fmla="*/ 808339 h 998220"/>
                <a:gd name="connsiteX1" fmla="*/ 0 w 2177796"/>
                <a:gd name="connsiteY1" fmla="*/ 798576 h 998220"/>
                <a:gd name="connsiteX2" fmla="*/ 0 w 2177796"/>
                <a:gd name="connsiteY2" fmla="*/ 998220 h 998220"/>
                <a:gd name="connsiteX3" fmla="*/ 1500527 w 2177796"/>
                <a:gd name="connsiteY3" fmla="*/ 998220 h 998220"/>
                <a:gd name="connsiteX4" fmla="*/ 1500527 w 2177796"/>
                <a:gd name="connsiteY4" fmla="*/ 808339 h 998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796" h="998220">
                  <a:moveTo>
                    <a:pt x="1943100" y="399288"/>
                  </a:moveTo>
                  <a:lnTo>
                    <a:pt x="0" y="399288"/>
                  </a:lnTo>
                  <a:lnTo>
                    <a:pt x="0" y="598932"/>
                  </a:lnTo>
                  <a:lnTo>
                    <a:pt x="1943100" y="598932"/>
                  </a:lnTo>
                  <a:lnTo>
                    <a:pt x="1943100" y="399288"/>
                  </a:lnTo>
                  <a:close/>
                </a:path>
                <a:path w="2177796" h="998220">
                  <a:moveTo>
                    <a:pt x="2177796" y="0"/>
                  </a:moveTo>
                  <a:lnTo>
                    <a:pt x="0" y="0"/>
                  </a:lnTo>
                  <a:lnTo>
                    <a:pt x="0" y="199644"/>
                  </a:lnTo>
                  <a:lnTo>
                    <a:pt x="2177796" y="199644"/>
                  </a:lnTo>
                  <a:lnTo>
                    <a:pt x="2177796" y="0"/>
                  </a:lnTo>
                  <a:close/>
                </a:path>
                <a:path w="2177796" h="998220">
                  <a:moveTo>
                    <a:pt x="1500527" y="808339"/>
                  </a:moveTo>
                  <a:lnTo>
                    <a:pt x="0" y="798576"/>
                  </a:lnTo>
                  <a:lnTo>
                    <a:pt x="0" y="998220"/>
                  </a:lnTo>
                  <a:lnTo>
                    <a:pt x="1500527" y="998220"/>
                  </a:lnTo>
                  <a:lnTo>
                    <a:pt x="1500527" y="808339"/>
                  </a:lnTo>
                  <a:close/>
                </a:path>
              </a:pathLst>
            </a:custGeom>
            <a:solidFill>
              <a:srgbClr val="256F9F"/>
            </a:solidFill>
          </p:spPr>
          <p:txBody>
            <a:bodyPr wrap="square" lIns="0" tIns="0" rIns="0" bIns="0" rtlCol="0"/>
            <a:lstStyle/>
            <a:p>
              <a:endParaRPr dirty="0"/>
            </a:p>
          </p:txBody>
        </p:sp>
        <p:sp>
          <p:nvSpPr>
            <p:cNvPr id="6" name="object 6"/>
            <p:cNvSpPr/>
            <p:nvPr/>
          </p:nvSpPr>
          <p:spPr>
            <a:xfrm>
              <a:off x="5756148" y="4686300"/>
              <a:ext cx="2632328" cy="197490"/>
            </a:xfrm>
            <a:custGeom>
              <a:avLst/>
              <a:gdLst/>
              <a:ahLst/>
              <a:cxnLst/>
              <a:rect l="l" t="t" r="r" b="b"/>
              <a:pathLst>
                <a:path w="238125" h="200025">
                  <a:moveTo>
                    <a:pt x="237744" y="0"/>
                  </a:moveTo>
                  <a:lnTo>
                    <a:pt x="0" y="0"/>
                  </a:lnTo>
                  <a:lnTo>
                    <a:pt x="0" y="199644"/>
                  </a:lnTo>
                  <a:lnTo>
                    <a:pt x="237744" y="199644"/>
                  </a:lnTo>
                  <a:lnTo>
                    <a:pt x="237744" y="0"/>
                  </a:lnTo>
                  <a:close/>
                </a:path>
              </a:pathLst>
            </a:custGeom>
            <a:solidFill>
              <a:srgbClr val="78627E"/>
            </a:solidFill>
          </p:spPr>
          <p:txBody>
            <a:bodyPr wrap="square" lIns="0" tIns="0" rIns="0" bIns="0" rtlCol="0"/>
            <a:lstStyle/>
            <a:p>
              <a:endParaRPr dirty="0"/>
            </a:p>
          </p:txBody>
        </p:sp>
      </p:grpSp>
      <p:sp>
        <p:nvSpPr>
          <p:cNvPr id="7" name="object 7"/>
          <p:cNvSpPr txBox="1"/>
          <p:nvPr/>
        </p:nvSpPr>
        <p:spPr>
          <a:xfrm>
            <a:off x="7283647" y="5878970"/>
            <a:ext cx="263017"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2,4</a:t>
            </a:r>
            <a:endParaRPr sz="1200" dirty="0">
              <a:latin typeface="Microsoft Sans Serif"/>
              <a:cs typeface="Microsoft Sans Serif"/>
            </a:endParaRPr>
          </a:p>
        </p:txBody>
      </p:sp>
      <p:sp>
        <p:nvSpPr>
          <p:cNvPr id="8" name="object 8"/>
          <p:cNvSpPr txBox="1"/>
          <p:nvPr/>
        </p:nvSpPr>
        <p:spPr>
          <a:xfrm>
            <a:off x="7771257" y="5480557"/>
            <a:ext cx="335279"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2,9</a:t>
            </a:r>
            <a:endParaRPr sz="1200" dirty="0">
              <a:latin typeface="Microsoft Sans Serif"/>
              <a:cs typeface="Microsoft Sans Serif"/>
            </a:endParaRPr>
          </a:p>
        </p:txBody>
      </p:sp>
      <p:sp>
        <p:nvSpPr>
          <p:cNvPr id="9" name="object 9"/>
          <p:cNvSpPr txBox="1"/>
          <p:nvPr/>
        </p:nvSpPr>
        <p:spPr>
          <a:xfrm>
            <a:off x="8027351" y="5051729"/>
            <a:ext cx="294323"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3,0</a:t>
            </a:r>
            <a:endParaRPr sz="1200" dirty="0">
              <a:latin typeface="Microsoft Sans Serif"/>
              <a:cs typeface="Microsoft Sans Serif"/>
            </a:endParaRPr>
          </a:p>
        </p:txBody>
      </p:sp>
      <p:sp>
        <p:nvSpPr>
          <p:cNvPr id="10" name="object 10"/>
          <p:cNvSpPr txBox="1"/>
          <p:nvPr/>
        </p:nvSpPr>
        <p:spPr>
          <a:xfrm>
            <a:off x="8397937" y="4689961"/>
            <a:ext cx="238125"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3,4</a:t>
            </a:r>
            <a:endParaRPr sz="1200" dirty="0">
              <a:latin typeface="Microsoft Sans Serif"/>
              <a:cs typeface="Microsoft Sans Serif"/>
            </a:endParaRPr>
          </a:p>
        </p:txBody>
      </p:sp>
      <p:sp>
        <p:nvSpPr>
          <p:cNvPr id="11" name="object 11"/>
          <p:cNvSpPr/>
          <p:nvPr/>
        </p:nvSpPr>
        <p:spPr>
          <a:xfrm>
            <a:off x="5756147" y="3718559"/>
            <a:ext cx="3914140" cy="532130"/>
          </a:xfrm>
          <a:custGeom>
            <a:avLst/>
            <a:gdLst/>
            <a:ahLst/>
            <a:cxnLst/>
            <a:rect l="l" t="t" r="r" b="b"/>
            <a:pathLst>
              <a:path w="3914140" h="532129">
                <a:moveTo>
                  <a:pt x="3913632" y="0"/>
                </a:moveTo>
                <a:lnTo>
                  <a:pt x="0" y="0"/>
                </a:lnTo>
                <a:lnTo>
                  <a:pt x="0" y="531876"/>
                </a:lnTo>
                <a:lnTo>
                  <a:pt x="3913632" y="531876"/>
                </a:lnTo>
                <a:lnTo>
                  <a:pt x="3913632" y="0"/>
                </a:lnTo>
                <a:close/>
              </a:path>
            </a:pathLst>
          </a:custGeom>
          <a:solidFill>
            <a:srgbClr val="EEF0F5"/>
          </a:solidFill>
        </p:spPr>
        <p:txBody>
          <a:bodyPr wrap="square" lIns="0" tIns="0" rIns="0" bIns="0" rtlCol="0"/>
          <a:lstStyle/>
          <a:p>
            <a:endParaRPr dirty="0"/>
          </a:p>
        </p:txBody>
      </p:sp>
      <p:sp>
        <p:nvSpPr>
          <p:cNvPr id="12" name="object 12"/>
          <p:cNvSpPr txBox="1"/>
          <p:nvPr/>
        </p:nvSpPr>
        <p:spPr>
          <a:xfrm>
            <a:off x="5756146" y="3718559"/>
            <a:ext cx="4142311" cy="471924"/>
          </a:xfrm>
          <a:prstGeom prst="rect">
            <a:avLst/>
          </a:prstGeom>
        </p:spPr>
        <p:txBody>
          <a:bodyPr vert="horz" wrap="square" lIns="0" tIns="40640" rIns="0" bIns="0" rtlCol="0">
            <a:spAutoFit/>
          </a:bodyPr>
          <a:lstStyle/>
          <a:p>
            <a:pPr marL="92710" marR="1144270">
              <a:lnSpc>
                <a:spcPct val="100000"/>
              </a:lnSpc>
              <a:spcBef>
                <a:spcPts val="320"/>
              </a:spcBef>
            </a:pPr>
            <a:r>
              <a:rPr lang="ru-RU" sz="1400" spc="-5" dirty="0">
                <a:latin typeface="Microsoft Sans Serif"/>
                <a:cs typeface="Microsoft Sans Serif"/>
              </a:rPr>
              <a:t>Объем отгруженных товаров в сельском хозяйстве </a:t>
            </a:r>
            <a:r>
              <a:rPr sz="1400" spc="-10" dirty="0">
                <a:latin typeface="Microsoft Sans Serif"/>
                <a:cs typeface="Microsoft Sans Serif"/>
              </a:rPr>
              <a:t>(млрд</a:t>
            </a:r>
            <a:r>
              <a:rPr sz="1400" spc="-15" dirty="0">
                <a:latin typeface="Microsoft Sans Serif"/>
                <a:cs typeface="Microsoft Sans Serif"/>
              </a:rPr>
              <a:t> </a:t>
            </a:r>
            <a:r>
              <a:rPr sz="1400" spc="-5" dirty="0">
                <a:latin typeface="Microsoft Sans Serif"/>
                <a:cs typeface="Microsoft Sans Serif"/>
              </a:rPr>
              <a:t>рублей)</a:t>
            </a:r>
            <a:endParaRPr sz="1400" dirty="0">
              <a:latin typeface="Microsoft Sans Serif"/>
              <a:cs typeface="Microsoft Sans Serif"/>
            </a:endParaRPr>
          </a:p>
        </p:txBody>
      </p:sp>
      <p:grpSp>
        <p:nvGrpSpPr>
          <p:cNvPr id="14" name="object 14"/>
          <p:cNvGrpSpPr/>
          <p:nvPr/>
        </p:nvGrpSpPr>
        <p:grpSpPr>
          <a:xfrm>
            <a:off x="305660" y="1024127"/>
            <a:ext cx="4030993" cy="2475020"/>
            <a:chOff x="295649" y="1019533"/>
            <a:chExt cx="4030993" cy="2475020"/>
          </a:xfrm>
        </p:grpSpPr>
        <p:pic>
          <p:nvPicPr>
            <p:cNvPr id="15" name="object 15"/>
            <p:cNvPicPr/>
            <p:nvPr/>
          </p:nvPicPr>
          <p:blipFill>
            <a:blip r:embed="rId3" cstate="print"/>
            <a:stretch>
              <a:fillRect/>
            </a:stretch>
          </p:blipFill>
          <p:spPr>
            <a:xfrm>
              <a:off x="295649" y="1019533"/>
              <a:ext cx="4030993" cy="2475020"/>
            </a:xfrm>
            <a:prstGeom prst="rect">
              <a:avLst/>
            </a:prstGeom>
          </p:spPr>
        </p:pic>
        <p:sp>
          <p:nvSpPr>
            <p:cNvPr id="16" name="object 16"/>
            <p:cNvSpPr/>
            <p:nvPr/>
          </p:nvSpPr>
          <p:spPr>
            <a:xfrm>
              <a:off x="381000" y="1089659"/>
              <a:ext cx="3865245" cy="2339340"/>
            </a:xfrm>
            <a:custGeom>
              <a:avLst/>
              <a:gdLst/>
              <a:ahLst/>
              <a:cxnLst/>
              <a:rect l="l" t="t" r="r" b="b"/>
              <a:pathLst>
                <a:path w="3865245" h="2339340">
                  <a:moveTo>
                    <a:pt x="3864864" y="0"/>
                  </a:moveTo>
                  <a:lnTo>
                    <a:pt x="0" y="0"/>
                  </a:lnTo>
                  <a:lnTo>
                    <a:pt x="0" y="2339340"/>
                  </a:lnTo>
                  <a:lnTo>
                    <a:pt x="3864864" y="2339340"/>
                  </a:lnTo>
                  <a:lnTo>
                    <a:pt x="3864864" y="0"/>
                  </a:lnTo>
                  <a:close/>
                </a:path>
              </a:pathLst>
            </a:custGeom>
            <a:solidFill>
              <a:srgbClr val="FFFFFF"/>
            </a:solidFill>
          </p:spPr>
          <p:txBody>
            <a:bodyPr wrap="square" lIns="0" tIns="0" rIns="0" bIns="0" rtlCol="0"/>
            <a:lstStyle/>
            <a:p>
              <a:endParaRPr dirty="0"/>
            </a:p>
          </p:txBody>
        </p:sp>
        <p:sp>
          <p:nvSpPr>
            <p:cNvPr id="17" name="object 17"/>
            <p:cNvSpPr/>
            <p:nvPr/>
          </p:nvSpPr>
          <p:spPr>
            <a:xfrm>
              <a:off x="1837390" y="2307444"/>
              <a:ext cx="2408476" cy="1014874"/>
            </a:xfrm>
            <a:custGeom>
              <a:avLst/>
              <a:gdLst>
                <a:gd name="connsiteX0" fmla="*/ 3195828 w 3195828"/>
                <a:gd name="connsiteY0" fmla="*/ 803148 h 1004303"/>
                <a:gd name="connsiteX1" fmla="*/ 1315212 w 3195828"/>
                <a:gd name="connsiteY1" fmla="*/ 803148 h 1004303"/>
                <a:gd name="connsiteX2" fmla="*/ 1315212 w 3195828"/>
                <a:gd name="connsiteY2" fmla="*/ 1004303 h 1004303"/>
                <a:gd name="connsiteX3" fmla="*/ 3195828 w 3195828"/>
                <a:gd name="connsiteY3" fmla="*/ 1004303 h 1004303"/>
                <a:gd name="connsiteX4" fmla="*/ 3195828 w 3195828"/>
                <a:gd name="connsiteY4" fmla="*/ 803148 h 1004303"/>
                <a:gd name="connsiteX0" fmla="*/ 3195828 w 3195828"/>
                <a:gd name="connsiteY0" fmla="*/ 402323 h 1004303"/>
                <a:gd name="connsiteX1" fmla="*/ 893064 w 3195828"/>
                <a:gd name="connsiteY1" fmla="*/ 402323 h 1004303"/>
                <a:gd name="connsiteX2" fmla="*/ 893064 w 3195828"/>
                <a:gd name="connsiteY2" fmla="*/ 601967 h 1004303"/>
                <a:gd name="connsiteX3" fmla="*/ 3195828 w 3195828"/>
                <a:gd name="connsiteY3" fmla="*/ 601967 h 1004303"/>
                <a:gd name="connsiteX4" fmla="*/ 3195828 w 3195828"/>
                <a:gd name="connsiteY4" fmla="*/ 402323 h 1004303"/>
                <a:gd name="connsiteX0" fmla="*/ 3195828 w 3195828"/>
                <a:gd name="connsiteY0" fmla="*/ 0 h 1004303"/>
                <a:gd name="connsiteX1" fmla="*/ 0 w 3195828"/>
                <a:gd name="connsiteY1" fmla="*/ 0 h 1004303"/>
                <a:gd name="connsiteX2" fmla="*/ 1664947 w 3195828"/>
                <a:gd name="connsiteY2" fmla="*/ 211726 h 1004303"/>
                <a:gd name="connsiteX3" fmla="*/ 3195828 w 3195828"/>
                <a:gd name="connsiteY3" fmla="*/ 201155 h 1004303"/>
                <a:gd name="connsiteX4" fmla="*/ 3195828 w 3195828"/>
                <a:gd name="connsiteY4" fmla="*/ 0 h 1004303"/>
                <a:gd name="connsiteX0" fmla="*/ 2302764 w 2302764"/>
                <a:gd name="connsiteY0" fmla="*/ 813720 h 1014875"/>
                <a:gd name="connsiteX1" fmla="*/ 422148 w 2302764"/>
                <a:gd name="connsiteY1" fmla="*/ 813720 h 1014875"/>
                <a:gd name="connsiteX2" fmla="*/ 422148 w 2302764"/>
                <a:gd name="connsiteY2" fmla="*/ 1014875 h 1014875"/>
                <a:gd name="connsiteX3" fmla="*/ 2302764 w 2302764"/>
                <a:gd name="connsiteY3" fmla="*/ 1014875 h 1014875"/>
                <a:gd name="connsiteX4" fmla="*/ 2302764 w 2302764"/>
                <a:gd name="connsiteY4" fmla="*/ 813720 h 1014875"/>
                <a:gd name="connsiteX0" fmla="*/ 2302764 w 2302764"/>
                <a:gd name="connsiteY0" fmla="*/ 412895 h 1014875"/>
                <a:gd name="connsiteX1" fmla="*/ 0 w 2302764"/>
                <a:gd name="connsiteY1" fmla="*/ 412895 h 1014875"/>
                <a:gd name="connsiteX2" fmla="*/ 0 w 2302764"/>
                <a:gd name="connsiteY2" fmla="*/ 612539 h 1014875"/>
                <a:gd name="connsiteX3" fmla="*/ 2302764 w 2302764"/>
                <a:gd name="connsiteY3" fmla="*/ 612539 h 1014875"/>
                <a:gd name="connsiteX4" fmla="*/ 2302764 w 2302764"/>
                <a:gd name="connsiteY4" fmla="*/ 412895 h 1014875"/>
                <a:gd name="connsiteX0" fmla="*/ 2302764 w 2302764"/>
                <a:gd name="connsiteY0" fmla="*/ 10572 h 1014875"/>
                <a:gd name="connsiteX1" fmla="*/ 777168 w 2302764"/>
                <a:gd name="connsiteY1" fmla="*/ 0 h 1014875"/>
                <a:gd name="connsiteX2" fmla="*/ 771883 w 2302764"/>
                <a:gd name="connsiteY2" fmla="*/ 222298 h 1014875"/>
                <a:gd name="connsiteX3" fmla="*/ 2302764 w 2302764"/>
                <a:gd name="connsiteY3" fmla="*/ 211727 h 1014875"/>
                <a:gd name="connsiteX4" fmla="*/ 2302764 w 2302764"/>
                <a:gd name="connsiteY4" fmla="*/ 10572 h 1014875"/>
                <a:gd name="connsiteX0" fmla="*/ 2302764 w 2302764"/>
                <a:gd name="connsiteY0" fmla="*/ 813720 h 1014875"/>
                <a:gd name="connsiteX1" fmla="*/ 422148 w 2302764"/>
                <a:gd name="connsiteY1" fmla="*/ 813720 h 1014875"/>
                <a:gd name="connsiteX2" fmla="*/ 422148 w 2302764"/>
                <a:gd name="connsiteY2" fmla="*/ 1014875 h 1014875"/>
                <a:gd name="connsiteX3" fmla="*/ 2302764 w 2302764"/>
                <a:gd name="connsiteY3" fmla="*/ 1014875 h 1014875"/>
                <a:gd name="connsiteX4" fmla="*/ 2302764 w 2302764"/>
                <a:gd name="connsiteY4" fmla="*/ 813720 h 1014875"/>
                <a:gd name="connsiteX0" fmla="*/ 2302764 w 2302764"/>
                <a:gd name="connsiteY0" fmla="*/ 412895 h 1014875"/>
                <a:gd name="connsiteX1" fmla="*/ 0 w 2302764"/>
                <a:gd name="connsiteY1" fmla="*/ 412895 h 1014875"/>
                <a:gd name="connsiteX2" fmla="*/ 0 w 2302764"/>
                <a:gd name="connsiteY2" fmla="*/ 612539 h 1014875"/>
                <a:gd name="connsiteX3" fmla="*/ 2302764 w 2302764"/>
                <a:gd name="connsiteY3" fmla="*/ 612539 h 1014875"/>
                <a:gd name="connsiteX4" fmla="*/ 2302764 w 2302764"/>
                <a:gd name="connsiteY4" fmla="*/ 412895 h 1014875"/>
                <a:gd name="connsiteX0" fmla="*/ 2302764 w 2302764"/>
                <a:gd name="connsiteY0" fmla="*/ 10572 h 1014875"/>
                <a:gd name="connsiteX1" fmla="*/ 761312 w 2302764"/>
                <a:gd name="connsiteY1" fmla="*/ 0 h 1014875"/>
                <a:gd name="connsiteX2" fmla="*/ 771883 w 2302764"/>
                <a:gd name="connsiteY2" fmla="*/ 222298 h 1014875"/>
                <a:gd name="connsiteX3" fmla="*/ 2302764 w 2302764"/>
                <a:gd name="connsiteY3" fmla="*/ 211727 h 1014875"/>
                <a:gd name="connsiteX4" fmla="*/ 2302764 w 2302764"/>
                <a:gd name="connsiteY4" fmla="*/ 10572 h 1014875"/>
                <a:gd name="connsiteX0" fmla="*/ 2302764 w 2302764"/>
                <a:gd name="connsiteY0" fmla="*/ 813720 h 1014875"/>
                <a:gd name="connsiteX1" fmla="*/ 422148 w 2302764"/>
                <a:gd name="connsiteY1" fmla="*/ 813720 h 1014875"/>
                <a:gd name="connsiteX2" fmla="*/ 422148 w 2302764"/>
                <a:gd name="connsiteY2" fmla="*/ 1014875 h 1014875"/>
                <a:gd name="connsiteX3" fmla="*/ 2302764 w 2302764"/>
                <a:gd name="connsiteY3" fmla="*/ 1014875 h 1014875"/>
                <a:gd name="connsiteX4" fmla="*/ 2302764 w 2302764"/>
                <a:gd name="connsiteY4" fmla="*/ 813720 h 1014875"/>
                <a:gd name="connsiteX0" fmla="*/ 2302764 w 2302764"/>
                <a:gd name="connsiteY0" fmla="*/ 412895 h 1014875"/>
                <a:gd name="connsiteX1" fmla="*/ 0 w 2302764"/>
                <a:gd name="connsiteY1" fmla="*/ 412895 h 1014875"/>
                <a:gd name="connsiteX2" fmla="*/ 0 w 2302764"/>
                <a:gd name="connsiteY2" fmla="*/ 612539 h 1014875"/>
                <a:gd name="connsiteX3" fmla="*/ 2302764 w 2302764"/>
                <a:gd name="connsiteY3" fmla="*/ 612539 h 1014875"/>
                <a:gd name="connsiteX4" fmla="*/ 2302764 w 2302764"/>
                <a:gd name="connsiteY4" fmla="*/ 412895 h 1014875"/>
                <a:gd name="connsiteX0" fmla="*/ 2302764 w 2302764"/>
                <a:gd name="connsiteY0" fmla="*/ 10572 h 1014875"/>
                <a:gd name="connsiteX1" fmla="*/ 766597 w 2302764"/>
                <a:gd name="connsiteY1" fmla="*/ 0 h 1014875"/>
                <a:gd name="connsiteX2" fmla="*/ 771883 w 2302764"/>
                <a:gd name="connsiteY2" fmla="*/ 222298 h 1014875"/>
                <a:gd name="connsiteX3" fmla="*/ 2302764 w 2302764"/>
                <a:gd name="connsiteY3" fmla="*/ 211727 h 1014875"/>
                <a:gd name="connsiteX4" fmla="*/ 2302764 w 2302764"/>
                <a:gd name="connsiteY4" fmla="*/ 10572 h 1014875"/>
                <a:gd name="connsiteX0" fmla="*/ 2413760 w 2413760"/>
                <a:gd name="connsiteY0" fmla="*/ 813720 h 1014875"/>
                <a:gd name="connsiteX1" fmla="*/ 533144 w 2413760"/>
                <a:gd name="connsiteY1" fmla="*/ 813720 h 1014875"/>
                <a:gd name="connsiteX2" fmla="*/ 533144 w 2413760"/>
                <a:gd name="connsiteY2" fmla="*/ 1014875 h 1014875"/>
                <a:gd name="connsiteX3" fmla="*/ 2413760 w 2413760"/>
                <a:gd name="connsiteY3" fmla="*/ 1014875 h 1014875"/>
                <a:gd name="connsiteX4" fmla="*/ 2413760 w 2413760"/>
                <a:gd name="connsiteY4" fmla="*/ 813720 h 1014875"/>
                <a:gd name="connsiteX0" fmla="*/ 2413760 w 2413760"/>
                <a:gd name="connsiteY0" fmla="*/ 412895 h 1014875"/>
                <a:gd name="connsiteX1" fmla="*/ 110996 w 2413760"/>
                <a:gd name="connsiteY1" fmla="*/ 412895 h 1014875"/>
                <a:gd name="connsiteX2" fmla="*/ 0 w 2413760"/>
                <a:gd name="connsiteY2" fmla="*/ 612539 h 1014875"/>
                <a:gd name="connsiteX3" fmla="*/ 2413760 w 2413760"/>
                <a:gd name="connsiteY3" fmla="*/ 612539 h 1014875"/>
                <a:gd name="connsiteX4" fmla="*/ 2413760 w 2413760"/>
                <a:gd name="connsiteY4" fmla="*/ 412895 h 1014875"/>
                <a:gd name="connsiteX0" fmla="*/ 2413760 w 2413760"/>
                <a:gd name="connsiteY0" fmla="*/ 10572 h 1014875"/>
                <a:gd name="connsiteX1" fmla="*/ 877593 w 2413760"/>
                <a:gd name="connsiteY1" fmla="*/ 0 h 1014875"/>
                <a:gd name="connsiteX2" fmla="*/ 882879 w 2413760"/>
                <a:gd name="connsiteY2" fmla="*/ 222298 h 1014875"/>
                <a:gd name="connsiteX3" fmla="*/ 2413760 w 2413760"/>
                <a:gd name="connsiteY3" fmla="*/ 211727 h 1014875"/>
                <a:gd name="connsiteX4" fmla="*/ 2413760 w 2413760"/>
                <a:gd name="connsiteY4" fmla="*/ 10572 h 1014875"/>
                <a:gd name="connsiteX0" fmla="*/ 2413760 w 2413760"/>
                <a:gd name="connsiteY0" fmla="*/ 813720 h 1014875"/>
                <a:gd name="connsiteX1" fmla="*/ 533144 w 2413760"/>
                <a:gd name="connsiteY1" fmla="*/ 813720 h 1014875"/>
                <a:gd name="connsiteX2" fmla="*/ 533144 w 2413760"/>
                <a:gd name="connsiteY2" fmla="*/ 1014875 h 1014875"/>
                <a:gd name="connsiteX3" fmla="*/ 2413760 w 2413760"/>
                <a:gd name="connsiteY3" fmla="*/ 1014875 h 1014875"/>
                <a:gd name="connsiteX4" fmla="*/ 2413760 w 2413760"/>
                <a:gd name="connsiteY4" fmla="*/ 813720 h 1014875"/>
                <a:gd name="connsiteX0" fmla="*/ 2413760 w 2413760"/>
                <a:gd name="connsiteY0" fmla="*/ 412895 h 1014875"/>
                <a:gd name="connsiteX1" fmla="*/ 5285 w 2413760"/>
                <a:gd name="connsiteY1" fmla="*/ 407609 h 1014875"/>
                <a:gd name="connsiteX2" fmla="*/ 0 w 2413760"/>
                <a:gd name="connsiteY2" fmla="*/ 612539 h 1014875"/>
                <a:gd name="connsiteX3" fmla="*/ 2413760 w 2413760"/>
                <a:gd name="connsiteY3" fmla="*/ 612539 h 1014875"/>
                <a:gd name="connsiteX4" fmla="*/ 2413760 w 2413760"/>
                <a:gd name="connsiteY4" fmla="*/ 412895 h 1014875"/>
                <a:gd name="connsiteX0" fmla="*/ 2413760 w 2413760"/>
                <a:gd name="connsiteY0" fmla="*/ 10572 h 1014875"/>
                <a:gd name="connsiteX1" fmla="*/ 877593 w 2413760"/>
                <a:gd name="connsiteY1" fmla="*/ 0 h 1014875"/>
                <a:gd name="connsiteX2" fmla="*/ 882879 w 2413760"/>
                <a:gd name="connsiteY2" fmla="*/ 222298 h 1014875"/>
                <a:gd name="connsiteX3" fmla="*/ 2413760 w 2413760"/>
                <a:gd name="connsiteY3" fmla="*/ 211727 h 1014875"/>
                <a:gd name="connsiteX4" fmla="*/ 2413760 w 2413760"/>
                <a:gd name="connsiteY4" fmla="*/ 10572 h 1014875"/>
                <a:gd name="connsiteX0" fmla="*/ 2408475 w 2408475"/>
                <a:gd name="connsiteY0" fmla="*/ 813720 h 1014875"/>
                <a:gd name="connsiteX1" fmla="*/ 527859 w 2408475"/>
                <a:gd name="connsiteY1" fmla="*/ 813720 h 1014875"/>
                <a:gd name="connsiteX2" fmla="*/ 527859 w 2408475"/>
                <a:gd name="connsiteY2" fmla="*/ 1014875 h 1014875"/>
                <a:gd name="connsiteX3" fmla="*/ 2408475 w 2408475"/>
                <a:gd name="connsiteY3" fmla="*/ 1014875 h 1014875"/>
                <a:gd name="connsiteX4" fmla="*/ 2408475 w 2408475"/>
                <a:gd name="connsiteY4" fmla="*/ 813720 h 1014875"/>
                <a:gd name="connsiteX0" fmla="*/ 2408475 w 2408475"/>
                <a:gd name="connsiteY0" fmla="*/ 412895 h 1014875"/>
                <a:gd name="connsiteX1" fmla="*/ 0 w 2408475"/>
                <a:gd name="connsiteY1" fmla="*/ 407609 h 1014875"/>
                <a:gd name="connsiteX2" fmla="*/ 1 w 2408475"/>
                <a:gd name="connsiteY2" fmla="*/ 612539 h 1014875"/>
                <a:gd name="connsiteX3" fmla="*/ 2408475 w 2408475"/>
                <a:gd name="connsiteY3" fmla="*/ 612539 h 1014875"/>
                <a:gd name="connsiteX4" fmla="*/ 2408475 w 2408475"/>
                <a:gd name="connsiteY4" fmla="*/ 412895 h 1014875"/>
                <a:gd name="connsiteX0" fmla="*/ 2408475 w 2408475"/>
                <a:gd name="connsiteY0" fmla="*/ 10572 h 1014875"/>
                <a:gd name="connsiteX1" fmla="*/ 872308 w 2408475"/>
                <a:gd name="connsiteY1" fmla="*/ 0 h 1014875"/>
                <a:gd name="connsiteX2" fmla="*/ 877594 w 2408475"/>
                <a:gd name="connsiteY2" fmla="*/ 222298 h 1014875"/>
                <a:gd name="connsiteX3" fmla="*/ 2408475 w 2408475"/>
                <a:gd name="connsiteY3" fmla="*/ 211727 h 1014875"/>
                <a:gd name="connsiteX4" fmla="*/ 2408475 w 2408475"/>
                <a:gd name="connsiteY4" fmla="*/ 10572 h 101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475" h="1014875">
                  <a:moveTo>
                    <a:pt x="2408475" y="813720"/>
                  </a:moveTo>
                  <a:lnTo>
                    <a:pt x="527859" y="813720"/>
                  </a:lnTo>
                  <a:lnTo>
                    <a:pt x="527859" y="1014875"/>
                  </a:lnTo>
                  <a:lnTo>
                    <a:pt x="2408475" y="1014875"/>
                  </a:lnTo>
                  <a:lnTo>
                    <a:pt x="2408475" y="813720"/>
                  </a:lnTo>
                  <a:close/>
                </a:path>
                <a:path w="2408475" h="1014875">
                  <a:moveTo>
                    <a:pt x="2408475" y="412895"/>
                  </a:moveTo>
                  <a:lnTo>
                    <a:pt x="0" y="407609"/>
                  </a:lnTo>
                  <a:cubicBezTo>
                    <a:pt x="0" y="475919"/>
                    <a:pt x="1" y="544229"/>
                    <a:pt x="1" y="612539"/>
                  </a:cubicBezTo>
                  <a:lnTo>
                    <a:pt x="2408475" y="612539"/>
                  </a:lnTo>
                  <a:lnTo>
                    <a:pt x="2408475" y="412895"/>
                  </a:lnTo>
                  <a:close/>
                </a:path>
                <a:path w="2408475" h="1014875">
                  <a:moveTo>
                    <a:pt x="2408475" y="10572"/>
                  </a:moveTo>
                  <a:lnTo>
                    <a:pt x="872308" y="0"/>
                  </a:lnTo>
                  <a:lnTo>
                    <a:pt x="877594" y="222298"/>
                  </a:lnTo>
                  <a:lnTo>
                    <a:pt x="2408475" y="211727"/>
                  </a:lnTo>
                  <a:lnTo>
                    <a:pt x="2408475" y="10572"/>
                  </a:lnTo>
                  <a:close/>
                </a:path>
              </a:pathLst>
            </a:custGeom>
            <a:solidFill>
              <a:srgbClr val="256F9F"/>
            </a:solidFill>
          </p:spPr>
          <p:txBody>
            <a:bodyPr wrap="square" lIns="0" tIns="0" rIns="0" bIns="0" rtlCol="0"/>
            <a:lstStyle/>
            <a:p>
              <a:endParaRPr dirty="0"/>
            </a:p>
          </p:txBody>
        </p:sp>
        <p:sp>
          <p:nvSpPr>
            <p:cNvPr id="18" name="object 18"/>
            <p:cNvSpPr/>
            <p:nvPr/>
          </p:nvSpPr>
          <p:spPr>
            <a:xfrm>
              <a:off x="2134743" y="1917191"/>
              <a:ext cx="2111501" cy="196727"/>
            </a:xfrm>
            <a:custGeom>
              <a:avLst/>
              <a:gdLst/>
              <a:ahLst/>
              <a:cxnLst/>
              <a:rect l="l" t="t" r="r" b="b"/>
              <a:pathLst>
                <a:path w="1663064" h="201294">
                  <a:moveTo>
                    <a:pt x="1662683" y="0"/>
                  </a:moveTo>
                  <a:lnTo>
                    <a:pt x="0" y="0"/>
                  </a:lnTo>
                  <a:lnTo>
                    <a:pt x="0" y="201167"/>
                  </a:lnTo>
                  <a:lnTo>
                    <a:pt x="1662683" y="201167"/>
                  </a:lnTo>
                  <a:lnTo>
                    <a:pt x="1662683" y="0"/>
                  </a:lnTo>
                  <a:close/>
                </a:path>
              </a:pathLst>
            </a:custGeom>
            <a:solidFill>
              <a:srgbClr val="78627E"/>
            </a:solidFill>
          </p:spPr>
          <p:txBody>
            <a:bodyPr wrap="square" lIns="0" tIns="0" rIns="0" bIns="0" rtlCol="0"/>
            <a:lstStyle/>
            <a:p>
              <a:endParaRPr dirty="0"/>
            </a:p>
          </p:txBody>
        </p:sp>
      </p:grpSp>
      <p:sp>
        <p:nvSpPr>
          <p:cNvPr id="19" name="object 19"/>
          <p:cNvSpPr txBox="1"/>
          <p:nvPr/>
        </p:nvSpPr>
        <p:spPr>
          <a:xfrm>
            <a:off x="2109806" y="3131220"/>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7,1</a:t>
            </a:r>
            <a:endParaRPr sz="1200" dirty="0">
              <a:latin typeface="Microsoft Sans Serif"/>
              <a:cs typeface="Microsoft Sans Serif"/>
            </a:endParaRPr>
          </a:p>
        </p:txBody>
      </p:sp>
      <p:sp>
        <p:nvSpPr>
          <p:cNvPr id="20" name="object 20"/>
          <p:cNvSpPr txBox="1"/>
          <p:nvPr/>
        </p:nvSpPr>
        <p:spPr>
          <a:xfrm>
            <a:off x="1593802" y="2711700"/>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dirty="0">
                <a:latin typeface="Microsoft Sans Serif"/>
                <a:cs typeface="Microsoft Sans Serif"/>
              </a:rPr>
              <a:t>7,8</a:t>
            </a:r>
            <a:endParaRPr sz="1200" dirty="0">
              <a:latin typeface="Microsoft Sans Serif"/>
              <a:cs typeface="Microsoft Sans Serif"/>
            </a:endParaRPr>
          </a:p>
        </p:txBody>
      </p:sp>
      <p:sp>
        <p:nvSpPr>
          <p:cNvPr id="21" name="object 21"/>
          <p:cNvSpPr txBox="1"/>
          <p:nvPr/>
        </p:nvSpPr>
        <p:spPr>
          <a:xfrm>
            <a:off x="2442210" y="2318709"/>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6,5</a:t>
            </a:r>
            <a:endParaRPr sz="1200" dirty="0">
              <a:latin typeface="Microsoft Sans Serif"/>
              <a:cs typeface="Microsoft Sans Serif"/>
            </a:endParaRPr>
          </a:p>
        </p:txBody>
      </p:sp>
      <p:sp>
        <p:nvSpPr>
          <p:cNvPr id="22" name="object 22"/>
          <p:cNvSpPr txBox="1"/>
          <p:nvPr/>
        </p:nvSpPr>
        <p:spPr>
          <a:xfrm>
            <a:off x="1880870" y="1915922"/>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7,3</a:t>
            </a:r>
            <a:endParaRPr sz="1200" dirty="0">
              <a:latin typeface="Microsoft Sans Serif"/>
              <a:cs typeface="Microsoft Sans Serif"/>
            </a:endParaRPr>
          </a:p>
        </p:txBody>
      </p:sp>
      <p:grpSp>
        <p:nvGrpSpPr>
          <p:cNvPr id="23" name="object 23"/>
          <p:cNvGrpSpPr/>
          <p:nvPr/>
        </p:nvGrpSpPr>
        <p:grpSpPr>
          <a:xfrm>
            <a:off x="381000" y="1088136"/>
            <a:ext cx="3865245" cy="806450"/>
            <a:chOff x="381000" y="1088136"/>
            <a:chExt cx="3865245" cy="806450"/>
          </a:xfrm>
        </p:grpSpPr>
        <p:pic>
          <p:nvPicPr>
            <p:cNvPr id="24" name="object 24"/>
            <p:cNvPicPr/>
            <p:nvPr/>
          </p:nvPicPr>
          <p:blipFill>
            <a:blip r:embed="rId4" cstate="print"/>
            <a:stretch>
              <a:fillRect/>
            </a:stretch>
          </p:blipFill>
          <p:spPr>
            <a:xfrm>
              <a:off x="381000" y="1088136"/>
              <a:ext cx="3864864" cy="806196"/>
            </a:xfrm>
            <a:prstGeom prst="rect">
              <a:avLst/>
            </a:prstGeom>
          </p:spPr>
        </p:pic>
        <p:sp>
          <p:nvSpPr>
            <p:cNvPr id="25" name="object 25"/>
            <p:cNvSpPr/>
            <p:nvPr/>
          </p:nvSpPr>
          <p:spPr>
            <a:xfrm>
              <a:off x="402335" y="1089660"/>
              <a:ext cx="3842385" cy="736600"/>
            </a:xfrm>
            <a:custGeom>
              <a:avLst/>
              <a:gdLst/>
              <a:ahLst/>
              <a:cxnLst/>
              <a:rect l="l" t="t" r="r" b="b"/>
              <a:pathLst>
                <a:path w="3842385" h="736600">
                  <a:moveTo>
                    <a:pt x="3842004" y="0"/>
                  </a:moveTo>
                  <a:lnTo>
                    <a:pt x="0" y="0"/>
                  </a:lnTo>
                  <a:lnTo>
                    <a:pt x="0" y="736091"/>
                  </a:lnTo>
                  <a:lnTo>
                    <a:pt x="3842004" y="736091"/>
                  </a:lnTo>
                  <a:lnTo>
                    <a:pt x="3842004" y="0"/>
                  </a:lnTo>
                  <a:close/>
                </a:path>
              </a:pathLst>
            </a:custGeom>
            <a:solidFill>
              <a:srgbClr val="EEF0F5"/>
            </a:solidFill>
          </p:spPr>
          <p:txBody>
            <a:bodyPr wrap="square" lIns="0" tIns="0" rIns="0" bIns="0" rtlCol="0"/>
            <a:lstStyle/>
            <a:p>
              <a:endParaRPr dirty="0"/>
            </a:p>
          </p:txBody>
        </p:sp>
      </p:grpSp>
      <p:sp>
        <p:nvSpPr>
          <p:cNvPr id="26" name="object 26"/>
          <p:cNvSpPr txBox="1"/>
          <p:nvPr/>
        </p:nvSpPr>
        <p:spPr>
          <a:xfrm>
            <a:off x="402336" y="1089660"/>
            <a:ext cx="3843654" cy="686726"/>
          </a:xfrm>
          <a:prstGeom prst="rect">
            <a:avLst/>
          </a:prstGeom>
        </p:spPr>
        <p:txBody>
          <a:bodyPr vert="horz" wrap="square" lIns="0" tIns="40005" rIns="0" bIns="0" rtlCol="0">
            <a:spAutoFit/>
          </a:bodyPr>
          <a:lstStyle/>
          <a:p>
            <a:pPr marL="90805" marR="1342390">
              <a:lnSpc>
                <a:spcPct val="100000"/>
              </a:lnSpc>
              <a:spcBef>
                <a:spcPts val="315"/>
              </a:spcBef>
            </a:pPr>
            <a:r>
              <a:rPr sz="1400" spc="-5" dirty="0">
                <a:latin typeface="Microsoft Sans Serif"/>
                <a:cs typeface="Microsoft Sans Serif"/>
              </a:rPr>
              <a:t>Объем </a:t>
            </a:r>
            <a:r>
              <a:rPr sz="1400" spc="-10" dirty="0">
                <a:latin typeface="Microsoft Sans Serif"/>
                <a:cs typeface="Microsoft Sans Serif"/>
              </a:rPr>
              <a:t>отгруженных </a:t>
            </a:r>
            <a:r>
              <a:rPr sz="1400" spc="-5" dirty="0">
                <a:latin typeface="Microsoft Sans Serif"/>
                <a:cs typeface="Microsoft Sans Serif"/>
              </a:rPr>
              <a:t>товаров </a:t>
            </a:r>
            <a:r>
              <a:rPr sz="1400" spc="-360" dirty="0">
                <a:latin typeface="Microsoft Sans Serif"/>
                <a:cs typeface="Microsoft Sans Serif"/>
              </a:rPr>
              <a:t> </a:t>
            </a:r>
            <a:r>
              <a:rPr lang="ru-RU" sz="1400" spc="-5" dirty="0">
                <a:latin typeface="Microsoft Sans Serif"/>
                <a:cs typeface="Microsoft Sans Serif"/>
              </a:rPr>
              <a:t>в промышленном производстве </a:t>
            </a:r>
            <a:r>
              <a:rPr sz="1400" spc="-10" dirty="0">
                <a:latin typeface="Microsoft Sans Serif"/>
                <a:cs typeface="Microsoft Sans Serif"/>
              </a:rPr>
              <a:t>(млрд</a:t>
            </a:r>
            <a:r>
              <a:rPr sz="1400" spc="-15" dirty="0">
                <a:latin typeface="Microsoft Sans Serif"/>
                <a:cs typeface="Microsoft Sans Serif"/>
              </a:rPr>
              <a:t> </a:t>
            </a:r>
            <a:r>
              <a:rPr sz="1400" spc="-5" dirty="0">
                <a:latin typeface="Microsoft Sans Serif"/>
                <a:cs typeface="Microsoft Sans Serif"/>
              </a:rPr>
              <a:t>рублей)</a:t>
            </a:r>
            <a:endParaRPr sz="1400" dirty="0">
              <a:latin typeface="Microsoft Sans Serif"/>
              <a:cs typeface="Microsoft Sans Serif"/>
            </a:endParaRPr>
          </a:p>
        </p:txBody>
      </p:sp>
      <p:pic>
        <p:nvPicPr>
          <p:cNvPr id="27" name="object 27"/>
          <p:cNvPicPr/>
          <p:nvPr/>
        </p:nvPicPr>
        <p:blipFill>
          <a:blip r:embed="rId5" cstate="print"/>
          <a:stretch>
            <a:fillRect/>
          </a:stretch>
        </p:blipFill>
        <p:spPr>
          <a:xfrm>
            <a:off x="3517391" y="1089660"/>
            <a:ext cx="728472" cy="662939"/>
          </a:xfrm>
          <a:prstGeom prst="rect">
            <a:avLst/>
          </a:prstGeom>
        </p:spPr>
      </p:pic>
      <p:sp>
        <p:nvSpPr>
          <p:cNvPr id="28" name="object 28"/>
          <p:cNvSpPr txBox="1">
            <a:spLocks noGrp="1"/>
          </p:cNvSpPr>
          <p:nvPr>
            <p:ph type="title"/>
          </p:nvPr>
        </p:nvSpPr>
        <p:spPr>
          <a:xfrm>
            <a:off x="377914" y="233424"/>
            <a:ext cx="5825297" cy="566822"/>
          </a:xfrm>
          <a:prstGeom prst="rect">
            <a:avLst/>
          </a:prstGeom>
        </p:spPr>
        <p:txBody>
          <a:bodyPr vert="horz" wrap="square" lIns="0" tIns="12700" rIns="0" bIns="0" rtlCol="0">
            <a:spAutoFit/>
          </a:bodyPr>
          <a:lstStyle/>
          <a:p>
            <a:pPr marL="12700" marR="5080">
              <a:lnSpc>
                <a:spcPct val="100000"/>
              </a:lnSpc>
              <a:spcBef>
                <a:spcPts val="100"/>
              </a:spcBef>
            </a:pPr>
            <a:r>
              <a:rPr dirty="0">
                <a:solidFill>
                  <a:srgbClr val="000000"/>
                </a:solidFill>
              </a:rPr>
              <a:t>Основные </a:t>
            </a:r>
            <a:r>
              <a:rPr spc="-10" dirty="0">
                <a:solidFill>
                  <a:srgbClr val="000000"/>
                </a:solidFill>
              </a:rPr>
              <a:t>показатели социально-экономического </a:t>
            </a:r>
            <a:r>
              <a:rPr spc="-430" dirty="0">
                <a:solidFill>
                  <a:srgbClr val="000000"/>
                </a:solidFill>
              </a:rPr>
              <a:t> </a:t>
            </a:r>
            <a:r>
              <a:rPr spc="-5" dirty="0">
                <a:solidFill>
                  <a:srgbClr val="000000"/>
                </a:solidFill>
              </a:rPr>
              <a:t>развития</a:t>
            </a:r>
            <a:r>
              <a:rPr spc="45" dirty="0">
                <a:solidFill>
                  <a:srgbClr val="000000"/>
                </a:solidFill>
              </a:rPr>
              <a:t> </a:t>
            </a:r>
            <a:r>
              <a:rPr spc="-10" dirty="0">
                <a:solidFill>
                  <a:srgbClr val="000000"/>
                </a:solidFill>
              </a:rPr>
              <a:t>муниципального</a:t>
            </a:r>
            <a:r>
              <a:rPr spc="50" dirty="0">
                <a:solidFill>
                  <a:srgbClr val="000000"/>
                </a:solidFill>
              </a:rPr>
              <a:t> </a:t>
            </a:r>
            <a:r>
              <a:rPr spc="-10" dirty="0">
                <a:solidFill>
                  <a:srgbClr val="000000"/>
                </a:solidFill>
              </a:rPr>
              <a:t>образования</a:t>
            </a:r>
            <a:endParaRPr dirty="0"/>
          </a:p>
        </p:txBody>
      </p:sp>
      <p:grpSp>
        <p:nvGrpSpPr>
          <p:cNvPr id="29" name="object 29"/>
          <p:cNvGrpSpPr/>
          <p:nvPr/>
        </p:nvGrpSpPr>
        <p:grpSpPr>
          <a:xfrm>
            <a:off x="5609804" y="952446"/>
            <a:ext cx="4142311" cy="2543663"/>
            <a:chOff x="5609804" y="952446"/>
            <a:chExt cx="4142311" cy="2543663"/>
          </a:xfrm>
        </p:grpSpPr>
        <p:pic>
          <p:nvPicPr>
            <p:cNvPr id="30" name="object 30"/>
            <p:cNvPicPr/>
            <p:nvPr/>
          </p:nvPicPr>
          <p:blipFill>
            <a:blip r:embed="rId6" cstate="print"/>
            <a:stretch>
              <a:fillRect/>
            </a:stretch>
          </p:blipFill>
          <p:spPr>
            <a:xfrm>
              <a:off x="5609804" y="952446"/>
              <a:ext cx="4142311" cy="2543663"/>
            </a:xfrm>
            <a:prstGeom prst="rect">
              <a:avLst/>
            </a:prstGeom>
          </p:spPr>
        </p:pic>
        <p:sp>
          <p:nvSpPr>
            <p:cNvPr id="31" name="object 31"/>
            <p:cNvSpPr/>
            <p:nvPr/>
          </p:nvSpPr>
          <p:spPr>
            <a:xfrm>
              <a:off x="5696712" y="1559051"/>
              <a:ext cx="3973195" cy="1870075"/>
            </a:xfrm>
            <a:custGeom>
              <a:avLst/>
              <a:gdLst/>
              <a:ahLst/>
              <a:cxnLst/>
              <a:rect l="l" t="t" r="r" b="b"/>
              <a:pathLst>
                <a:path w="3973195" h="1870075">
                  <a:moveTo>
                    <a:pt x="0" y="1869948"/>
                  </a:moveTo>
                  <a:lnTo>
                    <a:pt x="3973067" y="1869948"/>
                  </a:lnTo>
                  <a:lnTo>
                    <a:pt x="3973067" y="0"/>
                  </a:lnTo>
                  <a:lnTo>
                    <a:pt x="0" y="0"/>
                  </a:lnTo>
                  <a:lnTo>
                    <a:pt x="0" y="1869948"/>
                  </a:lnTo>
                  <a:close/>
                </a:path>
              </a:pathLst>
            </a:custGeom>
            <a:solidFill>
              <a:srgbClr val="FFFFFF"/>
            </a:solidFill>
          </p:spPr>
          <p:txBody>
            <a:bodyPr wrap="square" lIns="0" tIns="0" rIns="0" bIns="0" rtlCol="0"/>
            <a:lstStyle/>
            <a:p>
              <a:endParaRPr dirty="0"/>
            </a:p>
          </p:txBody>
        </p:sp>
        <p:sp>
          <p:nvSpPr>
            <p:cNvPr id="32" name="object 32"/>
            <p:cNvSpPr/>
            <p:nvPr/>
          </p:nvSpPr>
          <p:spPr>
            <a:xfrm>
              <a:off x="5696711" y="2295143"/>
              <a:ext cx="2533039" cy="1030225"/>
            </a:xfrm>
            <a:custGeom>
              <a:avLst/>
              <a:gdLst>
                <a:gd name="connsiteX0" fmla="*/ 2346960 w 2881884"/>
                <a:gd name="connsiteY0" fmla="*/ 824484 h 1030224"/>
                <a:gd name="connsiteX1" fmla="*/ 0 w 2881884"/>
                <a:gd name="connsiteY1" fmla="*/ 824484 h 1030224"/>
                <a:gd name="connsiteX2" fmla="*/ 0 w 2881884"/>
                <a:gd name="connsiteY2" fmla="*/ 1030224 h 1030224"/>
                <a:gd name="connsiteX3" fmla="*/ 2346960 w 2881884"/>
                <a:gd name="connsiteY3" fmla="*/ 1030224 h 1030224"/>
                <a:gd name="connsiteX4" fmla="*/ 2346960 w 2881884"/>
                <a:gd name="connsiteY4" fmla="*/ 824484 h 1030224"/>
                <a:gd name="connsiteX0" fmla="*/ 2400300 w 2881884"/>
                <a:gd name="connsiteY0" fmla="*/ 0 h 1030224"/>
                <a:gd name="connsiteX1" fmla="*/ 0 w 2881884"/>
                <a:gd name="connsiteY1" fmla="*/ 0 h 1030224"/>
                <a:gd name="connsiteX2" fmla="*/ 0 w 2881884"/>
                <a:gd name="connsiteY2" fmla="*/ 205740 h 1030224"/>
                <a:gd name="connsiteX3" fmla="*/ 2400300 w 2881884"/>
                <a:gd name="connsiteY3" fmla="*/ 205740 h 1030224"/>
                <a:gd name="connsiteX4" fmla="*/ 2400300 w 2881884"/>
                <a:gd name="connsiteY4" fmla="*/ 0 h 1030224"/>
                <a:gd name="connsiteX0" fmla="*/ 2881884 w 2881884"/>
                <a:gd name="connsiteY0" fmla="*/ 413004 h 1030224"/>
                <a:gd name="connsiteX1" fmla="*/ 0 w 2881884"/>
                <a:gd name="connsiteY1" fmla="*/ 413004 h 1030224"/>
                <a:gd name="connsiteX2" fmla="*/ 0 w 2881884"/>
                <a:gd name="connsiteY2" fmla="*/ 618744 h 1030224"/>
                <a:gd name="connsiteX3" fmla="*/ 2517181 w 2881884"/>
                <a:gd name="connsiteY3" fmla="*/ 624029 h 1030224"/>
                <a:gd name="connsiteX4" fmla="*/ 2881884 w 2881884"/>
                <a:gd name="connsiteY4" fmla="*/ 413004 h 1030224"/>
                <a:gd name="connsiteX0" fmla="*/ 2346960 w 2522467"/>
                <a:gd name="connsiteY0" fmla="*/ 824484 h 1030224"/>
                <a:gd name="connsiteX1" fmla="*/ 0 w 2522467"/>
                <a:gd name="connsiteY1" fmla="*/ 824484 h 1030224"/>
                <a:gd name="connsiteX2" fmla="*/ 0 w 2522467"/>
                <a:gd name="connsiteY2" fmla="*/ 1030224 h 1030224"/>
                <a:gd name="connsiteX3" fmla="*/ 2346960 w 2522467"/>
                <a:gd name="connsiteY3" fmla="*/ 1030224 h 1030224"/>
                <a:gd name="connsiteX4" fmla="*/ 2346960 w 2522467"/>
                <a:gd name="connsiteY4" fmla="*/ 824484 h 1030224"/>
                <a:gd name="connsiteX0" fmla="*/ 2400300 w 2522467"/>
                <a:gd name="connsiteY0" fmla="*/ 0 h 1030224"/>
                <a:gd name="connsiteX1" fmla="*/ 0 w 2522467"/>
                <a:gd name="connsiteY1" fmla="*/ 0 h 1030224"/>
                <a:gd name="connsiteX2" fmla="*/ 0 w 2522467"/>
                <a:gd name="connsiteY2" fmla="*/ 205740 h 1030224"/>
                <a:gd name="connsiteX3" fmla="*/ 2400300 w 2522467"/>
                <a:gd name="connsiteY3" fmla="*/ 205740 h 1030224"/>
                <a:gd name="connsiteX4" fmla="*/ 2400300 w 2522467"/>
                <a:gd name="connsiteY4" fmla="*/ 0 h 1030224"/>
                <a:gd name="connsiteX0" fmla="*/ 2522467 w 2522467"/>
                <a:gd name="connsiteY0" fmla="*/ 423575 h 1030224"/>
                <a:gd name="connsiteX1" fmla="*/ 0 w 2522467"/>
                <a:gd name="connsiteY1" fmla="*/ 413004 h 1030224"/>
                <a:gd name="connsiteX2" fmla="*/ 0 w 2522467"/>
                <a:gd name="connsiteY2" fmla="*/ 618744 h 1030224"/>
                <a:gd name="connsiteX3" fmla="*/ 2517181 w 2522467"/>
                <a:gd name="connsiteY3" fmla="*/ 624029 h 1030224"/>
                <a:gd name="connsiteX4" fmla="*/ 2522467 w 2522467"/>
                <a:gd name="connsiteY4" fmla="*/ 423575 h 1030224"/>
                <a:gd name="connsiteX0" fmla="*/ 2346960 w 2527753"/>
                <a:gd name="connsiteY0" fmla="*/ 824484 h 1030224"/>
                <a:gd name="connsiteX1" fmla="*/ 0 w 2527753"/>
                <a:gd name="connsiteY1" fmla="*/ 824484 h 1030224"/>
                <a:gd name="connsiteX2" fmla="*/ 0 w 2527753"/>
                <a:gd name="connsiteY2" fmla="*/ 1030224 h 1030224"/>
                <a:gd name="connsiteX3" fmla="*/ 2346960 w 2527753"/>
                <a:gd name="connsiteY3" fmla="*/ 1030224 h 1030224"/>
                <a:gd name="connsiteX4" fmla="*/ 2346960 w 2527753"/>
                <a:gd name="connsiteY4" fmla="*/ 824484 h 1030224"/>
                <a:gd name="connsiteX0" fmla="*/ 2400300 w 2527753"/>
                <a:gd name="connsiteY0" fmla="*/ 0 h 1030224"/>
                <a:gd name="connsiteX1" fmla="*/ 0 w 2527753"/>
                <a:gd name="connsiteY1" fmla="*/ 0 h 1030224"/>
                <a:gd name="connsiteX2" fmla="*/ 0 w 2527753"/>
                <a:gd name="connsiteY2" fmla="*/ 205740 h 1030224"/>
                <a:gd name="connsiteX3" fmla="*/ 2400300 w 2527753"/>
                <a:gd name="connsiteY3" fmla="*/ 205740 h 1030224"/>
                <a:gd name="connsiteX4" fmla="*/ 2400300 w 2527753"/>
                <a:gd name="connsiteY4" fmla="*/ 0 h 1030224"/>
                <a:gd name="connsiteX0" fmla="*/ 2527753 w 2527753"/>
                <a:gd name="connsiteY0" fmla="*/ 423575 h 1030224"/>
                <a:gd name="connsiteX1" fmla="*/ 0 w 2527753"/>
                <a:gd name="connsiteY1" fmla="*/ 413004 h 1030224"/>
                <a:gd name="connsiteX2" fmla="*/ 0 w 2527753"/>
                <a:gd name="connsiteY2" fmla="*/ 618744 h 1030224"/>
                <a:gd name="connsiteX3" fmla="*/ 2517181 w 2527753"/>
                <a:gd name="connsiteY3" fmla="*/ 624029 h 1030224"/>
                <a:gd name="connsiteX4" fmla="*/ 2527753 w 2527753"/>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2400300 w 2533039"/>
                <a:gd name="connsiteY0" fmla="*/ 0 h 1030224"/>
                <a:gd name="connsiteX1" fmla="*/ 0 w 2533039"/>
                <a:gd name="connsiteY1" fmla="*/ 0 h 1030224"/>
                <a:gd name="connsiteX2" fmla="*/ 0 w 2533039"/>
                <a:gd name="connsiteY2" fmla="*/ 205740 h 1030224"/>
                <a:gd name="connsiteX3" fmla="*/ 2400300 w 2533039"/>
                <a:gd name="connsiteY3" fmla="*/ 205740 h 1030224"/>
                <a:gd name="connsiteX4" fmla="*/ 2400300 w 2533039"/>
                <a:gd name="connsiteY4" fmla="*/ 0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2400300 w 2533039"/>
                <a:gd name="connsiteY0" fmla="*/ 0 h 1030224"/>
                <a:gd name="connsiteX1" fmla="*/ 0 w 2533039"/>
                <a:gd name="connsiteY1" fmla="*/ 0 h 1030224"/>
                <a:gd name="connsiteX2" fmla="*/ 0 w 2533039"/>
                <a:gd name="connsiteY2" fmla="*/ 205740 h 1030224"/>
                <a:gd name="connsiteX3" fmla="*/ 1464758 w 2533039"/>
                <a:gd name="connsiteY3" fmla="*/ 216311 h 1030224"/>
                <a:gd name="connsiteX4" fmla="*/ 2400300 w 2533039"/>
                <a:gd name="connsiteY4" fmla="*/ 0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75329 w 2533039"/>
                <a:gd name="connsiteY0" fmla="*/ 15857 h 1030224"/>
                <a:gd name="connsiteX1" fmla="*/ 0 w 2533039"/>
                <a:gd name="connsiteY1" fmla="*/ 0 h 1030224"/>
                <a:gd name="connsiteX2" fmla="*/ 0 w 2533039"/>
                <a:gd name="connsiteY2" fmla="*/ 205740 h 1030224"/>
                <a:gd name="connsiteX3" fmla="*/ 1464758 w 2533039"/>
                <a:gd name="connsiteY3" fmla="*/ 216311 h 1030224"/>
                <a:gd name="connsiteX4" fmla="*/ 1475329 w 2533039"/>
                <a:gd name="connsiteY4" fmla="*/ 15857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75329 w 2533039"/>
                <a:gd name="connsiteY0" fmla="*/ 15857 h 1030224"/>
                <a:gd name="connsiteX1" fmla="*/ 0 w 2533039"/>
                <a:gd name="connsiteY1" fmla="*/ 0 h 1030224"/>
                <a:gd name="connsiteX2" fmla="*/ 0 w 2533039"/>
                <a:gd name="connsiteY2" fmla="*/ 205740 h 1030224"/>
                <a:gd name="connsiteX3" fmla="*/ 1464758 w 2533039"/>
                <a:gd name="connsiteY3" fmla="*/ 205740 h 1030224"/>
                <a:gd name="connsiteX4" fmla="*/ 1475329 w 2533039"/>
                <a:gd name="connsiteY4" fmla="*/ 15857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75329 w 2533039"/>
                <a:gd name="connsiteY0" fmla="*/ 5286 h 1030224"/>
                <a:gd name="connsiteX1" fmla="*/ 0 w 2533039"/>
                <a:gd name="connsiteY1" fmla="*/ 0 h 1030224"/>
                <a:gd name="connsiteX2" fmla="*/ 0 w 2533039"/>
                <a:gd name="connsiteY2" fmla="*/ 205740 h 1030224"/>
                <a:gd name="connsiteX3" fmla="*/ 1464758 w 2533039"/>
                <a:gd name="connsiteY3" fmla="*/ 205740 h 1030224"/>
                <a:gd name="connsiteX4" fmla="*/ 1475329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75329 w 2533039"/>
                <a:gd name="connsiteY0" fmla="*/ 5286 h 1030224"/>
                <a:gd name="connsiteX1" fmla="*/ 0 w 2533039"/>
                <a:gd name="connsiteY1" fmla="*/ 0 h 1030224"/>
                <a:gd name="connsiteX2" fmla="*/ 0 w 2533039"/>
                <a:gd name="connsiteY2" fmla="*/ 205740 h 1030224"/>
                <a:gd name="connsiteX3" fmla="*/ 1470044 w 2533039"/>
                <a:gd name="connsiteY3" fmla="*/ 205740 h 1030224"/>
                <a:gd name="connsiteX4" fmla="*/ 1475329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75329 w 2533039"/>
                <a:gd name="connsiteY0" fmla="*/ 5286 h 1030224"/>
                <a:gd name="connsiteX1" fmla="*/ 0 w 2533039"/>
                <a:gd name="connsiteY1" fmla="*/ 0 h 1030224"/>
                <a:gd name="connsiteX2" fmla="*/ 0 w 2533039"/>
                <a:gd name="connsiteY2" fmla="*/ 205740 h 1030224"/>
                <a:gd name="connsiteX3" fmla="*/ 1475330 w 2533039"/>
                <a:gd name="connsiteY3" fmla="*/ 205740 h 1030224"/>
                <a:gd name="connsiteX4" fmla="*/ 1475329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75329 w 2533039"/>
                <a:gd name="connsiteY0" fmla="*/ 5286 h 1030224"/>
                <a:gd name="connsiteX1" fmla="*/ 0 w 2533039"/>
                <a:gd name="connsiteY1" fmla="*/ 0 h 1030224"/>
                <a:gd name="connsiteX2" fmla="*/ 0 w 2533039"/>
                <a:gd name="connsiteY2" fmla="*/ 205740 h 1030224"/>
                <a:gd name="connsiteX3" fmla="*/ 1485901 w 2533039"/>
                <a:gd name="connsiteY3" fmla="*/ 195169 h 1030224"/>
                <a:gd name="connsiteX4" fmla="*/ 1475329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91185 w 2533039"/>
                <a:gd name="connsiteY0" fmla="*/ 5286 h 1030224"/>
                <a:gd name="connsiteX1" fmla="*/ 0 w 2533039"/>
                <a:gd name="connsiteY1" fmla="*/ 0 h 1030224"/>
                <a:gd name="connsiteX2" fmla="*/ 0 w 2533039"/>
                <a:gd name="connsiteY2" fmla="*/ 205740 h 1030224"/>
                <a:gd name="connsiteX3" fmla="*/ 1485901 w 2533039"/>
                <a:gd name="connsiteY3" fmla="*/ 195169 h 1030224"/>
                <a:gd name="connsiteX4" fmla="*/ 1491185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17181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91185 w 2533039"/>
                <a:gd name="connsiteY0" fmla="*/ 5286 h 1030224"/>
                <a:gd name="connsiteX1" fmla="*/ 0 w 2533039"/>
                <a:gd name="connsiteY1" fmla="*/ 0 h 1030224"/>
                <a:gd name="connsiteX2" fmla="*/ 0 w 2533039"/>
                <a:gd name="connsiteY2" fmla="*/ 205740 h 1030224"/>
                <a:gd name="connsiteX3" fmla="*/ 1485901 w 2533039"/>
                <a:gd name="connsiteY3" fmla="*/ 195169 h 1030224"/>
                <a:gd name="connsiteX4" fmla="*/ 1491185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33038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91185 w 2533039"/>
                <a:gd name="connsiteY0" fmla="*/ 5286 h 1030224"/>
                <a:gd name="connsiteX1" fmla="*/ 0 w 2533039"/>
                <a:gd name="connsiteY1" fmla="*/ 0 h 1030224"/>
                <a:gd name="connsiteX2" fmla="*/ 0 w 2533039"/>
                <a:gd name="connsiteY2" fmla="*/ 205740 h 1030224"/>
                <a:gd name="connsiteX3" fmla="*/ 1485901 w 2533039"/>
                <a:gd name="connsiteY3" fmla="*/ 195169 h 1030224"/>
                <a:gd name="connsiteX4" fmla="*/ 1491185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33038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91185 w 2533039"/>
                <a:gd name="connsiteY0" fmla="*/ 5286 h 1030224"/>
                <a:gd name="connsiteX1" fmla="*/ 0 w 2533039"/>
                <a:gd name="connsiteY1" fmla="*/ 0 h 1030224"/>
                <a:gd name="connsiteX2" fmla="*/ 0 w 2533039"/>
                <a:gd name="connsiteY2" fmla="*/ 205740 h 1030224"/>
                <a:gd name="connsiteX3" fmla="*/ 1485901 w 2533039"/>
                <a:gd name="connsiteY3" fmla="*/ 200454 h 1030224"/>
                <a:gd name="connsiteX4" fmla="*/ 1491185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33038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91185 w 2533039"/>
                <a:gd name="connsiteY0" fmla="*/ 5286 h 1030224"/>
                <a:gd name="connsiteX1" fmla="*/ 0 w 2533039"/>
                <a:gd name="connsiteY1" fmla="*/ 0 h 1030224"/>
                <a:gd name="connsiteX2" fmla="*/ 0 w 2533039"/>
                <a:gd name="connsiteY2" fmla="*/ 205740 h 1030224"/>
                <a:gd name="connsiteX3" fmla="*/ 1492409 w 2533039"/>
                <a:gd name="connsiteY3" fmla="*/ 197200 h 1030224"/>
                <a:gd name="connsiteX4" fmla="*/ 1491185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33038 w 2533039"/>
                <a:gd name="connsiteY3" fmla="*/ 624029 h 1030224"/>
                <a:gd name="connsiteX4" fmla="*/ 2533039 w 2533039"/>
                <a:gd name="connsiteY4" fmla="*/ 423575 h 1030224"/>
                <a:gd name="connsiteX0" fmla="*/ 2346960 w 2533039"/>
                <a:gd name="connsiteY0" fmla="*/ 824484 h 1030224"/>
                <a:gd name="connsiteX1" fmla="*/ 0 w 2533039"/>
                <a:gd name="connsiteY1" fmla="*/ 824484 h 1030224"/>
                <a:gd name="connsiteX2" fmla="*/ 0 w 2533039"/>
                <a:gd name="connsiteY2" fmla="*/ 1030224 h 1030224"/>
                <a:gd name="connsiteX3" fmla="*/ 2346960 w 2533039"/>
                <a:gd name="connsiteY3" fmla="*/ 1030224 h 1030224"/>
                <a:gd name="connsiteX4" fmla="*/ 2346960 w 2533039"/>
                <a:gd name="connsiteY4" fmla="*/ 824484 h 1030224"/>
                <a:gd name="connsiteX0" fmla="*/ 1491185 w 2533039"/>
                <a:gd name="connsiteY0" fmla="*/ 5286 h 1030224"/>
                <a:gd name="connsiteX1" fmla="*/ 0 w 2533039"/>
                <a:gd name="connsiteY1" fmla="*/ 0 h 1030224"/>
                <a:gd name="connsiteX2" fmla="*/ 0 w 2533039"/>
                <a:gd name="connsiteY2" fmla="*/ 205740 h 1030224"/>
                <a:gd name="connsiteX3" fmla="*/ 1489155 w 2533039"/>
                <a:gd name="connsiteY3" fmla="*/ 197200 h 1030224"/>
                <a:gd name="connsiteX4" fmla="*/ 1491185 w 2533039"/>
                <a:gd name="connsiteY4" fmla="*/ 5286 h 1030224"/>
                <a:gd name="connsiteX0" fmla="*/ 2533039 w 2533039"/>
                <a:gd name="connsiteY0" fmla="*/ 423575 h 1030224"/>
                <a:gd name="connsiteX1" fmla="*/ 0 w 2533039"/>
                <a:gd name="connsiteY1" fmla="*/ 413004 h 1030224"/>
                <a:gd name="connsiteX2" fmla="*/ 0 w 2533039"/>
                <a:gd name="connsiteY2" fmla="*/ 618744 h 1030224"/>
                <a:gd name="connsiteX3" fmla="*/ 2533038 w 2533039"/>
                <a:gd name="connsiteY3" fmla="*/ 624029 h 1030224"/>
                <a:gd name="connsiteX4" fmla="*/ 2533039 w 2533039"/>
                <a:gd name="connsiteY4" fmla="*/ 423575 h 103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039" h="1030224">
                  <a:moveTo>
                    <a:pt x="2346960" y="824484"/>
                  </a:moveTo>
                  <a:lnTo>
                    <a:pt x="0" y="824484"/>
                  </a:lnTo>
                  <a:lnTo>
                    <a:pt x="0" y="1030224"/>
                  </a:lnTo>
                  <a:lnTo>
                    <a:pt x="2346960" y="1030224"/>
                  </a:lnTo>
                  <a:lnTo>
                    <a:pt x="2346960" y="824484"/>
                  </a:lnTo>
                  <a:close/>
                </a:path>
                <a:path w="2533039" h="1030224">
                  <a:moveTo>
                    <a:pt x="1491185" y="5286"/>
                  </a:moveTo>
                  <a:lnTo>
                    <a:pt x="0" y="0"/>
                  </a:lnTo>
                  <a:lnTo>
                    <a:pt x="0" y="205740"/>
                  </a:lnTo>
                  <a:lnTo>
                    <a:pt x="1489155" y="197200"/>
                  </a:lnTo>
                  <a:cubicBezTo>
                    <a:pt x="1489155" y="130382"/>
                    <a:pt x="1491185" y="72104"/>
                    <a:pt x="1491185" y="5286"/>
                  </a:cubicBezTo>
                  <a:close/>
                </a:path>
                <a:path w="2533039" h="1030224">
                  <a:moveTo>
                    <a:pt x="2533039" y="423575"/>
                  </a:moveTo>
                  <a:lnTo>
                    <a:pt x="0" y="413004"/>
                  </a:lnTo>
                  <a:lnTo>
                    <a:pt x="0" y="618744"/>
                  </a:lnTo>
                  <a:lnTo>
                    <a:pt x="2533038" y="624029"/>
                  </a:lnTo>
                  <a:cubicBezTo>
                    <a:pt x="2533038" y="557211"/>
                    <a:pt x="2533039" y="490393"/>
                    <a:pt x="2533039" y="423575"/>
                  </a:cubicBezTo>
                  <a:close/>
                </a:path>
              </a:pathLst>
            </a:custGeom>
            <a:solidFill>
              <a:srgbClr val="256F9F"/>
            </a:solidFill>
          </p:spPr>
          <p:txBody>
            <a:bodyPr wrap="square" lIns="0" tIns="0" rIns="0" bIns="0" rtlCol="0"/>
            <a:lstStyle/>
            <a:p>
              <a:endParaRPr dirty="0"/>
            </a:p>
          </p:txBody>
        </p:sp>
        <p:sp>
          <p:nvSpPr>
            <p:cNvPr id="33" name="object 33"/>
            <p:cNvSpPr/>
            <p:nvPr/>
          </p:nvSpPr>
          <p:spPr>
            <a:xfrm>
              <a:off x="5690191" y="1871725"/>
              <a:ext cx="1927106" cy="205740"/>
            </a:xfrm>
            <a:custGeom>
              <a:avLst/>
              <a:gdLst/>
              <a:ahLst/>
              <a:cxnLst/>
              <a:rect l="l" t="t" r="r" b="b"/>
              <a:pathLst>
                <a:path w="2074545" h="205739">
                  <a:moveTo>
                    <a:pt x="2074164" y="0"/>
                  </a:moveTo>
                  <a:lnTo>
                    <a:pt x="0" y="0"/>
                  </a:lnTo>
                  <a:lnTo>
                    <a:pt x="0" y="205739"/>
                  </a:lnTo>
                  <a:lnTo>
                    <a:pt x="2074164" y="205739"/>
                  </a:lnTo>
                  <a:lnTo>
                    <a:pt x="2074164" y="0"/>
                  </a:lnTo>
                  <a:close/>
                </a:path>
              </a:pathLst>
            </a:custGeom>
            <a:solidFill>
              <a:srgbClr val="78627E"/>
            </a:solidFill>
          </p:spPr>
          <p:txBody>
            <a:bodyPr wrap="square" lIns="0" tIns="0" rIns="0" bIns="0" rtlCol="0"/>
            <a:lstStyle/>
            <a:p>
              <a:endParaRPr dirty="0"/>
            </a:p>
          </p:txBody>
        </p:sp>
      </p:grpSp>
      <p:sp>
        <p:nvSpPr>
          <p:cNvPr id="34" name="object 34"/>
          <p:cNvSpPr txBox="1"/>
          <p:nvPr/>
        </p:nvSpPr>
        <p:spPr>
          <a:xfrm>
            <a:off x="8106536" y="3110865"/>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6,0</a:t>
            </a:r>
            <a:endParaRPr sz="1200" dirty="0">
              <a:latin typeface="Microsoft Sans Serif"/>
              <a:cs typeface="Microsoft Sans Serif"/>
            </a:endParaRPr>
          </a:p>
        </p:txBody>
      </p:sp>
      <p:sp>
        <p:nvSpPr>
          <p:cNvPr id="35" name="object 35"/>
          <p:cNvSpPr txBox="1"/>
          <p:nvPr/>
        </p:nvSpPr>
        <p:spPr>
          <a:xfrm>
            <a:off x="8256967" y="2708012"/>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6,2</a:t>
            </a:r>
            <a:endParaRPr sz="1200" dirty="0">
              <a:latin typeface="Microsoft Sans Serif"/>
              <a:cs typeface="Microsoft Sans Serif"/>
            </a:endParaRPr>
          </a:p>
        </p:txBody>
      </p:sp>
      <p:sp>
        <p:nvSpPr>
          <p:cNvPr id="36" name="object 36"/>
          <p:cNvSpPr txBox="1"/>
          <p:nvPr/>
        </p:nvSpPr>
        <p:spPr>
          <a:xfrm>
            <a:off x="7257256" y="2291013"/>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4,8</a:t>
            </a:r>
            <a:endParaRPr sz="1200" dirty="0">
              <a:latin typeface="Microsoft Sans Serif"/>
              <a:cs typeface="Microsoft Sans Serif"/>
            </a:endParaRPr>
          </a:p>
        </p:txBody>
      </p:sp>
      <p:sp>
        <p:nvSpPr>
          <p:cNvPr id="37" name="object 37"/>
          <p:cNvSpPr txBox="1"/>
          <p:nvPr/>
        </p:nvSpPr>
        <p:spPr>
          <a:xfrm>
            <a:off x="7656956" y="1873395"/>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5,4</a:t>
            </a:r>
            <a:endParaRPr sz="1200" dirty="0">
              <a:latin typeface="Microsoft Sans Serif"/>
              <a:cs typeface="Microsoft Sans Serif"/>
            </a:endParaRPr>
          </a:p>
        </p:txBody>
      </p:sp>
      <p:sp>
        <p:nvSpPr>
          <p:cNvPr id="38" name="object 38"/>
          <p:cNvSpPr/>
          <p:nvPr/>
        </p:nvSpPr>
        <p:spPr>
          <a:xfrm>
            <a:off x="5696711" y="1024127"/>
            <a:ext cx="3973195" cy="535305"/>
          </a:xfrm>
          <a:custGeom>
            <a:avLst/>
            <a:gdLst/>
            <a:ahLst/>
            <a:cxnLst/>
            <a:rect l="l" t="t" r="r" b="b"/>
            <a:pathLst>
              <a:path w="3973195" h="535305">
                <a:moveTo>
                  <a:pt x="3973067" y="0"/>
                </a:moveTo>
                <a:lnTo>
                  <a:pt x="0" y="0"/>
                </a:lnTo>
                <a:lnTo>
                  <a:pt x="0" y="534924"/>
                </a:lnTo>
                <a:lnTo>
                  <a:pt x="3973067" y="534924"/>
                </a:lnTo>
                <a:lnTo>
                  <a:pt x="3973067" y="0"/>
                </a:lnTo>
                <a:close/>
              </a:path>
            </a:pathLst>
          </a:custGeom>
          <a:solidFill>
            <a:srgbClr val="EEF0F5"/>
          </a:solidFill>
        </p:spPr>
        <p:txBody>
          <a:bodyPr wrap="square" lIns="0" tIns="0" rIns="0" bIns="0" rtlCol="0"/>
          <a:lstStyle/>
          <a:p>
            <a:endParaRPr dirty="0"/>
          </a:p>
        </p:txBody>
      </p:sp>
      <p:sp>
        <p:nvSpPr>
          <p:cNvPr id="39" name="object 39"/>
          <p:cNvSpPr txBox="1"/>
          <p:nvPr/>
        </p:nvSpPr>
        <p:spPr>
          <a:xfrm>
            <a:off x="5696711" y="1024127"/>
            <a:ext cx="3973195" cy="535305"/>
          </a:xfrm>
          <a:prstGeom prst="rect">
            <a:avLst/>
          </a:prstGeom>
        </p:spPr>
        <p:txBody>
          <a:bodyPr vert="horz" wrap="square" lIns="0" tIns="40640" rIns="0" bIns="0" rtlCol="0">
            <a:spAutoFit/>
          </a:bodyPr>
          <a:lstStyle/>
          <a:p>
            <a:pPr marL="92710">
              <a:lnSpc>
                <a:spcPct val="100000"/>
              </a:lnSpc>
              <a:spcBef>
                <a:spcPts val="320"/>
              </a:spcBef>
            </a:pPr>
            <a:r>
              <a:rPr sz="1400" spc="-30" dirty="0">
                <a:latin typeface="Microsoft Sans Serif"/>
                <a:cs typeface="Microsoft Sans Serif"/>
              </a:rPr>
              <a:t>Добыча</a:t>
            </a:r>
            <a:r>
              <a:rPr sz="1400" spc="-10" dirty="0">
                <a:latin typeface="Microsoft Sans Serif"/>
                <a:cs typeface="Microsoft Sans Serif"/>
              </a:rPr>
              <a:t> полезных</a:t>
            </a:r>
            <a:r>
              <a:rPr sz="1400" spc="-20" dirty="0">
                <a:latin typeface="Microsoft Sans Serif"/>
                <a:cs typeface="Microsoft Sans Serif"/>
              </a:rPr>
              <a:t> ископаемых</a:t>
            </a:r>
            <a:endParaRPr sz="1400" dirty="0">
              <a:latin typeface="Microsoft Sans Serif"/>
              <a:cs typeface="Microsoft Sans Serif"/>
            </a:endParaRPr>
          </a:p>
          <a:p>
            <a:pPr marL="92710">
              <a:lnSpc>
                <a:spcPct val="100000"/>
              </a:lnSpc>
              <a:spcBef>
                <a:spcPts val="5"/>
              </a:spcBef>
            </a:pPr>
            <a:r>
              <a:rPr sz="1400" spc="-10" dirty="0">
                <a:latin typeface="Microsoft Sans Serif"/>
                <a:cs typeface="Microsoft Sans Serif"/>
              </a:rPr>
              <a:t>(млрд</a:t>
            </a:r>
            <a:r>
              <a:rPr sz="1400" spc="-35" dirty="0">
                <a:latin typeface="Microsoft Sans Serif"/>
                <a:cs typeface="Microsoft Sans Serif"/>
              </a:rPr>
              <a:t> </a:t>
            </a:r>
            <a:r>
              <a:rPr sz="1400" spc="-5" dirty="0">
                <a:latin typeface="Microsoft Sans Serif"/>
                <a:cs typeface="Microsoft Sans Serif"/>
              </a:rPr>
              <a:t>рублей)</a:t>
            </a:r>
            <a:endParaRPr sz="1400" dirty="0">
              <a:latin typeface="Microsoft Sans Serif"/>
              <a:cs typeface="Microsoft Sans Serif"/>
            </a:endParaRPr>
          </a:p>
        </p:txBody>
      </p:sp>
      <p:pic>
        <p:nvPicPr>
          <p:cNvPr id="40" name="object 40"/>
          <p:cNvPicPr/>
          <p:nvPr/>
        </p:nvPicPr>
        <p:blipFill>
          <a:blip r:embed="rId7" cstate="print"/>
          <a:stretch>
            <a:fillRect/>
          </a:stretch>
        </p:blipFill>
        <p:spPr>
          <a:xfrm>
            <a:off x="9179052" y="1089660"/>
            <a:ext cx="455675" cy="431291"/>
          </a:xfrm>
          <a:prstGeom prst="rect">
            <a:avLst/>
          </a:prstGeom>
        </p:spPr>
      </p:pic>
      <p:grpSp>
        <p:nvGrpSpPr>
          <p:cNvPr id="41" name="object 41"/>
          <p:cNvGrpSpPr/>
          <p:nvPr/>
        </p:nvGrpSpPr>
        <p:grpSpPr>
          <a:xfrm>
            <a:off x="318488" y="3642317"/>
            <a:ext cx="4008175" cy="2590884"/>
            <a:chOff x="318488" y="3642317"/>
            <a:chExt cx="4008175" cy="2590884"/>
          </a:xfrm>
        </p:grpSpPr>
        <p:pic>
          <p:nvPicPr>
            <p:cNvPr id="42" name="object 42"/>
            <p:cNvPicPr/>
            <p:nvPr/>
          </p:nvPicPr>
          <p:blipFill>
            <a:blip r:embed="rId8" cstate="print"/>
            <a:stretch>
              <a:fillRect/>
            </a:stretch>
          </p:blipFill>
          <p:spPr>
            <a:xfrm>
              <a:off x="318488" y="3642317"/>
              <a:ext cx="4008175" cy="2590884"/>
            </a:xfrm>
            <a:prstGeom prst="rect">
              <a:avLst/>
            </a:prstGeom>
          </p:spPr>
        </p:pic>
        <p:sp>
          <p:nvSpPr>
            <p:cNvPr id="43" name="object 43"/>
            <p:cNvSpPr/>
            <p:nvPr/>
          </p:nvSpPr>
          <p:spPr>
            <a:xfrm>
              <a:off x="405268" y="4341240"/>
              <a:ext cx="3842385" cy="1850389"/>
            </a:xfrm>
            <a:custGeom>
              <a:avLst/>
              <a:gdLst/>
              <a:ahLst/>
              <a:cxnLst/>
              <a:rect l="l" t="t" r="r" b="b"/>
              <a:pathLst>
                <a:path w="3842385" h="1850389">
                  <a:moveTo>
                    <a:pt x="0" y="1850135"/>
                  </a:moveTo>
                  <a:lnTo>
                    <a:pt x="3842004" y="1850135"/>
                  </a:lnTo>
                  <a:lnTo>
                    <a:pt x="3842004" y="0"/>
                  </a:lnTo>
                  <a:lnTo>
                    <a:pt x="0" y="0"/>
                  </a:lnTo>
                  <a:lnTo>
                    <a:pt x="0" y="1850135"/>
                  </a:lnTo>
                  <a:close/>
                </a:path>
              </a:pathLst>
            </a:custGeom>
            <a:solidFill>
              <a:srgbClr val="FFFFFF"/>
            </a:solidFill>
          </p:spPr>
          <p:txBody>
            <a:bodyPr wrap="square" lIns="0" tIns="0" rIns="0" bIns="0" rtlCol="0"/>
            <a:lstStyle/>
            <a:p>
              <a:endParaRPr dirty="0"/>
            </a:p>
          </p:txBody>
        </p:sp>
        <p:sp>
          <p:nvSpPr>
            <p:cNvPr id="44" name="object 44"/>
            <p:cNvSpPr/>
            <p:nvPr/>
          </p:nvSpPr>
          <p:spPr>
            <a:xfrm>
              <a:off x="3107436" y="5071870"/>
              <a:ext cx="1138428" cy="995173"/>
            </a:xfrm>
            <a:custGeom>
              <a:avLst/>
              <a:gdLst>
                <a:gd name="connsiteX0" fmla="*/ 1421892 w 1421892"/>
                <a:gd name="connsiteY0" fmla="*/ 795528 h 995172"/>
                <a:gd name="connsiteX1" fmla="*/ 1327404 w 1421892"/>
                <a:gd name="connsiteY1" fmla="*/ 795528 h 995172"/>
                <a:gd name="connsiteX2" fmla="*/ 1327404 w 1421892"/>
                <a:gd name="connsiteY2" fmla="*/ 995172 h 995172"/>
                <a:gd name="connsiteX3" fmla="*/ 1421892 w 1421892"/>
                <a:gd name="connsiteY3" fmla="*/ 995172 h 995172"/>
                <a:gd name="connsiteX4" fmla="*/ 1421892 w 1421892"/>
                <a:gd name="connsiteY4" fmla="*/ 795528 h 995172"/>
                <a:gd name="connsiteX0" fmla="*/ 1421892 w 1421892"/>
                <a:gd name="connsiteY0" fmla="*/ 397764 h 995172"/>
                <a:gd name="connsiteX1" fmla="*/ 0 w 1421892"/>
                <a:gd name="connsiteY1" fmla="*/ 397764 h 995172"/>
                <a:gd name="connsiteX2" fmla="*/ 917654 w 1421892"/>
                <a:gd name="connsiteY2" fmla="*/ 600662 h 995172"/>
                <a:gd name="connsiteX3" fmla="*/ 1421892 w 1421892"/>
                <a:gd name="connsiteY3" fmla="*/ 597408 h 995172"/>
                <a:gd name="connsiteX4" fmla="*/ 1421892 w 1421892"/>
                <a:gd name="connsiteY4" fmla="*/ 397764 h 995172"/>
                <a:gd name="connsiteX0" fmla="*/ 1421892 w 1421892"/>
                <a:gd name="connsiteY0" fmla="*/ 0 h 995172"/>
                <a:gd name="connsiteX1" fmla="*/ 283464 w 1421892"/>
                <a:gd name="connsiteY1" fmla="*/ 0 h 995172"/>
                <a:gd name="connsiteX2" fmla="*/ 283464 w 1421892"/>
                <a:gd name="connsiteY2" fmla="*/ 199644 h 995172"/>
                <a:gd name="connsiteX3" fmla="*/ 1421892 w 1421892"/>
                <a:gd name="connsiteY3" fmla="*/ 199644 h 995172"/>
                <a:gd name="connsiteX4" fmla="*/ 1421892 w 1421892"/>
                <a:gd name="connsiteY4" fmla="*/ 0 h 995172"/>
                <a:gd name="connsiteX0" fmla="*/ 1138428 w 1138428"/>
                <a:gd name="connsiteY0" fmla="*/ 795528 h 995172"/>
                <a:gd name="connsiteX1" fmla="*/ 1043940 w 1138428"/>
                <a:gd name="connsiteY1" fmla="*/ 795528 h 995172"/>
                <a:gd name="connsiteX2" fmla="*/ 1043940 w 1138428"/>
                <a:gd name="connsiteY2" fmla="*/ 995172 h 995172"/>
                <a:gd name="connsiteX3" fmla="*/ 1138428 w 1138428"/>
                <a:gd name="connsiteY3" fmla="*/ 995172 h 995172"/>
                <a:gd name="connsiteX4" fmla="*/ 1138428 w 1138428"/>
                <a:gd name="connsiteY4" fmla="*/ 795528 h 995172"/>
                <a:gd name="connsiteX0" fmla="*/ 1138428 w 1138428"/>
                <a:gd name="connsiteY0" fmla="*/ 397764 h 995172"/>
                <a:gd name="connsiteX1" fmla="*/ 630936 w 1138428"/>
                <a:gd name="connsiteY1" fmla="*/ 397764 h 995172"/>
                <a:gd name="connsiteX2" fmla="*/ 634190 w 1138428"/>
                <a:gd name="connsiteY2" fmla="*/ 600662 h 995172"/>
                <a:gd name="connsiteX3" fmla="*/ 1138428 w 1138428"/>
                <a:gd name="connsiteY3" fmla="*/ 597408 h 995172"/>
                <a:gd name="connsiteX4" fmla="*/ 1138428 w 1138428"/>
                <a:gd name="connsiteY4" fmla="*/ 397764 h 995172"/>
                <a:gd name="connsiteX0" fmla="*/ 1138428 w 1138428"/>
                <a:gd name="connsiteY0" fmla="*/ 0 h 995172"/>
                <a:gd name="connsiteX1" fmla="*/ 0 w 1138428"/>
                <a:gd name="connsiteY1" fmla="*/ 0 h 995172"/>
                <a:gd name="connsiteX2" fmla="*/ 0 w 1138428"/>
                <a:gd name="connsiteY2" fmla="*/ 199644 h 995172"/>
                <a:gd name="connsiteX3" fmla="*/ 1138428 w 1138428"/>
                <a:gd name="connsiteY3" fmla="*/ 199644 h 995172"/>
                <a:gd name="connsiteX4" fmla="*/ 1138428 w 1138428"/>
                <a:gd name="connsiteY4" fmla="*/ 0 h 995172"/>
                <a:gd name="connsiteX0" fmla="*/ 1138428 w 1138428"/>
                <a:gd name="connsiteY0" fmla="*/ 795528 h 995172"/>
                <a:gd name="connsiteX1" fmla="*/ 1043940 w 1138428"/>
                <a:gd name="connsiteY1" fmla="*/ 795528 h 995172"/>
                <a:gd name="connsiteX2" fmla="*/ 1043940 w 1138428"/>
                <a:gd name="connsiteY2" fmla="*/ 995172 h 995172"/>
                <a:gd name="connsiteX3" fmla="*/ 1138428 w 1138428"/>
                <a:gd name="connsiteY3" fmla="*/ 995172 h 995172"/>
                <a:gd name="connsiteX4" fmla="*/ 1138428 w 1138428"/>
                <a:gd name="connsiteY4" fmla="*/ 795528 h 995172"/>
                <a:gd name="connsiteX0" fmla="*/ 1138428 w 1138428"/>
                <a:gd name="connsiteY0" fmla="*/ 397764 h 995172"/>
                <a:gd name="connsiteX1" fmla="*/ 630936 w 1138428"/>
                <a:gd name="connsiteY1" fmla="*/ 397764 h 995172"/>
                <a:gd name="connsiteX2" fmla="*/ 54962 w 1138428"/>
                <a:gd name="connsiteY2" fmla="*/ 610425 h 995172"/>
                <a:gd name="connsiteX3" fmla="*/ 1138428 w 1138428"/>
                <a:gd name="connsiteY3" fmla="*/ 597408 h 995172"/>
                <a:gd name="connsiteX4" fmla="*/ 1138428 w 1138428"/>
                <a:gd name="connsiteY4" fmla="*/ 397764 h 995172"/>
                <a:gd name="connsiteX0" fmla="*/ 1138428 w 1138428"/>
                <a:gd name="connsiteY0" fmla="*/ 0 h 995172"/>
                <a:gd name="connsiteX1" fmla="*/ 0 w 1138428"/>
                <a:gd name="connsiteY1" fmla="*/ 0 h 995172"/>
                <a:gd name="connsiteX2" fmla="*/ 0 w 1138428"/>
                <a:gd name="connsiteY2" fmla="*/ 199644 h 995172"/>
                <a:gd name="connsiteX3" fmla="*/ 1138428 w 1138428"/>
                <a:gd name="connsiteY3" fmla="*/ 199644 h 995172"/>
                <a:gd name="connsiteX4" fmla="*/ 1138428 w 1138428"/>
                <a:gd name="connsiteY4" fmla="*/ 0 h 995172"/>
                <a:gd name="connsiteX0" fmla="*/ 1138428 w 1138428"/>
                <a:gd name="connsiteY0" fmla="*/ 795528 h 995172"/>
                <a:gd name="connsiteX1" fmla="*/ 1043940 w 1138428"/>
                <a:gd name="connsiteY1" fmla="*/ 795528 h 995172"/>
                <a:gd name="connsiteX2" fmla="*/ 1043940 w 1138428"/>
                <a:gd name="connsiteY2" fmla="*/ 995172 h 995172"/>
                <a:gd name="connsiteX3" fmla="*/ 1138428 w 1138428"/>
                <a:gd name="connsiteY3" fmla="*/ 995172 h 995172"/>
                <a:gd name="connsiteX4" fmla="*/ 1138428 w 1138428"/>
                <a:gd name="connsiteY4" fmla="*/ 795528 h 995172"/>
                <a:gd name="connsiteX0" fmla="*/ 1138428 w 1138428"/>
                <a:gd name="connsiteY0" fmla="*/ 397764 h 995172"/>
                <a:gd name="connsiteX1" fmla="*/ 51708 w 1138428"/>
                <a:gd name="connsiteY1" fmla="*/ 410781 h 995172"/>
                <a:gd name="connsiteX2" fmla="*/ 54962 w 1138428"/>
                <a:gd name="connsiteY2" fmla="*/ 610425 h 995172"/>
                <a:gd name="connsiteX3" fmla="*/ 1138428 w 1138428"/>
                <a:gd name="connsiteY3" fmla="*/ 597408 h 995172"/>
                <a:gd name="connsiteX4" fmla="*/ 1138428 w 1138428"/>
                <a:gd name="connsiteY4" fmla="*/ 397764 h 995172"/>
                <a:gd name="connsiteX0" fmla="*/ 1138428 w 1138428"/>
                <a:gd name="connsiteY0" fmla="*/ 0 h 995172"/>
                <a:gd name="connsiteX1" fmla="*/ 0 w 1138428"/>
                <a:gd name="connsiteY1" fmla="*/ 0 h 995172"/>
                <a:gd name="connsiteX2" fmla="*/ 0 w 1138428"/>
                <a:gd name="connsiteY2" fmla="*/ 199644 h 995172"/>
                <a:gd name="connsiteX3" fmla="*/ 1138428 w 1138428"/>
                <a:gd name="connsiteY3" fmla="*/ 199644 h 995172"/>
                <a:gd name="connsiteX4" fmla="*/ 1138428 w 1138428"/>
                <a:gd name="connsiteY4" fmla="*/ 0 h 995172"/>
                <a:gd name="connsiteX0" fmla="*/ 1138428 w 1138428"/>
                <a:gd name="connsiteY0" fmla="*/ 795528 h 995172"/>
                <a:gd name="connsiteX1" fmla="*/ 1043940 w 1138428"/>
                <a:gd name="connsiteY1" fmla="*/ 795528 h 995172"/>
                <a:gd name="connsiteX2" fmla="*/ 1043940 w 1138428"/>
                <a:gd name="connsiteY2" fmla="*/ 995172 h 995172"/>
                <a:gd name="connsiteX3" fmla="*/ 1138428 w 1138428"/>
                <a:gd name="connsiteY3" fmla="*/ 995172 h 995172"/>
                <a:gd name="connsiteX4" fmla="*/ 1138428 w 1138428"/>
                <a:gd name="connsiteY4" fmla="*/ 795528 h 995172"/>
                <a:gd name="connsiteX0" fmla="*/ 1138428 w 1138428"/>
                <a:gd name="connsiteY0" fmla="*/ 397764 h 995172"/>
                <a:gd name="connsiteX1" fmla="*/ 51708 w 1138428"/>
                <a:gd name="connsiteY1" fmla="*/ 410781 h 995172"/>
                <a:gd name="connsiteX2" fmla="*/ 54962 w 1138428"/>
                <a:gd name="connsiteY2" fmla="*/ 603917 h 995172"/>
                <a:gd name="connsiteX3" fmla="*/ 1138428 w 1138428"/>
                <a:gd name="connsiteY3" fmla="*/ 597408 h 995172"/>
                <a:gd name="connsiteX4" fmla="*/ 1138428 w 1138428"/>
                <a:gd name="connsiteY4" fmla="*/ 397764 h 995172"/>
                <a:gd name="connsiteX0" fmla="*/ 1138428 w 1138428"/>
                <a:gd name="connsiteY0" fmla="*/ 0 h 995172"/>
                <a:gd name="connsiteX1" fmla="*/ 0 w 1138428"/>
                <a:gd name="connsiteY1" fmla="*/ 0 h 995172"/>
                <a:gd name="connsiteX2" fmla="*/ 0 w 1138428"/>
                <a:gd name="connsiteY2" fmla="*/ 199644 h 995172"/>
                <a:gd name="connsiteX3" fmla="*/ 1138428 w 1138428"/>
                <a:gd name="connsiteY3" fmla="*/ 199644 h 995172"/>
                <a:gd name="connsiteX4" fmla="*/ 1138428 w 1138428"/>
                <a:gd name="connsiteY4" fmla="*/ 0 h 995172"/>
                <a:gd name="connsiteX0" fmla="*/ 1138428 w 1138428"/>
                <a:gd name="connsiteY0" fmla="*/ 795528 h 995172"/>
                <a:gd name="connsiteX1" fmla="*/ 672973 w 1138428"/>
                <a:gd name="connsiteY1" fmla="*/ 802036 h 995172"/>
                <a:gd name="connsiteX2" fmla="*/ 1043940 w 1138428"/>
                <a:gd name="connsiteY2" fmla="*/ 995172 h 995172"/>
                <a:gd name="connsiteX3" fmla="*/ 1138428 w 1138428"/>
                <a:gd name="connsiteY3" fmla="*/ 995172 h 995172"/>
                <a:gd name="connsiteX4" fmla="*/ 1138428 w 1138428"/>
                <a:gd name="connsiteY4" fmla="*/ 795528 h 995172"/>
                <a:gd name="connsiteX0" fmla="*/ 1138428 w 1138428"/>
                <a:gd name="connsiteY0" fmla="*/ 397764 h 995172"/>
                <a:gd name="connsiteX1" fmla="*/ 51708 w 1138428"/>
                <a:gd name="connsiteY1" fmla="*/ 410781 h 995172"/>
                <a:gd name="connsiteX2" fmla="*/ 54962 w 1138428"/>
                <a:gd name="connsiteY2" fmla="*/ 603917 h 995172"/>
                <a:gd name="connsiteX3" fmla="*/ 1138428 w 1138428"/>
                <a:gd name="connsiteY3" fmla="*/ 597408 h 995172"/>
                <a:gd name="connsiteX4" fmla="*/ 1138428 w 1138428"/>
                <a:gd name="connsiteY4" fmla="*/ 397764 h 995172"/>
                <a:gd name="connsiteX0" fmla="*/ 1138428 w 1138428"/>
                <a:gd name="connsiteY0" fmla="*/ 0 h 995172"/>
                <a:gd name="connsiteX1" fmla="*/ 0 w 1138428"/>
                <a:gd name="connsiteY1" fmla="*/ 0 h 995172"/>
                <a:gd name="connsiteX2" fmla="*/ 0 w 1138428"/>
                <a:gd name="connsiteY2" fmla="*/ 199644 h 995172"/>
                <a:gd name="connsiteX3" fmla="*/ 1138428 w 1138428"/>
                <a:gd name="connsiteY3" fmla="*/ 199644 h 995172"/>
                <a:gd name="connsiteX4" fmla="*/ 1138428 w 1138428"/>
                <a:gd name="connsiteY4" fmla="*/ 0 h 995172"/>
                <a:gd name="connsiteX0" fmla="*/ 1138428 w 1138428"/>
                <a:gd name="connsiteY0" fmla="*/ 795528 h 995172"/>
                <a:gd name="connsiteX1" fmla="*/ 672973 w 1138428"/>
                <a:gd name="connsiteY1" fmla="*/ 802036 h 995172"/>
                <a:gd name="connsiteX2" fmla="*/ 676228 w 1138428"/>
                <a:gd name="connsiteY2" fmla="*/ 988664 h 995172"/>
                <a:gd name="connsiteX3" fmla="*/ 1138428 w 1138428"/>
                <a:gd name="connsiteY3" fmla="*/ 995172 h 995172"/>
                <a:gd name="connsiteX4" fmla="*/ 1138428 w 1138428"/>
                <a:gd name="connsiteY4" fmla="*/ 795528 h 995172"/>
                <a:gd name="connsiteX0" fmla="*/ 1138428 w 1138428"/>
                <a:gd name="connsiteY0" fmla="*/ 397764 h 995172"/>
                <a:gd name="connsiteX1" fmla="*/ 51708 w 1138428"/>
                <a:gd name="connsiteY1" fmla="*/ 410781 h 995172"/>
                <a:gd name="connsiteX2" fmla="*/ 54962 w 1138428"/>
                <a:gd name="connsiteY2" fmla="*/ 603917 h 995172"/>
                <a:gd name="connsiteX3" fmla="*/ 1138428 w 1138428"/>
                <a:gd name="connsiteY3" fmla="*/ 597408 h 995172"/>
                <a:gd name="connsiteX4" fmla="*/ 1138428 w 1138428"/>
                <a:gd name="connsiteY4" fmla="*/ 397764 h 995172"/>
                <a:gd name="connsiteX0" fmla="*/ 1138428 w 1138428"/>
                <a:gd name="connsiteY0" fmla="*/ 0 h 995172"/>
                <a:gd name="connsiteX1" fmla="*/ 0 w 1138428"/>
                <a:gd name="connsiteY1" fmla="*/ 0 h 995172"/>
                <a:gd name="connsiteX2" fmla="*/ 0 w 1138428"/>
                <a:gd name="connsiteY2" fmla="*/ 199644 h 995172"/>
                <a:gd name="connsiteX3" fmla="*/ 1138428 w 1138428"/>
                <a:gd name="connsiteY3" fmla="*/ 199644 h 995172"/>
                <a:gd name="connsiteX4" fmla="*/ 1138428 w 1138428"/>
                <a:gd name="connsiteY4" fmla="*/ 0 h 995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428" h="995172">
                  <a:moveTo>
                    <a:pt x="1138428" y="795528"/>
                  </a:moveTo>
                  <a:lnTo>
                    <a:pt x="672973" y="802036"/>
                  </a:lnTo>
                  <a:lnTo>
                    <a:pt x="676228" y="988664"/>
                  </a:lnTo>
                  <a:lnTo>
                    <a:pt x="1138428" y="995172"/>
                  </a:lnTo>
                  <a:lnTo>
                    <a:pt x="1138428" y="795528"/>
                  </a:lnTo>
                  <a:close/>
                </a:path>
                <a:path w="1138428" h="995172">
                  <a:moveTo>
                    <a:pt x="1138428" y="397764"/>
                  </a:moveTo>
                  <a:lnTo>
                    <a:pt x="51708" y="410781"/>
                  </a:lnTo>
                  <a:cubicBezTo>
                    <a:pt x="52793" y="478414"/>
                    <a:pt x="53877" y="536284"/>
                    <a:pt x="54962" y="603917"/>
                  </a:cubicBezTo>
                  <a:lnTo>
                    <a:pt x="1138428" y="597408"/>
                  </a:lnTo>
                  <a:lnTo>
                    <a:pt x="1138428" y="397764"/>
                  </a:lnTo>
                  <a:close/>
                </a:path>
                <a:path w="1138428" h="995172">
                  <a:moveTo>
                    <a:pt x="1138428" y="0"/>
                  </a:moveTo>
                  <a:lnTo>
                    <a:pt x="0" y="0"/>
                  </a:lnTo>
                  <a:lnTo>
                    <a:pt x="0" y="199644"/>
                  </a:lnTo>
                  <a:lnTo>
                    <a:pt x="1138428" y="199644"/>
                  </a:lnTo>
                  <a:lnTo>
                    <a:pt x="1138428" y="0"/>
                  </a:lnTo>
                  <a:close/>
                </a:path>
              </a:pathLst>
            </a:custGeom>
            <a:solidFill>
              <a:srgbClr val="256F9F"/>
            </a:solidFill>
          </p:spPr>
          <p:txBody>
            <a:bodyPr wrap="square" lIns="0" tIns="0" rIns="0" bIns="0" rtlCol="0"/>
            <a:lstStyle/>
            <a:p>
              <a:endParaRPr dirty="0"/>
            </a:p>
          </p:txBody>
        </p:sp>
        <p:sp>
          <p:nvSpPr>
            <p:cNvPr id="45" name="object 45"/>
            <p:cNvSpPr/>
            <p:nvPr/>
          </p:nvSpPr>
          <p:spPr>
            <a:xfrm>
              <a:off x="2936777" y="4674107"/>
              <a:ext cx="1309468" cy="212217"/>
            </a:xfrm>
            <a:custGeom>
              <a:avLst/>
              <a:gdLst/>
              <a:ahLst/>
              <a:cxnLst/>
              <a:rect l="l" t="t" r="r" b="b"/>
              <a:pathLst>
                <a:path w="763904" h="200025">
                  <a:moveTo>
                    <a:pt x="763524" y="0"/>
                  </a:moveTo>
                  <a:lnTo>
                    <a:pt x="0" y="0"/>
                  </a:lnTo>
                  <a:lnTo>
                    <a:pt x="0" y="199644"/>
                  </a:lnTo>
                  <a:lnTo>
                    <a:pt x="763524" y="199644"/>
                  </a:lnTo>
                  <a:lnTo>
                    <a:pt x="763524" y="0"/>
                  </a:lnTo>
                  <a:close/>
                </a:path>
              </a:pathLst>
            </a:custGeom>
            <a:solidFill>
              <a:srgbClr val="78627E"/>
            </a:solidFill>
          </p:spPr>
          <p:txBody>
            <a:bodyPr wrap="square" lIns="0" tIns="0" rIns="0" bIns="0" rtlCol="0"/>
            <a:lstStyle/>
            <a:p>
              <a:endParaRPr dirty="0"/>
            </a:p>
          </p:txBody>
        </p:sp>
      </p:grpSp>
      <p:sp>
        <p:nvSpPr>
          <p:cNvPr id="46" name="object 46"/>
          <p:cNvSpPr txBox="1"/>
          <p:nvPr/>
        </p:nvSpPr>
        <p:spPr>
          <a:xfrm>
            <a:off x="3479023" y="5873292"/>
            <a:ext cx="288909"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1,0</a:t>
            </a:r>
            <a:endParaRPr sz="1200" dirty="0">
              <a:latin typeface="Microsoft Sans Serif"/>
              <a:cs typeface="Microsoft Sans Serif"/>
            </a:endParaRPr>
          </a:p>
        </p:txBody>
      </p:sp>
      <p:sp>
        <p:nvSpPr>
          <p:cNvPr id="47" name="object 47"/>
          <p:cNvSpPr txBox="1"/>
          <p:nvPr/>
        </p:nvSpPr>
        <p:spPr>
          <a:xfrm>
            <a:off x="2858867" y="5482580"/>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1,6</a:t>
            </a:r>
            <a:endParaRPr sz="1200" dirty="0">
              <a:latin typeface="Microsoft Sans Serif"/>
              <a:cs typeface="Microsoft Sans Serif"/>
            </a:endParaRPr>
          </a:p>
        </p:txBody>
      </p:sp>
      <p:sp>
        <p:nvSpPr>
          <p:cNvPr id="48" name="object 48"/>
          <p:cNvSpPr txBox="1"/>
          <p:nvPr/>
        </p:nvSpPr>
        <p:spPr>
          <a:xfrm>
            <a:off x="2836277" y="5066739"/>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1,6</a:t>
            </a:r>
            <a:endParaRPr sz="1200" dirty="0">
              <a:latin typeface="Microsoft Sans Serif"/>
              <a:cs typeface="Microsoft Sans Serif"/>
            </a:endParaRPr>
          </a:p>
        </p:txBody>
      </p:sp>
      <p:sp>
        <p:nvSpPr>
          <p:cNvPr id="49" name="object 49"/>
          <p:cNvSpPr txBox="1"/>
          <p:nvPr/>
        </p:nvSpPr>
        <p:spPr>
          <a:xfrm>
            <a:off x="2677517" y="4677461"/>
            <a:ext cx="281940"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1,8</a:t>
            </a:r>
            <a:endParaRPr sz="1200" dirty="0">
              <a:latin typeface="Microsoft Sans Serif"/>
              <a:cs typeface="Microsoft Sans Serif"/>
            </a:endParaRPr>
          </a:p>
        </p:txBody>
      </p:sp>
      <p:sp>
        <p:nvSpPr>
          <p:cNvPr id="50" name="object 50"/>
          <p:cNvSpPr/>
          <p:nvPr/>
        </p:nvSpPr>
        <p:spPr>
          <a:xfrm>
            <a:off x="403859" y="3713988"/>
            <a:ext cx="3842385" cy="601980"/>
          </a:xfrm>
          <a:custGeom>
            <a:avLst/>
            <a:gdLst/>
            <a:ahLst/>
            <a:cxnLst/>
            <a:rect l="l" t="t" r="r" b="b"/>
            <a:pathLst>
              <a:path w="3842385" h="601979">
                <a:moveTo>
                  <a:pt x="3842004" y="0"/>
                </a:moveTo>
                <a:lnTo>
                  <a:pt x="0" y="0"/>
                </a:lnTo>
                <a:lnTo>
                  <a:pt x="0" y="601980"/>
                </a:lnTo>
                <a:lnTo>
                  <a:pt x="3842004" y="601980"/>
                </a:lnTo>
                <a:lnTo>
                  <a:pt x="3842004" y="0"/>
                </a:lnTo>
                <a:close/>
              </a:path>
            </a:pathLst>
          </a:custGeom>
          <a:solidFill>
            <a:srgbClr val="EEF0F5"/>
          </a:solidFill>
        </p:spPr>
        <p:txBody>
          <a:bodyPr wrap="square" lIns="0" tIns="0" rIns="0" bIns="0" rtlCol="0"/>
          <a:lstStyle/>
          <a:p>
            <a:endParaRPr dirty="0"/>
          </a:p>
        </p:txBody>
      </p:sp>
      <p:sp>
        <p:nvSpPr>
          <p:cNvPr id="51" name="object 51"/>
          <p:cNvSpPr txBox="1"/>
          <p:nvPr/>
        </p:nvSpPr>
        <p:spPr>
          <a:xfrm>
            <a:off x="403859" y="3713988"/>
            <a:ext cx="3842385" cy="601980"/>
          </a:xfrm>
          <a:prstGeom prst="rect">
            <a:avLst/>
          </a:prstGeom>
        </p:spPr>
        <p:txBody>
          <a:bodyPr vert="horz" wrap="square" lIns="0" tIns="41275" rIns="0" bIns="0" rtlCol="0">
            <a:spAutoFit/>
          </a:bodyPr>
          <a:lstStyle/>
          <a:p>
            <a:pPr marL="90805">
              <a:lnSpc>
                <a:spcPct val="100000"/>
              </a:lnSpc>
              <a:spcBef>
                <a:spcPts val="325"/>
              </a:spcBef>
            </a:pPr>
            <a:r>
              <a:rPr sz="1400" dirty="0">
                <a:latin typeface="Microsoft Sans Serif"/>
                <a:cs typeface="Microsoft Sans Serif"/>
              </a:rPr>
              <a:t>Обрабатывающие</a:t>
            </a:r>
            <a:r>
              <a:rPr sz="1400" spc="-55" dirty="0">
                <a:latin typeface="Microsoft Sans Serif"/>
                <a:cs typeface="Microsoft Sans Serif"/>
              </a:rPr>
              <a:t> </a:t>
            </a:r>
            <a:r>
              <a:rPr sz="1400" spc="-10" dirty="0">
                <a:latin typeface="Microsoft Sans Serif"/>
                <a:cs typeface="Microsoft Sans Serif"/>
              </a:rPr>
              <a:t>производства</a:t>
            </a:r>
            <a:endParaRPr sz="1400" dirty="0">
              <a:latin typeface="Microsoft Sans Serif"/>
              <a:cs typeface="Microsoft Sans Serif"/>
            </a:endParaRPr>
          </a:p>
          <a:p>
            <a:pPr marL="90805">
              <a:lnSpc>
                <a:spcPct val="100000"/>
              </a:lnSpc>
              <a:spcBef>
                <a:spcPts val="5"/>
              </a:spcBef>
            </a:pPr>
            <a:r>
              <a:rPr sz="1400" spc="-10" dirty="0">
                <a:latin typeface="Microsoft Sans Serif"/>
                <a:cs typeface="Microsoft Sans Serif"/>
              </a:rPr>
              <a:t>(млн</a:t>
            </a:r>
            <a:r>
              <a:rPr sz="1400" spc="-30" dirty="0">
                <a:latin typeface="Microsoft Sans Serif"/>
                <a:cs typeface="Microsoft Sans Serif"/>
              </a:rPr>
              <a:t> </a:t>
            </a:r>
            <a:r>
              <a:rPr sz="1400" spc="-5" dirty="0">
                <a:latin typeface="Microsoft Sans Serif"/>
                <a:cs typeface="Microsoft Sans Serif"/>
              </a:rPr>
              <a:t>рублей)</a:t>
            </a:r>
            <a:endParaRPr sz="1400" dirty="0">
              <a:latin typeface="Microsoft Sans Serif"/>
              <a:cs typeface="Microsoft Sans Serif"/>
            </a:endParaRPr>
          </a:p>
        </p:txBody>
      </p:sp>
      <p:pic>
        <p:nvPicPr>
          <p:cNvPr id="52" name="object 52"/>
          <p:cNvPicPr/>
          <p:nvPr/>
        </p:nvPicPr>
        <p:blipFill>
          <a:blip r:embed="rId9" cstate="print"/>
          <a:stretch>
            <a:fillRect/>
          </a:stretch>
        </p:blipFill>
        <p:spPr>
          <a:xfrm>
            <a:off x="3468623" y="3713988"/>
            <a:ext cx="723900" cy="600456"/>
          </a:xfrm>
          <a:prstGeom prst="rect">
            <a:avLst/>
          </a:prstGeom>
        </p:spPr>
      </p:pic>
      <p:sp>
        <p:nvSpPr>
          <p:cNvPr id="53" name="object 53"/>
          <p:cNvSpPr txBox="1"/>
          <p:nvPr/>
        </p:nvSpPr>
        <p:spPr>
          <a:xfrm>
            <a:off x="4535551" y="1837181"/>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3</a:t>
            </a:r>
            <a:r>
              <a:rPr sz="1300" spc="-25" dirty="0">
                <a:latin typeface="Microsoft Sans Serif"/>
                <a:cs typeface="Microsoft Sans Serif"/>
              </a:rPr>
              <a:t> отчет</a:t>
            </a:r>
            <a:endParaRPr sz="1300" dirty="0">
              <a:latin typeface="Microsoft Sans Serif"/>
              <a:cs typeface="Microsoft Sans Serif"/>
            </a:endParaRPr>
          </a:p>
        </p:txBody>
      </p:sp>
      <p:sp>
        <p:nvSpPr>
          <p:cNvPr id="61" name="object 61"/>
          <p:cNvSpPr txBox="1"/>
          <p:nvPr/>
        </p:nvSpPr>
        <p:spPr>
          <a:xfrm>
            <a:off x="9418573" y="6397049"/>
            <a:ext cx="203200" cy="197485"/>
          </a:xfrm>
          <a:prstGeom prst="rect">
            <a:avLst/>
          </a:prstGeom>
        </p:spPr>
        <p:txBody>
          <a:bodyPr vert="horz" wrap="square" lIns="0" tIns="0" rIns="0" bIns="0" rtlCol="0">
            <a:spAutoFit/>
          </a:bodyPr>
          <a:lstStyle/>
          <a:p>
            <a:pPr marL="38100">
              <a:lnSpc>
                <a:spcPts val="1440"/>
              </a:lnSpc>
            </a:pPr>
            <a:fld id="{81D60167-4931-47E6-BA6A-407CBD079E47}" type="slidenum">
              <a:rPr sz="1200" spc="-5" dirty="0">
                <a:solidFill>
                  <a:srgbClr val="888888"/>
                </a:solidFill>
                <a:latin typeface="Microsoft Sans Serif"/>
                <a:cs typeface="Microsoft Sans Serif"/>
              </a:rPr>
              <a:pPr marL="38100">
                <a:lnSpc>
                  <a:spcPts val="1440"/>
                </a:lnSpc>
              </a:pPr>
              <a:t>7</a:t>
            </a:fld>
            <a:endParaRPr sz="1200" dirty="0">
              <a:latin typeface="Microsoft Sans Serif"/>
              <a:cs typeface="Microsoft Sans Serif"/>
            </a:endParaRPr>
          </a:p>
        </p:txBody>
      </p:sp>
      <p:sp>
        <p:nvSpPr>
          <p:cNvPr id="54" name="object 54"/>
          <p:cNvSpPr txBox="1"/>
          <p:nvPr/>
        </p:nvSpPr>
        <p:spPr>
          <a:xfrm>
            <a:off x="4473066" y="2233422"/>
            <a:ext cx="973455"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3</a:t>
            </a:r>
            <a:r>
              <a:rPr sz="1300" spc="-20" dirty="0">
                <a:latin typeface="Microsoft Sans Serif"/>
                <a:cs typeface="Microsoft Sans Serif"/>
              </a:rPr>
              <a:t> оценка</a:t>
            </a:r>
            <a:endParaRPr sz="1300" dirty="0">
              <a:latin typeface="Microsoft Sans Serif"/>
              <a:cs typeface="Microsoft Sans Serif"/>
            </a:endParaRPr>
          </a:p>
        </p:txBody>
      </p:sp>
      <p:sp>
        <p:nvSpPr>
          <p:cNvPr id="55" name="object 55"/>
          <p:cNvSpPr txBox="1"/>
          <p:nvPr/>
        </p:nvSpPr>
        <p:spPr>
          <a:xfrm>
            <a:off x="4535551" y="2629916"/>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2</a:t>
            </a:r>
            <a:r>
              <a:rPr sz="1300" spc="-25" dirty="0">
                <a:latin typeface="Microsoft Sans Serif"/>
                <a:cs typeface="Microsoft Sans Serif"/>
              </a:rPr>
              <a:t> отчет</a:t>
            </a:r>
            <a:endParaRPr sz="1300" dirty="0">
              <a:latin typeface="Microsoft Sans Serif"/>
              <a:cs typeface="Microsoft Sans Serif"/>
            </a:endParaRPr>
          </a:p>
        </p:txBody>
      </p:sp>
      <p:sp>
        <p:nvSpPr>
          <p:cNvPr id="56" name="object 56"/>
          <p:cNvSpPr txBox="1"/>
          <p:nvPr/>
        </p:nvSpPr>
        <p:spPr>
          <a:xfrm>
            <a:off x="4535551" y="3026155"/>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1</a:t>
            </a:r>
            <a:r>
              <a:rPr sz="1300" spc="-25" dirty="0">
                <a:latin typeface="Microsoft Sans Serif"/>
                <a:cs typeface="Microsoft Sans Serif"/>
              </a:rPr>
              <a:t> отчет</a:t>
            </a:r>
            <a:endParaRPr sz="1300" dirty="0">
              <a:latin typeface="Microsoft Sans Serif"/>
              <a:cs typeface="Microsoft Sans Serif"/>
            </a:endParaRPr>
          </a:p>
        </p:txBody>
      </p:sp>
      <p:sp>
        <p:nvSpPr>
          <p:cNvPr id="57" name="object 57"/>
          <p:cNvSpPr txBox="1"/>
          <p:nvPr/>
        </p:nvSpPr>
        <p:spPr>
          <a:xfrm>
            <a:off x="4583684" y="4623003"/>
            <a:ext cx="849630"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3</a:t>
            </a:r>
            <a:r>
              <a:rPr sz="1300" spc="-25" dirty="0">
                <a:latin typeface="Microsoft Sans Serif"/>
                <a:cs typeface="Microsoft Sans Serif"/>
              </a:rPr>
              <a:t> отчет</a:t>
            </a:r>
            <a:endParaRPr sz="1300" dirty="0">
              <a:latin typeface="Microsoft Sans Serif"/>
              <a:cs typeface="Microsoft Sans Serif"/>
            </a:endParaRPr>
          </a:p>
        </p:txBody>
      </p:sp>
      <p:sp>
        <p:nvSpPr>
          <p:cNvPr id="58" name="object 58"/>
          <p:cNvSpPr txBox="1"/>
          <p:nvPr/>
        </p:nvSpPr>
        <p:spPr>
          <a:xfrm>
            <a:off x="4521200" y="5019802"/>
            <a:ext cx="973455"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3</a:t>
            </a:r>
            <a:r>
              <a:rPr sz="1300" spc="-20" dirty="0">
                <a:latin typeface="Microsoft Sans Serif"/>
                <a:cs typeface="Microsoft Sans Serif"/>
              </a:rPr>
              <a:t> оценка</a:t>
            </a:r>
            <a:endParaRPr sz="1300" dirty="0">
              <a:latin typeface="Microsoft Sans Serif"/>
              <a:cs typeface="Microsoft Sans Serif"/>
            </a:endParaRPr>
          </a:p>
        </p:txBody>
      </p:sp>
      <p:sp>
        <p:nvSpPr>
          <p:cNvPr id="59" name="object 59"/>
          <p:cNvSpPr txBox="1"/>
          <p:nvPr/>
        </p:nvSpPr>
        <p:spPr>
          <a:xfrm>
            <a:off x="4583684" y="5416092"/>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2</a:t>
            </a:r>
            <a:r>
              <a:rPr sz="1300" spc="-25" dirty="0">
                <a:latin typeface="Microsoft Sans Serif"/>
                <a:cs typeface="Microsoft Sans Serif"/>
              </a:rPr>
              <a:t> отчет</a:t>
            </a:r>
            <a:endParaRPr sz="1300" dirty="0">
              <a:latin typeface="Microsoft Sans Serif"/>
              <a:cs typeface="Microsoft Sans Serif"/>
            </a:endParaRPr>
          </a:p>
        </p:txBody>
      </p:sp>
      <p:sp>
        <p:nvSpPr>
          <p:cNvPr id="60" name="object 60"/>
          <p:cNvSpPr txBox="1"/>
          <p:nvPr/>
        </p:nvSpPr>
        <p:spPr>
          <a:xfrm>
            <a:off x="4583684" y="5812332"/>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1</a:t>
            </a:r>
            <a:r>
              <a:rPr sz="1300" spc="-25" dirty="0">
                <a:latin typeface="Microsoft Sans Serif"/>
                <a:cs typeface="Microsoft Sans Serif"/>
              </a:rPr>
              <a:t> отчет</a:t>
            </a:r>
            <a:endParaRPr sz="1300" dirty="0">
              <a:latin typeface="Microsoft Sans Serif"/>
              <a:cs typeface="Microsoft Sans Serif"/>
            </a:endParaRPr>
          </a:p>
        </p:txBody>
      </p:sp>
      <p:pic>
        <p:nvPicPr>
          <p:cNvPr id="63" name="Рисунок 62">
            <a:extLst>
              <a:ext uri="{FF2B5EF4-FFF2-40B4-BE49-F238E27FC236}">
                <a16:creationId xmlns:a16="http://schemas.microsoft.com/office/drawing/2014/main" id="{278EA3FC-B1F8-4AB5-A1A8-1EE00EC54D4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79052" y="3726705"/>
            <a:ext cx="474690" cy="47469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6313" y="432947"/>
            <a:ext cx="2828290" cy="289823"/>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000000"/>
                </a:solidFill>
                <a:latin typeface="Arial" panose="020B0604020202020204" pitchFamily="34" charset="0"/>
                <a:cs typeface="Arial" panose="020B0604020202020204" pitchFamily="34" charset="0"/>
              </a:rPr>
              <a:t>Контактная</a:t>
            </a:r>
            <a:r>
              <a:rPr sz="1800" b="1" spc="20" dirty="0">
                <a:solidFill>
                  <a:srgbClr val="000000"/>
                </a:solidFill>
                <a:latin typeface="Arial" panose="020B0604020202020204" pitchFamily="34" charset="0"/>
                <a:cs typeface="Arial" panose="020B0604020202020204" pitchFamily="34" charset="0"/>
              </a:rPr>
              <a:t> </a:t>
            </a:r>
            <a:r>
              <a:rPr sz="1800" b="1" spc="-15" dirty="0">
                <a:solidFill>
                  <a:srgbClr val="000000"/>
                </a:solidFill>
                <a:latin typeface="Arial" panose="020B0604020202020204" pitchFamily="34" charset="0"/>
                <a:cs typeface="Arial" panose="020B0604020202020204" pitchFamily="34" charset="0"/>
              </a:rPr>
              <a:t>информация</a:t>
            </a:r>
          </a:p>
        </p:txBody>
      </p:sp>
      <p:sp>
        <p:nvSpPr>
          <p:cNvPr id="6" name="object 6"/>
          <p:cNvSpPr/>
          <p:nvPr/>
        </p:nvSpPr>
        <p:spPr>
          <a:xfrm>
            <a:off x="433951" y="833548"/>
            <a:ext cx="9255245" cy="708987"/>
          </a:xfrm>
          <a:custGeom>
            <a:avLst/>
            <a:gdLst/>
            <a:ahLst/>
            <a:cxnLst/>
            <a:rect l="l" t="t" r="r" b="b"/>
            <a:pathLst>
              <a:path w="9288780" h="647700">
                <a:moveTo>
                  <a:pt x="9180830" y="0"/>
                </a:moveTo>
                <a:lnTo>
                  <a:pt x="107950" y="0"/>
                </a:lnTo>
                <a:lnTo>
                  <a:pt x="65933" y="8491"/>
                </a:lnTo>
                <a:lnTo>
                  <a:pt x="31619" y="31638"/>
                </a:lnTo>
                <a:lnTo>
                  <a:pt x="8483" y="65954"/>
                </a:lnTo>
                <a:lnTo>
                  <a:pt x="0" y="107950"/>
                </a:lnTo>
                <a:lnTo>
                  <a:pt x="0" y="539750"/>
                </a:lnTo>
                <a:lnTo>
                  <a:pt x="8483" y="581745"/>
                </a:lnTo>
                <a:lnTo>
                  <a:pt x="31619" y="616061"/>
                </a:lnTo>
                <a:lnTo>
                  <a:pt x="65933" y="639208"/>
                </a:lnTo>
                <a:lnTo>
                  <a:pt x="107950" y="647700"/>
                </a:lnTo>
                <a:lnTo>
                  <a:pt x="9180830" y="647700"/>
                </a:lnTo>
                <a:lnTo>
                  <a:pt x="9222825" y="639208"/>
                </a:lnTo>
                <a:lnTo>
                  <a:pt x="9257141" y="616061"/>
                </a:lnTo>
                <a:lnTo>
                  <a:pt x="9280288" y="581745"/>
                </a:lnTo>
                <a:lnTo>
                  <a:pt x="9288780" y="539750"/>
                </a:lnTo>
                <a:lnTo>
                  <a:pt x="9288780" y="107950"/>
                </a:lnTo>
                <a:lnTo>
                  <a:pt x="9280288" y="65954"/>
                </a:lnTo>
                <a:lnTo>
                  <a:pt x="9257141" y="31638"/>
                </a:lnTo>
                <a:lnTo>
                  <a:pt x="9222825" y="8491"/>
                </a:lnTo>
                <a:lnTo>
                  <a:pt x="9180830" y="0"/>
                </a:lnTo>
                <a:close/>
              </a:path>
            </a:pathLst>
          </a:custGeom>
          <a:solidFill>
            <a:schemeClr val="accent1">
              <a:lumMod val="20000"/>
              <a:lumOff val="80000"/>
            </a:schemeClr>
          </a:solidFill>
        </p:spPr>
        <p:txBody>
          <a:bodyPr wrap="square" lIns="0" tIns="0" rIns="0" bIns="0" rtlCol="0"/>
          <a:lstStyle/>
          <a:p>
            <a:endParaRPr dirty="0"/>
          </a:p>
        </p:txBody>
      </p:sp>
      <p:sp>
        <p:nvSpPr>
          <p:cNvPr id="7" name="object 7"/>
          <p:cNvSpPr txBox="1"/>
          <p:nvPr/>
        </p:nvSpPr>
        <p:spPr>
          <a:xfrm>
            <a:off x="1583258" y="916107"/>
            <a:ext cx="6956630" cy="504625"/>
          </a:xfrm>
          <a:prstGeom prst="rect">
            <a:avLst/>
          </a:prstGeom>
        </p:spPr>
        <p:txBody>
          <a:bodyPr vert="horz" wrap="square" lIns="0" tIns="12065" rIns="0" bIns="0" rtlCol="0">
            <a:spAutoFit/>
          </a:bodyPr>
          <a:lstStyle/>
          <a:p>
            <a:pPr marR="45085" algn="ctr">
              <a:lnSpc>
                <a:spcPct val="100000"/>
              </a:lnSpc>
              <a:spcBef>
                <a:spcPts val="95"/>
              </a:spcBef>
            </a:pPr>
            <a:r>
              <a:rPr sz="1600" spc="-25" dirty="0">
                <a:latin typeface="Microsoft Sans Serif"/>
                <a:cs typeface="Microsoft Sans Serif"/>
              </a:rPr>
              <a:t>Финансовое</a:t>
            </a:r>
            <a:r>
              <a:rPr sz="1600" spc="40" dirty="0">
                <a:latin typeface="Microsoft Sans Serif"/>
                <a:cs typeface="Microsoft Sans Serif"/>
              </a:rPr>
              <a:t> </a:t>
            </a:r>
            <a:r>
              <a:rPr sz="1600" spc="-15" dirty="0">
                <a:latin typeface="Microsoft Sans Serif"/>
                <a:cs typeface="Microsoft Sans Serif"/>
              </a:rPr>
              <a:t>управление</a:t>
            </a:r>
            <a:endParaRPr sz="1600" dirty="0">
              <a:latin typeface="Microsoft Sans Serif"/>
              <a:cs typeface="Microsoft Sans Serif"/>
            </a:endParaRPr>
          </a:p>
          <a:p>
            <a:pPr algn="ctr">
              <a:lnSpc>
                <a:spcPct val="100000"/>
              </a:lnSpc>
              <a:spcBef>
                <a:spcPts val="5"/>
              </a:spcBef>
            </a:pPr>
            <a:r>
              <a:rPr lang="ru-RU" sz="1600" spc="-15" dirty="0">
                <a:latin typeface="Microsoft Sans Serif"/>
                <a:cs typeface="Microsoft Sans Serif"/>
              </a:rPr>
              <a:t>Администрации Черемховского районного муниципального образования</a:t>
            </a:r>
            <a:endParaRPr sz="1600" dirty="0">
              <a:latin typeface="Microsoft Sans Serif"/>
              <a:cs typeface="Microsoft Sans Serif"/>
            </a:endParaRPr>
          </a:p>
        </p:txBody>
      </p:sp>
      <p:sp>
        <p:nvSpPr>
          <p:cNvPr id="11" name="object 11"/>
          <p:cNvSpPr/>
          <p:nvPr/>
        </p:nvSpPr>
        <p:spPr>
          <a:xfrm>
            <a:off x="454151" y="1845564"/>
            <a:ext cx="3937000" cy="1170940"/>
          </a:xfrm>
          <a:custGeom>
            <a:avLst/>
            <a:gdLst/>
            <a:ahLst/>
            <a:cxnLst/>
            <a:rect l="l" t="t" r="r" b="b"/>
            <a:pathLst>
              <a:path w="3937000" h="1170939">
                <a:moveTo>
                  <a:pt x="3765296" y="0"/>
                </a:moveTo>
                <a:lnTo>
                  <a:pt x="171183" y="0"/>
                </a:lnTo>
                <a:lnTo>
                  <a:pt x="125677" y="6110"/>
                </a:lnTo>
                <a:lnTo>
                  <a:pt x="84785" y="23358"/>
                </a:lnTo>
                <a:lnTo>
                  <a:pt x="50139" y="50117"/>
                </a:lnTo>
                <a:lnTo>
                  <a:pt x="23372" y="84760"/>
                </a:lnTo>
                <a:lnTo>
                  <a:pt x="6115" y="125662"/>
                </a:lnTo>
                <a:lnTo>
                  <a:pt x="0" y="171196"/>
                </a:lnTo>
                <a:lnTo>
                  <a:pt x="0" y="999236"/>
                </a:lnTo>
                <a:lnTo>
                  <a:pt x="6115" y="1044769"/>
                </a:lnTo>
                <a:lnTo>
                  <a:pt x="23372" y="1085671"/>
                </a:lnTo>
                <a:lnTo>
                  <a:pt x="50139" y="1120314"/>
                </a:lnTo>
                <a:lnTo>
                  <a:pt x="84785" y="1147073"/>
                </a:lnTo>
                <a:lnTo>
                  <a:pt x="125677" y="1164321"/>
                </a:lnTo>
                <a:lnTo>
                  <a:pt x="171183" y="1170432"/>
                </a:lnTo>
                <a:lnTo>
                  <a:pt x="3765296" y="1170432"/>
                </a:lnTo>
                <a:lnTo>
                  <a:pt x="3810829" y="1164321"/>
                </a:lnTo>
                <a:lnTo>
                  <a:pt x="3851731" y="1147073"/>
                </a:lnTo>
                <a:lnTo>
                  <a:pt x="3886374" y="1120314"/>
                </a:lnTo>
                <a:lnTo>
                  <a:pt x="3913133" y="1085671"/>
                </a:lnTo>
                <a:lnTo>
                  <a:pt x="3930381" y="1044769"/>
                </a:lnTo>
                <a:lnTo>
                  <a:pt x="3936492" y="999236"/>
                </a:lnTo>
                <a:lnTo>
                  <a:pt x="3936492" y="171196"/>
                </a:lnTo>
                <a:lnTo>
                  <a:pt x="3930381" y="125662"/>
                </a:lnTo>
                <a:lnTo>
                  <a:pt x="3913133" y="84760"/>
                </a:lnTo>
                <a:lnTo>
                  <a:pt x="3886374" y="50117"/>
                </a:lnTo>
                <a:lnTo>
                  <a:pt x="3851731" y="23358"/>
                </a:lnTo>
                <a:lnTo>
                  <a:pt x="3810829" y="6110"/>
                </a:lnTo>
                <a:lnTo>
                  <a:pt x="3765296" y="0"/>
                </a:lnTo>
                <a:close/>
              </a:path>
            </a:pathLst>
          </a:custGeom>
          <a:solidFill>
            <a:schemeClr val="accent1">
              <a:lumMod val="20000"/>
              <a:lumOff val="80000"/>
            </a:schemeClr>
          </a:solidFill>
        </p:spPr>
        <p:txBody>
          <a:bodyPr wrap="square" lIns="0" tIns="0" rIns="0" bIns="0" rtlCol="0"/>
          <a:lstStyle/>
          <a:p>
            <a:endParaRPr dirty="0"/>
          </a:p>
        </p:txBody>
      </p:sp>
      <p:sp>
        <p:nvSpPr>
          <p:cNvPr id="12" name="object 12"/>
          <p:cNvSpPr txBox="1"/>
          <p:nvPr/>
        </p:nvSpPr>
        <p:spPr>
          <a:xfrm>
            <a:off x="1905126" y="1926717"/>
            <a:ext cx="1035685" cy="269240"/>
          </a:xfrm>
          <a:prstGeom prst="rect">
            <a:avLst/>
          </a:prstGeom>
        </p:spPr>
        <p:txBody>
          <a:bodyPr vert="horz" wrap="square" lIns="0" tIns="12065" rIns="0" bIns="0" rtlCol="0">
            <a:spAutoFit/>
          </a:bodyPr>
          <a:lstStyle/>
          <a:p>
            <a:pPr marL="12700">
              <a:lnSpc>
                <a:spcPct val="100000"/>
              </a:lnSpc>
              <a:spcBef>
                <a:spcPts val="95"/>
              </a:spcBef>
            </a:pPr>
            <a:r>
              <a:rPr sz="1600" spc="-25" dirty="0">
                <a:latin typeface="Microsoft Sans Serif"/>
                <a:cs typeface="Microsoft Sans Serif"/>
              </a:rPr>
              <a:t>Начальник</a:t>
            </a:r>
            <a:endParaRPr sz="1600" dirty="0">
              <a:latin typeface="Microsoft Sans Serif"/>
              <a:cs typeface="Microsoft Sans Serif"/>
            </a:endParaRPr>
          </a:p>
        </p:txBody>
      </p:sp>
      <p:sp>
        <p:nvSpPr>
          <p:cNvPr id="13" name="object 13"/>
          <p:cNvSpPr txBox="1"/>
          <p:nvPr/>
        </p:nvSpPr>
        <p:spPr>
          <a:xfrm>
            <a:off x="1380871" y="2414092"/>
            <a:ext cx="2083435" cy="504625"/>
          </a:xfrm>
          <a:prstGeom prst="rect">
            <a:avLst/>
          </a:prstGeom>
        </p:spPr>
        <p:txBody>
          <a:bodyPr vert="horz" wrap="square" lIns="0" tIns="12065" rIns="0" bIns="0" rtlCol="0">
            <a:spAutoFit/>
          </a:bodyPr>
          <a:lstStyle/>
          <a:p>
            <a:pPr algn="ctr">
              <a:lnSpc>
                <a:spcPct val="100000"/>
              </a:lnSpc>
              <a:spcBef>
                <a:spcPts val="95"/>
              </a:spcBef>
            </a:pPr>
            <a:r>
              <a:rPr lang="ru-RU" sz="1600" spc="-25" dirty="0">
                <a:latin typeface="Microsoft Sans Serif"/>
                <a:cs typeface="Microsoft Sans Serif"/>
              </a:rPr>
              <a:t>Гайдук Юлия Николаевна</a:t>
            </a:r>
            <a:endParaRPr sz="1600" dirty="0">
              <a:latin typeface="Microsoft Sans Serif"/>
              <a:cs typeface="Microsoft Sans Serif"/>
            </a:endParaRPr>
          </a:p>
        </p:txBody>
      </p:sp>
      <p:grpSp>
        <p:nvGrpSpPr>
          <p:cNvPr id="14" name="object 14"/>
          <p:cNvGrpSpPr/>
          <p:nvPr/>
        </p:nvGrpSpPr>
        <p:grpSpPr>
          <a:xfrm>
            <a:off x="416052" y="3214116"/>
            <a:ext cx="3975100" cy="2626360"/>
            <a:chOff x="416052" y="3214116"/>
            <a:chExt cx="3975100" cy="2626360"/>
          </a:xfrm>
          <a:solidFill>
            <a:schemeClr val="accent1">
              <a:lumMod val="20000"/>
              <a:lumOff val="80000"/>
            </a:schemeClr>
          </a:solidFill>
        </p:grpSpPr>
        <p:pic>
          <p:nvPicPr>
            <p:cNvPr id="16" name="object 16"/>
            <p:cNvPicPr/>
            <p:nvPr/>
          </p:nvPicPr>
          <p:blipFill>
            <a:blip r:embed="rId2" cstate="print"/>
            <a:stretch>
              <a:fillRect/>
            </a:stretch>
          </p:blipFill>
          <p:spPr>
            <a:xfrm>
              <a:off x="460248" y="3304032"/>
              <a:ext cx="3663696" cy="2325624"/>
            </a:xfrm>
            <a:prstGeom prst="rect">
              <a:avLst/>
            </a:prstGeom>
            <a:grpFill/>
          </p:spPr>
        </p:pic>
        <p:sp>
          <p:nvSpPr>
            <p:cNvPr id="17" name="object 17"/>
            <p:cNvSpPr/>
            <p:nvPr/>
          </p:nvSpPr>
          <p:spPr>
            <a:xfrm>
              <a:off x="416052" y="3214116"/>
              <a:ext cx="3975100" cy="2626360"/>
            </a:xfrm>
            <a:custGeom>
              <a:avLst/>
              <a:gdLst/>
              <a:ahLst/>
              <a:cxnLst/>
              <a:rect l="l" t="t" r="r" b="b"/>
              <a:pathLst>
                <a:path w="3975100" h="2626360">
                  <a:moveTo>
                    <a:pt x="3590544" y="0"/>
                  </a:moveTo>
                  <a:lnTo>
                    <a:pt x="384060" y="0"/>
                  </a:lnTo>
                  <a:lnTo>
                    <a:pt x="335884" y="2992"/>
                  </a:lnTo>
                  <a:lnTo>
                    <a:pt x="289493" y="11730"/>
                  </a:lnTo>
                  <a:lnTo>
                    <a:pt x="245248" y="25852"/>
                  </a:lnTo>
                  <a:lnTo>
                    <a:pt x="203509" y="44999"/>
                  </a:lnTo>
                  <a:lnTo>
                    <a:pt x="164636" y="68812"/>
                  </a:lnTo>
                  <a:lnTo>
                    <a:pt x="128988" y="96929"/>
                  </a:lnTo>
                  <a:lnTo>
                    <a:pt x="96926" y="128991"/>
                  </a:lnTo>
                  <a:lnTo>
                    <a:pt x="68809" y="164639"/>
                  </a:lnTo>
                  <a:lnTo>
                    <a:pt x="44997" y="203511"/>
                  </a:lnTo>
                  <a:lnTo>
                    <a:pt x="25851" y="245248"/>
                  </a:lnTo>
                  <a:lnTo>
                    <a:pt x="11729" y="289489"/>
                  </a:lnTo>
                  <a:lnTo>
                    <a:pt x="2992" y="335876"/>
                  </a:lnTo>
                  <a:lnTo>
                    <a:pt x="0" y="384048"/>
                  </a:lnTo>
                  <a:lnTo>
                    <a:pt x="0" y="2241804"/>
                  </a:lnTo>
                  <a:lnTo>
                    <a:pt x="2992" y="2289977"/>
                  </a:lnTo>
                  <a:lnTo>
                    <a:pt x="11729" y="2336366"/>
                  </a:lnTo>
                  <a:lnTo>
                    <a:pt x="25851" y="2380609"/>
                  </a:lnTo>
                  <a:lnTo>
                    <a:pt x="44997" y="2422346"/>
                  </a:lnTo>
                  <a:lnTo>
                    <a:pt x="68809" y="2461218"/>
                  </a:lnTo>
                  <a:lnTo>
                    <a:pt x="96926" y="2496865"/>
                  </a:lnTo>
                  <a:lnTo>
                    <a:pt x="128988" y="2528926"/>
                  </a:lnTo>
                  <a:lnTo>
                    <a:pt x="164636" y="2557043"/>
                  </a:lnTo>
                  <a:lnTo>
                    <a:pt x="203509" y="2580854"/>
                  </a:lnTo>
                  <a:lnTo>
                    <a:pt x="245248" y="2600001"/>
                  </a:lnTo>
                  <a:lnTo>
                    <a:pt x="289493" y="2614122"/>
                  </a:lnTo>
                  <a:lnTo>
                    <a:pt x="335884" y="2622859"/>
                  </a:lnTo>
                  <a:lnTo>
                    <a:pt x="384060" y="2625852"/>
                  </a:lnTo>
                  <a:lnTo>
                    <a:pt x="3590544" y="2625852"/>
                  </a:lnTo>
                  <a:lnTo>
                    <a:pt x="3638715" y="2622859"/>
                  </a:lnTo>
                  <a:lnTo>
                    <a:pt x="3685102" y="2614122"/>
                  </a:lnTo>
                  <a:lnTo>
                    <a:pt x="3729343" y="2600001"/>
                  </a:lnTo>
                  <a:lnTo>
                    <a:pt x="3771080" y="2580854"/>
                  </a:lnTo>
                  <a:lnTo>
                    <a:pt x="3809952" y="2557043"/>
                  </a:lnTo>
                  <a:lnTo>
                    <a:pt x="3845600" y="2528926"/>
                  </a:lnTo>
                  <a:lnTo>
                    <a:pt x="3877662" y="2496865"/>
                  </a:lnTo>
                  <a:lnTo>
                    <a:pt x="3905779" y="2461218"/>
                  </a:lnTo>
                  <a:lnTo>
                    <a:pt x="3929592" y="2422346"/>
                  </a:lnTo>
                  <a:lnTo>
                    <a:pt x="3948739" y="2380609"/>
                  </a:lnTo>
                  <a:lnTo>
                    <a:pt x="3962861" y="2336366"/>
                  </a:lnTo>
                  <a:lnTo>
                    <a:pt x="3971599" y="2289977"/>
                  </a:lnTo>
                  <a:lnTo>
                    <a:pt x="3974592" y="2241804"/>
                  </a:lnTo>
                  <a:lnTo>
                    <a:pt x="3974592" y="384048"/>
                  </a:lnTo>
                  <a:lnTo>
                    <a:pt x="3971599" y="335876"/>
                  </a:lnTo>
                  <a:lnTo>
                    <a:pt x="3962861" y="289489"/>
                  </a:lnTo>
                  <a:lnTo>
                    <a:pt x="3948739" y="245248"/>
                  </a:lnTo>
                  <a:lnTo>
                    <a:pt x="3929592" y="203511"/>
                  </a:lnTo>
                  <a:lnTo>
                    <a:pt x="3905779" y="164639"/>
                  </a:lnTo>
                  <a:lnTo>
                    <a:pt x="3877662" y="128991"/>
                  </a:lnTo>
                  <a:lnTo>
                    <a:pt x="3845600" y="96929"/>
                  </a:lnTo>
                  <a:lnTo>
                    <a:pt x="3809952" y="68812"/>
                  </a:lnTo>
                  <a:lnTo>
                    <a:pt x="3771080" y="44999"/>
                  </a:lnTo>
                  <a:lnTo>
                    <a:pt x="3729343" y="25852"/>
                  </a:lnTo>
                  <a:lnTo>
                    <a:pt x="3685102" y="11730"/>
                  </a:lnTo>
                  <a:lnTo>
                    <a:pt x="3638715" y="2992"/>
                  </a:lnTo>
                  <a:lnTo>
                    <a:pt x="3590544" y="0"/>
                  </a:lnTo>
                  <a:close/>
                </a:path>
              </a:pathLst>
            </a:custGeom>
            <a:grpFill/>
          </p:spPr>
          <p:txBody>
            <a:bodyPr wrap="square" lIns="0" tIns="0" rIns="0" bIns="0" rtlCol="0"/>
            <a:lstStyle/>
            <a:p>
              <a:endParaRPr dirty="0"/>
            </a:p>
          </p:txBody>
        </p:sp>
      </p:grpSp>
      <p:sp>
        <p:nvSpPr>
          <p:cNvPr id="18" name="object 18"/>
          <p:cNvSpPr txBox="1"/>
          <p:nvPr/>
        </p:nvSpPr>
        <p:spPr>
          <a:xfrm>
            <a:off x="1643888" y="3360166"/>
            <a:ext cx="1520190" cy="269240"/>
          </a:xfrm>
          <a:prstGeom prst="rect">
            <a:avLst/>
          </a:prstGeom>
        </p:spPr>
        <p:txBody>
          <a:bodyPr vert="horz" wrap="square" lIns="0" tIns="12065" rIns="0" bIns="0" rtlCol="0">
            <a:spAutoFit/>
          </a:bodyPr>
          <a:lstStyle/>
          <a:p>
            <a:pPr marL="12700">
              <a:lnSpc>
                <a:spcPct val="100000"/>
              </a:lnSpc>
              <a:spcBef>
                <a:spcPts val="95"/>
              </a:spcBef>
            </a:pPr>
            <a:r>
              <a:rPr sz="1600" spc="-45" dirty="0">
                <a:latin typeface="Microsoft Sans Serif"/>
                <a:cs typeface="Microsoft Sans Serif"/>
              </a:rPr>
              <a:t>График</a:t>
            </a:r>
            <a:r>
              <a:rPr sz="1600" spc="-50" dirty="0">
                <a:latin typeface="Microsoft Sans Serif"/>
                <a:cs typeface="Microsoft Sans Serif"/>
              </a:rPr>
              <a:t> </a:t>
            </a:r>
            <a:r>
              <a:rPr sz="1600" spc="-10" dirty="0">
                <a:latin typeface="Microsoft Sans Serif"/>
                <a:cs typeface="Microsoft Sans Serif"/>
              </a:rPr>
              <a:t>работы:</a:t>
            </a:r>
            <a:endParaRPr sz="1600" dirty="0">
              <a:latin typeface="Microsoft Sans Serif"/>
              <a:cs typeface="Microsoft Sans Serif"/>
            </a:endParaRPr>
          </a:p>
        </p:txBody>
      </p:sp>
      <p:sp>
        <p:nvSpPr>
          <p:cNvPr id="19" name="object 19"/>
          <p:cNvSpPr txBox="1"/>
          <p:nvPr/>
        </p:nvSpPr>
        <p:spPr>
          <a:xfrm>
            <a:off x="2719383" y="4069524"/>
            <a:ext cx="1275715" cy="240029"/>
          </a:xfrm>
          <a:prstGeom prst="rect">
            <a:avLst/>
          </a:prstGeom>
        </p:spPr>
        <p:txBody>
          <a:bodyPr vert="horz" wrap="square" lIns="0" tIns="13335" rIns="0" bIns="0" rtlCol="0">
            <a:spAutoFit/>
          </a:bodyPr>
          <a:lstStyle/>
          <a:p>
            <a:pPr marL="12700">
              <a:lnSpc>
                <a:spcPct val="100000"/>
              </a:lnSpc>
              <a:spcBef>
                <a:spcPts val="105"/>
              </a:spcBef>
            </a:pPr>
            <a:r>
              <a:rPr sz="1400" dirty="0">
                <a:latin typeface="Microsoft Sans Serif"/>
                <a:cs typeface="Microsoft Sans Serif"/>
              </a:rPr>
              <a:t>с</a:t>
            </a:r>
            <a:r>
              <a:rPr sz="1400" spc="-10" dirty="0">
                <a:latin typeface="Microsoft Sans Serif"/>
                <a:cs typeface="Microsoft Sans Serif"/>
              </a:rPr>
              <a:t> </a:t>
            </a:r>
            <a:r>
              <a:rPr sz="1400" dirty="0">
                <a:latin typeface="Microsoft Sans Serif"/>
                <a:cs typeface="Microsoft Sans Serif"/>
              </a:rPr>
              <a:t>9-00</a:t>
            </a:r>
            <a:r>
              <a:rPr sz="1400" spc="-25" dirty="0">
                <a:latin typeface="Microsoft Sans Serif"/>
                <a:cs typeface="Microsoft Sans Serif"/>
              </a:rPr>
              <a:t> </a:t>
            </a:r>
            <a:r>
              <a:rPr sz="1400" dirty="0">
                <a:latin typeface="Microsoft Sans Serif"/>
                <a:cs typeface="Microsoft Sans Serif"/>
              </a:rPr>
              <a:t>до</a:t>
            </a:r>
            <a:r>
              <a:rPr sz="1400" spc="-30" dirty="0">
                <a:latin typeface="Microsoft Sans Serif"/>
                <a:cs typeface="Microsoft Sans Serif"/>
              </a:rPr>
              <a:t> </a:t>
            </a:r>
            <a:r>
              <a:rPr sz="1400" spc="-5" dirty="0">
                <a:latin typeface="Microsoft Sans Serif"/>
                <a:cs typeface="Microsoft Sans Serif"/>
              </a:rPr>
              <a:t>18-00</a:t>
            </a:r>
            <a:endParaRPr sz="1400" dirty="0">
              <a:latin typeface="Microsoft Sans Serif"/>
              <a:cs typeface="Microsoft Sans Serif"/>
            </a:endParaRPr>
          </a:p>
        </p:txBody>
      </p:sp>
      <p:sp>
        <p:nvSpPr>
          <p:cNvPr id="21" name="object 21"/>
          <p:cNvSpPr txBox="1"/>
          <p:nvPr/>
        </p:nvSpPr>
        <p:spPr>
          <a:xfrm>
            <a:off x="2687714" y="4899659"/>
            <a:ext cx="132397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Microsoft Sans Serif"/>
                <a:cs typeface="Microsoft Sans Serif"/>
              </a:rPr>
              <a:t>с</a:t>
            </a:r>
            <a:r>
              <a:rPr sz="1400" spc="-30" dirty="0">
                <a:latin typeface="Microsoft Sans Serif"/>
                <a:cs typeface="Microsoft Sans Serif"/>
              </a:rPr>
              <a:t> </a:t>
            </a:r>
            <a:r>
              <a:rPr sz="1400" dirty="0">
                <a:latin typeface="Microsoft Sans Serif"/>
                <a:cs typeface="Microsoft Sans Serif"/>
              </a:rPr>
              <a:t>13-00</a:t>
            </a:r>
            <a:r>
              <a:rPr sz="1400" spc="-45" dirty="0">
                <a:latin typeface="Microsoft Sans Serif"/>
                <a:cs typeface="Microsoft Sans Serif"/>
              </a:rPr>
              <a:t> </a:t>
            </a:r>
            <a:r>
              <a:rPr sz="1400" spc="-5" dirty="0">
                <a:latin typeface="Microsoft Sans Serif"/>
                <a:cs typeface="Microsoft Sans Serif"/>
              </a:rPr>
              <a:t>до14-00</a:t>
            </a:r>
            <a:endParaRPr sz="1400" dirty="0">
              <a:latin typeface="Microsoft Sans Serif"/>
              <a:cs typeface="Microsoft Sans Serif"/>
            </a:endParaRPr>
          </a:p>
        </p:txBody>
      </p:sp>
      <p:sp>
        <p:nvSpPr>
          <p:cNvPr id="22" name="object 22"/>
          <p:cNvSpPr txBox="1"/>
          <p:nvPr/>
        </p:nvSpPr>
        <p:spPr>
          <a:xfrm>
            <a:off x="607262" y="3983177"/>
            <a:ext cx="1968197" cy="1244571"/>
          </a:xfrm>
          <a:prstGeom prst="rect">
            <a:avLst/>
          </a:prstGeom>
        </p:spPr>
        <p:txBody>
          <a:bodyPr vert="horz" wrap="square" lIns="0" tIns="13335" rIns="0" bIns="0" rtlCol="0">
            <a:spAutoFit/>
          </a:bodyPr>
          <a:lstStyle/>
          <a:p>
            <a:pPr marL="12700">
              <a:lnSpc>
                <a:spcPct val="100000"/>
              </a:lnSpc>
              <a:spcBef>
                <a:spcPts val="105"/>
              </a:spcBef>
            </a:pPr>
            <a:r>
              <a:rPr lang="ru-RU" sz="1400" spc="-20" dirty="0">
                <a:latin typeface="Microsoft Sans Serif"/>
                <a:cs typeface="Microsoft Sans Serif"/>
              </a:rPr>
              <a:t>п</a:t>
            </a:r>
            <a:r>
              <a:rPr sz="1400" spc="-20" dirty="0">
                <a:latin typeface="Microsoft Sans Serif"/>
                <a:cs typeface="Microsoft Sans Serif"/>
              </a:rPr>
              <a:t>онедельник</a:t>
            </a:r>
            <a:r>
              <a:rPr lang="ru-RU" sz="1400" spc="-20" dirty="0">
                <a:latin typeface="Microsoft Sans Serif"/>
                <a:cs typeface="Microsoft Sans Serif"/>
              </a:rPr>
              <a:t> - пятница</a:t>
            </a:r>
            <a:r>
              <a:rPr sz="1400" spc="-20" dirty="0">
                <a:latin typeface="Microsoft Sans Serif"/>
                <a:cs typeface="Microsoft Sans Serif"/>
              </a:rPr>
              <a:t>:</a:t>
            </a:r>
            <a:endParaRPr sz="1400" dirty="0">
              <a:latin typeface="Microsoft Sans Serif"/>
              <a:cs typeface="Microsoft Sans Serif"/>
            </a:endParaRPr>
          </a:p>
          <a:p>
            <a:pPr marL="12700">
              <a:lnSpc>
                <a:spcPct val="100000"/>
              </a:lnSpc>
              <a:spcBef>
                <a:spcPts val="5"/>
              </a:spcBef>
            </a:pPr>
            <a:r>
              <a:rPr sz="1400" spc="-5" dirty="0">
                <a:latin typeface="Microsoft Sans Serif"/>
                <a:cs typeface="Microsoft Sans Serif"/>
              </a:rPr>
              <a:t>час.</a:t>
            </a:r>
            <a:endParaRPr sz="1400" dirty="0">
              <a:latin typeface="Microsoft Sans Serif"/>
              <a:cs typeface="Microsoft Sans Serif"/>
            </a:endParaRPr>
          </a:p>
          <a:p>
            <a:pPr marL="12700" marR="5080">
              <a:lnSpc>
                <a:spcPct val="100000"/>
              </a:lnSpc>
              <a:spcBef>
                <a:spcPts val="600"/>
              </a:spcBef>
            </a:pPr>
            <a:endParaRPr sz="1400" dirty="0">
              <a:latin typeface="Microsoft Sans Serif"/>
              <a:cs typeface="Microsoft Sans Serif"/>
            </a:endParaRPr>
          </a:p>
          <a:p>
            <a:pPr marL="12700">
              <a:lnSpc>
                <a:spcPct val="100000"/>
              </a:lnSpc>
              <a:spcBef>
                <a:spcPts val="600"/>
              </a:spcBef>
            </a:pPr>
            <a:r>
              <a:rPr sz="1400" spc="-5" dirty="0">
                <a:latin typeface="Microsoft Sans Serif"/>
                <a:cs typeface="Microsoft Sans Serif"/>
              </a:rPr>
              <a:t>перерыв</a:t>
            </a:r>
            <a:r>
              <a:rPr sz="1400" spc="-20" dirty="0">
                <a:latin typeface="Microsoft Sans Serif"/>
                <a:cs typeface="Microsoft Sans Serif"/>
              </a:rPr>
              <a:t> </a:t>
            </a:r>
            <a:r>
              <a:rPr sz="1400" spc="-5" dirty="0">
                <a:latin typeface="Microsoft Sans Serif"/>
                <a:cs typeface="Microsoft Sans Serif"/>
              </a:rPr>
              <a:t>на</a:t>
            </a:r>
            <a:r>
              <a:rPr sz="1400" spc="-25" dirty="0">
                <a:latin typeface="Microsoft Sans Serif"/>
                <a:cs typeface="Microsoft Sans Serif"/>
              </a:rPr>
              <a:t> </a:t>
            </a:r>
            <a:r>
              <a:rPr sz="1400" spc="-15" dirty="0">
                <a:latin typeface="Microsoft Sans Serif"/>
                <a:cs typeface="Microsoft Sans Serif"/>
              </a:rPr>
              <a:t>обед:</a:t>
            </a:r>
            <a:endParaRPr sz="1400" dirty="0">
              <a:latin typeface="Microsoft Sans Serif"/>
              <a:cs typeface="Microsoft Sans Serif"/>
            </a:endParaRPr>
          </a:p>
          <a:p>
            <a:pPr marL="12700">
              <a:lnSpc>
                <a:spcPct val="100000"/>
              </a:lnSpc>
            </a:pPr>
            <a:r>
              <a:rPr sz="1400" spc="-5" dirty="0">
                <a:latin typeface="Microsoft Sans Serif"/>
                <a:cs typeface="Microsoft Sans Serif"/>
              </a:rPr>
              <a:t>час.</a:t>
            </a:r>
            <a:endParaRPr sz="1400" dirty="0">
              <a:latin typeface="Microsoft Sans Serif"/>
              <a:cs typeface="Microsoft Sans Serif"/>
            </a:endParaRPr>
          </a:p>
        </p:txBody>
      </p:sp>
      <p:grpSp>
        <p:nvGrpSpPr>
          <p:cNvPr id="23" name="object 23"/>
          <p:cNvGrpSpPr/>
          <p:nvPr/>
        </p:nvGrpSpPr>
        <p:grpSpPr>
          <a:xfrm>
            <a:off x="554736" y="3281171"/>
            <a:ext cx="620395" cy="626479"/>
            <a:chOff x="554736" y="3310115"/>
            <a:chExt cx="620395" cy="597535"/>
          </a:xfrm>
        </p:grpSpPr>
        <p:pic>
          <p:nvPicPr>
            <p:cNvPr id="24" name="object 24"/>
            <p:cNvPicPr/>
            <p:nvPr/>
          </p:nvPicPr>
          <p:blipFill>
            <a:blip r:embed="rId3" cstate="print"/>
            <a:stretch>
              <a:fillRect/>
            </a:stretch>
          </p:blipFill>
          <p:spPr>
            <a:xfrm>
              <a:off x="554736" y="3310115"/>
              <a:ext cx="620242" cy="597420"/>
            </a:xfrm>
            <a:prstGeom prst="rect">
              <a:avLst/>
            </a:prstGeom>
          </p:spPr>
        </p:pic>
        <p:pic>
          <p:nvPicPr>
            <p:cNvPr id="25" name="object 25"/>
            <p:cNvPicPr/>
            <p:nvPr/>
          </p:nvPicPr>
          <p:blipFill>
            <a:blip r:embed="rId4" cstate="print"/>
            <a:stretch>
              <a:fillRect/>
            </a:stretch>
          </p:blipFill>
          <p:spPr>
            <a:xfrm>
              <a:off x="569976" y="3363468"/>
              <a:ext cx="518160" cy="495299"/>
            </a:xfrm>
            <a:prstGeom prst="rect">
              <a:avLst/>
            </a:prstGeom>
          </p:spPr>
        </p:pic>
      </p:grpSp>
      <p:grpSp>
        <p:nvGrpSpPr>
          <p:cNvPr id="26" name="object 26"/>
          <p:cNvGrpSpPr/>
          <p:nvPr/>
        </p:nvGrpSpPr>
        <p:grpSpPr>
          <a:xfrm>
            <a:off x="537972" y="1912620"/>
            <a:ext cx="637540" cy="553720"/>
            <a:chOff x="537972" y="1912620"/>
            <a:chExt cx="637540" cy="553720"/>
          </a:xfrm>
        </p:grpSpPr>
        <p:pic>
          <p:nvPicPr>
            <p:cNvPr id="27" name="object 27"/>
            <p:cNvPicPr/>
            <p:nvPr/>
          </p:nvPicPr>
          <p:blipFill>
            <a:blip r:embed="rId5" cstate="print"/>
            <a:stretch>
              <a:fillRect/>
            </a:stretch>
          </p:blipFill>
          <p:spPr>
            <a:xfrm>
              <a:off x="537972" y="1912620"/>
              <a:ext cx="637019" cy="553212"/>
            </a:xfrm>
            <a:prstGeom prst="rect">
              <a:avLst/>
            </a:prstGeom>
          </p:spPr>
        </p:pic>
        <p:pic>
          <p:nvPicPr>
            <p:cNvPr id="28" name="object 28"/>
            <p:cNvPicPr/>
            <p:nvPr/>
          </p:nvPicPr>
          <p:blipFill>
            <a:blip r:embed="rId6" cstate="print"/>
            <a:stretch>
              <a:fillRect/>
            </a:stretch>
          </p:blipFill>
          <p:spPr>
            <a:xfrm>
              <a:off x="553212" y="1965960"/>
              <a:ext cx="534924" cy="451103"/>
            </a:xfrm>
            <a:prstGeom prst="rect">
              <a:avLst/>
            </a:prstGeom>
          </p:spPr>
        </p:pic>
      </p:grpSp>
      <p:sp>
        <p:nvSpPr>
          <p:cNvPr id="32" name="object 32"/>
          <p:cNvSpPr/>
          <p:nvPr/>
        </p:nvSpPr>
        <p:spPr>
          <a:xfrm>
            <a:off x="5492495" y="4888991"/>
            <a:ext cx="4174490" cy="870585"/>
          </a:xfrm>
          <a:custGeom>
            <a:avLst/>
            <a:gdLst/>
            <a:ahLst/>
            <a:cxnLst/>
            <a:rect l="l" t="t" r="r" b="b"/>
            <a:pathLst>
              <a:path w="4174490" h="870585">
                <a:moveTo>
                  <a:pt x="4046981" y="0"/>
                </a:moveTo>
                <a:lnTo>
                  <a:pt x="127253" y="0"/>
                </a:lnTo>
                <a:lnTo>
                  <a:pt x="77741" y="10007"/>
                </a:lnTo>
                <a:lnTo>
                  <a:pt x="37290" y="37290"/>
                </a:lnTo>
                <a:lnTo>
                  <a:pt x="10007" y="77741"/>
                </a:lnTo>
                <a:lnTo>
                  <a:pt x="0" y="127253"/>
                </a:lnTo>
                <a:lnTo>
                  <a:pt x="0" y="742924"/>
                </a:lnTo>
                <a:lnTo>
                  <a:pt x="10007" y="792467"/>
                </a:lnTo>
                <a:lnTo>
                  <a:pt x="37290" y="832924"/>
                </a:lnTo>
                <a:lnTo>
                  <a:pt x="77741" y="860201"/>
                </a:lnTo>
                <a:lnTo>
                  <a:pt x="127253" y="870203"/>
                </a:lnTo>
                <a:lnTo>
                  <a:pt x="4046981" y="870203"/>
                </a:lnTo>
                <a:lnTo>
                  <a:pt x="4096494" y="860201"/>
                </a:lnTo>
                <a:lnTo>
                  <a:pt x="4136945" y="832924"/>
                </a:lnTo>
                <a:lnTo>
                  <a:pt x="4164228" y="792467"/>
                </a:lnTo>
                <a:lnTo>
                  <a:pt x="4174235" y="742924"/>
                </a:lnTo>
                <a:lnTo>
                  <a:pt x="4174235" y="127253"/>
                </a:lnTo>
                <a:lnTo>
                  <a:pt x="4164228" y="77741"/>
                </a:lnTo>
                <a:lnTo>
                  <a:pt x="4136945" y="37290"/>
                </a:lnTo>
                <a:lnTo>
                  <a:pt x="4096494" y="10007"/>
                </a:lnTo>
                <a:lnTo>
                  <a:pt x="4046981" y="0"/>
                </a:lnTo>
                <a:close/>
              </a:path>
            </a:pathLst>
          </a:custGeom>
          <a:solidFill>
            <a:schemeClr val="accent1">
              <a:lumMod val="20000"/>
              <a:lumOff val="80000"/>
            </a:schemeClr>
          </a:solidFill>
        </p:spPr>
        <p:txBody>
          <a:bodyPr wrap="square" lIns="0" tIns="0" rIns="0" bIns="0" rtlCol="0"/>
          <a:lstStyle/>
          <a:p>
            <a:endParaRPr dirty="0"/>
          </a:p>
        </p:txBody>
      </p:sp>
      <p:sp>
        <p:nvSpPr>
          <p:cNvPr id="33" name="object 33"/>
          <p:cNvSpPr txBox="1"/>
          <p:nvPr/>
        </p:nvSpPr>
        <p:spPr>
          <a:xfrm>
            <a:off x="7451597" y="4957064"/>
            <a:ext cx="657860"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Microsoft Sans Serif"/>
                <a:cs typeface="Microsoft Sans Serif"/>
              </a:rPr>
              <a:t>E</a:t>
            </a:r>
            <a:r>
              <a:rPr sz="1600" spc="-10" dirty="0">
                <a:latin typeface="Microsoft Sans Serif"/>
                <a:cs typeface="Microsoft Sans Serif"/>
              </a:rPr>
              <a:t>-ma</a:t>
            </a:r>
            <a:r>
              <a:rPr sz="1600" dirty="0">
                <a:latin typeface="Microsoft Sans Serif"/>
                <a:cs typeface="Microsoft Sans Serif"/>
              </a:rPr>
              <a:t>i</a:t>
            </a:r>
            <a:r>
              <a:rPr sz="1600" spc="-10" dirty="0">
                <a:latin typeface="Microsoft Sans Serif"/>
                <a:cs typeface="Microsoft Sans Serif"/>
              </a:rPr>
              <a:t>l</a:t>
            </a:r>
            <a:r>
              <a:rPr sz="1600" spc="-5" dirty="0">
                <a:latin typeface="Microsoft Sans Serif"/>
                <a:cs typeface="Microsoft Sans Serif"/>
              </a:rPr>
              <a:t>:</a:t>
            </a:r>
            <a:endParaRPr sz="1600" dirty="0">
              <a:latin typeface="Microsoft Sans Serif"/>
              <a:cs typeface="Microsoft Sans Serif"/>
            </a:endParaRPr>
          </a:p>
        </p:txBody>
      </p:sp>
      <p:sp>
        <p:nvSpPr>
          <p:cNvPr id="34" name="object 34"/>
          <p:cNvSpPr txBox="1"/>
          <p:nvPr/>
        </p:nvSpPr>
        <p:spPr>
          <a:xfrm>
            <a:off x="7158193" y="5377417"/>
            <a:ext cx="1843940" cy="228268"/>
          </a:xfrm>
          <a:prstGeom prst="rect">
            <a:avLst/>
          </a:prstGeom>
        </p:spPr>
        <p:txBody>
          <a:bodyPr vert="horz" wrap="square" lIns="0" tIns="12700" rIns="0" bIns="0" rtlCol="0">
            <a:spAutoFit/>
          </a:bodyPr>
          <a:lstStyle/>
          <a:p>
            <a:pPr marL="12700">
              <a:lnSpc>
                <a:spcPct val="100000"/>
              </a:lnSpc>
              <a:spcBef>
                <a:spcPts val="100"/>
              </a:spcBef>
            </a:pPr>
            <a:r>
              <a:rPr lang="en-US" sz="1400" u="sng" spc="-5" dirty="0">
                <a:solidFill>
                  <a:srgbClr val="0462C1"/>
                </a:solidFill>
                <a:uFill>
                  <a:solidFill>
                    <a:srgbClr val="0462C1"/>
                  </a:solidFill>
                </a:uFill>
                <a:latin typeface="Microsoft Sans Serif"/>
                <a:cs typeface="Microsoft Sans Serif"/>
              </a:rPr>
              <a:t>fin36@govirk.ru</a:t>
            </a:r>
            <a:endParaRPr lang="en-US" sz="1400" dirty="0">
              <a:latin typeface="Microsoft Sans Serif"/>
              <a:cs typeface="Microsoft Sans Serif"/>
            </a:endParaRPr>
          </a:p>
        </p:txBody>
      </p:sp>
      <p:sp>
        <p:nvSpPr>
          <p:cNvPr id="38" name="object 38"/>
          <p:cNvSpPr/>
          <p:nvPr/>
        </p:nvSpPr>
        <p:spPr>
          <a:xfrm>
            <a:off x="5515355" y="3281171"/>
            <a:ext cx="4151629" cy="870585"/>
          </a:xfrm>
          <a:custGeom>
            <a:avLst/>
            <a:gdLst/>
            <a:ahLst/>
            <a:cxnLst/>
            <a:rect l="l" t="t" r="r" b="b"/>
            <a:pathLst>
              <a:path w="4151629" h="870585">
                <a:moveTo>
                  <a:pt x="4024122" y="0"/>
                </a:moveTo>
                <a:lnTo>
                  <a:pt x="127254" y="0"/>
                </a:lnTo>
                <a:lnTo>
                  <a:pt x="77741" y="10007"/>
                </a:lnTo>
                <a:lnTo>
                  <a:pt x="37290" y="37290"/>
                </a:lnTo>
                <a:lnTo>
                  <a:pt x="10007" y="77741"/>
                </a:lnTo>
                <a:lnTo>
                  <a:pt x="0" y="127253"/>
                </a:lnTo>
                <a:lnTo>
                  <a:pt x="0" y="742950"/>
                </a:lnTo>
                <a:lnTo>
                  <a:pt x="10007" y="792462"/>
                </a:lnTo>
                <a:lnTo>
                  <a:pt x="37290" y="832913"/>
                </a:lnTo>
                <a:lnTo>
                  <a:pt x="77741" y="860196"/>
                </a:lnTo>
                <a:lnTo>
                  <a:pt x="127254" y="870203"/>
                </a:lnTo>
                <a:lnTo>
                  <a:pt x="4024122" y="870203"/>
                </a:lnTo>
                <a:lnTo>
                  <a:pt x="4073634" y="860196"/>
                </a:lnTo>
                <a:lnTo>
                  <a:pt x="4114085" y="832913"/>
                </a:lnTo>
                <a:lnTo>
                  <a:pt x="4141368" y="792462"/>
                </a:lnTo>
                <a:lnTo>
                  <a:pt x="4151376" y="742950"/>
                </a:lnTo>
                <a:lnTo>
                  <a:pt x="4151376" y="127253"/>
                </a:lnTo>
                <a:lnTo>
                  <a:pt x="4141368" y="77741"/>
                </a:lnTo>
                <a:lnTo>
                  <a:pt x="4114085" y="37290"/>
                </a:lnTo>
                <a:lnTo>
                  <a:pt x="4073634" y="10007"/>
                </a:lnTo>
                <a:lnTo>
                  <a:pt x="4024122" y="0"/>
                </a:lnTo>
                <a:close/>
              </a:path>
            </a:pathLst>
          </a:custGeom>
          <a:solidFill>
            <a:schemeClr val="accent1">
              <a:lumMod val="20000"/>
              <a:lumOff val="80000"/>
            </a:schemeClr>
          </a:solidFill>
        </p:spPr>
        <p:txBody>
          <a:bodyPr wrap="square" lIns="0" tIns="0" rIns="0" bIns="0" rtlCol="0"/>
          <a:lstStyle/>
          <a:p>
            <a:endParaRPr dirty="0"/>
          </a:p>
        </p:txBody>
      </p:sp>
      <p:sp>
        <p:nvSpPr>
          <p:cNvPr id="39" name="object 39"/>
          <p:cNvSpPr txBox="1"/>
          <p:nvPr/>
        </p:nvSpPr>
        <p:spPr>
          <a:xfrm>
            <a:off x="7188897" y="3359483"/>
            <a:ext cx="1449705" cy="258404"/>
          </a:xfrm>
          <a:prstGeom prst="rect">
            <a:avLst/>
          </a:prstGeom>
        </p:spPr>
        <p:txBody>
          <a:bodyPr vert="horz" wrap="square" lIns="0" tIns="12065" rIns="0" bIns="0" rtlCol="0">
            <a:spAutoFit/>
          </a:bodyPr>
          <a:lstStyle/>
          <a:p>
            <a:pPr marL="12700">
              <a:lnSpc>
                <a:spcPct val="100000"/>
              </a:lnSpc>
              <a:spcBef>
                <a:spcPts val="95"/>
              </a:spcBef>
            </a:pPr>
            <a:r>
              <a:rPr sz="1600" spc="-25" dirty="0">
                <a:latin typeface="Microsoft Sans Serif"/>
                <a:cs typeface="Microsoft Sans Serif"/>
              </a:rPr>
              <a:t>Телефон:</a:t>
            </a:r>
            <a:endParaRPr sz="1600" dirty="0">
              <a:latin typeface="Microsoft Sans Serif"/>
              <a:cs typeface="Microsoft Sans Serif"/>
            </a:endParaRPr>
          </a:p>
        </p:txBody>
      </p:sp>
      <p:sp>
        <p:nvSpPr>
          <p:cNvPr id="40" name="object 40"/>
          <p:cNvSpPr txBox="1"/>
          <p:nvPr/>
        </p:nvSpPr>
        <p:spPr>
          <a:xfrm>
            <a:off x="6844030" y="3835653"/>
            <a:ext cx="1495425" cy="228268"/>
          </a:xfrm>
          <a:prstGeom prst="rect">
            <a:avLst/>
          </a:prstGeom>
        </p:spPr>
        <p:txBody>
          <a:bodyPr vert="horz" wrap="square" lIns="0" tIns="12700" rIns="0" bIns="0" rtlCol="0">
            <a:spAutoFit/>
          </a:bodyPr>
          <a:lstStyle/>
          <a:p>
            <a:pPr marL="12700">
              <a:lnSpc>
                <a:spcPct val="100000"/>
              </a:lnSpc>
              <a:spcBef>
                <a:spcPts val="100"/>
              </a:spcBef>
            </a:pPr>
            <a:r>
              <a:rPr sz="1400" dirty="0">
                <a:latin typeface="Microsoft Sans Serif"/>
                <a:cs typeface="Microsoft Sans Serif"/>
              </a:rPr>
              <a:t>(8</a:t>
            </a:r>
            <a:r>
              <a:rPr sz="1400" spc="-20" dirty="0">
                <a:latin typeface="Microsoft Sans Serif"/>
                <a:cs typeface="Microsoft Sans Serif"/>
              </a:rPr>
              <a:t> </a:t>
            </a:r>
            <a:r>
              <a:rPr lang="en-US" sz="1400" dirty="0">
                <a:latin typeface="Microsoft Sans Serif"/>
                <a:cs typeface="Microsoft Sans Serif"/>
              </a:rPr>
              <a:t>395 46</a:t>
            </a:r>
            <a:r>
              <a:rPr sz="1400" dirty="0">
                <a:latin typeface="Microsoft Sans Serif"/>
                <a:cs typeface="Microsoft Sans Serif"/>
              </a:rPr>
              <a:t>)</a:t>
            </a:r>
            <a:r>
              <a:rPr sz="1400" spc="-25" dirty="0">
                <a:latin typeface="Microsoft Sans Serif"/>
                <a:cs typeface="Microsoft Sans Serif"/>
              </a:rPr>
              <a:t> </a:t>
            </a:r>
            <a:r>
              <a:rPr lang="en-US" sz="1400" spc="-5" dirty="0">
                <a:latin typeface="Microsoft Sans Serif"/>
                <a:cs typeface="Microsoft Sans Serif"/>
              </a:rPr>
              <a:t>5</a:t>
            </a:r>
            <a:r>
              <a:rPr sz="1400" spc="-5" dirty="0">
                <a:latin typeface="Microsoft Sans Serif"/>
                <a:cs typeface="Microsoft Sans Serif"/>
              </a:rPr>
              <a:t>-</a:t>
            </a:r>
            <a:r>
              <a:rPr lang="en-US" sz="1400" spc="-5" dirty="0">
                <a:latin typeface="Microsoft Sans Serif"/>
                <a:cs typeface="Microsoft Sans Serif"/>
              </a:rPr>
              <a:t>06</a:t>
            </a:r>
            <a:r>
              <a:rPr sz="1400" spc="-5" dirty="0">
                <a:latin typeface="Microsoft Sans Serif"/>
                <a:cs typeface="Microsoft Sans Serif"/>
              </a:rPr>
              <a:t>-</a:t>
            </a:r>
            <a:r>
              <a:rPr lang="en-US" sz="1400" spc="-5" dirty="0">
                <a:latin typeface="Microsoft Sans Serif"/>
                <a:cs typeface="Microsoft Sans Serif"/>
              </a:rPr>
              <a:t>36</a:t>
            </a:r>
            <a:endParaRPr sz="1400" dirty="0">
              <a:latin typeface="Microsoft Sans Serif"/>
              <a:cs typeface="Microsoft Sans Serif"/>
            </a:endParaRPr>
          </a:p>
        </p:txBody>
      </p:sp>
      <p:sp>
        <p:nvSpPr>
          <p:cNvPr id="44" name="object 44"/>
          <p:cNvSpPr/>
          <p:nvPr/>
        </p:nvSpPr>
        <p:spPr>
          <a:xfrm>
            <a:off x="5492495" y="1863851"/>
            <a:ext cx="4174490" cy="1104900"/>
          </a:xfrm>
          <a:custGeom>
            <a:avLst/>
            <a:gdLst/>
            <a:ahLst/>
            <a:cxnLst/>
            <a:rect l="l" t="t" r="r" b="b"/>
            <a:pathLst>
              <a:path w="4174490" h="1104900">
                <a:moveTo>
                  <a:pt x="4012692" y="0"/>
                </a:moveTo>
                <a:lnTo>
                  <a:pt x="161543" y="0"/>
                </a:lnTo>
                <a:lnTo>
                  <a:pt x="118621" y="5774"/>
                </a:lnTo>
                <a:lnTo>
                  <a:pt x="80038" y="22069"/>
                </a:lnTo>
                <a:lnTo>
                  <a:pt x="47339" y="47339"/>
                </a:lnTo>
                <a:lnTo>
                  <a:pt x="22069" y="80038"/>
                </a:lnTo>
                <a:lnTo>
                  <a:pt x="5774" y="118621"/>
                </a:lnTo>
                <a:lnTo>
                  <a:pt x="0" y="161544"/>
                </a:lnTo>
                <a:lnTo>
                  <a:pt x="0" y="943356"/>
                </a:lnTo>
                <a:lnTo>
                  <a:pt x="5774" y="986278"/>
                </a:lnTo>
                <a:lnTo>
                  <a:pt x="22069" y="1024861"/>
                </a:lnTo>
                <a:lnTo>
                  <a:pt x="47339" y="1057560"/>
                </a:lnTo>
                <a:lnTo>
                  <a:pt x="80038" y="1082830"/>
                </a:lnTo>
                <a:lnTo>
                  <a:pt x="118621" y="1099125"/>
                </a:lnTo>
                <a:lnTo>
                  <a:pt x="161543" y="1104900"/>
                </a:lnTo>
                <a:lnTo>
                  <a:pt x="4012692" y="1104900"/>
                </a:lnTo>
                <a:lnTo>
                  <a:pt x="4055614" y="1099125"/>
                </a:lnTo>
                <a:lnTo>
                  <a:pt x="4094197" y="1082830"/>
                </a:lnTo>
                <a:lnTo>
                  <a:pt x="4126896" y="1057560"/>
                </a:lnTo>
                <a:lnTo>
                  <a:pt x="4152166" y="1024861"/>
                </a:lnTo>
                <a:lnTo>
                  <a:pt x="4168461" y="986278"/>
                </a:lnTo>
                <a:lnTo>
                  <a:pt x="4174235" y="943356"/>
                </a:lnTo>
                <a:lnTo>
                  <a:pt x="4174235" y="161544"/>
                </a:lnTo>
                <a:lnTo>
                  <a:pt x="4168461" y="118621"/>
                </a:lnTo>
                <a:lnTo>
                  <a:pt x="4152166" y="80038"/>
                </a:lnTo>
                <a:lnTo>
                  <a:pt x="4126896" y="47339"/>
                </a:lnTo>
                <a:lnTo>
                  <a:pt x="4094197" y="22069"/>
                </a:lnTo>
                <a:lnTo>
                  <a:pt x="4055614" y="5774"/>
                </a:lnTo>
                <a:lnTo>
                  <a:pt x="4012692" y="0"/>
                </a:lnTo>
                <a:close/>
              </a:path>
            </a:pathLst>
          </a:custGeom>
          <a:solidFill>
            <a:schemeClr val="accent1">
              <a:lumMod val="20000"/>
              <a:lumOff val="80000"/>
            </a:schemeClr>
          </a:solidFill>
        </p:spPr>
        <p:txBody>
          <a:bodyPr wrap="square" lIns="0" tIns="0" rIns="0" bIns="0" rtlCol="0"/>
          <a:lstStyle/>
          <a:p>
            <a:endParaRPr dirty="0"/>
          </a:p>
        </p:txBody>
      </p:sp>
      <p:sp>
        <p:nvSpPr>
          <p:cNvPr id="45" name="object 45"/>
          <p:cNvSpPr txBox="1"/>
          <p:nvPr/>
        </p:nvSpPr>
        <p:spPr>
          <a:xfrm>
            <a:off x="7248270" y="1942287"/>
            <a:ext cx="665480"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Microsoft Sans Serif"/>
                <a:cs typeface="Microsoft Sans Serif"/>
              </a:rPr>
              <a:t>Адрес:</a:t>
            </a:r>
            <a:endParaRPr sz="1600" dirty="0">
              <a:latin typeface="Microsoft Sans Serif"/>
              <a:cs typeface="Microsoft Sans Serif"/>
            </a:endParaRPr>
          </a:p>
        </p:txBody>
      </p:sp>
      <p:sp>
        <p:nvSpPr>
          <p:cNvPr id="46" name="object 46"/>
          <p:cNvSpPr txBox="1"/>
          <p:nvPr/>
        </p:nvSpPr>
        <p:spPr>
          <a:xfrm>
            <a:off x="6407022" y="2429001"/>
            <a:ext cx="2345055" cy="444352"/>
          </a:xfrm>
          <a:prstGeom prst="rect">
            <a:avLst/>
          </a:prstGeom>
        </p:spPr>
        <p:txBody>
          <a:bodyPr vert="horz" wrap="square" lIns="0" tIns="13335" rIns="0" bIns="0" rtlCol="0">
            <a:spAutoFit/>
          </a:bodyPr>
          <a:lstStyle/>
          <a:p>
            <a:pPr algn="ctr">
              <a:lnSpc>
                <a:spcPct val="100000"/>
              </a:lnSpc>
              <a:spcBef>
                <a:spcPts val="105"/>
              </a:spcBef>
            </a:pPr>
            <a:r>
              <a:rPr sz="1400" spc="-5" dirty="0">
                <a:latin typeface="Microsoft Sans Serif"/>
                <a:cs typeface="Microsoft Sans Serif"/>
              </a:rPr>
              <a:t>6</a:t>
            </a:r>
            <a:r>
              <a:rPr lang="ru-RU" sz="1400" spc="-5" dirty="0">
                <a:latin typeface="Microsoft Sans Serif"/>
                <a:cs typeface="Microsoft Sans Serif"/>
              </a:rPr>
              <a:t>65413</a:t>
            </a:r>
            <a:r>
              <a:rPr sz="1400" spc="-5" dirty="0">
                <a:latin typeface="Microsoft Sans Serif"/>
                <a:cs typeface="Microsoft Sans Serif"/>
              </a:rPr>
              <a:t>,</a:t>
            </a:r>
            <a:r>
              <a:rPr sz="1400" spc="335" dirty="0">
                <a:latin typeface="Microsoft Sans Serif"/>
                <a:cs typeface="Microsoft Sans Serif"/>
              </a:rPr>
              <a:t> </a:t>
            </a:r>
            <a:r>
              <a:rPr lang="ru-RU" sz="1400" spc="-15" dirty="0">
                <a:latin typeface="Microsoft Sans Serif"/>
                <a:cs typeface="Microsoft Sans Serif"/>
              </a:rPr>
              <a:t>г. Черемхово</a:t>
            </a:r>
            <a:r>
              <a:rPr sz="1400" spc="-20" dirty="0">
                <a:latin typeface="Microsoft Sans Serif"/>
                <a:cs typeface="Microsoft Sans Serif"/>
              </a:rPr>
              <a:t>,</a:t>
            </a:r>
            <a:endParaRPr sz="1400" dirty="0">
              <a:latin typeface="Microsoft Sans Serif"/>
              <a:cs typeface="Microsoft Sans Serif"/>
            </a:endParaRPr>
          </a:p>
          <a:p>
            <a:pPr algn="ctr">
              <a:lnSpc>
                <a:spcPct val="100000"/>
              </a:lnSpc>
            </a:pPr>
            <a:r>
              <a:rPr sz="1400" spc="-15" dirty="0">
                <a:latin typeface="Microsoft Sans Serif"/>
                <a:cs typeface="Microsoft Sans Serif"/>
              </a:rPr>
              <a:t>ул.</a:t>
            </a:r>
            <a:r>
              <a:rPr sz="1400" dirty="0">
                <a:latin typeface="Microsoft Sans Serif"/>
                <a:cs typeface="Microsoft Sans Serif"/>
              </a:rPr>
              <a:t> </a:t>
            </a:r>
            <a:r>
              <a:rPr lang="ru-RU" sz="1400" spc="-15" dirty="0">
                <a:latin typeface="Microsoft Sans Serif"/>
                <a:cs typeface="Microsoft Sans Serif"/>
              </a:rPr>
              <a:t>Куйбышева</a:t>
            </a:r>
            <a:r>
              <a:rPr sz="1400" spc="-15" dirty="0">
                <a:latin typeface="Microsoft Sans Serif"/>
                <a:cs typeface="Microsoft Sans Serif"/>
              </a:rPr>
              <a:t>,</a:t>
            </a:r>
            <a:r>
              <a:rPr sz="1400" spc="-40" dirty="0">
                <a:latin typeface="Microsoft Sans Serif"/>
                <a:cs typeface="Microsoft Sans Serif"/>
              </a:rPr>
              <a:t> </a:t>
            </a:r>
            <a:r>
              <a:rPr sz="1400" spc="-5" dirty="0">
                <a:latin typeface="Microsoft Sans Serif"/>
                <a:cs typeface="Microsoft Sans Serif"/>
              </a:rPr>
              <a:t>д.</a:t>
            </a:r>
            <a:r>
              <a:rPr lang="ru-RU" sz="1400" spc="-5" dirty="0">
                <a:latin typeface="Microsoft Sans Serif"/>
                <a:cs typeface="Microsoft Sans Serif"/>
              </a:rPr>
              <a:t>20</a:t>
            </a:r>
            <a:r>
              <a:rPr sz="1400" spc="-5" dirty="0">
                <a:latin typeface="Microsoft Sans Serif"/>
                <a:cs typeface="Microsoft Sans Serif"/>
              </a:rPr>
              <a:t>,</a:t>
            </a:r>
            <a:r>
              <a:rPr sz="1400" spc="-25" dirty="0">
                <a:latin typeface="Microsoft Sans Serif"/>
                <a:cs typeface="Microsoft Sans Serif"/>
              </a:rPr>
              <a:t> </a:t>
            </a:r>
            <a:r>
              <a:rPr sz="1400" spc="-10" dirty="0">
                <a:latin typeface="Microsoft Sans Serif"/>
                <a:cs typeface="Microsoft Sans Serif"/>
              </a:rPr>
              <a:t>каб.</a:t>
            </a:r>
            <a:r>
              <a:rPr lang="ru-RU" sz="1400" spc="-10" dirty="0">
                <a:latin typeface="Microsoft Sans Serif"/>
                <a:cs typeface="Microsoft Sans Serif"/>
              </a:rPr>
              <a:t>43</a:t>
            </a:r>
            <a:endParaRPr sz="1400" dirty="0">
              <a:latin typeface="Microsoft Sans Serif"/>
              <a:cs typeface="Microsoft Sans Serif"/>
            </a:endParaRPr>
          </a:p>
        </p:txBody>
      </p:sp>
      <p:grpSp>
        <p:nvGrpSpPr>
          <p:cNvPr id="47" name="object 47"/>
          <p:cNvGrpSpPr/>
          <p:nvPr/>
        </p:nvGrpSpPr>
        <p:grpSpPr>
          <a:xfrm>
            <a:off x="5621209" y="4910943"/>
            <a:ext cx="612775" cy="594995"/>
            <a:chOff x="5657088" y="4791418"/>
            <a:chExt cx="612775" cy="594995"/>
          </a:xfrm>
        </p:grpSpPr>
        <p:pic>
          <p:nvPicPr>
            <p:cNvPr id="48" name="object 48"/>
            <p:cNvPicPr/>
            <p:nvPr/>
          </p:nvPicPr>
          <p:blipFill>
            <a:blip r:embed="rId7" cstate="print"/>
            <a:stretch>
              <a:fillRect/>
            </a:stretch>
          </p:blipFill>
          <p:spPr>
            <a:xfrm>
              <a:off x="5657088" y="4791418"/>
              <a:ext cx="612686" cy="594398"/>
            </a:xfrm>
            <a:prstGeom prst="rect">
              <a:avLst/>
            </a:prstGeom>
          </p:spPr>
        </p:pic>
        <p:pic>
          <p:nvPicPr>
            <p:cNvPr id="49" name="object 49"/>
            <p:cNvPicPr/>
            <p:nvPr/>
          </p:nvPicPr>
          <p:blipFill>
            <a:blip r:embed="rId8" cstate="print"/>
            <a:stretch>
              <a:fillRect/>
            </a:stretch>
          </p:blipFill>
          <p:spPr>
            <a:xfrm>
              <a:off x="5672328" y="4844796"/>
              <a:ext cx="510539" cy="492252"/>
            </a:xfrm>
            <a:prstGeom prst="rect">
              <a:avLst/>
            </a:prstGeom>
          </p:spPr>
        </p:pic>
      </p:grpSp>
      <p:grpSp>
        <p:nvGrpSpPr>
          <p:cNvPr id="50" name="object 50"/>
          <p:cNvGrpSpPr/>
          <p:nvPr/>
        </p:nvGrpSpPr>
        <p:grpSpPr>
          <a:xfrm>
            <a:off x="5657088" y="3336035"/>
            <a:ext cx="612775" cy="571500"/>
            <a:chOff x="5657088" y="3336035"/>
            <a:chExt cx="612775" cy="571500"/>
          </a:xfrm>
        </p:grpSpPr>
        <p:pic>
          <p:nvPicPr>
            <p:cNvPr id="51" name="object 51"/>
            <p:cNvPicPr/>
            <p:nvPr/>
          </p:nvPicPr>
          <p:blipFill>
            <a:blip r:embed="rId9" cstate="print"/>
            <a:stretch>
              <a:fillRect/>
            </a:stretch>
          </p:blipFill>
          <p:spPr>
            <a:xfrm>
              <a:off x="5657088" y="3336035"/>
              <a:ext cx="612686" cy="571500"/>
            </a:xfrm>
            <a:prstGeom prst="rect">
              <a:avLst/>
            </a:prstGeom>
          </p:spPr>
        </p:pic>
        <p:pic>
          <p:nvPicPr>
            <p:cNvPr id="52" name="object 52"/>
            <p:cNvPicPr/>
            <p:nvPr/>
          </p:nvPicPr>
          <p:blipFill>
            <a:blip r:embed="rId10" cstate="print"/>
            <a:stretch>
              <a:fillRect/>
            </a:stretch>
          </p:blipFill>
          <p:spPr>
            <a:xfrm>
              <a:off x="5672328" y="3389375"/>
              <a:ext cx="510539" cy="469392"/>
            </a:xfrm>
            <a:prstGeom prst="rect">
              <a:avLst/>
            </a:prstGeom>
          </p:spPr>
        </p:pic>
      </p:grpSp>
      <p:grpSp>
        <p:nvGrpSpPr>
          <p:cNvPr id="53" name="object 53"/>
          <p:cNvGrpSpPr/>
          <p:nvPr/>
        </p:nvGrpSpPr>
        <p:grpSpPr>
          <a:xfrm>
            <a:off x="5559552" y="1892795"/>
            <a:ext cx="638810" cy="551815"/>
            <a:chOff x="5559552" y="1892795"/>
            <a:chExt cx="638810" cy="551815"/>
          </a:xfrm>
        </p:grpSpPr>
        <p:pic>
          <p:nvPicPr>
            <p:cNvPr id="54" name="object 54"/>
            <p:cNvPicPr/>
            <p:nvPr/>
          </p:nvPicPr>
          <p:blipFill>
            <a:blip r:embed="rId11" cstate="print"/>
            <a:stretch>
              <a:fillRect/>
            </a:stretch>
          </p:blipFill>
          <p:spPr>
            <a:xfrm>
              <a:off x="5559552" y="1892795"/>
              <a:ext cx="638530" cy="551700"/>
            </a:xfrm>
            <a:prstGeom prst="rect">
              <a:avLst/>
            </a:prstGeom>
          </p:spPr>
        </p:pic>
        <p:pic>
          <p:nvPicPr>
            <p:cNvPr id="55" name="object 55"/>
            <p:cNvPicPr/>
            <p:nvPr/>
          </p:nvPicPr>
          <p:blipFill>
            <a:blip r:embed="rId12" cstate="print"/>
            <a:stretch>
              <a:fillRect/>
            </a:stretch>
          </p:blipFill>
          <p:spPr>
            <a:xfrm>
              <a:off x="5574792" y="1946148"/>
              <a:ext cx="536448" cy="449579"/>
            </a:xfrm>
            <a:prstGeom prst="rect">
              <a:avLst/>
            </a:prstGeom>
          </p:spPr>
        </p:pic>
      </p:grpSp>
      <p:sp>
        <p:nvSpPr>
          <p:cNvPr id="56" name="object 56"/>
          <p:cNvSpPr txBox="1"/>
          <p:nvPr/>
        </p:nvSpPr>
        <p:spPr>
          <a:xfrm>
            <a:off x="9153779" y="6367484"/>
            <a:ext cx="439420" cy="227329"/>
          </a:xfrm>
          <a:prstGeom prst="rect">
            <a:avLst/>
          </a:prstGeom>
        </p:spPr>
        <p:txBody>
          <a:bodyPr vert="horz" wrap="square" lIns="0" tIns="29209" rIns="0" bIns="0" rtlCol="0">
            <a:spAutoFit/>
          </a:bodyPr>
          <a:lstStyle/>
          <a:p>
            <a:pPr marL="217170">
              <a:lnSpc>
                <a:spcPct val="100000"/>
              </a:lnSpc>
              <a:spcBef>
                <a:spcPts val="229"/>
              </a:spcBef>
            </a:pPr>
            <a:fld id="{81D60167-4931-47E6-BA6A-407CBD079E47}" type="slidenum">
              <a:rPr sz="1200" spc="-5" dirty="0">
                <a:solidFill>
                  <a:srgbClr val="888888"/>
                </a:solidFill>
                <a:latin typeface="Microsoft Sans Serif"/>
                <a:cs typeface="Microsoft Sans Serif"/>
              </a:rPr>
              <a:pPr marL="217170">
                <a:lnSpc>
                  <a:spcPct val="100000"/>
                </a:lnSpc>
                <a:spcBef>
                  <a:spcPts val="229"/>
                </a:spcBef>
              </a:pPr>
              <a:t>70</a:t>
            </a:fld>
            <a:endParaRPr sz="1200" dirty="0">
              <a:latin typeface="Microsoft Sans Serif"/>
              <a:cs typeface="Microsoft Sans Serif"/>
            </a:endParaRPr>
          </a:p>
        </p:txBody>
      </p:sp>
    </p:spTree>
    <p:extLst>
      <p:ext uri="{BB962C8B-B14F-4D97-AF65-F5344CB8AC3E}">
        <p14:creationId xmlns:p14="http://schemas.microsoft.com/office/powerpoint/2010/main" val="640456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3731" y="306550"/>
            <a:ext cx="5765165" cy="57467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rPr>
              <a:t>Основные</a:t>
            </a:r>
            <a:r>
              <a:rPr spc="5" dirty="0">
                <a:solidFill>
                  <a:srgbClr val="000000"/>
                </a:solidFill>
              </a:rPr>
              <a:t> </a:t>
            </a:r>
            <a:r>
              <a:rPr spc="-10" dirty="0">
                <a:solidFill>
                  <a:srgbClr val="000000"/>
                </a:solidFill>
              </a:rPr>
              <a:t>показатели</a:t>
            </a:r>
            <a:r>
              <a:rPr spc="40" dirty="0">
                <a:solidFill>
                  <a:srgbClr val="000000"/>
                </a:solidFill>
              </a:rPr>
              <a:t> </a:t>
            </a:r>
            <a:r>
              <a:rPr spc="-10" dirty="0">
                <a:solidFill>
                  <a:srgbClr val="000000"/>
                </a:solidFill>
              </a:rPr>
              <a:t>социально-экономического</a:t>
            </a:r>
          </a:p>
          <a:p>
            <a:pPr marL="12700">
              <a:lnSpc>
                <a:spcPct val="100000"/>
              </a:lnSpc>
            </a:pPr>
            <a:r>
              <a:rPr spc="-5" dirty="0">
                <a:solidFill>
                  <a:srgbClr val="000000"/>
                </a:solidFill>
              </a:rPr>
              <a:t>развития</a:t>
            </a:r>
            <a:r>
              <a:rPr spc="35" dirty="0">
                <a:solidFill>
                  <a:srgbClr val="000000"/>
                </a:solidFill>
              </a:rPr>
              <a:t> </a:t>
            </a:r>
            <a:r>
              <a:rPr spc="-10" dirty="0">
                <a:solidFill>
                  <a:srgbClr val="000000"/>
                </a:solidFill>
              </a:rPr>
              <a:t>муниципального</a:t>
            </a:r>
            <a:r>
              <a:rPr spc="30" dirty="0">
                <a:solidFill>
                  <a:srgbClr val="000000"/>
                </a:solidFill>
              </a:rPr>
              <a:t> </a:t>
            </a:r>
            <a:r>
              <a:rPr spc="-5" dirty="0">
                <a:solidFill>
                  <a:srgbClr val="000000"/>
                </a:solidFill>
              </a:rPr>
              <a:t>образования</a:t>
            </a:r>
          </a:p>
        </p:txBody>
      </p:sp>
      <p:grpSp>
        <p:nvGrpSpPr>
          <p:cNvPr id="3" name="object 3"/>
          <p:cNvGrpSpPr/>
          <p:nvPr/>
        </p:nvGrpSpPr>
        <p:grpSpPr>
          <a:xfrm>
            <a:off x="5550401" y="1057622"/>
            <a:ext cx="4177665" cy="2428240"/>
            <a:chOff x="5550401" y="1057622"/>
            <a:chExt cx="4177665" cy="2428240"/>
          </a:xfrm>
        </p:grpSpPr>
        <p:pic>
          <p:nvPicPr>
            <p:cNvPr id="4" name="object 4"/>
            <p:cNvPicPr/>
            <p:nvPr/>
          </p:nvPicPr>
          <p:blipFill>
            <a:blip r:embed="rId2" cstate="print"/>
            <a:stretch>
              <a:fillRect/>
            </a:stretch>
          </p:blipFill>
          <p:spPr>
            <a:xfrm>
              <a:off x="5550401" y="1057622"/>
              <a:ext cx="4177297" cy="2427799"/>
            </a:xfrm>
            <a:prstGeom prst="rect">
              <a:avLst/>
            </a:prstGeom>
          </p:spPr>
        </p:pic>
        <p:sp>
          <p:nvSpPr>
            <p:cNvPr id="5" name="object 5"/>
            <p:cNvSpPr/>
            <p:nvPr/>
          </p:nvSpPr>
          <p:spPr>
            <a:xfrm>
              <a:off x="5579364" y="2324099"/>
              <a:ext cx="2641600" cy="989330"/>
            </a:xfrm>
            <a:custGeom>
              <a:avLst/>
              <a:gdLst/>
              <a:ahLst/>
              <a:cxnLst/>
              <a:rect l="l" t="t" r="r" b="b"/>
              <a:pathLst>
                <a:path w="2641600" h="989329">
                  <a:moveTo>
                    <a:pt x="2287524" y="790956"/>
                  </a:moveTo>
                  <a:lnTo>
                    <a:pt x="0" y="790956"/>
                  </a:lnTo>
                  <a:lnTo>
                    <a:pt x="0" y="989076"/>
                  </a:lnTo>
                  <a:lnTo>
                    <a:pt x="2287524" y="989076"/>
                  </a:lnTo>
                  <a:lnTo>
                    <a:pt x="2287524" y="790956"/>
                  </a:lnTo>
                  <a:close/>
                </a:path>
                <a:path w="2641600" h="989329">
                  <a:moveTo>
                    <a:pt x="2491740" y="394716"/>
                  </a:moveTo>
                  <a:lnTo>
                    <a:pt x="0" y="394716"/>
                  </a:lnTo>
                  <a:lnTo>
                    <a:pt x="0" y="592836"/>
                  </a:lnTo>
                  <a:lnTo>
                    <a:pt x="2491740" y="592836"/>
                  </a:lnTo>
                  <a:lnTo>
                    <a:pt x="2491740" y="394716"/>
                  </a:lnTo>
                  <a:close/>
                </a:path>
                <a:path w="2641600" h="989329">
                  <a:moveTo>
                    <a:pt x="2641092" y="0"/>
                  </a:moveTo>
                  <a:lnTo>
                    <a:pt x="0" y="0"/>
                  </a:lnTo>
                  <a:lnTo>
                    <a:pt x="0" y="196596"/>
                  </a:lnTo>
                  <a:lnTo>
                    <a:pt x="2641092" y="196596"/>
                  </a:lnTo>
                  <a:lnTo>
                    <a:pt x="2641092" y="0"/>
                  </a:lnTo>
                  <a:close/>
                </a:path>
              </a:pathLst>
            </a:custGeom>
            <a:solidFill>
              <a:srgbClr val="256F9F"/>
            </a:solidFill>
          </p:spPr>
          <p:txBody>
            <a:bodyPr wrap="square" lIns="0" tIns="0" rIns="0" bIns="0" rtlCol="0"/>
            <a:lstStyle/>
            <a:p>
              <a:endParaRPr dirty="0"/>
            </a:p>
          </p:txBody>
        </p:sp>
        <p:sp>
          <p:nvSpPr>
            <p:cNvPr id="6" name="object 6"/>
            <p:cNvSpPr/>
            <p:nvPr/>
          </p:nvSpPr>
          <p:spPr>
            <a:xfrm>
              <a:off x="5579364" y="1927860"/>
              <a:ext cx="2889885" cy="198120"/>
            </a:xfrm>
            <a:custGeom>
              <a:avLst/>
              <a:gdLst/>
              <a:ahLst/>
              <a:cxnLst/>
              <a:rect l="l" t="t" r="r" b="b"/>
              <a:pathLst>
                <a:path w="2889884" h="198119">
                  <a:moveTo>
                    <a:pt x="2889504" y="0"/>
                  </a:moveTo>
                  <a:lnTo>
                    <a:pt x="0" y="0"/>
                  </a:lnTo>
                  <a:lnTo>
                    <a:pt x="0" y="198120"/>
                  </a:lnTo>
                  <a:lnTo>
                    <a:pt x="2889504" y="198120"/>
                  </a:lnTo>
                  <a:lnTo>
                    <a:pt x="2889504" y="0"/>
                  </a:lnTo>
                  <a:close/>
                </a:path>
              </a:pathLst>
            </a:custGeom>
            <a:solidFill>
              <a:srgbClr val="78627E"/>
            </a:solidFill>
          </p:spPr>
          <p:txBody>
            <a:bodyPr wrap="square" lIns="0" tIns="0" rIns="0" bIns="0" rtlCol="0"/>
            <a:lstStyle/>
            <a:p>
              <a:endParaRPr dirty="0"/>
            </a:p>
          </p:txBody>
        </p:sp>
      </p:grpSp>
      <p:sp>
        <p:nvSpPr>
          <p:cNvPr id="7" name="object 7"/>
          <p:cNvSpPr txBox="1"/>
          <p:nvPr/>
        </p:nvSpPr>
        <p:spPr>
          <a:xfrm>
            <a:off x="7931277" y="3101416"/>
            <a:ext cx="323850" cy="394980"/>
          </a:xfrm>
          <a:prstGeom prst="rect">
            <a:avLst/>
          </a:prstGeom>
        </p:spPr>
        <p:txBody>
          <a:bodyPr vert="horz" wrap="square" lIns="0" tIns="12700" rIns="0" bIns="0" rtlCol="0">
            <a:spAutoFit/>
          </a:bodyPr>
          <a:lstStyle/>
          <a:p>
            <a:pPr marL="12700">
              <a:lnSpc>
                <a:spcPct val="100000"/>
              </a:lnSpc>
              <a:spcBef>
                <a:spcPts val="100"/>
              </a:spcBef>
            </a:pPr>
            <a:r>
              <a:rPr lang="ru-RU" sz="1200" dirty="0">
                <a:latin typeface="Microsoft Sans Serif"/>
                <a:cs typeface="Microsoft Sans Serif"/>
              </a:rPr>
              <a:t>2,3</a:t>
            </a:r>
          </a:p>
          <a:p>
            <a:pPr marL="12700">
              <a:lnSpc>
                <a:spcPct val="100000"/>
              </a:lnSpc>
              <a:spcBef>
                <a:spcPts val="100"/>
              </a:spcBef>
            </a:pPr>
            <a:endParaRPr sz="1200" dirty="0">
              <a:latin typeface="Microsoft Sans Serif"/>
              <a:cs typeface="Microsoft Sans Serif"/>
            </a:endParaRPr>
          </a:p>
        </p:txBody>
      </p:sp>
      <p:sp>
        <p:nvSpPr>
          <p:cNvPr id="8" name="object 8"/>
          <p:cNvSpPr txBox="1"/>
          <p:nvPr/>
        </p:nvSpPr>
        <p:spPr>
          <a:xfrm>
            <a:off x="8134857" y="2706115"/>
            <a:ext cx="323215"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2,5</a:t>
            </a:r>
            <a:endParaRPr sz="1200" dirty="0">
              <a:latin typeface="Microsoft Sans Serif"/>
              <a:cs typeface="Microsoft Sans Serif"/>
            </a:endParaRPr>
          </a:p>
        </p:txBody>
      </p:sp>
      <p:sp>
        <p:nvSpPr>
          <p:cNvPr id="9" name="object 9"/>
          <p:cNvSpPr txBox="1"/>
          <p:nvPr/>
        </p:nvSpPr>
        <p:spPr>
          <a:xfrm>
            <a:off x="8284591" y="2310510"/>
            <a:ext cx="323215"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2,7</a:t>
            </a:r>
            <a:endParaRPr sz="1200" dirty="0">
              <a:latin typeface="Microsoft Sans Serif"/>
              <a:cs typeface="Microsoft Sans Serif"/>
            </a:endParaRPr>
          </a:p>
        </p:txBody>
      </p:sp>
      <p:sp>
        <p:nvSpPr>
          <p:cNvPr id="10" name="object 10"/>
          <p:cNvSpPr txBox="1"/>
          <p:nvPr/>
        </p:nvSpPr>
        <p:spPr>
          <a:xfrm>
            <a:off x="8533003" y="1914525"/>
            <a:ext cx="323215"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2,8</a:t>
            </a:r>
            <a:endParaRPr sz="1200" dirty="0">
              <a:latin typeface="Microsoft Sans Serif"/>
              <a:cs typeface="Microsoft Sans Serif"/>
            </a:endParaRPr>
          </a:p>
        </p:txBody>
      </p:sp>
      <p:grpSp>
        <p:nvGrpSpPr>
          <p:cNvPr id="11" name="object 11"/>
          <p:cNvGrpSpPr/>
          <p:nvPr/>
        </p:nvGrpSpPr>
        <p:grpSpPr>
          <a:xfrm>
            <a:off x="1975162" y="3648867"/>
            <a:ext cx="5416999" cy="2584736"/>
            <a:chOff x="373358" y="3639311"/>
            <a:chExt cx="5242602" cy="2584736"/>
          </a:xfrm>
        </p:grpSpPr>
        <p:pic>
          <p:nvPicPr>
            <p:cNvPr id="12" name="object 12"/>
            <p:cNvPicPr/>
            <p:nvPr/>
          </p:nvPicPr>
          <p:blipFill>
            <a:blip r:embed="rId3" cstate="print"/>
            <a:stretch>
              <a:fillRect/>
            </a:stretch>
          </p:blipFill>
          <p:spPr>
            <a:xfrm>
              <a:off x="373358" y="3640788"/>
              <a:ext cx="5242602" cy="2583259"/>
            </a:xfrm>
            <a:prstGeom prst="rect">
              <a:avLst/>
            </a:prstGeom>
          </p:spPr>
        </p:pic>
        <p:sp>
          <p:nvSpPr>
            <p:cNvPr id="13" name="object 13"/>
            <p:cNvSpPr/>
            <p:nvPr/>
          </p:nvSpPr>
          <p:spPr>
            <a:xfrm>
              <a:off x="380999" y="3639311"/>
              <a:ext cx="5177155" cy="2527300"/>
            </a:xfrm>
            <a:custGeom>
              <a:avLst/>
              <a:gdLst/>
              <a:ahLst/>
              <a:cxnLst/>
              <a:rect l="l" t="t" r="r" b="b"/>
              <a:pathLst>
                <a:path w="5177155" h="2527300">
                  <a:moveTo>
                    <a:pt x="5177028" y="0"/>
                  </a:moveTo>
                  <a:lnTo>
                    <a:pt x="0" y="0"/>
                  </a:lnTo>
                  <a:lnTo>
                    <a:pt x="0" y="2526792"/>
                  </a:lnTo>
                  <a:lnTo>
                    <a:pt x="5177028" y="2526792"/>
                  </a:lnTo>
                  <a:lnTo>
                    <a:pt x="5177028" y="0"/>
                  </a:lnTo>
                  <a:close/>
                </a:path>
              </a:pathLst>
            </a:custGeom>
            <a:solidFill>
              <a:srgbClr val="FFFFFF"/>
            </a:solidFill>
          </p:spPr>
          <p:txBody>
            <a:bodyPr wrap="square" lIns="0" tIns="0" rIns="0" bIns="0" rtlCol="0"/>
            <a:lstStyle/>
            <a:p>
              <a:endParaRPr dirty="0"/>
            </a:p>
          </p:txBody>
        </p:sp>
        <p:sp>
          <p:nvSpPr>
            <p:cNvPr id="14" name="object 14"/>
            <p:cNvSpPr/>
            <p:nvPr/>
          </p:nvSpPr>
          <p:spPr>
            <a:xfrm>
              <a:off x="1174045" y="5056631"/>
              <a:ext cx="3004762" cy="1008889"/>
            </a:xfrm>
            <a:custGeom>
              <a:avLst/>
              <a:gdLst>
                <a:gd name="connsiteX0" fmla="*/ 2609075 w 2609088"/>
                <a:gd name="connsiteY0" fmla="*/ 403860 h 1008888"/>
                <a:gd name="connsiteX1" fmla="*/ 161544 w 2609088"/>
                <a:gd name="connsiteY1" fmla="*/ 403860 h 1008888"/>
                <a:gd name="connsiteX2" fmla="*/ 161544 w 2609088"/>
                <a:gd name="connsiteY2" fmla="*/ 605028 h 1008888"/>
                <a:gd name="connsiteX3" fmla="*/ 2609075 w 2609088"/>
                <a:gd name="connsiteY3" fmla="*/ 605028 h 1008888"/>
                <a:gd name="connsiteX4" fmla="*/ 2609075 w 2609088"/>
                <a:gd name="connsiteY4" fmla="*/ 403860 h 1008888"/>
                <a:gd name="connsiteX0" fmla="*/ 2609075 w 2609088"/>
                <a:gd name="connsiteY0" fmla="*/ 0 h 1008888"/>
                <a:gd name="connsiteX1" fmla="*/ 0 w 2609088"/>
                <a:gd name="connsiteY1" fmla="*/ 0 h 1008888"/>
                <a:gd name="connsiteX2" fmla="*/ 0 w 2609088"/>
                <a:gd name="connsiteY2" fmla="*/ 202692 h 1008888"/>
                <a:gd name="connsiteX3" fmla="*/ 2609075 w 2609088"/>
                <a:gd name="connsiteY3" fmla="*/ 202692 h 1008888"/>
                <a:gd name="connsiteX4" fmla="*/ 2609075 w 2609088"/>
                <a:gd name="connsiteY4" fmla="*/ 0 h 1008888"/>
                <a:gd name="connsiteX0" fmla="*/ 2609088 w 2609088"/>
                <a:gd name="connsiteY0" fmla="*/ 806196 h 1008888"/>
                <a:gd name="connsiteX1" fmla="*/ 45720 w 2609088"/>
                <a:gd name="connsiteY1" fmla="*/ 806196 h 1008888"/>
                <a:gd name="connsiteX2" fmla="*/ 633549 w 2609088"/>
                <a:gd name="connsiteY2" fmla="*/ 1005260 h 1008888"/>
                <a:gd name="connsiteX3" fmla="*/ 2609088 w 2609088"/>
                <a:gd name="connsiteY3" fmla="*/ 1008888 h 1008888"/>
                <a:gd name="connsiteX4" fmla="*/ 2609088 w 2609088"/>
                <a:gd name="connsiteY4" fmla="*/ 806196 h 1008888"/>
                <a:gd name="connsiteX0" fmla="*/ 2609075 w 2609088"/>
                <a:gd name="connsiteY0" fmla="*/ 403860 h 1008888"/>
                <a:gd name="connsiteX1" fmla="*/ 161544 w 2609088"/>
                <a:gd name="connsiteY1" fmla="*/ 403860 h 1008888"/>
                <a:gd name="connsiteX2" fmla="*/ 161544 w 2609088"/>
                <a:gd name="connsiteY2" fmla="*/ 605028 h 1008888"/>
                <a:gd name="connsiteX3" fmla="*/ 2609075 w 2609088"/>
                <a:gd name="connsiteY3" fmla="*/ 605028 h 1008888"/>
                <a:gd name="connsiteX4" fmla="*/ 2609075 w 2609088"/>
                <a:gd name="connsiteY4" fmla="*/ 403860 h 1008888"/>
                <a:gd name="connsiteX0" fmla="*/ 2609075 w 2609088"/>
                <a:gd name="connsiteY0" fmla="*/ 0 h 1008888"/>
                <a:gd name="connsiteX1" fmla="*/ 0 w 2609088"/>
                <a:gd name="connsiteY1" fmla="*/ 0 h 1008888"/>
                <a:gd name="connsiteX2" fmla="*/ 0 w 2609088"/>
                <a:gd name="connsiteY2" fmla="*/ 202692 h 1008888"/>
                <a:gd name="connsiteX3" fmla="*/ 2609075 w 2609088"/>
                <a:gd name="connsiteY3" fmla="*/ 202692 h 1008888"/>
                <a:gd name="connsiteX4" fmla="*/ 2609075 w 2609088"/>
                <a:gd name="connsiteY4" fmla="*/ 0 h 1008888"/>
                <a:gd name="connsiteX0" fmla="*/ 2609088 w 2609088"/>
                <a:gd name="connsiteY0" fmla="*/ 806196 h 1008888"/>
                <a:gd name="connsiteX1" fmla="*/ 629920 w 2609088"/>
                <a:gd name="connsiteY1" fmla="*/ 827968 h 1008888"/>
                <a:gd name="connsiteX2" fmla="*/ 633549 w 2609088"/>
                <a:gd name="connsiteY2" fmla="*/ 1005260 h 1008888"/>
                <a:gd name="connsiteX3" fmla="*/ 2609088 w 2609088"/>
                <a:gd name="connsiteY3" fmla="*/ 1008888 h 1008888"/>
                <a:gd name="connsiteX4" fmla="*/ 2609088 w 2609088"/>
                <a:gd name="connsiteY4" fmla="*/ 806196 h 1008888"/>
                <a:gd name="connsiteX0" fmla="*/ 2935646 w 2935659"/>
                <a:gd name="connsiteY0" fmla="*/ 403860 h 1008888"/>
                <a:gd name="connsiteX1" fmla="*/ 488115 w 2935659"/>
                <a:gd name="connsiteY1" fmla="*/ 403860 h 1008888"/>
                <a:gd name="connsiteX2" fmla="*/ 488115 w 2935659"/>
                <a:gd name="connsiteY2" fmla="*/ 605028 h 1008888"/>
                <a:gd name="connsiteX3" fmla="*/ 2935646 w 2935659"/>
                <a:gd name="connsiteY3" fmla="*/ 605028 h 1008888"/>
                <a:gd name="connsiteX4" fmla="*/ 2935646 w 2935659"/>
                <a:gd name="connsiteY4" fmla="*/ 403860 h 1008888"/>
                <a:gd name="connsiteX0" fmla="*/ 2935646 w 2935659"/>
                <a:gd name="connsiteY0" fmla="*/ 0 h 1008888"/>
                <a:gd name="connsiteX1" fmla="*/ 326571 w 2935659"/>
                <a:gd name="connsiteY1" fmla="*/ 0 h 1008888"/>
                <a:gd name="connsiteX2" fmla="*/ 0 w 2935659"/>
                <a:gd name="connsiteY2" fmla="*/ 213578 h 1008888"/>
                <a:gd name="connsiteX3" fmla="*/ 2935646 w 2935659"/>
                <a:gd name="connsiteY3" fmla="*/ 202692 h 1008888"/>
                <a:gd name="connsiteX4" fmla="*/ 2935646 w 2935659"/>
                <a:gd name="connsiteY4" fmla="*/ 0 h 1008888"/>
                <a:gd name="connsiteX0" fmla="*/ 2935659 w 2935659"/>
                <a:gd name="connsiteY0" fmla="*/ 806196 h 1008888"/>
                <a:gd name="connsiteX1" fmla="*/ 956491 w 2935659"/>
                <a:gd name="connsiteY1" fmla="*/ 827968 h 1008888"/>
                <a:gd name="connsiteX2" fmla="*/ 960120 w 2935659"/>
                <a:gd name="connsiteY2" fmla="*/ 1005260 h 1008888"/>
                <a:gd name="connsiteX3" fmla="*/ 2935659 w 2935659"/>
                <a:gd name="connsiteY3" fmla="*/ 1008888 h 1008888"/>
                <a:gd name="connsiteX4" fmla="*/ 2935659 w 2935659"/>
                <a:gd name="connsiteY4" fmla="*/ 806196 h 1008888"/>
                <a:gd name="connsiteX0" fmla="*/ 2935646 w 2935659"/>
                <a:gd name="connsiteY0" fmla="*/ 403860 h 1008888"/>
                <a:gd name="connsiteX1" fmla="*/ 488115 w 2935659"/>
                <a:gd name="connsiteY1" fmla="*/ 403860 h 1008888"/>
                <a:gd name="connsiteX2" fmla="*/ 488115 w 2935659"/>
                <a:gd name="connsiteY2" fmla="*/ 605028 h 1008888"/>
                <a:gd name="connsiteX3" fmla="*/ 2935646 w 2935659"/>
                <a:gd name="connsiteY3" fmla="*/ 605028 h 1008888"/>
                <a:gd name="connsiteX4" fmla="*/ 2935646 w 2935659"/>
                <a:gd name="connsiteY4" fmla="*/ 403860 h 1008888"/>
                <a:gd name="connsiteX0" fmla="*/ 2935646 w 2935659"/>
                <a:gd name="connsiteY0" fmla="*/ 0 h 1008888"/>
                <a:gd name="connsiteX1" fmla="*/ 3628 w 2935659"/>
                <a:gd name="connsiteY1" fmla="*/ 0 h 1008888"/>
                <a:gd name="connsiteX2" fmla="*/ 0 w 2935659"/>
                <a:gd name="connsiteY2" fmla="*/ 213578 h 1008888"/>
                <a:gd name="connsiteX3" fmla="*/ 2935646 w 2935659"/>
                <a:gd name="connsiteY3" fmla="*/ 202692 h 1008888"/>
                <a:gd name="connsiteX4" fmla="*/ 2935646 w 2935659"/>
                <a:gd name="connsiteY4" fmla="*/ 0 h 1008888"/>
                <a:gd name="connsiteX0" fmla="*/ 2935659 w 2935659"/>
                <a:gd name="connsiteY0" fmla="*/ 806196 h 1008888"/>
                <a:gd name="connsiteX1" fmla="*/ 956491 w 2935659"/>
                <a:gd name="connsiteY1" fmla="*/ 827968 h 1008888"/>
                <a:gd name="connsiteX2" fmla="*/ 960120 w 2935659"/>
                <a:gd name="connsiteY2" fmla="*/ 1005260 h 1008888"/>
                <a:gd name="connsiteX3" fmla="*/ 2935659 w 2935659"/>
                <a:gd name="connsiteY3" fmla="*/ 1008888 h 1008888"/>
                <a:gd name="connsiteX4" fmla="*/ 2935659 w 2935659"/>
                <a:gd name="connsiteY4" fmla="*/ 806196 h 1008888"/>
                <a:gd name="connsiteX0" fmla="*/ 3004604 w 3004617"/>
                <a:gd name="connsiteY0" fmla="*/ 403860 h 1008888"/>
                <a:gd name="connsiteX1" fmla="*/ 557073 w 3004617"/>
                <a:gd name="connsiteY1" fmla="*/ 403860 h 1008888"/>
                <a:gd name="connsiteX2" fmla="*/ 557073 w 3004617"/>
                <a:gd name="connsiteY2" fmla="*/ 605028 h 1008888"/>
                <a:gd name="connsiteX3" fmla="*/ 3004604 w 3004617"/>
                <a:gd name="connsiteY3" fmla="*/ 605028 h 1008888"/>
                <a:gd name="connsiteX4" fmla="*/ 3004604 w 3004617"/>
                <a:gd name="connsiteY4" fmla="*/ 403860 h 1008888"/>
                <a:gd name="connsiteX0" fmla="*/ 3004604 w 3004617"/>
                <a:gd name="connsiteY0" fmla="*/ 0 h 1008888"/>
                <a:gd name="connsiteX1" fmla="*/ 15 w 3004617"/>
                <a:gd name="connsiteY1" fmla="*/ 3628 h 1008888"/>
                <a:gd name="connsiteX2" fmla="*/ 68958 w 3004617"/>
                <a:gd name="connsiteY2" fmla="*/ 213578 h 1008888"/>
                <a:gd name="connsiteX3" fmla="*/ 3004604 w 3004617"/>
                <a:gd name="connsiteY3" fmla="*/ 202692 h 1008888"/>
                <a:gd name="connsiteX4" fmla="*/ 3004604 w 3004617"/>
                <a:gd name="connsiteY4" fmla="*/ 0 h 1008888"/>
                <a:gd name="connsiteX0" fmla="*/ 3004617 w 3004617"/>
                <a:gd name="connsiteY0" fmla="*/ 806196 h 1008888"/>
                <a:gd name="connsiteX1" fmla="*/ 1025449 w 3004617"/>
                <a:gd name="connsiteY1" fmla="*/ 827968 h 1008888"/>
                <a:gd name="connsiteX2" fmla="*/ 1029078 w 3004617"/>
                <a:gd name="connsiteY2" fmla="*/ 1005260 h 1008888"/>
                <a:gd name="connsiteX3" fmla="*/ 3004617 w 3004617"/>
                <a:gd name="connsiteY3" fmla="*/ 1008888 h 1008888"/>
                <a:gd name="connsiteX4" fmla="*/ 3004617 w 3004617"/>
                <a:gd name="connsiteY4" fmla="*/ 806196 h 1008888"/>
                <a:gd name="connsiteX0" fmla="*/ 3004749 w 3004762"/>
                <a:gd name="connsiteY0" fmla="*/ 403860 h 1008888"/>
                <a:gd name="connsiteX1" fmla="*/ 557218 w 3004762"/>
                <a:gd name="connsiteY1" fmla="*/ 403860 h 1008888"/>
                <a:gd name="connsiteX2" fmla="*/ 557218 w 3004762"/>
                <a:gd name="connsiteY2" fmla="*/ 605028 h 1008888"/>
                <a:gd name="connsiteX3" fmla="*/ 3004749 w 3004762"/>
                <a:gd name="connsiteY3" fmla="*/ 605028 h 1008888"/>
                <a:gd name="connsiteX4" fmla="*/ 3004749 w 3004762"/>
                <a:gd name="connsiteY4" fmla="*/ 403860 h 1008888"/>
                <a:gd name="connsiteX0" fmla="*/ 3004749 w 3004762"/>
                <a:gd name="connsiteY0" fmla="*/ 0 h 1008888"/>
                <a:gd name="connsiteX1" fmla="*/ 160 w 3004762"/>
                <a:gd name="connsiteY1" fmla="*/ 3628 h 1008888"/>
                <a:gd name="connsiteX2" fmla="*/ 3789 w 3004762"/>
                <a:gd name="connsiteY2" fmla="*/ 213578 h 1008888"/>
                <a:gd name="connsiteX3" fmla="*/ 3004749 w 3004762"/>
                <a:gd name="connsiteY3" fmla="*/ 202692 h 1008888"/>
                <a:gd name="connsiteX4" fmla="*/ 3004749 w 3004762"/>
                <a:gd name="connsiteY4" fmla="*/ 0 h 1008888"/>
                <a:gd name="connsiteX0" fmla="*/ 3004762 w 3004762"/>
                <a:gd name="connsiteY0" fmla="*/ 806196 h 1008888"/>
                <a:gd name="connsiteX1" fmla="*/ 1025594 w 3004762"/>
                <a:gd name="connsiteY1" fmla="*/ 827968 h 1008888"/>
                <a:gd name="connsiteX2" fmla="*/ 1029223 w 3004762"/>
                <a:gd name="connsiteY2" fmla="*/ 1005260 h 1008888"/>
                <a:gd name="connsiteX3" fmla="*/ 3004762 w 3004762"/>
                <a:gd name="connsiteY3" fmla="*/ 1008888 h 1008888"/>
                <a:gd name="connsiteX4" fmla="*/ 3004762 w 3004762"/>
                <a:gd name="connsiteY4" fmla="*/ 806196 h 100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762" h="1008888">
                  <a:moveTo>
                    <a:pt x="3004749" y="403860"/>
                  </a:moveTo>
                  <a:lnTo>
                    <a:pt x="557218" y="403860"/>
                  </a:lnTo>
                  <a:lnTo>
                    <a:pt x="557218" y="605028"/>
                  </a:lnTo>
                  <a:lnTo>
                    <a:pt x="3004749" y="605028"/>
                  </a:lnTo>
                  <a:lnTo>
                    <a:pt x="3004749" y="403860"/>
                  </a:lnTo>
                  <a:close/>
                </a:path>
                <a:path w="3004762" h="1008888">
                  <a:moveTo>
                    <a:pt x="3004749" y="0"/>
                  </a:moveTo>
                  <a:lnTo>
                    <a:pt x="160" y="3628"/>
                  </a:lnTo>
                  <a:cubicBezTo>
                    <a:pt x="-1049" y="74821"/>
                    <a:pt x="4998" y="142385"/>
                    <a:pt x="3789" y="213578"/>
                  </a:cubicBezTo>
                  <a:lnTo>
                    <a:pt x="3004749" y="202692"/>
                  </a:lnTo>
                  <a:lnTo>
                    <a:pt x="3004749" y="0"/>
                  </a:lnTo>
                  <a:close/>
                </a:path>
                <a:path w="3004762" h="1008888">
                  <a:moveTo>
                    <a:pt x="3004762" y="806196"/>
                  </a:moveTo>
                  <a:lnTo>
                    <a:pt x="1025594" y="827968"/>
                  </a:lnTo>
                  <a:cubicBezTo>
                    <a:pt x="1026804" y="887065"/>
                    <a:pt x="1028013" y="946163"/>
                    <a:pt x="1029223" y="1005260"/>
                  </a:cubicBezTo>
                  <a:lnTo>
                    <a:pt x="3004762" y="1008888"/>
                  </a:lnTo>
                  <a:lnTo>
                    <a:pt x="3004762" y="806196"/>
                  </a:lnTo>
                  <a:close/>
                </a:path>
              </a:pathLst>
            </a:custGeom>
            <a:solidFill>
              <a:srgbClr val="256F9F"/>
            </a:solidFill>
          </p:spPr>
          <p:txBody>
            <a:bodyPr wrap="square" lIns="0" tIns="0" rIns="0" bIns="0" rtlCol="0"/>
            <a:lstStyle/>
            <a:p>
              <a:endParaRPr dirty="0"/>
            </a:p>
          </p:txBody>
        </p:sp>
        <p:sp>
          <p:nvSpPr>
            <p:cNvPr id="15" name="object 15"/>
            <p:cNvSpPr/>
            <p:nvPr/>
          </p:nvSpPr>
          <p:spPr>
            <a:xfrm>
              <a:off x="848545" y="4654295"/>
              <a:ext cx="3330390" cy="201295"/>
            </a:xfrm>
            <a:custGeom>
              <a:avLst/>
              <a:gdLst/>
              <a:ahLst/>
              <a:cxnLst/>
              <a:rect l="l" t="t" r="r" b="b"/>
              <a:pathLst>
                <a:path w="2670175" h="201295">
                  <a:moveTo>
                    <a:pt x="2670048" y="0"/>
                  </a:moveTo>
                  <a:lnTo>
                    <a:pt x="0" y="0"/>
                  </a:lnTo>
                  <a:lnTo>
                    <a:pt x="0" y="201167"/>
                  </a:lnTo>
                  <a:lnTo>
                    <a:pt x="2670048" y="201167"/>
                  </a:lnTo>
                  <a:lnTo>
                    <a:pt x="2670048" y="0"/>
                  </a:lnTo>
                  <a:close/>
                </a:path>
              </a:pathLst>
            </a:custGeom>
            <a:solidFill>
              <a:srgbClr val="78627E"/>
            </a:solidFill>
          </p:spPr>
          <p:txBody>
            <a:bodyPr wrap="square" lIns="0" tIns="0" rIns="0" bIns="0" rtlCol="0"/>
            <a:lstStyle/>
            <a:p>
              <a:endParaRPr dirty="0"/>
            </a:p>
          </p:txBody>
        </p:sp>
      </p:grpSp>
      <p:sp>
        <p:nvSpPr>
          <p:cNvPr id="16" name="object 16"/>
          <p:cNvSpPr txBox="1"/>
          <p:nvPr/>
        </p:nvSpPr>
        <p:spPr>
          <a:xfrm>
            <a:off x="3484010" y="5874199"/>
            <a:ext cx="408305"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36,7</a:t>
            </a:r>
            <a:endParaRPr sz="1200" dirty="0">
              <a:latin typeface="Microsoft Sans Serif"/>
              <a:cs typeface="Microsoft Sans Serif"/>
            </a:endParaRPr>
          </a:p>
        </p:txBody>
      </p:sp>
      <p:sp>
        <p:nvSpPr>
          <p:cNvPr id="17" name="object 17"/>
          <p:cNvSpPr txBox="1"/>
          <p:nvPr/>
        </p:nvSpPr>
        <p:spPr>
          <a:xfrm>
            <a:off x="2942976" y="5464990"/>
            <a:ext cx="408940" cy="197490"/>
          </a:xfrm>
          <a:prstGeom prst="rect">
            <a:avLst/>
          </a:prstGeom>
        </p:spPr>
        <p:txBody>
          <a:bodyPr vert="horz" wrap="square" lIns="0" tIns="12700" rIns="0" bIns="0" rtlCol="0">
            <a:spAutoFit/>
          </a:bodyPr>
          <a:lstStyle/>
          <a:p>
            <a:pPr marL="12700">
              <a:lnSpc>
                <a:spcPct val="100000"/>
              </a:lnSpc>
              <a:spcBef>
                <a:spcPts val="100"/>
              </a:spcBef>
            </a:pPr>
            <a:r>
              <a:rPr lang="ru-RU" sz="1200" dirty="0">
                <a:latin typeface="Microsoft Sans Serif"/>
                <a:cs typeface="Microsoft Sans Serif"/>
              </a:rPr>
              <a:t>41,2</a:t>
            </a:r>
            <a:endParaRPr sz="1200" dirty="0">
              <a:latin typeface="Microsoft Sans Serif"/>
              <a:cs typeface="Microsoft Sans Serif"/>
            </a:endParaRPr>
          </a:p>
        </p:txBody>
      </p:sp>
      <p:sp>
        <p:nvSpPr>
          <p:cNvPr id="18" name="object 18"/>
          <p:cNvSpPr txBox="1"/>
          <p:nvPr/>
        </p:nvSpPr>
        <p:spPr>
          <a:xfrm>
            <a:off x="2413659" y="5081754"/>
            <a:ext cx="408940" cy="197490"/>
          </a:xfrm>
          <a:prstGeom prst="rect">
            <a:avLst/>
          </a:prstGeom>
        </p:spPr>
        <p:txBody>
          <a:bodyPr vert="horz" wrap="square" lIns="0" tIns="12700" rIns="0" bIns="0" rtlCol="0">
            <a:spAutoFit/>
          </a:bodyPr>
          <a:lstStyle/>
          <a:p>
            <a:pPr marL="12700">
              <a:lnSpc>
                <a:spcPct val="100000"/>
              </a:lnSpc>
              <a:spcBef>
                <a:spcPts val="100"/>
              </a:spcBef>
            </a:pPr>
            <a:r>
              <a:rPr lang="ru-RU" sz="1200" dirty="0">
                <a:latin typeface="Microsoft Sans Serif"/>
                <a:cs typeface="Microsoft Sans Serif"/>
              </a:rPr>
              <a:t>45,9</a:t>
            </a:r>
            <a:endParaRPr sz="1200" dirty="0">
              <a:latin typeface="Microsoft Sans Serif"/>
              <a:cs typeface="Microsoft Sans Serif"/>
            </a:endParaRPr>
          </a:p>
        </p:txBody>
      </p:sp>
      <p:sp>
        <p:nvSpPr>
          <p:cNvPr id="19" name="object 19"/>
          <p:cNvSpPr txBox="1"/>
          <p:nvPr/>
        </p:nvSpPr>
        <p:spPr>
          <a:xfrm>
            <a:off x="2053903" y="4665753"/>
            <a:ext cx="408305"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46,5</a:t>
            </a:r>
            <a:endParaRPr sz="1200" dirty="0">
              <a:latin typeface="Microsoft Sans Serif"/>
              <a:cs typeface="Microsoft Sans Serif"/>
            </a:endParaRPr>
          </a:p>
        </p:txBody>
      </p:sp>
      <p:sp>
        <p:nvSpPr>
          <p:cNvPr id="20" name="object 20"/>
          <p:cNvSpPr txBox="1"/>
          <p:nvPr/>
        </p:nvSpPr>
        <p:spPr>
          <a:xfrm>
            <a:off x="6168896" y="4640074"/>
            <a:ext cx="847725"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3</a:t>
            </a:r>
            <a:r>
              <a:rPr sz="1300" spc="-40" dirty="0">
                <a:latin typeface="Microsoft Sans Serif"/>
                <a:cs typeface="Microsoft Sans Serif"/>
              </a:rPr>
              <a:t> </a:t>
            </a:r>
            <a:r>
              <a:rPr sz="1300" spc="-25" dirty="0">
                <a:latin typeface="Microsoft Sans Serif"/>
                <a:cs typeface="Microsoft Sans Serif"/>
              </a:rPr>
              <a:t>отчет</a:t>
            </a:r>
            <a:endParaRPr sz="1300" dirty="0">
              <a:latin typeface="Microsoft Sans Serif"/>
              <a:cs typeface="Microsoft Sans Serif"/>
            </a:endParaRPr>
          </a:p>
        </p:txBody>
      </p:sp>
      <p:sp>
        <p:nvSpPr>
          <p:cNvPr id="21" name="object 21"/>
          <p:cNvSpPr txBox="1"/>
          <p:nvPr/>
        </p:nvSpPr>
        <p:spPr>
          <a:xfrm>
            <a:off x="6111428" y="5056454"/>
            <a:ext cx="971550"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3</a:t>
            </a:r>
            <a:r>
              <a:rPr sz="1300" spc="-35" dirty="0">
                <a:latin typeface="Microsoft Sans Serif"/>
                <a:cs typeface="Microsoft Sans Serif"/>
              </a:rPr>
              <a:t> </a:t>
            </a:r>
            <a:r>
              <a:rPr sz="1300" spc="-20" dirty="0">
                <a:latin typeface="Microsoft Sans Serif"/>
                <a:cs typeface="Microsoft Sans Serif"/>
              </a:rPr>
              <a:t>оценка</a:t>
            </a:r>
            <a:endParaRPr sz="1300" dirty="0">
              <a:latin typeface="Microsoft Sans Serif"/>
              <a:cs typeface="Microsoft Sans Serif"/>
            </a:endParaRPr>
          </a:p>
        </p:txBody>
      </p:sp>
      <p:sp>
        <p:nvSpPr>
          <p:cNvPr id="22" name="object 22"/>
          <p:cNvSpPr txBox="1"/>
          <p:nvPr/>
        </p:nvSpPr>
        <p:spPr>
          <a:xfrm>
            <a:off x="6186109" y="5429633"/>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2</a:t>
            </a:r>
            <a:r>
              <a:rPr sz="1300" spc="-25" dirty="0">
                <a:latin typeface="Microsoft Sans Serif"/>
                <a:cs typeface="Microsoft Sans Serif"/>
              </a:rPr>
              <a:t> отчет</a:t>
            </a:r>
            <a:endParaRPr sz="1300" dirty="0">
              <a:latin typeface="Microsoft Sans Serif"/>
              <a:cs typeface="Microsoft Sans Serif"/>
            </a:endParaRPr>
          </a:p>
        </p:txBody>
      </p:sp>
      <p:sp>
        <p:nvSpPr>
          <p:cNvPr id="23" name="object 23"/>
          <p:cNvSpPr txBox="1"/>
          <p:nvPr/>
        </p:nvSpPr>
        <p:spPr>
          <a:xfrm>
            <a:off x="6198396" y="5848773"/>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1</a:t>
            </a:r>
            <a:r>
              <a:rPr sz="1300" spc="-25" dirty="0">
                <a:latin typeface="Microsoft Sans Serif"/>
                <a:cs typeface="Microsoft Sans Serif"/>
              </a:rPr>
              <a:t> отчет</a:t>
            </a:r>
            <a:endParaRPr sz="1300" dirty="0">
              <a:latin typeface="Microsoft Sans Serif"/>
              <a:cs typeface="Microsoft Sans Serif"/>
            </a:endParaRPr>
          </a:p>
        </p:txBody>
      </p:sp>
      <p:sp>
        <p:nvSpPr>
          <p:cNvPr id="43" name="object 43"/>
          <p:cNvSpPr/>
          <p:nvPr/>
        </p:nvSpPr>
        <p:spPr>
          <a:xfrm>
            <a:off x="5877305" y="6113526"/>
            <a:ext cx="243840" cy="0"/>
          </a:xfrm>
          <a:custGeom>
            <a:avLst/>
            <a:gdLst/>
            <a:ahLst/>
            <a:cxnLst/>
            <a:rect l="l" t="t" r="r" b="b"/>
            <a:pathLst>
              <a:path w="243839">
                <a:moveTo>
                  <a:pt x="0" y="0"/>
                </a:moveTo>
                <a:lnTo>
                  <a:pt x="243840" y="0"/>
                </a:lnTo>
              </a:path>
            </a:pathLst>
          </a:custGeom>
          <a:ln w="25400">
            <a:solidFill>
              <a:srgbClr val="FFFFFF"/>
            </a:solidFill>
          </a:ln>
        </p:spPr>
        <p:txBody>
          <a:bodyPr wrap="square" lIns="0" tIns="0" rIns="0" bIns="0" rtlCol="0"/>
          <a:lstStyle/>
          <a:p>
            <a:endParaRPr dirty="0"/>
          </a:p>
        </p:txBody>
      </p:sp>
      <p:sp>
        <p:nvSpPr>
          <p:cNvPr id="45" name="object 45"/>
          <p:cNvSpPr/>
          <p:nvPr/>
        </p:nvSpPr>
        <p:spPr>
          <a:xfrm>
            <a:off x="7148321" y="6113526"/>
            <a:ext cx="243840" cy="0"/>
          </a:xfrm>
          <a:custGeom>
            <a:avLst/>
            <a:gdLst/>
            <a:ahLst/>
            <a:cxnLst/>
            <a:rect l="l" t="t" r="r" b="b"/>
            <a:pathLst>
              <a:path w="243840">
                <a:moveTo>
                  <a:pt x="0" y="0"/>
                </a:moveTo>
                <a:lnTo>
                  <a:pt x="243839" y="0"/>
                </a:lnTo>
              </a:path>
            </a:pathLst>
          </a:custGeom>
          <a:ln w="25400">
            <a:solidFill>
              <a:srgbClr val="FFFFFF"/>
            </a:solidFill>
          </a:ln>
        </p:spPr>
        <p:txBody>
          <a:bodyPr wrap="square" lIns="0" tIns="0" rIns="0" bIns="0" rtlCol="0"/>
          <a:lstStyle/>
          <a:p>
            <a:endParaRPr dirty="0"/>
          </a:p>
        </p:txBody>
      </p:sp>
      <p:sp>
        <p:nvSpPr>
          <p:cNvPr id="47" name="object 47"/>
          <p:cNvSpPr/>
          <p:nvPr/>
        </p:nvSpPr>
        <p:spPr>
          <a:xfrm>
            <a:off x="8419338" y="6113526"/>
            <a:ext cx="243840" cy="0"/>
          </a:xfrm>
          <a:custGeom>
            <a:avLst/>
            <a:gdLst/>
            <a:ahLst/>
            <a:cxnLst/>
            <a:rect l="l" t="t" r="r" b="b"/>
            <a:pathLst>
              <a:path w="243840">
                <a:moveTo>
                  <a:pt x="0" y="0"/>
                </a:moveTo>
                <a:lnTo>
                  <a:pt x="243839" y="0"/>
                </a:lnTo>
              </a:path>
            </a:pathLst>
          </a:custGeom>
          <a:ln w="25400">
            <a:solidFill>
              <a:srgbClr val="FFFFFF"/>
            </a:solidFill>
          </a:ln>
        </p:spPr>
        <p:txBody>
          <a:bodyPr wrap="square" lIns="0" tIns="0" rIns="0" bIns="0" rtlCol="0"/>
          <a:lstStyle/>
          <a:p>
            <a:endParaRPr dirty="0"/>
          </a:p>
        </p:txBody>
      </p:sp>
      <p:sp>
        <p:nvSpPr>
          <p:cNvPr id="57" name="object 57"/>
          <p:cNvSpPr/>
          <p:nvPr/>
        </p:nvSpPr>
        <p:spPr>
          <a:xfrm>
            <a:off x="2567621" y="3665013"/>
            <a:ext cx="4580700" cy="680106"/>
          </a:xfrm>
          <a:custGeom>
            <a:avLst/>
            <a:gdLst/>
            <a:ahLst/>
            <a:cxnLst/>
            <a:rect l="l" t="t" r="r" b="b"/>
            <a:pathLst>
              <a:path w="3782695" h="739139">
                <a:moveTo>
                  <a:pt x="3782567" y="0"/>
                </a:moveTo>
                <a:lnTo>
                  <a:pt x="0" y="0"/>
                </a:lnTo>
                <a:lnTo>
                  <a:pt x="0" y="739140"/>
                </a:lnTo>
                <a:lnTo>
                  <a:pt x="3782567" y="739140"/>
                </a:lnTo>
                <a:lnTo>
                  <a:pt x="3782567" y="0"/>
                </a:lnTo>
                <a:close/>
              </a:path>
            </a:pathLst>
          </a:custGeom>
          <a:solidFill>
            <a:srgbClr val="EEF0F5"/>
          </a:solidFill>
        </p:spPr>
        <p:txBody>
          <a:bodyPr wrap="square" lIns="0" tIns="0" rIns="0" bIns="0" rtlCol="0"/>
          <a:lstStyle/>
          <a:p>
            <a:endParaRPr dirty="0"/>
          </a:p>
        </p:txBody>
      </p:sp>
      <p:sp>
        <p:nvSpPr>
          <p:cNvPr id="58" name="object 58"/>
          <p:cNvSpPr txBox="1"/>
          <p:nvPr/>
        </p:nvSpPr>
        <p:spPr>
          <a:xfrm>
            <a:off x="2595602" y="3654442"/>
            <a:ext cx="4661653" cy="472565"/>
          </a:xfrm>
          <a:prstGeom prst="rect">
            <a:avLst/>
          </a:prstGeom>
        </p:spPr>
        <p:txBody>
          <a:bodyPr vert="horz" wrap="square" lIns="0" tIns="41275" rIns="0" bIns="0" rtlCol="0">
            <a:spAutoFit/>
          </a:bodyPr>
          <a:lstStyle/>
          <a:p>
            <a:pPr marL="91440" marR="751205">
              <a:lnSpc>
                <a:spcPct val="100000"/>
              </a:lnSpc>
              <a:spcBef>
                <a:spcPts val="325"/>
              </a:spcBef>
            </a:pPr>
            <a:r>
              <a:rPr sz="1400" spc="-10" dirty="0">
                <a:latin typeface="Microsoft Sans Serif"/>
                <a:cs typeface="Microsoft Sans Serif"/>
              </a:rPr>
              <a:t>Среднемесячная </a:t>
            </a:r>
            <a:r>
              <a:rPr sz="1400" spc="-15" dirty="0">
                <a:latin typeface="Microsoft Sans Serif"/>
                <a:cs typeface="Microsoft Sans Serif"/>
              </a:rPr>
              <a:t>заработная плата </a:t>
            </a:r>
            <a:r>
              <a:rPr sz="1400" spc="-360" dirty="0">
                <a:latin typeface="Microsoft Sans Serif"/>
                <a:cs typeface="Microsoft Sans Serif"/>
              </a:rPr>
              <a:t> </a:t>
            </a:r>
            <a:r>
              <a:rPr sz="1400" spc="-15" dirty="0">
                <a:latin typeface="Microsoft Sans Serif"/>
                <a:cs typeface="Microsoft Sans Serif"/>
              </a:rPr>
              <a:t>по</a:t>
            </a:r>
            <a:r>
              <a:rPr sz="1400" spc="5" dirty="0">
                <a:latin typeface="Microsoft Sans Serif"/>
                <a:cs typeface="Microsoft Sans Serif"/>
              </a:rPr>
              <a:t> </a:t>
            </a:r>
            <a:r>
              <a:rPr sz="1400" spc="-10" dirty="0">
                <a:latin typeface="Microsoft Sans Serif"/>
                <a:cs typeface="Microsoft Sans Serif"/>
              </a:rPr>
              <a:t>муниципальному</a:t>
            </a:r>
            <a:r>
              <a:rPr sz="1400" spc="20" dirty="0">
                <a:latin typeface="Microsoft Sans Serif"/>
                <a:cs typeface="Microsoft Sans Serif"/>
              </a:rPr>
              <a:t> </a:t>
            </a:r>
            <a:r>
              <a:rPr sz="1400" spc="-15" dirty="0">
                <a:latin typeface="Microsoft Sans Serif"/>
                <a:cs typeface="Microsoft Sans Serif"/>
              </a:rPr>
              <a:t>образованию </a:t>
            </a:r>
            <a:r>
              <a:rPr sz="1400" spc="-10" dirty="0">
                <a:latin typeface="Microsoft Sans Serif"/>
                <a:cs typeface="Microsoft Sans Serif"/>
              </a:rPr>
              <a:t> </a:t>
            </a:r>
            <a:r>
              <a:rPr sz="1400" dirty="0">
                <a:latin typeface="Microsoft Sans Serif"/>
                <a:cs typeface="Microsoft Sans Serif"/>
              </a:rPr>
              <a:t>(тыс.</a:t>
            </a:r>
            <a:r>
              <a:rPr sz="1400" spc="-15" dirty="0">
                <a:latin typeface="Microsoft Sans Serif"/>
                <a:cs typeface="Microsoft Sans Serif"/>
              </a:rPr>
              <a:t> рублей)</a:t>
            </a:r>
            <a:endParaRPr sz="1400" dirty="0">
              <a:latin typeface="Microsoft Sans Serif"/>
              <a:cs typeface="Microsoft Sans Serif"/>
            </a:endParaRPr>
          </a:p>
        </p:txBody>
      </p:sp>
      <p:sp>
        <p:nvSpPr>
          <p:cNvPr id="59" name="object 59"/>
          <p:cNvSpPr/>
          <p:nvPr/>
        </p:nvSpPr>
        <p:spPr>
          <a:xfrm>
            <a:off x="5558028" y="1139952"/>
            <a:ext cx="4112260" cy="523240"/>
          </a:xfrm>
          <a:custGeom>
            <a:avLst/>
            <a:gdLst/>
            <a:ahLst/>
            <a:cxnLst/>
            <a:rect l="l" t="t" r="r" b="b"/>
            <a:pathLst>
              <a:path w="4112259" h="523239">
                <a:moveTo>
                  <a:pt x="4111752" y="0"/>
                </a:moveTo>
                <a:lnTo>
                  <a:pt x="0" y="0"/>
                </a:lnTo>
                <a:lnTo>
                  <a:pt x="0" y="522732"/>
                </a:lnTo>
                <a:lnTo>
                  <a:pt x="4111752" y="522732"/>
                </a:lnTo>
                <a:lnTo>
                  <a:pt x="4111752" y="0"/>
                </a:lnTo>
                <a:close/>
              </a:path>
            </a:pathLst>
          </a:custGeom>
          <a:solidFill>
            <a:srgbClr val="EEF0F5"/>
          </a:solidFill>
        </p:spPr>
        <p:txBody>
          <a:bodyPr wrap="square" lIns="0" tIns="0" rIns="0" bIns="0" rtlCol="0"/>
          <a:lstStyle/>
          <a:p>
            <a:endParaRPr dirty="0"/>
          </a:p>
        </p:txBody>
      </p:sp>
      <p:sp>
        <p:nvSpPr>
          <p:cNvPr id="60" name="object 60"/>
          <p:cNvSpPr txBox="1"/>
          <p:nvPr/>
        </p:nvSpPr>
        <p:spPr>
          <a:xfrm>
            <a:off x="5558028" y="1139952"/>
            <a:ext cx="4112260" cy="523240"/>
          </a:xfrm>
          <a:prstGeom prst="rect">
            <a:avLst/>
          </a:prstGeom>
        </p:spPr>
        <p:txBody>
          <a:bodyPr vert="horz" wrap="square" lIns="0" tIns="40005" rIns="0" bIns="0" rtlCol="0">
            <a:spAutoFit/>
          </a:bodyPr>
          <a:lstStyle/>
          <a:p>
            <a:pPr marL="92075" marR="320040">
              <a:lnSpc>
                <a:spcPct val="100000"/>
              </a:lnSpc>
              <a:spcBef>
                <a:spcPts val="315"/>
              </a:spcBef>
            </a:pPr>
            <a:r>
              <a:rPr sz="1400" spc="-35" dirty="0">
                <a:latin typeface="Microsoft Sans Serif"/>
                <a:cs typeface="Microsoft Sans Serif"/>
              </a:rPr>
              <a:t>Фонд</a:t>
            </a:r>
            <a:r>
              <a:rPr sz="1400" spc="-10" dirty="0">
                <a:latin typeface="Microsoft Sans Serif"/>
                <a:cs typeface="Microsoft Sans Serif"/>
              </a:rPr>
              <a:t> </a:t>
            </a:r>
            <a:r>
              <a:rPr sz="1400" spc="-15" dirty="0">
                <a:latin typeface="Microsoft Sans Serif"/>
                <a:cs typeface="Microsoft Sans Serif"/>
              </a:rPr>
              <a:t>заработной</a:t>
            </a:r>
            <a:r>
              <a:rPr sz="1400" spc="-35" dirty="0">
                <a:latin typeface="Microsoft Sans Serif"/>
                <a:cs typeface="Microsoft Sans Serif"/>
              </a:rPr>
              <a:t> </a:t>
            </a:r>
            <a:r>
              <a:rPr sz="1400" spc="-10" dirty="0">
                <a:latin typeface="Microsoft Sans Serif"/>
                <a:cs typeface="Microsoft Sans Serif"/>
              </a:rPr>
              <a:t>платы</a:t>
            </a:r>
            <a:r>
              <a:rPr sz="1400" spc="15" dirty="0">
                <a:latin typeface="Microsoft Sans Serif"/>
                <a:cs typeface="Microsoft Sans Serif"/>
              </a:rPr>
              <a:t> </a:t>
            </a:r>
            <a:r>
              <a:rPr sz="1400" spc="-15" dirty="0">
                <a:latin typeface="Microsoft Sans Serif"/>
                <a:cs typeface="Microsoft Sans Serif"/>
              </a:rPr>
              <a:t>по</a:t>
            </a:r>
            <a:r>
              <a:rPr sz="1400" spc="5" dirty="0">
                <a:latin typeface="Microsoft Sans Serif"/>
                <a:cs typeface="Microsoft Sans Serif"/>
              </a:rPr>
              <a:t> </a:t>
            </a:r>
            <a:r>
              <a:rPr sz="1400" spc="-10" dirty="0">
                <a:latin typeface="Microsoft Sans Serif"/>
                <a:cs typeface="Microsoft Sans Serif"/>
              </a:rPr>
              <a:t>муниципальному </a:t>
            </a:r>
            <a:r>
              <a:rPr sz="1400" spc="-355" dirty="0">
                <a:latin typeface="Microsoft Sans Serif"/>
                <a:cs typeface="Microsoft Sans Serif"/>
              </a:rPr>
              <a:t> </a:t>
            </a:r>
            <a:r>
              <a:rPr sz="1400" spc="-15" dirty="0">
                <a:latin typeface="Microsoft Sans Serif"/>
                <a:cs typeface="Microsoft Sans Serif"/>
              </a:rPr>
              <a:t>образованию</a:t>
            </a:r>
            <a:r>
              <a:rPr sz="1400" spc="-30" dirty="0">
                <a:latin typeface="Microsoft Sans Serif"/>
                <a:cs typeface="Microsoft Sans Serif"/>
              </a:rPr>
              <a:t> </a:t>
            </a:r>
            <a:r>
              <a:rPr sz="1400" spc="-15" dirty="0">
                <a:latin typeface="Microsoft Sans Serif"/>
                <a:cs typeface="Microsoft Sans Serif"/>
              </a:rPr>
              <a:t>(млрд</a:t>
            </a:r>
            <a:r>
              <a:rPr sz="1400" spc="5" dirty="0">
                <a:latin typeface="Microsoft Sans Serif"/>
                <a:cs typeface="Microsoft Sans Serif"/>
              </a:rPr>
              <a:t> </a:t>
            </a:r>
            <a:r>
              <a:rPr sz="1400" spc="-15" dirty="0">
                <a:latin typeface="Microsoft Sans Serif"/>
                <a:cs typeface="Microsoft Sans Serif"/>
              </a:rPr>
              <a:t>рублей)</a:t>
            </a:r>
            <a:endParaRPr sz="1400" dirty="0">
              <a:latin typeface="Microsoft Sans Serif"/>
              <a:cs typeface="Microsoft Sans Serif"/>
            </a:endParaRPr>
          </a:p>
        </p:txBody>
      </p:sp>
      <p:pic>
        <p:nvPicPr>
          <p:cNvPr id="63" name="object 63"/>
          <p:cNvPicPr/>
          <p:nvPr/>
        </p:nvPicPr>
        <p:blipFill>
          <a:blip r:embed="rId4" cstate="print"/>
          <a:stretch>
            <a:fillRect/>
          </a:stretch>
        </p:blipFill>
        <p:spPr>
          <a:xfrm>
            <a:off x="6436158" y="3619167"/>
            <a:ext cx="679432" cy="684237"/>
          </a:xfrm>
          <a:prstGeom prst="rect">
            <a:avLst/>
          </a:prstGeom>
        </p:spPr>
      </p:pic>
      <p:pic>
        <p:nvPicPr>
          <p:cNvPr id="64" name="object 64"/>
          <p:cNvPicPr/>
          <p:nvPr/>
        </p:nvPicPr>
        <p:blipFill>
          <a:blip r:embed="rId5" cstate="print"/>
          <a:stretch>
            <a:fillRect/>
          </a:stretch>
        </p:blipFill>
        <p:spPr>
          <a:xfrm>
            <a:off x="9211056" y="1232916"/>
            <a:ext cx="505968" cy="446531"/>
          </a:xfrm>
          <a:prstGeom prst="rect">
            <a:avLst/>
          </a:prstGeom>
        </p:spPr>
      </p:pic>
      <p:sp>
        <p:nvSpPr>
          <p:cNvPr id="65" name="object 65"/>
          <p:cNvSpPr txBox="1"/>
          <p:nvPr/>
        </p:nvSpPr>
        <p:spPr>
          <a:xfrm>
            <a:off x="4483989" y="1930399"/>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3</a:t>
            </a:r>
            <a:r>
              <a:rPr sz="1300" spc="-25" dirty="0">
                <a:latin typeface="Microsoft Sans Serif"/>
                <a:cs typeface="Microsoft Sans Serif"/>
              </a:rPr>
              <a:t> отчет</a:t>
            </a:r>
            <a:endParaRPr sz="1300" dirty="0">
              <a:latin typeface="Microsoft Sans Serif"/>
              <a:cs typeface="Microsoft Sans Serif"/>
            </a:endParaRPr>
          </a:p>
        </p:txBody>
      </p:sp>
      <p:sp>
        <p:nvSpPr>
          <p:cNvPr id="66" name="object 66"/>
          <p:cNvSpPr txBox="1"/>
          <p:nvPr/>
        </p:nvSpPr>
        <p:spPr>
          <a:xfrm>
            <a:off x="4421504" y="2326893"/>
            <a:ext cx="973455"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3</a:t>
            </a:r>
            <a:r>
              <a:rPr sz="1300" spc="-20" dirty="0">
                <a:latin typeface="Microsoft Sans Serif"/>
                <a:cs typeface="Microsoft Sans Serif"/>
              </a:rPr>
              <a:t> оценка</a:t>
            </a:r>
            <a:endParaRPr sz="1300" dirty="0">
              <a:latin typeface="Microsoft Sans Serif"/>
              <a:cs typeface="Microsoft Sans Serif"/>
            </a:endParaRPr>
          </a:p>
        </p:txBody>
      </p:sp>
      <p:sp>
        <p:nvSpPr>
          <p:cNvPr id="67" name="object 67"/>
          <p:cNvSpPr txBox="1"/>
          <p:nvPr/>
        </p:nvSpPr>
        <p:spPr>
          <a:xfrm>
            <a:off x="4483989" y="2723133"/>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2</a:t>
            </a:r>
            <a:r>
              <a:rPr sz="1300" spc="-25" dirty="0">
                <a:latin typeface="Microsoft Sans Serif"/>
                <a:cs typeface="Microsoft Sans Serif"/>
              </a:rPr>
              <a:t> отчет</a:t>
            </a:r>
            <a:endParaRPr sz="1300" dirty="0">
              <a:latin typeface="Microsoft Sans Serif"/>
              <a:cs typeface="Microsoft Sans Serif"/>
            </a:endParaRPr>
          </a:p>
        </p:txBody>
      </p:sp>
      <p:sp>
        <p:nvSpPr>
          <p:cNvPr id="68" name="object 68"/>
          <p:cNvSpPr txBox="1"/>
          <p:nvPr/>
        </p:nvSpPr>
        <p:spPr>
          <a:xfrm>
            <a:off x="4483989" y="3119373"/>
            <a:ext cx="848994" cy="212238"/>
          </a:xfrm>
          <a:prstGeom prst="rect">
            <a:avLst/>
          </a:prstGeom>
        </p:spPr>
        <p:txBody>
          <a:bodyPr vert="horz" wrap="square" lIns="0" tIns="12065" rIns="0" bIns="0" rtlCol="0">
            <a:spAutoFit/>
          </a:bodyPr>
          <a:lstStyle/>
          <a:p>
            <a:pPr marL="12700">
              <a:lnSpc>
                <a:spcPct val="100000"/>
              </a:lnSpc>
              <a:spcBef>
                <a:spcPts val="95"/>
              </a:spcBef>
            </a:pPr>
            <a:r>
              <a:rPr sz="1300" spc="-10" dirty="0">
                <a:latin typeface="Microsoft Sans Serif"/>
                <a:cs typeface="Microsoft Sans Serif"/>
              </a:rPr>
              <a:t>202</a:t>
            </a:r>
            <a:r>
              <a:rPr lang="ru-RU" sz="1300" spc="-10" dirty="0">
                <a:latin typeface="Microsoft Sans Serif"/>
                <a:cs typeface="Microsoft Sans Serif"/>
              </a:rPr>
              <a:t>1</a:t>
            </a:r>
            <a:r>
              <a:rPr sz="1300" spc="-25" dirty="0">
                <a:latin typeface="Microsoft Sans Serif"/>
                <a:cs typeface="Microsoft Sans Serif"/>
              </a:rPr>
              <a:t> отчет</a:t>
            </a:r>
            <a:endParaRPr sz="1300" dirty="0">
              <a:latin typeface="Microsoft Sans Serif"/>
              <a:cs typeface="Microsoft Sans Serif"/>
            </a:endParaRPr>
          </a:p>
        </p:txBody>
      </p:sp>
      <p:grpSp>
        <p:nvGrpSpPr>
          <p:cNvPr id="69" name="object 69"/>
          <p:cNvGrpSpPr/>
          <p:nvPr/>
        </p:nvGrpSpPr>
        <p:grpSpPr>
          <a:xfrm>
            <a:off x="295642" y="1075909"/>
            <a:ext cx="3956331" cy="2409512"/>
            <a:chOff x="295642" y="1075909"/>
            <a:chExt cx="3956331" cy="2409512"/>
          </a:xfrm>
        </p:grpSpPr>
        <p:pic>
          <p:nvPicPr>
            <p:cNvPr id="70" name="object 70"/>
            <p:cNvPicPr/>
            <p:nvPr/>
          </p:nvPicPr>
          <p:blipFill>
            <a:blip r:embed="rId6" cstate="print"/>
            <a:stretch>
              <a:fillRect/>
            </a:stretch>
          </p:blipFill>
          <p:spPr>
            <a:xfrm>
              <a:off x="295642" y="1075909"/>
              <a:ext cx="3956331" cy="2409512"/>
            </a:xfrm>
            <a:prstGeom prst="rect">
              <a:avLst/>
            </a:prstGeom>
          </p:spPr>
        </p:pic>
        <p:sp>
          <p:nvSpPr>
            <p:cNvPr id="71" name="object 71"/>
            <p:cNvSpPr/>
            <p:nvPr/>
          </p:nvSpPr>
          <p:spPr>
            <a:xfrm>
              <a:off x="381000" y="1670304"/>
              <a:ext cx="3790315" cy="1750060"/>
            </a:xfrm>
            <a:custGeom>
              <a:avLst/>
              <a:gdLst/>
              <a:ahLst/>
              <a:cxnLst/>
              <a:rect l="l" t="t" r="r" b="b"/>
              <a:pathLst>
                <a:path w="3790315" h="1750060">
                  <a:moveTo>
                    <a:pt x="0" y="1749552"/>
                  </a:moveTo>
                  <a:lnTo>
                    <a:pt x="3790188" y="1749552"/>
                  </a:lnTo>
                  <a:lnTo>
                    <a:pt x="3790188" y="0"/>
                  </a:lnTo>
                  <a:lnTo>
                    <a:pt x="0" y="0"/>
                  </a:lnTo>
                  <a:lnTo>
                    <a:pt x="0" y="1749552"/>
                  </a:lnTo>
                  <a:close/>
                </a:path>
              </a:pathLst>
            </a:custGeom>
            <a:solidFill>
              <a:srgbClr val="FFFFFF"/>
            </a:solidFill>
          </p:spPr>
          <p:txBody>
            <a:bodyPr wrap="square" lIns="0" tIns="0" rIns="0" bIns="0" rtlCol="0"/>
            <a:lstStyle/>
            <a:p>
              <a:endParaRPr dirty="0"/>
            </a:p>
          </p:txBody>
        </p:sp>
        <p:sp>
          <p:nvSpPr>
            <p:cNvPr id="72" name="object 72"/>
            <p:cNvSpPr/>
            <p:nvPr/>
          </p:nvSpPr>
          <p:spPr>
            <a:xfrm>
              <a:off x="1718689" y="2316859"/>
              <a:ext cx="2431437" cy="999609"/>
            </a:xfrm>
            <a:custGeom>
              <a:avLst/>
              <a:gdLst>
                <a:gd name="connsiteX0" fmla="*/ 2424834 w 2424834"/>
                <a:gd name="connsiteY0" fmla="*/ 792480 h 999609"/>
                <a:gd name="connsiteX1" fmla="*/ 396390 w 2424834"/>
                <a:gd name="connsiteY1" fmla="*/ 792480 h 999609"/>
                <a:gd name="connsiteX2" fmla="*/ 0 w 2424834"/>
                <a:gd name="connsiteY2" fmla="*/ 999609 h 999609"/>
                <a:gd name="connsiteX3" fmla="*/ 2424834 w 2424834"/>
                <a:gd name="connsiteY3" fmla="*/ 990600 h 999609"/>
                <a:gd name="connsiteX4" fmla="*/ 2424834 w 2424834"/>
                <a:gd name="connsiteY4" fmla="*/ 792480 h 999609"/>
                <a:gd name="connsiteX0" fmla="*/ 2424834 w 2424834"/>
                <a:gd name="connsiteY0" fmla="*/ 396240 h 999609"/>
                <a:gd name="connsiteX1" fmla="*/ 105306 w 2424834"/>
                <a:gd name="connsiteY1" fmla="*/ 396240 h 999609"/>
                <a:gd name="connsiteX2" fmla="*/ 105306 w 2424834"/>
                <a:gd name="connsiteY2" fmla="*/ 594360 h 999609"/>
                <a:gd name="connsiteX3" fmla="*/ 2424834 w 2424834"/>
                <a:gd name="connsiteY3" fmla="*/ 594360 h 999609"/>
                <a:gd name="connsiteX4" fmla="*/ 2424834 w 2424834"/>
                <a:gd name="connsiteY4" fmla="*/ 396240 h 999609"/>
                <a:gd name="connsiteX0" fmla="*/ 2424834 w 2424834"/>
                <a:gd name="connsiteY0" fmla="*/ 0 h 999609"/>
                <a:gd name="connsiteX1" fmla="*/ 105306 w 2424834"/>
                <a:gd name="connsiteY1" fmla="*/ 0 h 999609"/>
                <a:gd name="connsiteX2" fmla="*/ 105306 w 2424834"/>
                <a:gd name="connsiteY2" fmla="*/ 198120 h 999609"/>
                <a:gd name="connsiteX3" fmla="*/ 2424834 w 2424834"/>
                <a:gd name="connsiteY3" fmla="*/ 198120 h 999609"/>
                <a:gd name="connsiteX4" fmla="*/ 2424834 w 2424834"/>
                <a:gd name="connsiteY4" fmla="*/ 0 h 999609"/>
                <a:gd name="connsiteX0" fmla="*/ 2429339 w 2429339"/>
                <a:gd name="connsiteY0" fmla="*/ 792480 h 999609"/>
                <a:gd name="connsiteX1" fmla="*/ 0 w 2429339"/>
                <a:gd name="connsiteY1" fmla="*/ 796984 h 999609"/>
                <a:gd name="connsiteX2" fmla="*/ 4505 w 2429339"/>
                <a:gd name="connsiteY2" fmla="*/ 999609 h 999609"/>
                <a:gd name="connsiteX3" fmla="*/ 2429339 w 2429339"/>
                <a:gd name="connsiteY3" fmla="*/ 990600 h 999609"/>
                <a:gd name="connsiteX4" fmla="*/ 2429339 w 2429339"/>
                <a:gd name="connsiteY4" fmla="*/ 792480 h 999609"/>
                <a:gd name="connsiteX0" fmla="*/ 2429339 w 2429339"/>
                <a:gd name="connsiteY0" fmla="*/ 396240 h 999609"/>
                <a:gd name="connsiteX1" fmla="*/ 109811 w 2429339"/>
                <a:gd name="connsiteY1" fmla="*/ 396240 h 999609"/>
                <a:gd name="connsiteX2" fmla="*/ 109811 w 2429339"/>
                <a:gd name="connsiteY2" fmla="*/ 594360 h 999609"/>
                <a:gd name="connsiteX3" fmla="*/ 2429339 w 2429339"/>
                <a:gd name="connsiteY3" fmla="*/ 594360 h 999609"/>
                <a:gd name="connsiteX4" fmla="*/ 2429339 w 2429339"/>
                <a:gd name="connsiteY4" fmla="*/ 396240 h 999609"/>
                <a:gd name="connsiteX0" fmla="*/ 2429339 w 2429339"/>
                <a:gd name="connsiteY0" fmla="*/ 0 h 999609"/>
                <a:gd name="connsiteX1" fmla="*/ 109811 w 2429339"/>
                <a:gd name="connsiteY1" fmla="*/ 0 h 999609"/>
                <a:gd name="connsiteX2" fmla="*/ 109811 w 2429339"/>
                <a:gd name="connsiteY2" fmla="*/ 198120 h 999609"/>
                <a:gd name="connsiteX3" fmla="*/ 2429339 w 2429339"/>
                <a:gd name="connsiteY3" fmla="*/ 198120 h 999609"/>
                <a:gd name="connsiteX4" fmla="*/ 2429339 w 2429339"/>
                <a:gd name="connsiteY4" fmla="*/ 0 h 999609"/>
                <a:gd name="connsiteX0" fmla="*/ 2431436 w 2431436"/>
                <a:gd name="connsiteY0" fmla="*/ 792480 h 999609"/>
                <a:gd name="connsiteX1" fmla="*/ 2097 w 2431436"/>
                <a:gd name="connsiteY1" fmla="*/ 796984 h 999609"/>
                <a:gd name="connsiteX2" fmla="*/ 0 w 2431436"/>
                <a:gd name="connsiteY2" fmla="*/ 999609 h 999609"/>
                <a:gd name="connsiteX3" fmla="*/ 2431436 w 2431436"/>
                <a:gd name="connsiteY3" fmla="*/ 990600 h 999609"/>
                <a:gd name="connsiteX4" fmla="*/ 2431436 w 2431436"/>
                <a:gd name="connsiteY4" fmla="*/ 792480 h 999609"/>
                <a:gd name="connsiteX0" fmla="*/ 2431436 w 2431436"/>
                <a:gd name="connsiteY0" fmla="*/ 396240 h 999609"/>
                <a:gd name="connsiteX1" fmla="*/ 111908 w 2431436"/>
                <a:gd name="connsiteY1" fmla="*/ 396240 h 999609"/>
                <a:gd name="connsiteX2" fmla="*/ 111908 w 2431436"/>
                <a:gd name="connsiteY2" fmla="*/ 594360 h 999609"/>
                <a:gd name="connsiteX3" fmla="*/ 2431436 w 2431436"/>
                <a:gd name="connsiteY3" fmla="*/ 594360 h 999609"/>
                <a:gd name="connsiteX4" fmla="*/ 2431436 w 2431436"/>
                <a:gd name="connsiteY4" fmla="*/ 396240 h 999609"/>
                <a:gd name="connsiteX0" fmla="*/ 2431436 w 2431436"/>
                <a:gd name="connsiteY0" fmla="*/ 0 h 999609"/>
                <a:gd name="connsiteX1" fmla="*/ 111908 w 2431436"/>
                <a:gd name="connsiteY1" fmla="*/ 0 h 999609"/>
                <a:gd name="connsiteX2" fmla="*/ 111908 w 2431436"/>
                <a:gd name="connsiteY2" fmla="*/ 198120 h 999609"/>
                <a:gd name="connsiteX3" fmla="*/ 2431436 w 2431436"/>
                <a:gd name="connsiteY3" fmla="*/ 198120 h 999609"/>
                <a:gd name="connsiteX4" fmla="*/ 2431436 w 2431436"/>
                <a:gd name="connsiteY4" fmla="*/ 0 h 999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436" h="999609">
                  <a:moveTo>
                    <a:pt x="2431436" y="792480"/>
                  </a:moveTo>
                  <a:lnTo>
                    <a:pt x="2097" y="796984"/>
                  </a:lnTo>
                  <a:lnTo>
                    <a:pt x="0" y="999609"/>
                  </a:lnTo>
                  <a:lnTo>
                    <a:pt x="2431436" y="990600"/>
                  </a:lnTo>
                  <a:lnTo>
                    <a:pt x="2431436" y="792480"/>
                  </a:lnTo>
                  <a:close/>
                </a:path>
                <a:path w="2431436" h="999609">
                  <a:moveTo>
                    <a:pt x="2431436" y="396240"/>
                  </a:moveTo>
                  <a:lnTo>
                    <a:pt x="111908" y="396240"/>
                  </a:lnTo>
                  <a:lnTo>
                    <a:pt x="111908" y="594360"/>
                  </a:lnTo>
                  <a:lnTo>
                    <a:pt x="2431436" y="594360"/>
                  </a:lnTo>
                  <a:lnTo>
                    <a:pt x="2431436" y="396240"/>
                  </a:lnTo>
                  <a:close/>
                </a:path>
                <a:path w="2431436" h="999609">
                  <a:moveTo>
                    <a:pt x="2431436" y="0"/>
                  </a:moveTo>
                  <a:lnTo>
                    <a:pt x="111908" y="0"/>
                  </a:lnTo>
                  <a:lnTo>
                    <a:pt x="111908" y="198120"/>
                  </a:lnTo>
                  <a:lnTo>
                    <a:pt x="2431436" y="198120"/>
                  </a:lnTo>
                  <a:lnTo>
                    <a:pt x="2431436" y="0"/>
                  </a:lnTo>
                  <a:close/>
                </a:path>
              </a:pathLst>
            </a:custGeom>
            <a:solidFill>
              <a:srgbClr val="256F9F"/>
            </a:solidFill>
          </p:spPr>
          <p:txBody>
            <a:bodyPr wrap="square" lIns="0" tIns="0" rIns="0" bIns="0" rtlCol="0"/>
            <a:lstStyle/>
            <a:p>
              <a:endParaRPr dirty="0"/>
            </a:p>
          </p:txBody>
        </p:sp>
        <p:sp>
          <p:nvSpPr>
            <p:cNvPr id="73" name="object 73"/>
            <p:cNvSpPr/>
            <p:nvPr/>
          </p:nvSpPr>
          <p:spPr>
            <a:xfrm>
              <a:off x="1698893" y="1933955"/>
              <a:ext cx="2455530" cy="198120"/>
            </a:xfrm>
            <a:custGeom>
              <a:avLst/>
              <a:gdLst/>
              <a:ahLst/>
              <a:cxnLst/>
              <a:rect l="l" t="t" r="r" b="b"/>
              <a:pathLst>
                <a:path w="2476500" h="198119">
                  <a:moveTo>
                    <a:pt x="2476500" y="0"/>
                  </a:moveTo>
                  <a:lnTo>
                    <a:pt x="0" y="0"/>
                  </a:lnTo>
                  <a:lnTo>
                    <a:pt x="0" y="198120"/>
                  </a:lnTo>
                  <a:lnTo>
                    <a:pt x="2476500" y="198120"/>
                  </a:lnTo>
                  <a:lnTo>
                    <a:pt x="2476500" y="0"/>
                  </a:lnTo>
                  <a:close/>
                </a:path>
              </a:pathLst>
            </a:custGeom>
            <a:solidFill>
              <a:srgbClr val="78627E"/>
            </a:solidFill>
          </p:spPr>
          <p:txBody>
            <a:bodyPr wrap="square" lIns="0" tIns="0" rIns="0" bIns="0" rtlCol="0"/>
            <a:lstStyle/>
            <a:p>
              <a:endParaRPr dirty="0"/>
            </a:p>
          </p:txBody>
        </p:sp>
      </p:grpSp>
      <p:sp>
        <p:nvSpPr>
          <p:cNvPr id="74" name="object 74"/>
          <p:cNvSpPr txBox="1"/>
          <p:nvPr/>
        </p:nvSpPr>
        <p:spPr>
          <a:xfrm>
            <a:off x="1398699" y="3119373"/>
            <a:ext cx="225425" cy="197490"/>
          </a:xfrm>
          <a:prstGeom prst="rect">
            <a:avLst/>
          </a:prstGeom>
        </p:spPr>
        <p:txBody>
          <a:bodyPr vert="horz" wrap="square" lIns="0" tIns="12700" rIns="0" bIns="0" rtlCol="0">
            <a:spAutoFit/>
          </a:bodyPr>
          <a:lstStyle/>
          <a:p>
            <a:pPr>
              <a:lnSpc>
                <a:spcPct val="100000"/>
              </a:lnSpc>
              <a:spcBef>
                <a:spcPts val="100"/>
              </a:spcBef>
            </a:pPr>
            <a:r>
              <a:rPr lang="ru-RU" sz="1200" spc="-5" dirty="0">
                <a:latin typeface="Microsoft Sans Serif"/>
                <a:cs typeface="Microsoft Sans Serif"/>
              </a:rPr>
              <a:t>5,1</a:t>
            </a:r>
            <a:endParaRPr sz="1200" dirty="0">
              <a:latin typeface="Microsoft Sans Serif"/>
              <a:cs typeface="Microsoft Sans Serif"/>
            </a:endParaRPr>
          </a:p>
        </p:txBody>
      </p:sp>
      <p:sp>
        <p:nvSpPr>
          <p:cNvPr id="75" name="object 75"/>
          <p:cNvSpPr txBox="1"/>
          <p:nvPr/>
        </p:nvSpPr>
        <p:spPr>
          <a:xfrm>
            <a:off x="1550796" y="2713101"/>
            <a:ext cx="220600" cy="197490"/>
          </a:xfrm>
          <a:prstGeom prst="rect">
            <a:avLst/>
          </a:prstGeom>
        </p:spPr>
        <p:txBody>
          <a:bodyPr vert="horz" wrap="square" lIns="0" tIns="12700" rIns="0" bIns="0" rtlCol="0">
            <a:spAutoFit/>
          </a:bodyPr>
          <a:lstStyle/>
          <a:p>
            <a:pPr>
              <a:lnSpc>
                <a:spcPct val="100000"/>
              </a:lnSpc>
              <a:spcBef>
                <a:spcPts val="100"/>
              </a:spcBef>
            </a:pPr>
            <a:r>
              <a:rPr lang="ru-RU" sz="1200" dirty="0">
                <a:latin typeface="Microsoft Sans Serif"/>
                <a:cs typeface="Microsoft Sans Serif"/>
              </a:rPr>
              <a:t>5,0</a:t>
            </a:r>
            <a:endParaRPr sz="1200" dirty="0">
              <a:latin typeface="Microsoft Sans Serif"/>
              <a:cs typeface="Microsoft Sans Serif"/>
            </a:endParaRPr>
          </a:p>
        </p:txBody>
      </p:sp>
      <p:sp>
        <p:nvSpPr>
          <p:cNvPr id="76" name="object 76"/>
          <p:cNvSpPr txBox="1"/>
          <p:nvPr/>
        </p:nvSpPr>
        <p:spPr>
          <a:xfrm>
            <a:off x="1533271" y="2316860"/>
            <a:ext cx="238125"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5,0</a:t>
            </a:r>
            <a:endParaRPr sz="1200" dirty="0">
              <a:latin typeface="Microsoft Sans Serif"/>
              <a:cs typeface="Microsoft Sans Serif"/>
            </a:endParaRPr>
          </a:p>
        </p:txBody>
      </p:sp>
      <p:sp>
        <p:nvSpPr>
          <p:cNvPr id="77" name="object 77"/>
          <p:cNvSpPr txBox="1"/>
          <p:nvPr/>
        </p:nvSpPr>
        <p:spPr>
          <a:xfrm>
            <a:off x="1375410" y="1920366"/>
            <a:ext cx="238125" cy="197490"/>
          </a:xfrm>
          <a:prstGeom prst="rect">
            <a:avLst/>
          </a:prstGeom>
        </p:spPr>
        <p:txBody>
          <a:bodyPr vert="horz" wrap="square" lIns="0" tIns="12700" rIns="0" bIns="0" rtlCol="0">
            <a:spAutoFit/>
          </a:bodyPr>
          <a:lstStyle/>
          <a:p>
            <a:pPr marL="12700">
              <a:lnSpc>
                <a:spcPct val="100000"/>
              </a:lnSpc>
              <a:spcBef>
                <a:spcPts val="100"/>
              </a:spcBef>
            </a:pPr>
            <a:r>
              <a:rPr lang="ru-RU" sz="1200" spc="-5" dirty="0">
                <a:latin typeface="Microsoft Sans Serif"/>
                <a:cs typeface="Microsoft Sans Serif"/>
              </a:rPr>
              <a:t>5,1</a:t>
            </a:r>
            <a:endParaRPr sz="1200" dirty="0">
              <a:latin typeface="Microsoft Sans Serif"/>
              <a:cs typeface="Microsoft Sans Serif"/>
            </a:endParaRPr>
          </a:p>
        </p:txBody>
      </p:sp>
      <p:sp>
        <p:nvSpPr>
          <p:cNvPr id="78" name="object 78"/>
          <p:cNvSpPr/>
          <p:nvPr/>
        </p:nvSpPr>
        <p:spPr>
          <a:xfrm>
            <a:off x="381000" y="1146047"/>
            <a:ext cx="3790315" cy="524510"/>
          </a:xfrm>
          <a:custGeom>
            <a:avLst/>
            <a:gdLst/>
            <a:ahLst/>
            <a:cxnLst/>
            <a:rect l="l" t="t" r="r" b="b"/>
            <a:pathLst>
              <a:path w="3790315" h="524510">
                <a:moveTo>
                  <a:pt x="3790188" y="0"/>
                </a:moveTo>
                <a:lnTo>
                  <a:pt x="0" y="0"/>
                </a:lnTo>
                <a:lnTo>
                  <a:pt x="0" y="524255"/>
                </a:lnTo>
                <a:lnTo>
                  <a:pt x="3790188" y="524255"/>
                </a:lnTo>
                <a:lnTo>
                  <a:pt x="3790188" y="0"/>
                </a:lnTo>
                <a:close/>
              </a:path>
            </a:pathLst>
          </a:custGeom>
          <a:solidFill>
            <a:srgbClr val="EEF0F5"/>
          </a:solidFill>
        </p:spPr>
        <p:txBody>
          <a:bodyPr wrap="square" lIns="0" tIns="0" rIns="0" bIns="0" rtlCol="0"/>
          <a:lstStyle/>
          <a:p>
            <a:endParaRPr dirty="0"/>
          </a:p>
        </p:txBody>
      </p:sp>
      <p:sp>
        <p:nvSpPr>
          <p:cNvPr id="79" name="object 79"/>
          <p:cNvSpPr txBox="1"/>
          <p:nvPr/>
        </p:nvSpPr>
        <p:spPr>
          <a:xfrm>
            <a:off x="381000" y="1146047"/>
            <a:ext cx="3790315" cy="524510"/>
          </a:xfrm>
          <a:prstGeom prst="rect">
            <a:avLst/>
          </a:prstGeom>
        </p:spPr>
        <p:txBody>
          <a:bodyPr vert="horz" wrap="square" lIns="0" tIns="40640" rIns="0" bIns="0" rtlCol="0">
            <a:spAutoFit/>
          </a:bodyPr>
          <a:lstStyle/>
          <a:p>
            <a:pPr marL="91440" marR="757555">
              <a:lnSpc>
                <a:spcPct val="100000"/>
              </a:lnSpc>
              <a:spcBef>
                <a:spcPts val="320"/>
              </a:spcBef>
            </a:pPr>
            <a:r>
              <a:rPr sz="1400" spc="-10" dirty="0">
                <a:latin typeface="Microsoft Sans Serif"/>
                <a:cs typeface="Microsoft Sans Serif"/>
              </a:rPr>
              <a:t>Среднесписочная </a:t>
            </a:r>
            <a:r>
              <a:rPr sz="1400" spc="-5" dirty="0">
                <a:latin typeface="Microsoft Sans Serif"/>
                <a:cs typeface="Microsoft Sans Serif"/>
              </a:rPr>
              <a:t>численность </a:t>
            </a:r>
            <a:r>
              <a:rPr sz="1400" dirty="0">
                <a:latin typeface="Microsoft Sans Serif"/>
                <a:cs typeface="Microsoft Sans Serif"/>
              </a:rPr>
              <a:t> </a:t>
            </a:r>
            <a:r>
              <a:rPr sz="1400" spc="-15" dirty="0">
                <a:latin typeface="Microsoft Sans Serif"/>
                <a:cs typeface="Microsoft Sans Serif"/>
              </a:rPr>
              <a:t>работников организаций </a:t>
            </a:r>
            <a:r>
              <a:rPr sz="1400" dirty="0">
                <a:latin typeface="Microsoft Sans Serif"/>
                <a:cs typeface="Microsoft Sans Serif"/>
              </a:rPr>
              <a:t>(тыс.</a:t>
            </a:r>
            <a:r>
              <a:rPr sz="1400" spc="-20" dirty="0">
                <a:latin typeface="Microsoft Sans Serif"/>
                <a:cs typeface="Microsoft Sans Serif"/>
              </a:rPr>
              <a:t> </a:t>
            </a:r>
            <a:r>
              <a:rPr sz="1400" spc="-15" dirty="0">
                <a:latin typeface="Microsoft Sans Serif"/>
                <a:cs typeface="Microsoft Sans Serif"/>
              </a:rPr>
              <a:t>чел.)</a:t>
            </a:r>
            <a:endParaRPr sz="1400" dirty="0">
              <a:latin typeface="Microsoft Sans Serif"/>
              <a:cs typeface="Microsoft Sans Serif"/>
            </a:endParaRPr>
          </a:p>
        </p:txBody>
      </p:sp>
      <p:pic>
        <p:nvPicPr>
          <p:cNvPr id="80" name="object 80"/>
          <p:cNvPicPr/>
          <p:nvPr/>
        </p:nvPicPr>
        <p:blipFill>
          <a:blip r:embed="rId7" cstate="print"/>
          <a:stretch>
            <a:fillRect/>
          </a:stretch>
        </p:blipFill>
        <p:spPr>
          <a:xfrm>
            <a:off x="3555491" y="1146047"/>
            <a:ext cx="615696" cy="516636"/>
          </a:xfrm>
          <a:prstGeom prst="rect">
            <a:avLst/>
          </a:prstGeom>
        </p:spPr>
      </p:pic>
      <p:sp>
        <p:nvSpPr>
          <p:cNvPr id="81" name="object 81"/>
          <p:cNvSpPr txBox="1"/>
          <p:nvPr/>
        </p:nvSpPr>
        <p:spPr>
          <a:xfrm>
            <a:off x="9418573" y="6397049"/>
            <a:ext cx="203200" cy="197485"/>
          </a:xfrm>
          <a:prstGeom prst="rect">
            <a:avLst/>
          </a:prstGeom>
        </p:spPr>
        <p:txBody>
          <a:bodyPr vert="horz" wrap="square" lIns="0" tIns="0" rIns="0" bIns="0" rtlCol="0">
            <a:spAutoFit/>
          </a:bodyPr>
          <a:lstStyle/>
          <a:p>
            <a:pPr marL="38100">
              <a:lnSpc>
                <a:spcPts val="1440"/>
              </a:lnSpc>
            </a:pPr>
            <a:fld id="{81D60167-4931-47E6-BA6A-407CBD079E47}" type="slidenum">
              <a:rPr sz="1200" spc="-5" dirty="0">
                <a:solidFill>
                  <a:srgbClr val="888888"/>
                </a:solidFill>
                <a:latin typeface="Microsoft Sans Serif"/>
                <a:cs typeface="Microsoft Sans Serif"/>
              </a:rPr>
              <a:pPr marL="38100">
                <a:lnSpc>
                  <a:spcPts val="1440"/>
                </a:lnSpc>
              </a:pPr>
              <a:t>8</a:t>
            </a:fld>
            <a:endParaRPr sz="1200" dirty="0">
              <a:latin typeface="Microsoft Sans Serif"/>
              <a:cs typeface="Microsoft Sans Serif"/>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object 17"/>
          <p:cNvSpPr>
            <a:spLocks/>
          </p:cNvSpPr>
          <p:nvPr/>
        </p:nvSpPr>
        <p:spPr>
          <a:xfrm>
            <a:off x="3809992" y="2000240"/>
            <a:ext cx="4822094" cy="1071440"/>
          </a:xfrm>
          <a:custGeom>
            <a:avLst/>
            <a:gdLst>
              <a:gd name="connsiteX0" fmla="*/ 454152 w 4800600"/>
              <a:gd name="connsiteY0" fmla="*/ 330708 h 1039368"/>
              <a:gd name="connsiteX1" fmla="*/ 0 w 4800600"/>
              <a:gd name="connsiteY1" fmla="*/ 330708 h 1039368"/>
              <a:gd name="connsiteX2" fmla="*/ 0 w 4800600"/>
              <a:gd name="connsiteY2" fmla="*/ 1039368 h 1039368"/>
              <a:gd name="connsiteX3" fmla="*/ 454152 w 4800600"/>
              <a:gd name="connsiteY3" fmla="*/ 1039368 h 1039368"/>
              <a:gd name="connsiteX4" fmla="*/ 454152 w 4800600"/>
              <a:gd name="connsiteY4" fmla="*/ 330708 h 1039368"/>
              <a:gd name="connsiteX0" fmla="*/ 1903476 w 4800600"/>
              <a:gd name="connsiteY0" fmla="*/ 414528 h 1039368"/>
              <a:gd name="connsiteX1" fmla="*/ 1449324 w 4800600"/>
              <a:gd name="connsiteY1" fmla="*/ 414528 h 1039368"/>
              <a:gd name="connsiteX2" fmla="*/ 1449324 w 4800600"/>
              <a:gd name="connsiteY2" fmla="*/ 1039368 h 1039368"/>
              <a:gd name="connsiteX3" fmla="*/ 1903476 w 4800600"/>
              <a:gd name="connsiteY3" fmla="*/ 1039368 h 1039368"/>
              <a:gd name="connsiteX4" fmla="*/ 1903476 w 4800600"/>
              <a:gd name="connsiteY4" fmla="*/ 414528 h 1039368"/>
              <a:gd name="connsiteX0" fmla="*/ 3351276 w 4800600"/>
              <a:gd name="connsiteY0" fmla="*/ 0 h 1039368"/>
              <a:gd name="connsiteX1" fmla="*/ 2897124 w 4800600"/>
              <a:gd name="connsiteY1" fmla="*/ 0 h 1039368"/>
              <a:gd name="connsiteX2" fmla="*/ 2897124 w 4800600"/>
              <a:gd name="connsiteY2" fmla="*/ 1039368 h 1039368"/>
              <a:gd name="connsiteX3" fmla="*/ 3351276 w 4800600"/>
              <a:gd name="connsiteY3" fmla="*/ 1039368 h 1039368"/>
              <a:gd name="connsiteX4" fmla="*/ 3351276 w 4800600"/>
              <a:gd name="connsiteY4" fmla="*/ 0 h 1039368"/>
              <a:gd name="connsiteX0" fmla="*/ 4800600 w 4800600"/>
              <a:gd name="connsiteY0" fmla="*/ 56388 h 1039368"/>
              <a:gd name="connsiteX1" fmla="*/ 4346448 w 4800600"/>
              <a:gd name="connsiteY1" fmla="*/ 56388 h 1039368"/>
              <a:gd name="connsiteX2" fmla="*/ 4346448 w 4800600"/>
              <a:gd name="connsiteY2" fmla="*/ 1039368 h 1039368"/>
              <a:gd name="connsiteX3" fmla="*/ 4800600 w 4800600"/>
              <a:gd name="connsiteY3" fmla="*/ 1039368 h 1039368"/>
              <a:gd name="connsiteX4" fmla="*/ 4800600 w 4800600"/>
              <a:gd name="connsiteY4" fmla="*/ 56388 h 1039368"/>
              <a:gd name="connsiteX0" fmla="*/ 454152 w 4800600"/>
              <a:gd name="connsiteY0" fmla="*/ 330708 h 1039368"/>
              <a:gd name="connsiteX1" fmla="*/ 0 w 4800600"/>
              <a:gd name="connsiteY1" fmla="*/ 330708 h 1039368"/>
              <a:gd name="connsiteX2" fmla="*/ 0 w 4800600"/>
              <a:gd name="connsiteY2" fmla="*/ 1039368 h 1039368"/>
              <a:gd name="connsiteX3" fmla="*/ 454152 w 4800600"/>
              <a:gd name="connsiteY3" fmla="*/ 1039368 h 1039368"/>
              <a:gd name="connsiteX4" fmla="*/ 454152 w 4800600"/>
              <a:gd name="connsiteY4" fmla="*/ 330708 h 1039368"/>
              <a:gd name="connsiteX0" fmla="*/ 1903476 w 4800600"/>
              <a:gd name="connsiteY0" fmla="*/ 414528 h 1039368"/>
              <a:gd name="connsiteX1" fmla="*/ 1643172 w 4800600"/>
              <a:gd name="connsiteY1" fmla="*/ 133876 h 1039368"/>
              <a:gd name="connsiteX2" fmla="*/ 1449324 w 4800600"/>
              <a:gd name="connsiteY2" fmla="*/ 414528 h 1039368"/>
              <a:gd name="connsiteX3" fmla="*/ 1449324 w 4800600"/>
              <a:gd name="connsiteY3" fmla="*/ 1039368 h 1039368"/>
              <a:gd name="connsiteX4" fmla="*/ 1903476 w 4800600"/>
              <a:gd name="connsiteY4" fmla="*/ 1039368 h 1039368"/>
              <a:gd name="connsiteX5" fmla="*/ 1903476 w 4800600"/>
              <a:gd name="connsiteY5" fmla="*/ 414528 h 1039368"/>
              <a:gd name="connsiteX0" fmla="*/ 3351276 w 4800600"/>
              <a:gd name="connsiteY0" fmla="*/ 0 h 1039368"/>
              <a:gd name="connsiteX1" fmla="*/ 2897124 w 4800600"/>
              <a:gd name="connsiteY1" fmla="*/ 0 h 1039368"/>
              <a:gd name="connsiteX2" fmla="*/ 2897124 w 4800600"/>
              <a:gd name="connsiteY2" fmla="*/ 1039368 h 1039368"/>
              <a:gd name="connsiteX3" fmla="*/ 3351276 w 4800600"/>
              <a:gd name="connsiteY3" fmla="*/ 1039368 h 1039368"/>
              <a:gd name="connsiteX4" fmla="*/ 3351276 w 4800600"/>
              <a:gd name="connsiteY4" fmla="*/ 0 h 1039368"/>
              <a:gd name="connsiteX0" fmla="*/ 4800600 w 4800600"/>
              <a:gd name="connsiteY0" fmla="*/ 56388 h 1039368"/>
              <a:gd name="connsiteX1" fmla="*/ 4346448 w 4800600"/>
              <a:gd name="connsiteY1" fmla="*/ 56388 h 1039368"/>
              <a:gd name="connsiteX2" fmla="*/ 4346448 w 4800600"/>
              <a:gd name="connsiteY2" fmla="*/ 1039368 h 1039368"/>
              <a:gd name="connsiteX3" fmla="*/ 4800600 w 4800600"/>
              <a:gd name="connsiteY3" fmla="*/ 1039368 h 1039368"/>
              <a:gd name="connsiteX4" fmla="*/ 4800600 w 4800600"/>
              <a:gd name="connsiteY4" fmla="*/ 56388 h 1039368"/>
              <a:gd name="connsiteX0" fmla="*/ 454152 w 4800600"/>
              <a:gd name="connsiteY0" fmla="*/ 330708 h 1039368"/>
              <a:gd name="connsiteX1" fmla="*/ 0 w 4800600"/>
              <a:gd name="connsiteY1" fmla="*/ 330708 h 1039368"/>
              <a:gd name="connsiteX2" fmla="*/ 0 w 4800600"/>
              <a:gd name="connsiteY2" fmla="*/ 1039368 h 1039368"/>
              <a:gd name="connsiteX3" fmla="*/ 454152 w 4800600"/>
              <a:gd name="connsiteY3" fmla="*/ 1039368 h 1039368"/>
              <a:gd name="connsiteX4" fmla="*/ 454152 w 4800600"/>
              <a:gd name="connsiteY4" fmla="*/ 330708 h 1039368"/>
              <a:gd name="connsiteX0" fmla="*/ 1903476 w 4800600"/>
              <a:gd name="connsiteY0" fmla="*/ 137306 h 1039368"/>
              <a:gd name="connsiteX1" fmla="*/ 1643172 w 4800600"/>
              <a:gd name="connsiteY1" fmla="*/ 133876 h 1039368"/>
              <a:gd name="connsiteX2" fmla="*/ 1449324 w 4800600"/>
              <a:gd name="connsiteY2" fmla="*/ 414528 h 1039368"/>
              <a:gd name="connsiteX3" fmla="*/ 1449324 w 4800600"/>
              <a:gd name="connsiteY3" fmla="*/ 1039368 h 1039368"/>
              <a:gd name="connsiteX4" fmla="*/ 1903476 w 4800600"/>
              <a:gd name="connsiteY4" fmla="*/ 1039368 h 1039368"/>
              <a:gd name="connsiteX5" fmla="*/ 1903476 w 4800600"/>
              <a:gd name="connsiteY5" fmla="*/ 137306 h 1039368"/>
              <a:gd name="connsiteX0" fmla="*/ 3351276 w 4800600"/>
              <a:gd name="connsiteY0" fmla="*/ 0 h 1039368"/>
              <a:gd name="connsiteX1" fmla="*/ 2897124 w 4800600"/>
              <a:gd name="connsiteY1" fmla="*/ 0 h 1039368"/>
              <a:gd name="connsiteX2" fmla="*/ 2897124 w 4800600"/>
              <a:gd name="connsiteY2" fmla="*/ 1039368 h 1039368"/>
              <a:gd name="connsiteX3" fmla="*/ 3351276 w 4800600"/>
              <a:gd name="connsiteY3" fmla="*/ 1039368 h 1039368"/>
              <a:gd name="connsiteX4" fmla="*/ 3351276 w 4800600"/>
              <a:gd name="connsiteY4" fmla="*/ 0 h 1039368"/>
              <a:gd name="connsiteX0" fmla="*/ 4800600 w 4800600"/>
              <a:gd name="connsiteY0" fmla="*/ 56388 h 1039368"/>
              <a:gd name="connsiteX1" fmla="*/ 4346448 w 4800600"/>
              <a:gd name="connsiteY1" fmla="*/ 56388 h 1039368"/>
              <a:gd name="connsiteX2" fmla="*/ 4346448 w 4800600"/>
              <a:gd name="connsiteY2" fmla="*/ 1039368 h 1039368"/>
              <a:gd name="connsiteX3" fmla="*/ 4800600 w 4800600"/>
              <a:gd name="connsiteY3" fmla="*/ 1039368 h 1039368"/>
              <a:gd name="connsiteX4" fmla="*/ 4800600 w 4800600"/>
              <a:gd name="connsiteY4" fmla="*/ 56388 h 1039368"/>
              <a:gd name="connsiteX0" fmla="*/ 454152 w 4800600"/>
              <a:gd name="connsiteY0" fmla="*/ 330708 h 1039368"/>
              <a:gd name="connsiteX1" fmla="*/ 0 w 4800600"/>
              <a:gd name="connsiteY1" fmla="*/ 330708 h 1039368"/>
              <a:gd name="connsiteX2" fmla="*/ 0 w 4800600"/>
              <a:gd name="connsiteY2" fmla="*/ 1039368 h 1039368"/>
              <a:gd name="connsiteX3" fmla="*/ 454152 w 4800600"/>
              <a:gd name="connsiteY3" fmla="*/ 1039368 h 1039368"/>
              <a:gd name="connsiteX4" fmla="*/ 454152 w 4800600"/>
              <a:gd name="connsiteY4" fmla="*/ 330708 h 1039368"/>
              <a:gd name="connsiteX0" fmla="*/ 1903476 w 4800600"/>
              <a:gd name="connsiteY0" fmla="*/ 137306 h 1039368"/>
              <a:gd name="connsiteX1" fmla="*/ 1643172 w 4800600"/>
              <a:gd name="connsiteY1" fmla="*/ 133876 h 1039368"/>
              <a:gd name="connsiteX2" fmla="*/ 1449324 w 4800600"/>
              <a:gd name="connsiteY2" fmla="*/ 414528 h 1039368"/>
              <a:gd name="connsiteX3" fmla="*/ 1454237 w 4800600"/>
              <a:gd name="connsiteY3" fmla="*/ 427833 h 1039368"/>
              <a:gd name="connsiteX4" fmla="*/ 1449324 w 4800600"/>
              <a:gd name="connsiteY4" fmla="*/ 1039368 h 1039368"/>
              <a:gd name="connsiteX5" fmla="*/ 1903476 w 4800600"/>
              <a:gd name="connsiteY5" fmla="*/ 1039368 h 1039368"/>
              <a:gd name="connsiteX6" fmla="*/ 1903476 w 4800600"/>
              <a:gd name="connsiteY6" fmla="*/ 137306 h 1039368"/>
              <a:gd name="connsiteX0" fmla="*/ 3351276 w 4800600"/>
              <a:gd name="connsiteY0" fmla="*/ 0 h 1039368"/>
              <a:gd name="connsiteX1" fmla="*/ 2897124 w 4800600"/>
              <a:gd name="connsiteY1" fmla="*/ 0 h 1039368"/>
              <a:gd name="connsiteX2" fmla="*/ 2897124 w 4800600"/>
              <a:gd name="connsiteY2" fmla="*/ 1039368 h 1039368"/>
              <a:gd name="connsiteX3" fmla="*/ 3351276 w 4800600"/>
              <a:gd name="connsiteY3" fmla="*/ 1039368 h 1039368"/>
              <a:gd name="connsiteX4" fmla="*/ 3351276 w 4800600"/>
              <a:gd name="connsiteY4" fmla="*/ 0 h 1039368"/>
              <a:gd name="connsiteX0" fmla="*/ 4800600 w 4800600"/>
              <a:gd name="connsiteY0" fmla="*/ 56388 h 1039368"/>
              <a:gd name="connsiteX1" fmla="*/ 4346448 w 4800600"/>
              <a:gd name="connsiteY1" fmla="*/ 56388 h 1039368"/>
              <a:gd name="connsiteX2" fmla="*/ 4346448 w 4800600"/>
              <a:gd name="connsiteY2" fmla="*/ 1039368 h 1039368"/>
              <a:gd name="connsiteX3" fmla="*/ 4800600 w 4800600"/>
              <a:gd name="connsiteY3" fmla="*/ 1039368 h 1039368"/>
              <a:gd name="connsiteX4" fmla="*/ 4800600 w 4800600"/>
              <a:gd name="connsiteY4" fmla="*/ 56388 h 1039368"/>
              <a:gd name="connsiteX0" fmla="*/ 454152 w 4800600"/>
              <a:gd name="connsiteY0" fmla="*/ 330708 h 1039368"/>
              <a:gd name="connsiteX1" fmla="*/ 0 w 4800600"/>
              <a:gd name="connsiteY1" fmla="*/ 330708 h 1039368"/>
              <a:gd name="connsiteX2" fmla="*/ 0 w 4800600"/>
              <a:gd name="connsiteY2" fmla="*/ 1039368 h 1039368"/>
              <a:gd name="connsiteX3" fmla="*/ 454152 w 4800600"/>
              <a:gd name="connsiteY3" fmla="*/ 1039368 h 1039368"/>
              <a:gd name="connsiteX4" fmla="*/ 454152 w 4800600"/>
              <a:gd name="connsiteY4" fmla="*/ 330708 h 1039368"/>
              <a:gd name="connsiteX0" fmla="*/ 1903476 w 4800600"/>
              <a:gd name="connsiteY0" fmla="*/ 137306 h 1039368"/>
              <a:gd name="connsiteX1" fmla="*/ 1453485 w 4800600"/>
              <a:gd name="connsiteY1" fmla="*/ 133876 h 1039368"/>
              <a:gd name="connsiteX2" fmla="*/ 1449324 w 4800600"/>
              <a:gd name="connsiteY2" fmla="*/ 414528 h 1039368"/>
              <a:gd name="connsiteX3" fmla="*/ 1454237 w 4800600"/>
              <a:gd name="connsiteY3" fmla="*/ 427833 h 1039368"/>
              <a:gd name="connsiteX4" fmla="*/ 1449324 w 4800600"/>
              <a:gd name="connsiteY4" fmla="*/ 1039368 h 1039368"/>
              <a:gd name="connsiteX5" fmla="*/ 1903476 w 4800600"/>
              <a:gd name="connsiteY5" fmla="*/ 1039368 h 1039368"/>
              <a:gd name="connsiteX6" fmla="*/ 1903476 w 4800600"/>
              <a:gd name="connsiteY6" fmla="*/ 137306 h 1039368"/>
              <a:gd name="connsiteX0" fmla="*/ 3351276 w 4800600"/>
              <a:gd name="connsiteY0" fmla="*/ 0 h 1039368"/>
              <a:gd name="connsiteX1" fmla="*/ 2897124 w 4800600"/>
              <a:gd name="connsiteY1" fmla="*/ 0 h 1039368"/>
              <a:gd name="connsiteX2" fmla="*/ 2897124 w 4800600"/>
              <a:gd name="connsiteY2" fmla="*/ 1039368 h 1039368"/>
              <a:gd name="connsiteX3" fmla="*/ 3351276 w 4800600"/>
              <a:gd name="connsiteY3" fmla="*/ 1039368 h 1039368"/>
              <a:gd name="connsiteX4" fmla="*/ 3351276 w 4800600"/>
              <a:gd name="connsiteY4" fmla="*/ 0 h 1039368"/>
              <a:gd name="connsiteX0" fmla="*/ 4800600 w 4800600"/>
              <a:gd name="connsiteY0" fmla="*/ 56388 h 1039368"/>
              <a:gd name="connsiteX1" fmla="*/ 4346448 w 4800600"/>
              <a:gd name="connsiteY1" fmla="*/ 56388 h 1039368"/>
              <a:gd name="connsiteX2" fmla="*/ 4346448 w 4800600"/>
              <a:gd name="connsiteY2" fmla="*/ 1039368 h 1039368"/>
              <a:gd name="connsiteX3" fmla="*/ 4800600 w 4800600"/>
              <a:gd name="connsiteY3" fmla="*/ 1039368 h 1039368"/>
              <a:gd name="connsiteX4" fmla="*/ 4800600 w 4800600"/>
              <a:gd name="connsiteY4" fmla="*/ 56388 h 1039368"/>
              <a:gd name="connsiteX0" fmla="*/ 454152 w 4800600"/>
              <a:gd name="connsiteY0" fmla="*/ 330708 h 1039368"/>
              <a:gd name="connsiteX1" fmla="*/ 0 w 4800600"/>
              <a:gd name="connsiteY1" fmla="*/ 330708 h 1039368"/>
              <a:gd name="connsiteX2" fmla="*/ 0 w 4800600"/>
              <a:gd name="connsiteY2" fmla="*/ 1039368 h 1039368"/>
              <a:gd name="connsiteX3" fmla="*/ 454152 w 4800600"/>
              <a:gd name="connsiteY3" fmla="*/ 1039368 h 1039368"/>
              <a:gd name="connsiteX4" fmla="*/ 454152 w 4800600"/>
              <a:gd name="connsiteY4" fmla="*/ 330708 h 1039368"/>
              <a:gd name="connsiteX0" fmla="*/ 1903476 w 4800600"/>
              <a:gd name="connsiteY0" fmla="*/ 137306 h 1039368"/>
              <a:gd name="connsiteX1" fmla="*/ 1453485 w 4800600"/>
              <a:gd name="connsiteY1" fmla="*/ 133876 h 1039368"/>
              <a:gd name="connsiteX2" fmla="*/ 1449324 w 4800600"/>
              <a:gd name="connsiteY2" fmla="*/ 414528 h 1039368"/>
              <a:gd name="connsiteX3" fmla="*/ 1454237 w 4800600"/>
              <a:gd name="connsiteY3" fmla="*/ 427833 h 1039368"/>
              <a:gd name="connsiteX4" fmla="*/ 1449324 w 4800600"/>
              <a:gd name="connsiteY4" fmla="*/ 1039368 h 1039368"/>
              <a:gd name="connsiteX5" fmla="*/ 1903476 w 4800600"/>
              <a:gd name="connsiteY5" fmla="*/ 1039368 h 1039368"/>
              <a:gd name="connsiteX6" fmla="*/ 1903476 w 4800600"/>
              <a:gd name="connsiteY6" fmla="*/ 137306 h 1039368"/>
              <a:gd name="connsiteX0" fmla="*/ 3351276 w 4800600"/>
              <a:gd name="connsiteY0" fmla="*/ 0 h 1039368"/>
              <a:gd name="connsiteX1" fmla="*/ 2897124 w 4800600"/>
              <a:gd name="connsiteY1" fmla="*/ 0 h 1039368"/>
              <a:gd name="connsiteX2" fmla="*/ 2897124 w 4800600"/>
              <a:gd name="connsiteY2" fmla="*/ 1039368 h 1039368"/>
              <a:gd name="connsiteX3" fmla="*/ 3351276 w 4800600"/>
              <a:gd name="connsiteY3" fmla="*/ 1039368 h 1039368"/>
              <a:gd name="connsiteX4" fmla="*/ 3351276 w 4800600"/>
              <a:gd name="connsiteY4" fmla="*/ 0 h 1039368"/>
              <a:gd name="connsiteX0" fmla="*/ 4800600 w 4800600"/>
              <a:gd name="connsiteY0" fmla="*/ 56388 h 1039368"/>
              <a:gd name="connsiteX1" fmla="*/ 4346448 w 4800600"/>
              <a:gd name="connsiteY1" fmla="*/ 56388 h 1039368"/>
              <a:gd name="connsiteX2" fmla="*/ 4346448 w 4800600"/>
              <a:gd name="connsiteY2" fmla="*/ 1039368 h 1039368"/>
              <a:gd name="connsiteX3" fmla="*/ 4800600 w 4800600"/>
              <a:gd name="connsiteY3" fmla="*/ 1039368 h 1039368"/>
              <a:gd name="connsiteX4" fmla="*/ 4800600 w 4800600"/>
              <a:gd name="connsiteY4" fmla="*/ 56388 h 1039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0" h="1039368">
                <a:moveTo>
                  <a:pt x="454152" y="330708"/>
                </a:moveTo>
                <a:lnTo>
                  <a:pt x="0" y="330708"/>
                </a:lnTo>
                <a:lnTo>
                  <a:pt x="0" y="1039368"/>
                </a:lnTo>
                <a:lnTo>
                  <a:pt x="454152" y="1039368"/>
                </a:lnTo>
                <a:lnTo>
                  <a:pt x="454152" y="330708"/>
                </a:lnTo>
                <a:close/>
              </a:path>
              <a:path w="4800600" h="1039368">
                <a:moveTo>
                  <a:pt x="1903476" y="137306"/>
                </a:moveTo>
                <a:lnTo>
                  <a:pt x="1453485" y="133876"/>
                </a:lnTo>
                <a:lnTo>
                  <a:pt x="1449324" y="414528"/>
                </a:lnTo>
                <a:lnTo>
                  <a:pt x="1454237" y="427833"/>
                </a:lnTo>
                <a:cubicBezTo>
                  <a:pt x="1452599" y="631678"/>
                  <a:pt x="1450962" y="835523"/>
                  <a:pt x="1449324" y="1039368"/>
                </a:cubicBezTo>
                <a:lnTo>
                  <a:pt x="1903476" y="1039368"/>
                </a:lnTo>
                <a:lnTo>
                  <a:pt x="1903476" y="137306"/>
                </a:lnTo>
                <a:close/>
              </a:path>
              <a:path w="4800600" h="1039368">
                <a:moveTo>
                  <a:pt x="3351276" y="0"/>
                </a:moveTo>
                <a:lnTo>
                  <a:pt x="2897124" y="0"/>
                </a:lnTo>
                <a:lnTo>
                  <a:pt x="2897124" y="1039368"/>
                </a:lnTo>
                <a:lnTo>
                  <a:pt x="3351276" y="1039368"/>
                </a:lnTo>
                <a:lnTo>
                  <a:pt x="3351276" y="0"/>
                </a:lnTo>
                <a:close/>
              </a:path>
              <a:path w="4800600" h="1039368">
                <a:moveTo>
                  <a:pt x="4800600" y="56388"/>
                </a:moveTo>
                <a:lnTo>
                  <a:pt x="4346448" y="56388"/>
                </a:lnTo>
                <a:lnTo>
                  <a:pt x="4346448" y="1039368"/>
                </a:lnTo>
                <a:lnTo>
                  <a:pt x="4800600" y="1039368"/>
                </a:lnTo>
                <a:lnTo>
                  <a:pt x="4800600" y="56388"/>
                </a:lnTo>
                <a:close/>
              </a:path>
            </a:pathLst>
          </a:custGeom>
          <a:solidFill>
            <a:srgbClr val="256F9F"/>
          </a:solidFill>
        </p:spPr>
        <p:txBody>
          <a:bodyPr wrap="square" lIns="0" tIns="0" rIns="0" bIns="0" rtlCol="0"/>
          <a:lstStyle/>
          <a:p>
            <a:endParaRPr dirty="0"/>
          </a:p>
        </p:txBody>
      </p:sp>
      <p:pic>
        <p:nvPicPr>
          <p:cNvPr id="18" name="object 18"/>
          <p:cNvPicPr/>
          <p:nvPr/>
        </p:nvPicPr>
        <p:blipFill>
          <a:blip r:embed="rId2" cstate="print"/>
          <a:stretch>
            <a:fillRect/>
          </a:stretch>
        </p:blipFill>
        <p:spPr>
          <a:xfrm>
            <a:off x="3024174" y="3065327"/>
            <a:ext cx="6227063" cy="114300"/>
          </a:xfrm>
          <a:prstGeom prst="rect">
            <a:avLst/>
          </a:prstGeom>
        </p:spPr>
      </p:pic>
      <p:sp>
        <p:nvSpPr>
          <p:cNvPr id="2" name="object 2"/>
          <p:cNvSpPr txBox="1"/>
          <p:nvPr/>
        </p:nvSpPr>
        <p:spPr>
          <a:xfrm>
            <a:off x="459740" y="435609"/>
            <a:ext cx="3647440" cy="574040"/>
          </a:xfrm>
          <a:prstGeom prst="rect">
            <a:avLst/>
          </a:prstGeom>
        </p:spPr>
        <p:txBody>
          <a:bodyPr vert="horz" wrap="square" lIns="0" tIns="12700" rIns="0" bIns="0" rtlCol="0">
            <a:spAutoFit/>
          </a:bodyPr>
          <a:lstStyle/>
          <a:p>
            <a:pPr marL="12700" marR="5080">
              <a:lnSpc>
                <a:spcPct val="100000"/>
              </a:lnSpc>
              <a:spcBef>
                <a:spcPts val="100"/>
              </a:spcBef>
            </a:pPr>
            <a:r>
              <a:rPr sz="1800" b="1" dirty="0">
                <a:latin typeface="Arial"/>
                <a:cs typeface="Arial"/>
              </a:rPr>
              <a:t>Основные</a:t>
            </a:r>
            <a:r>
              <a:rPr sz="1800" b="1" spc="-25" dirty="0">
                <a:latin typeface="Arial"/>
                <a:cs typeface="Arial"/>
              </a:rPr>
              <a:t> </a:t>
            </a:r>
            <a:r>
              <a:rPr sz="1800" b="1" spc="-10" dirty="0">
                <a:latin typeface="Arial"/>
                <a:cs typeface="Arial"/>
              </a:rPr>
              <a:t>параметры</a:t>
            </a:r>
            <a:r>
              <a:rPr sz="1800" b="1" spc="15" dirty="0">
                <a:latin typeface="Arial"/>
                <a:cs typeface="Arial"/>
              </a:rPr>
              <a:t> </a:t>
            </a:r>
            <a:r>
              <a:rPr sz="1800" b="1" spc="-15" dirty="0">
                <a:latin typeface="Arial"/>
                <a:cs typeface="Arial"/>
              </a:rPr>
              <a:t>местного </a:t>
            </a:r>
            <a:r>
              <a:rPr sz="1800" b="1" spc="-484" dirty="0">
                <a:latin typeface="Arial"/>
                <a:cs typeface="Arial"/>
              </a:rPr>
              <a:t> </a:t>
            </a:r>
            <a:r>
              <a:rPr sz="1800" b="1" spc="-20" dirty="0">
                <a:latin typeface="Arial"/>
                <a:cs typeface="Arial"/>
              </a:rPr>
              <a:t>бюджета</a:t>
            </a:r>
            <a:r>
              <a:rPr sz="1800" b="1" spc="25" dirty="0">
                <a:latin typeface="Arial"/>
                <a:cs typeface="Arial"/>
              </a:rPr>
              <a:t> </a:t>
            </a:r>
            <a:r>
              <a:rPr sz="1800" b="1" dirty="0">
                <a:latin typeface="Arial"/>
                <a:cs typeface="Arial"/>
              </a:rPr>
              <a:t>(млн</a:t>
            </a:r>
            <a:r>
              <a:rPr sz="1800" b="1" spc="-5" dirty="0">
                <a:latin typeface="Arial"/>
                <a:cs typeface="Arial"/>
              </a:rPr>
              <a:t> </a:t>
            </a:r>
            <a:r>
              <a:rPr sz="1800" b="1" spc="-20" dirty="0">
                <a:latin typeface="Arial"/>
                <a:cs typeface="Arial"/>
              </a:rPr>
              <a:t>рублей)</a:t>
            </a:r>
            <a:endParaRPr sz="1800" dirty="0">
              <a:latin typeface="Arial"/>
              <a:cs typeface="Arial"/>
            </a:endParaRPr>
          </a:p>
        </p:txBody>
      </p:sp>
      <p:grpSp>
        <p:nvGrpSpPr>
          <p:cNvPr id="3" name="object 3"/>
          <p:cNvGrpSpPr/>
          <p:nvPr/>
        </p:nvGrpSpPr>
        <p:grpSpPr>
          <a:xfrm>
            <a:off x="348956" y="1182608"/>
            <a:ext cx="2080895" cy="5299075"/>
            <a:chOff x="348956" y="1182608"/>
            <a:chExt cx="2080895" cy="5299075"/>
          </a:xfrm>
        </p:grpSpPr>
        <p:pic>
          <p:nvPicPr>
            <p:cNvPr id="4" name="object 4"/>
            <p:cNvPicPr/>
            <p:nvPr/>
          </p:nvPicPr>
          <p:blipFill>
            <a:blip r:embed="rId3" cstate="print"/>
            <a:stretch>
              <a:fillRect/>
            </a:stretch>
          </p:blipFill>
          <p:spPr>
            <a:xfrm>
              <a:off x="348956" y="1182608"/>
              <a:ext cx="2080338" cy="5298971"/>
            </a:xfrm>
            <a:prstGeom prst="rect">
              <a:avLst/>
            </a:prstGeom>
          </p:spPr>
        </p:pic>
        <p:sp>
          <p:nvSpPr>
            <p:cNvPr id="5" name="object 5"/>
            <p:cNvSpPr/>
            <p:nvPr/>
          </p:nvSpPr>
          <p:spPr>
            <a:xfrm>
              <a:off x="416051" y="1280160"/>
              <a:ext cx="1950720" cy="5099685"/>
            </a:xfrm>
            <a:custGeom>
              <a:avLst/>
              <a:gdLst/>
              <a:ahLst/>
              <a:cxnLst/>
              <a:rect l="l" t="t" r="r" b="b"/>
              <a:pathLst>
                <a:path w="1950720" h="5099685">
                  <a:moveTo>
                    <a:pt x="1698752" y="0"/>
                  </a:moveTo>
                  <a:lnTo>
                    <a:pt x="251917" y="0"/>
                  </a:lnTo>
                  <a:lnTo>
                    <a:pt x="206635" y="4058"/>
                  </a:lnTo>
                  <a:lnTo>
                    <a:pt x="164015" y="15759"/>
                  </a:lnTo>
                  <a:lnTo>
                    <a:pt x="124770" y="34393"/>
                  </a:lnTo>
                  <a:lnTo>
                    <a:pt x="89610" y="59248"/>
                  </a:lnTo>
                  <a:lnTo>
                    <a:pt x="59248" y="89614"/>
                  </a:lnTo>
                  <a:lnTo>
                    <a:pt x="34394" y="124779"/>
                  </a:lnTo>
                  <a:lnTo>
                    <a:pt x="15760" y="164034"/>
                  </a:lnTo>
                  <a:lnTo>
                    <a:pt x="4058" y="206667"/>
                  </a:lnTo>
                  <a:lnTo>
                    <a:pt x="0" y="251967"/>
                  </a:lnTo>
                  <a:lnTo>
                    <a:pt x="0" y="4847386"/>
                  </a:lnTo>
                  <a:lnTo>
                    <a:pt x="4058" y="4892668"/>
                  </a:lnTo>
                  <a:lnTo>
                    <a:pt x="15760" y="4935288"/>
                  </a:lnTo>
                  <a:lnTo>
                    <a:pt x="34394" y="4974533"/>
                  </a:lnTo>
                  <a:lnTo>
                    <a:pt x="59248" y="5009693"/>
                  </a:lnTo>
                  <a:lnTo>
                    <a:pt x="89610" y="5040055"/>
                  </a:lnTo>
                  <a:lnTo>
                    <a:pt x="124770" y="5064909"/>
                  </a:lnTo>
                  <a:lnTo>
                    <a:pt x="164015" y="5083543"/>
                  </a:lnTo>
                  <a:lnTo>
                    <a:pt x="206635" y="5095245"/>
                  </a:lnTo>
                  <a:lnTo>
                    <a:pt x="251917" y="5099304"/>
                  </a:lnTo>
                  <a:lnTo>
                    <a:pt x="1698752" y="5099304"/>
                  </a:lnTo>
                  <a:lnTo>
                    <a:pt x="1744052" y="5095245"/>
                  </a:lnTo>
                  <a:lnTo>
                    <a:pt x="1786685" y="5083543"/>
                  </a:lnTo>
                  <a:lnTo>
                    <a:pt x="1825940" y="5064909"/>
                  </a:lnTo>
                  <a:lnTo>
                    <a:pt x="1861105" y="5040055"/>
                  </a:lnTo>
                  <a:lnTo>
                    <a:pt x="1891471" y="5009693"/>
                  </a:lnTo>
                  <a:lnTo>
                    <a:pt x="1916326" y="4974533"/>
                  </a:lnTo>
                  <a:lnTo>
                    <a:pt x="1934960" y="4935288"/>
                  </a:lnTo>
                  <a:lnTo>
                    <a:pt x="1946661" y="4892668"/>
                  </a:lnTo>
                  <a:lnTo>
                    <a:pt x="1950720" y="4847386"/>
                  </a:lnTo>
                  <a:lnTo>
                    <a:pt x="1950720" y="251967"/>
                  </a:lnTo>
                  <a:lnTo>
                    <a:pt x="1946661" y="206667"/>
                  </a:lnTo>
                  <a:lnTo>
                    <a:pt x="1934960" y="164034"/>
                  </a:lnTo>
                  <a:lnTo>
                    <a:pt x="1916326" y="124779"/>
                  </a:lnTo>
                  <a:lnTo>
                    <a:pt x="1891471" y="89614"/>
                  </a:lnTo>
                  <a:lnTo>
                    <a:pt x="1861105" y="59248"/>
                  </a:lnTo>
                  <a:lnTo>
                    <a:pt x="1825940" y="34393"/>
                  </a:lnTo>
                  <a:lnTo>
                    <a:pt x="1786685" y="15759"/>
                  </a:lnTo>
                  <a:lnTo>
                    <a:pt x="1744052" y="4058"/>
                  </a:lnTo>
                  <a:lnTo>
                    <a:pt x="1698752" y="0"/>
                  </a:lnTo>
                  <a:close/>
                </a:path>
              </a:pathLst>
            </a:custGeom>
            <a:solidFill>
              <a:srgbClr val="FFFFFF"/>
            </a:solidFill>
          </p:spPr>
          <p:txBody>
            <a:bodyPr wrap="square" lIns="0" tIns="0" rIns="0" bIns="0" rtlCol="0"/>
            <a:lstStyle/>
            <a:p>
              <a:endParaRPr dirty="0"/>
            </a:p>
          </p:txBody>
        </p:sp>
      </p:grpSp>
      <p:sp>
        <p:nvSpPr>
          <p:cNvPr id="6" name="object 6"/>
          <p:cNvSpPr txBox="1"/>
          <p:nvPr/>
        </p:nvSpPr>
        <p:spPr>
          <a:xfrm>
            <a:off x="714857" y="3584575"/>
            <a:ext cx="1354455" cy="887094"/>
          </a:xfrm>
          <a:prstGeom prst="rect">
            <a:avLst/>
          </a:prstGeom>
        </p:spPr>
        <p:txBody>
          <a:bodyPr vert="horz" wrap="square" lIns="0" tIns="12700" rIns="0" bIns="0" rtlCol="0">
            <a:spAutoFit/>
          </a:bodyPr>
          <a:lstStyle/>
          <a:p>
            <a:pPr marL="12700">
              <a:lnSpc>
                <a:spcPct val="100000"/>
              </a:lnSpc>
              <a:spcBef>
                <a:spcPts val="100"/>
              </a:spcBef>
            </a:pPr>
            <a:r>
              <a:rPr sz="2400" b="1" spc="-45" dirty="0">
                <a:solidFill>
                  <a:srgbClr val="6E5D75"/>
                </a:solidFill>
                <a:latin typeface="Arial"/>
                <a:cs typeface="Arial"/>
              </a:rPr>
              <a:t>Р</a:t>
            </a:r>
            <a:r>
              <a:rPr sz="2400" b="1" spc="-5" dirty="0">
                <a:solidFill>
                  <a:srgbClr val="6E5D75"/>
                </a:solidFill>
                <a:latin typeface="Arial"/>
                <a:cs typeface="Arial"/>
              </a:rPr>
              <a:t>а</a:t>
            </a:r>
            <a:r>
              <a:rPr sz="2400" b="1" spc="-45" dirty="0">
                <a:solidFill>
                  <a:srgbClr val="6E5D75"/>
                </a:solidFill>
                <a:latin typeface="Arial"/>
                <a:cs typeface="Arial"/>
              </a:rPr>
              <a:t>с</a:t>
            </a:r>
            <a:r>
              <a:rPr sz="2400" b="1" spc="-65" dirty="0">
                <a:solidFill>
                  <a:srgbClr val="6E5D75"/>
                </a:solidFill>
                <a:latin typeface="Arial"/>
                <a:cs typeface="Arial"/>
              </a:rPr>
              <a:t>х</a:t>
            </a:r>
            <a:r>
              <a:rPr sz="2400" b="1" spc="-40" dirty="0">
                <a:solidFill>
                  <a:srgbClr val="6E5D75"/>
                </a:solidFill>
                <a:latin typeface="Arial"/>
                <a:cs typeface="Arial"/>
              </a:rPr>
              <a:t>о</a:t>
            </a:r>
            <a:r>
              <a:rPr sz="2400" b="1" dirty="0">
                <a:solidFill>
                  <a:srgbClr val="6E5D75"/>
                </a:solidFill>
                <a:latin typeface="Arial"/>
                <a:cs typeface="Arial"/>
              </a:rPr>
              <a:t>ды</a:t>
            </a:r>
            <a:endParaRPr sz="2400" dirty="0">
              <a:latin typeface="Arial"/>
              <a:cs typeface="Arial"/>
            </a:endParaRPr>
          </a:p>
          <a:p>
            <a:pPr marL="169545">
              <a:lnSpc>
                <a:spcPct val="100000"/>
              </a:lnSpc>
              <a:spcBef>
                <a:spcPts val="65"/>
              </a:spcBef>
            </a:pPr>
            <a:r>
              <a:rPr lang="ru-RU" sz="3200" b="1" dirty="0">
                <a:solidFill>
                  <a:srgbClr val="6E5D75"/>
                </a:solidFill>
                <a:latin typeface="Arial"/>
                <a:cs typeface="Arial"/>
              </a:rPr>
              <a:t>2 256</a:t>
            </a:r>
            <a:endParaRPr sz="3200" dirty="0">
              <a:latin typeface="Arial"/>
              <a:cs typeface="Arial"/>
            </a:endParaRPr>
          </a:p>
        </p:txBody>
      </p:sp>
      <p:sp>
        <p:nvSpPr>
          <p:cNvPr id="7" name="object 7"/>
          <p:cNvSpPr txBox="1"/>
          <p:nvPr/>
        </p:nvSpPr>
        <p:spPr>
          <a:xfrm>
            <a:off x="3089259" y="2625247"/>
            <a:ext cx="6289804" cy="505908"/>
          </a:xfrm>
          <a:prstGeom prst="rect">
            <a:avLst/>
          </a:prstGeom>
        </p:spPr>
        <p:txBody>
          <a:bodyPr vert="horz" wrap="square" lIns="0" tIns="13335" rIns="0" bIns="0" rtlCol="0">
            <a:spAutoFit/>
          </a:bodyPr>
          <a:lstStyle/>
          <a:p>
            <a:pPr marL="12700">
              <a:lnSpc>
                <a:spcPct val="100000"/>
              </a:lnSpc>
              <a:spcBef>
                <a:spcPts val="105"/>
              </a:spcBef>
              <a:tabLst>
                <a:tab pos="6241415" algn="l"/>
              </a:tabLst>
            </a:pPr>
            <a:r>
              <a:rPr sz="3200" b="1" u="sng" dirty="0">
                <a:solidFill>
                  <a:srgbClr val="256F9F"/>
                </a:solidFill>
                <a:uFill>
                  <a:solidFill>
                    <a:srgbClr val="1F5E87"/>
                  </a:solidFill>
                </a:uFill>
                <a:latin typeface="Arial"/>
                <a:cs typeface="Arial"/>
              </a:rPr>
              <a:t> 	</a:t>
            </a:r>
            <a:endParaRPr sz="3200" dirty="0">
              <a:latin typeface="Arial"/>
              <a:cs typeface="Arial"/>
            </a:endParaRPr>
          </a:p>
        </p:txBody>
      </p:sp>
      <p:sp>
        <p:nvSpPr>
          <p:cNvPr id="8" name="object 8"/>
          <p:cNvSpPr txBox="1"/>
          <p:nvPr/>
        </p:nvSpPr>
        <p:spPr>
          <a:xfrm>
            <a:off x="517444" y="4938141"/>
            <a:ext cx="1770786" cy="391160"/>
          </a:xfrm>
          <a:prstGeom prst="rect">
            <a:avLst/>
          </a:prstGeom>
        </p:spPr>
        <p:txBody>
          <a:bodyPr vert="horz" wrap="square" lIns="0" tIns="12700" rIns="0" bIns="0" rtlCol="0">
            <a:spAutoFit/>
          </a:bodyPr>
          <a:lstStyle/>
          <a:p>
            <a:pPr marL="12700" algn="ctr">
              <a:lnSpc>
                <a:spcPct val="100000"/>
              </a:lnSpc>
              <a:spcBef>
                <a:spcPts val="100"/>
              </a:spcBef>
            </a:pPr>
            <a:r>
              <a:rPr lang="ru-RU" sz="2400" b="1" dirty="0">
                <a:solidFill>
                  <a:srgbClr val="435E69"/>
                </a:solidFill>
                <a:latin typeface="Arial"/>
                <a:cs typeface="Arial"/>
              </a:rPr>
              <a:t>Профицит</a:t>
            </a:r>
            <a:endParaRPr sz="2400" dirty="0">
              <a:latin typeface="Arial"/>
              <a:cs typeface="Arial"/>
            </a:endParaRPr>
          </a:p>
        </p:txBody>
      </p:sp>
      <p:sp>
        <p:nvSpPr>
          <p:cNvPr id="9" name="object 9"/>
          <p:cNvSpPr txBox="1"/>
          <p:nvPr/>
        </p:nvSpPr>
        <p:spPr>
          <a:xfrm>
            <a:off x="3079115" y="4078096"/>
            <a:ext cx="6279515" cy="513715"/>
          </a:xfrm>
          <a:prstGeom prst="rect">
            <a:avLst/>
          </a:prstGeom>
        </p:spPr>
        <p:txBody>
          <a:bodyPr vert="horz" wrap="square" lIns="0" tIns="12700" rIns="0" bIns="0" rtlCol="0">
            <a:spAutoFit/>
          </a:bodyPr>
          <a:lstStyle/>
          <a:p>
            <a:pPr marL="12700">
              <a:lnSpc>
                <a:spcPct val="100000"/>
              </a:lnSpc>
              <a:spcBef>
                <a:spcPts val="100"/>
              </a:spcBef>
              <a:tabLst>
                <a:tab pos="6266180" algn="l"/>
              </a:tabLst>
            </a:pPr>
            <a:r>
              <a:rPr sz="3200" b="1" u="heavy" dirty="0">
                <a:solidFill>
                  <a:srgbClr val="6E5D75"/>
                </a:solidFill>
                <a:uFill>
                  <a:solidFill>
                    <a:srgbClr val="9B89A1"/>
                  </a:solidFill>
                </a:uFill>
                <a:latin typeface="Arial"/>
                <a:cs typeface="Arial"/>
              </a:rPr>
              <a:t> 	</a:t>
            </a:r>
            <a:endParaRPr sz="3200" dirty="0">
              <a:latin typeface="Arial"/>
              <a:cs typeface="Arial"/>
            </a:endParaRPr>
          </a:p>
        </p:txBody>
      </p:sp>
      <p:sp>
        <p:nvSpPr>
          <p:cNvPr id="10" name="object 10"/>
          <p:cNvSpPr txBox="1"/>
          <p:nvPr/>
        </p:nvSpPr>
        <p:spPr>
          <a:xfrm>
            <a:off x="1122616" y="5274589"/>
            <a:ext cx="590024" cy="505267"/>
          </a:xfrm>
          <a:prstGeom prst="rect">
            <a:avLst/>
          </a:prstGeom>
        </p:spPr>
        <p:txBody>
          <a:bodyPr vert="horz" wrap="square" lIns="0" tIns="12700" rIns="0" bIns="0" rtlCol="0">
            <a:spAutoFit/>
          </a:bodyPr>
          <a:lstStyle/>
          <a:p>
            <a:pPr marL="12700">
              <a:lnSpc>
                <a:spcPct val="100000"/>
              </a:lnSpc>
              <a:spcBef>
                <a:spcPts val="100"/>
              </a:spcBef>
            </a:pPr>
            <a:r>
              <a:rPr lang="ru-RU" sz="3200" b="1" spc="-10" dirty="0">
                <a:solidFill>
                  <a:srgbClr val="435E69"/>
                </a:solidFill>
                <a:latin typeface="Arial"/>
                <a:cs typeface="Arial"/>
              </a:rPr>
              <a:t>14</a:t>
            </a:r>
            <a:endParaRPr sz="3200" dirty="0">
              <a:latin typeface="Arial"/>
              <a:cs typeface="Arial"/>
            </a:endParaRPr>
          </a:p>
        </p:txBody>
      </p:sp>
      <p:grpSp>
        <p:nvGrpSpPr>
          <p:cNvPr id="11" name="object 11"/>
          <p:cNvGrpSpPr/>
          <p:nvPr/>
        </p:nvGrpSpPr>
        <p:grpSpPr>
          <a:xfrm>
            <a:off x="437387" y="1283220"/>
            <a:ext cx="1842770" cy="967740"/>
            <a:chOff x="437387" y="1283220"/>
            <a:chExt cx="1842770" cy="967740"/>
          </a:xfrm>
        </p:grpSpPr>
        <p:pic>
          <p:nvPicPr>
            <p:cNvPr id="12" name="object 12"/>
            <p:cNvPicPr/>
            <p:nvPr/>
          </p:nvPicPr>
          <p:blipFill>
            <a:blip r:embed="rId4" cstate="print"/>
            <a:stretch>
              <a:fillRect/>
            </a:stretch>
          </p:blipFill>
          <p:spPr>
            <a:xfrm>
              <a:off x="437387" y="1293850"/>
              <a:ext cx="1842516" cy="822985"/>
            </a:xfrm>
            <a:prstGeom prst="rect">
              <a:avLst/>
            </a:prstGeom>
          </p:spPr>
        </p:pic>
        <p:pic>
          <p:nvPicPr>
            <p:cNvPr id="13" name="object 13"/>
            <p:cNvPicPr/>
            <p:nvPr/>
          </p:nvPicPr>
          <p:blipFill>
            <a:blip r:embed="rId5" cstate="print"/>
            <a:stretch>
              <a:fillRect/>
            </a:stretch>
          </p:blipFill>
          <p:spPr>
            <a:xfrm>
              <a:off x="606551" y="1283220"/>
              <a:ext cx="1504188" cy="967727"/>
            </a:xfrm>
            <a:prstGeom prst="rect">
              <a:avLst/>
            </a:prstGeom>
          </p:spPr>
        </p:pic>
        <p:sp>
          <p:nvSpPr>
            <p:cNvPr id="14" name="object 14"/>
            <p:cNvSpPr/>
            <p:nvPr/>
          </p:nvSpPr>
          <p:spPr>
            <a:xfrm>
              <a:off x="496823" y="1333500"/>
              <a:ext cx="1728470" cy="710565"/>
            </a:xfrm>
            <a:custGeom>
              <a:avLst/>
              <a:gdLst/>
              <a:ahLst/>
              <a:cxnLst/>
              <a:rect l="l" t="t" r="r" b="b"/>
              <a:pathLst>
                <a:path w="1728470" h="710564">
                  <a:moveTo>
                    <a:pt x="1508378" y="0"/>
                  </a:moveTo>
                  <a:lnTo>
                    <a:pt x="219862" y="0"/>
                  </a:lnTo>
                  <a:lnTo>
                    <a:pt x="175553" y="4466"/>
                  </a:lnTo>
                  <a:lnTo>
                    <a:pt x="134282" y="17275"/>
                  </a:lnTo>
                  <a:lnTo>
                    <a:pt x="96936" y="37544"/>
                  </a:lnTo>
                  <a:lnTo>
                    <a:pt x="64396" y="64388"/>
                  </a:lnTo>
                  <a:lnTo>
                    <a:pt x="37549" y="96924"/>
                  </a:lnTo>
                  <a:lnTo>
                    <a:pt x="17278" y="134266"/>
                  </a:lnTo>
                  <a:lnTo>
                    <a:pt x="4466" y="175532"/>
                  </a:lnTo>
                  <a:lnTo>
                    <a:pt x="0" y="219837"/>
                  </a:lnTo>
                  <a:lnTo>
                    <a:pt x="0" y="490347"/>
                  </a:lnTo>
                  <a:lnTo>
                    <a:pt x="4466" y="534651"/>
                  </a:lnTo>
                  <a:lnTo>
                    <a:pt x="17278" y="575917"/>
                  </a:lnTo>
                  <a:lnTo>
                    <a:pt x="37549" y="613259"/>
                  </a:lnTo>
                  <a:lnTo>
                    <a:pt x="64396" y="645794"/>
                  </a:lnTo>
                  <a:lnTo>
                    <a:pt x="96936" y="672639"/>
                  </a:lnTo>
                  <a:lnTo>
                    <a:pt x="134282" y="692908"/>
                  </a:lnTo>
                  <a:lnTo>
                    <a:pt x="175553" y="705717"/>
                  </a:lnTo>
                  <a:lnTo>
                    <a:pt x="219862" y="710184"/>
                  </a:lnTo>
                  <a:lnTo>
                    <a:pt x="1508378" y="710184"/>
                  </a:lnTo>
                  <a:lnTo>
                    <a:pt x="1552683" y="705717"/>
                  </a:lnTo>
                  <a:lnTo>
                    <a:pt x="1593949" y="692908"/>
                  </a:lnTo>
                  <a:lnTo>
                    <a:pt x="1631291" y="672639"/>
                  </a:lnTo>
                  <a:lnTo>
                    <a:pt x="1663827" y="645795"/>
                  </a:lnTo>
                  <a:lnTo>
                    <a:pt x="1690671" y="613259"/>
                  </a:lnTo>
                  <a:lnTo>
                    <a:pt x="1710940" y="575917"/>
                  </a:lnTo>
                  <a:lnTo>
                    <a:pt x="1723749" y="534651"/>
                  </a:lnTo>
                  <a:lnTo>
                    <a:pt x="1728215" y="490347"/>
                  </a:lnTo>
                  <a:lnTo>
                    <a:pt x="1728215" y="219837"/>
                  </a:lnTo>
                  <a:lnTo>
                    <a:pt x="1723749" y="175532"/>
                  </a:lnTo>
                  <a:lnTo>
                    <a:pt x="1710940" y="134266"/>
                  </a:lnTo>
                  <a:lnTo>
                    <a:pt x="1690671" y="96924"/>
                  </a:lnTo>
                  <a:lnTo>
                    <a:pt x="1663827" y="64389"/>
                  </a:lnTo>
                  <a:lnTo>
                    <a:pt x="1631291" y="37544"/>
                  </a:lnTo>
                  <a:lnTo>
                    <a:pt x="1593949" y="17275"/>
                  </a:lnTo>
                  <a:lnTo>
                    <a:pt x="1552683" y="4466"/>
                  </a:lnTo>
                  <a:lnTo>
                    <a:pt x="1508378" y="0"/>
                  </a:lnTo>
                  <a:close/>
                </a:path>
              </a:pathLst>
            </a:custGeom>
            <a:solidFill>
              <a:srgbClr val="8496AF"/>
            </a:solidFill>
          </p:spPr>
          <p:txBody>
            <a:bodyPr wrap="square" lIns="0" tIns="0" rIns="0" bIns="0" rtlCol="0"/>
            <a:lstStyle/>
            <a:p>
              <a:endParaRPr dirty="0"/>
            </a:p>
          </p:txBody>
        </p:sp>
      </p:grpSp>
      <p:sp>
        <p:nvSpPr>
          <p:cNvPr id="15" name="object 15"/>
          <p:cNvSpPr txBox="1"/>
          <p:nvPr/>
        </p:nvSpPr>
        <p:spPr>
          <a:xfrm>
            <a:off x="781913" y="1420495"/>
            <a:ext cx="1219835" cy="1649095"/>
          </a:xfrm>
          <a:prstGeom prst="rect">
            <a:avLst/>
          </a:prstGeom>
        </p:spPr>
        <p:txBody>
          <a:bodyPr vert="horz" wrap="square" lIns="0" tIns="13335" rIns="0" bIns="0" rtlCol="0">
            <a:spAutoFit/>
          </a:bodyPr>
          <a:lstStyle/>
          <a:p>
            <a:pPr marL="127000">
              <a:lnSpc>
                <a:spcPct val="100000"/>
              </a:lnSpc>
              <a:spcBef>
                <a:spcPts val="105"/>
              </a:spcBef>
            </a:pPr>
            <a:r>
              <a:rPr sz="3200" b="1" spc="-5" dirty="0">
                <a:solidFill>
                  <a:srgbClr val="FFFFFF"/>
                </a:solidFill>
                <a:latin typeface="Arial"/>
                <a:cs typeface="Arial"/>
              </a:rPr>
              <a:t>202</a:t>
            </a:r>
            <a:r>
              <a:rPr lang="ru-RU" sz="3200" b="1" spc="-5" dirty="0">
                <a:solidFill>
                  <a:srgbClr val="FFFFFF"/>
                </a:solidFill>
                <a:latin typeface="Arial"/>
                <a:cs typeface="Arial"/>
              </a:rPr>
              <a:t>5</a:t>
            </a:r>
            <a:endParaRPr sz="3200" dirty="0">
              <a:latin typeface="Arial"/>
              <a:cs typeface="Arial"/>
            </a:endParaRPr>
          </a:p>
          <a:p>
            <a:pPr marL="12700">
              <a:lnSpc>
                <a:spcPts val="2865"/>
              </a:lnSpc>
              <a:spcBef>
                <a:spcPts val="2245"/>
              </a:spcBef>
            </a:pPr>
            <a:r>
              <a:rPr sz="2400" b="1" spc="15" dirty="0">
                <a:solidFill>
                  <a:srgbClr val="256F9F"/>
                </a:solidFill>
                <a:latin typeface="Arial"/>
                <a:cs typeface="Arial"/>
              </a:rPr>
              <a:t>Д</a:t>
            </a:r>
            <a:r>
              <a:rPr sz="2400" b="1" spc="-65" dirty="0">
                <a:solidFill>
                  <a:srgbClr val="256F9F"/>
                </a:solidFill>
                <a:latin typeface="Arial"/>
                <a:cs typeface="Arial"/>
              </a:rPr>
              <a:t>ох</a:t>
            </a:r>
            <a:r>
              <a:rPr sz="2400" b="1" spc="-40" dirty="0">
                <a:solidFill>
                  <a:srgbClr val="256F9F"/>
                </a:solidFill>
                <a:latin typeface="Arial"/>
                <a:cs typeface="Arial"/>
              </a:rPr>
              <a:t>о</a:t>
            </a:r>
            <a:r>
              <a:rPr sz="2400" b="1" dirty="0">
                <a:solidFill>
                  <a:srgbClr val="256F9F"/>
                </a:solidFill>
                <a:latin typeface="Arial"/>
                <a:cs typeface="Arial"/>
              </a:rPr>
              <a:t>ды</a:t>
            </a:r>
            <a:endParaRPr sz="2400" dirty="0">
              <a:latin typeface="Arial"/>
              <a:cs typeface="Arial"/>
            </a:endParaRPr>
          </a:p>
          <a:p>
            <a:pPr marL="102235">
              <a:lnSpc>
                <a:spcPts val="3825"/>
              </a:lnSpc>
            </a:pPr>
            <a:r>
              <a:rPr lang="ru-RU" sz="3200" b="1" spc="-55" dirty="0">
                <a:solidFill>
                  <a:srgbClr val="256F9F"/>
                </a:solidFill>
                <a:latin typeface="Arial"/>
                <a:cs typeface="Arial"/>
              </a:rPr>
              <a:t>2 270</a:t>
            </a:r>
            <a:endParaRPr sz="3200" dirty="0">
              <a:latin typeface="Arial"/>
              <a:cs typeface="Arial"/>
            </a:endParaRPr>
          </a:p>
        </p:txBody>
      </p:sp>
      <p:sp>
        <p:nvSpPr>
          <p:cNvPr id="19" name="object 19"/>
          <p:cNvSpPr txBox="1"/>
          <p:nvPr/>
        </p:nvSpPr>
        <p:spPr>
          <a:xfrm>
            <a:off x="3795531" y="2071244"/>
            <a:ext cx="470534"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1 919</a:t>
            </a:r>
            <a:endParaRPr sz="1400" dirty="0">
              <a:latin typeface="Microsoft Sans Serif"/>
              <a:cs typeface="Microsoft Sans Serif"/>
            </a:endParaRPr>
          </a:p>
        </p:txBody>
      </p:sp>
      <p:sp>
        <p:nvSpPr>
          <p:cNvPr id="20" name="object 20"/>
          <p:cNvSpPr txBox="1"/>
          <p:nvPr/>
        </p:nvSpPr>
        <p:spPr>
          <a:xfrm>
            <a:off x="5238752" y="1857365"/>
            <a:ext cx="547874"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2 155</a:t>
            </a:r>
            <a:endParaRPr sz="1400" dirty="0">
              <a:latin typeface="Microsoft Sans Serif"/>
              <a:cs typeface="Microsoft Sans Serif"/>
            </a:endParaRPr>
          </a:p>
        </p:txBody>
      </p:sp>
      <p:sp>
        <p:nvSpPr>
          <p:cNvPr id="21" name="object 21"/>
          <p:cNvSpPr txBox="1"/>
          <p:nvPr/>
        </p:nvSpPr>
        <p:spPr>
          <a:xfrm>
            <a:off x="6707050" y="1745092"/>
            <a:ext cx="497001"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2 312</a:t>
            </a:r>
            <a:endParaRPr sz="1400" dirty="0">
              <a:latin typeface="Microsoft Sans Serif"/>
              <a:cs typeface="Microsoft Sans Serif"/>
            </a:endParaRPr>
          </a:p>
        </p:txBody>
      </p:sp>
      <p:sp>
        <p:nvSpPr>
          <p:cNvPr id="22" name="object 22"/>
          <p:cNvSpPr txBox="1"/>
          <p:nvPr/>
        </p:nvSpPr>
        <p:spPr>
          <a:xfrm>
            <a:off x="8167710" y="1792351"/>
            <a:ext cx="517310"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2 270</a:t>
            </a:r>
            <a:endParaRPr sz="1400" dirty="0">
              <a:latin typeface="Microsoft Sans Serif"/>
              <a:cs typeface="Microsoft Sans Serif"/>
            </a:endParaRPr>
          </a:p>
        </p:txBody>
      </p:sp>
      <p:pic>
        <p:nvPicPr>
          <p:cNvPr id="25" name="object 25"/>
          <p:cNvPicPr/>
          <p:nvPr/>
        </p:nvPicPr>
        <p:blipFill>
          <a:blip r:embed="rId6" cstate="print"/>
          <a:stretch>
            <a:fillRect/>
          </a:stretch>
        </p:blipFill>
        <p:spPr>
          <a:xfrm>
            <a:off x="3063239" y="4433315"/>
            <a:ext cx="6239256" cy="123443"/>
          </a:xfrm>
          <a:prstGeom prst="rect">
            <a:avLst/>
          </a:prstGeom>
        </p:spPr>
      </p:pic>
      <p:sp>
        <p:nvSpPr>
          <p:cNvPr id="26" name="object 26"/>
          <p:cNvSpPr txBox="1"/>
          <p:nvPr/>
        </p:nvSpPr>
        <p:spPr>
          <a:xfrm>
            <a:off x="8170411" y="3153612"/>
            <a:ext cx="470534"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2 256</a:t>
            </a:r>
            <a:endParaRPr sz="1400" dirty="0">
              <a:latin typeface="Microsoft Sans Serif"/>
              <a:cs typeface="Microsoft Sans Serif"/>
            </a:endParaRPr>
          </a:p>
        </p:txBody>
      </p:sp>
      <p:sp>
        <p:nvSpPr>
          <p:cNvPr id="27" name="object 27"/>
          <p:cNvSpPr txBox="1"/>
          <p:nvPr/>
        </p:nvSpPr>
        <p:spPr>
          <a:xfrm>
            <a:off x="3809992" y="3446580"/>
            <a:ext cx="470534"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1 917</a:t>
            </a:r>
            <a:endParaRPr sz="1400" dirty="0">
              <a:latin typeface="Microsoft Sans Serif"/>
              <a:cs typeface="Microsoft Sans Serif"/>
            </a:endParaRPr>
          </a:p>
        </p:txBody>
      </p:sp>
      <p:sp>
        <p:nvSpPr>
          <p:cNvPr id="28" name="object 28"/>
          <p:cNvSpPr txBox="1"/>
          <p:nvPr/>
        </p:nvSpPr>
        <p:spPr>
          <a:xfrm>
            <a:off x="6743315" y="3075424"/>
            <a:ext cx="470534"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2 367</a:t>
            </a:r>
            <a:endParaRPr sz="1400" dirty="0">
              <a:latin typeface="Microsoft Sans Serif"/>
              <a:cs typeface="Microsoft Sans Serif"/>
            </a:endParaRPr>
          </a:p>
        </p:txBody>
      </p:sp>
      <p:sp>
        <p:nvSpPr>
          <p:cNvPr id="29" name="object 29"/>
          <p:cNvSpPr txBox="1"/>
          <p:nvPr/>
        </p:nvSpPr>
        <p:spPr>
          <a:xfrm>
            <a:off x="5216373" y="3275230"/>
            <a:ext cx="470534" cy="228909"/>
          </a:xfrm>
          <a:prstGeom prst="rect">
            <a:avLst/>
          </a:prstGeom>
        </p:spPr>
        <p:txBody>
          <a:bodyPr vert="horz" wrap="square" lIns="0" tIns="13335" rIns="0" bIns="0" rtlCol="0">
            <a:spAutoFit/>
          </a:bodyPr>
          <a:lstStyle/>
          <a:p>
            <a:pPr marL="12700">
              <a:lnSpc>
                <a:spcPct val="100000"/>
              </a:lnSpc>
              <a:spcBef>
                <a:spcPts val="105"/>
              </a:spcBef>
            </a:pPr>
            <a:r>
              <a:rPr lang="ru-RU" sz="1400" dirty="0">
                <a:latin typeface="Microsoft Sans Serif"/>
                <a:cs typeface="Microsoft Sans Serif"/>
              </a:rPr>
              <a:t>2 173</a:t>
            </a:r>
            <a:endParaRPr sz="1400" dirty="0">
              <a:latin typeface="Microsoft Sans Serif"/>
              <a:cs typeface="Microsoft Sans Serif"/>
            </a:endParaRPr>
          </a:p>
        </p:txBody>
      </p:sp>
      <p:sp>
        <p:nvSpPr>
          <p:cNvPr id="32" name="object 32"/>
          <p:cNvSpPr txBox="1"/>
          <p:nvPr/>
        </p:nvSpPr>
        <p:spPr>
          <a:xfrm>
            <a:off x="4007623" y="5103585"/>
            <a:ext cx="1779003"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2</a:t>
            </a:r>
            <a:endParaRPr sz="1400" dirty="0">
              <a:latin typeface="Microsoft Sans Serif"/>
              <a:cs typeface="Microsoft Sans Serif"/>
            </a:endParaRPr>
          </a:p>
        </p:txBody>
      </p:sp>
      <p:sp>
        <p:nvSpPr>
          <p:cNvPr id="33" name="object 33"/>
          <p:cNvSpPr txBox="1"/>
          <p:nvPr/>
        </p:nvSpPr>
        <p:spPr>
          <a:xfrm>
            <a:off x="8138995" y="4983199"/>
            <a:ext cx="457200" cy="228268"/>
          </a:xfrm>
          <a:prstGeom prst="rect">
            <a:avLst/>
          </a:prstGeom>
        </p:spPr>
        <p:txBody>
          <a:bodyPr vert="horz" wrap="square" lIns="0" tIns="12700" rIns="0" bIns="0" rtlCol="0">
            <a:spAutoFit/>
          </a:bodyPr>
          <a:lstStyle/>
          <a:p>
            <a:pPr marL="51435" algn="ctr">
              <a:lnSpc>
                <a:spcPct val="100000"/>
              </a:lnSpc>
              <a:spcBef>
                <a:spcPts val="100"/>
              </a:spcBef>
            </a:pPr>
            <a:r>
              <a:rPr lang="ru-RU" sz="1400" spc="-5" dirty="0">
                <a:latin typeface="Microsoft Sans Serif"/>
                <a:cs typeface="Microsoft Sans Serif"/>
              </a:rPr>
              <a:t>14</a:t>
            </a:r>
            <a:endParaRPr sz="1400" dirty="0">
              <a:latin typeface="Microsoft Sans Serif"/>
              <a:cs typeface="Microsoft Sans Serif"/>
            </a:endParaRPr>
          </a:p>
        </p:txBody>
      </p:sp>
      <p:sp>
        <p:nvSpPr>
          <p:cNvPr id="34" name="object 34"/>
          <p:cNvSpPr txBox="1"/>
          <p:nvPr/>
        </p:nvSpPr>
        <p:spPr>
          <a:xfrm>
            <a:off x="5352414" y="5013224"/>
            <a:ext cx="283210" cy="228268"/>
          </a:xfrm>
          <a:prstGeom prst="rect">
            <a:avLst/>
          </a:prstGeom>
        </p:spPr>
        <p:txBody>
          <a:bodyPr vert="horz" wrap="square" lIns="0" tIns="12700" rIns="0" bIns="0" rtlCol="0">
            <a:spAutoFit/>
          </a:bodyPr>
          <a:lstStyle/>
          <a:p>
            <a:pPr marL="12700">
              <a:lnSpc>
                <a:spcPct val="100000"/>
              </a:lnSpc>
              <a:spcBef>
                <a:spcPts val="100"/>
              </a:spcBef>
            </a:pPr>
            <a:r>
              <a:rPr lang="ru-RU" sz="1400" dirty="0">
                <a:latin typeface="Microsoft Sans Serif"/>
                <a:cs typeface="Microsoft Sans Serif"/>
              </a:rPr>
              <a:t>-18</a:t>
            </a:r>
            <a:endParaRPr sz="1400" dirty="0">
              <a:latin typeface="Microsoft Sans Serif"/>
              <a:cs typeface="Microsoft Sans Serif"/>
            </a:endParaRPr>
          </a:p>
        </p:txBody>
      </p:sp>
      <p:grpSp>
        <p:nvGrpSpPr>
          <p:cNvPr id="35" name="object 35"/>
          <p:cNvGrpSpPr/>
          <p:nvPr/>
        </p:nvGrpSpPr>
        <p:grpSpPr>
          <a:xfrm>
            <a:off x="3304000" y="1260181"/>
            <a:ext cx="1294130" cy="506730"/>
            <a:chOff x="3304000" y="1260181"/>
            <a:chExt cx="1294130" cy="506730"/>
          </a:xfrm>
        </p:grpSpPr>
        <p:pic>
          <p:nvPicPr>
            <p:cNvPr id="36" name="object 36"/>
            <p:cNvPicPr/>
            <p:nvPr/>
          </p:nvPicPr>
          <p:blipFill>
            <a:blip r:embed="rId7" cstate="print"/>
            <a:stretch>
              <a:fillRect/>
            </a:stretch>
          </p:blipFill>
          <p:spPr>
            <a:xfrm>
              <a:off x="3304000" y="1260181"/>
              <a:ext cx="1293939" cy="477178"/>
            </a:xfrm>
            <a:prstGeom prst="rect">
              <a:avLst/>
            </a:prstGeom>
          </p:spPr>
        </p:pic>
        <p:pic>
          <p:nvPicPr>
            <p:cNvPr id="37" name="object 37"/>
            <p:cNvPicPr/>
            <p:nvPr/>
          </p:nvPicPr>
          <p:blipFill>
            <a:blip r:embed="rId8" cstate="print"/>
            <a:stretch>
              <a:fillRect/>
            </a:stretch>
          </p:blipFill>
          <p:spPr>
            <a:xfrm>
              <a:off x="3342132" y="1278623"/>
              <a:ext cx="1216164" cy="487692"/>
            </a:xfrm>
            <a:prstGeom prst="rect">
              <a:avLst/>
            </a:prstGeom>
          </p:spPr>
        </p:pic>
        <p:sp>
          <p:nvSpPr>
            <p:cNvPr id="38" name="object 38"/>
            <p:cNvSpPr/>
            <p:nvPr/>
          </p:nvSpPr>
          <p:spPr>
            <a:xfrm>
              <a:off x="3354324" y="1290828"/>
              <a:ext cx="1198245" cy="373380"/>
            </a:xfrm>
            <a:custGeom>
              <a:avLst/>
              <a:gdLst/>
              <a:ahLst/>
              <a:cxnLst/>
              <a:rect l="l" t="t" r="r" b="b"/>
              <a:pathLst>
                <a:path w="1198245" h="373380">
                  <a:moveTo>
                    <a:pt x="1082293" y="0"/>
                  </a:moveTo>
                  <a:lnTo>
                    <a:pt x="115570" y="0"/>
                  </a:lnTo>
                  <a:lnTo>
                    <a:pt x="70562" y="9074"/>
                  </a:lnTo>
                  <a:lnTo>
                    <a:pt x="33829" y="33829"/>
                  </a:lnTo>
                  <a:lnTo>
                    <a:pt x="9074" y="70562"/>
                  </a:lnTo>
                  <a:lnTo>
                    <a:pt x="0" y="115570"/>
                  </a:lnTo>
                  <a:lnTo>
                    <a:pt x="0" y="257810"/>
                  </a:lnTo>
                  <a:lnTo>
                    <a:pt x="9074" y="302817"/>
                  </a:lnTo>
                  <a:lnTo>
                    <a:pt x="33829" y="339550"/>
                  </a:lnTo>
                  <a:lnTo>
                    <a:pt x="70562" y="364305"/>
                  </a:lnTo>
                  <a:lnTo>
                    <a:pt x="115570" y="373380"/>
                  </a:lnTo>
                  <a:lnTo>
                    <a:pt x="1082293" y="373380"/>
                  </a:lnTo>
                  <a:lnTo>
                    <a:pt x="1127301" y="364305"/>
                  </a:lnTo>
                  <a:lnTo>
                    <a:pt x="1164034" y="339550"/>
                  </a:lnTo>
                  <a:lnTo>
                    <a:pt x="1188789" y="302817"/>
                  </a:lnTo>
                  <a:lnTo>
                    <a:pt x="1197864" y="257810"/>
                  </a:lnTo>
                  <a:lnTo>
                    <a:pt x="1197864" y="115570"/>
                  </a:lnTo>
                  <a:lnTo>
                    <a:pt x="1188789" y="70562"/>
                  </a:lnTo>
                  <a:lnTo>
                    <a:pt x="1164034" y="33829"/>
                  </a:lnTo>
                  <a:lnTo>
                    <a:pt x="1127301" y="9074"/>
                  </a:lnTo>
                  <a:lnTo>
                    <a:pt x="1082293" y="0"/>
                  </a:lnTo>
                  <a:close/>
                </a:path>
              </a:pathLst>
            </a:custGeom>
            <a:solidFill>
              <a:srgbClr val="FFFFFF"/>
            </a:solidFill>
          </p:spPr>
          <p:txBody>
            <a:bodyPr wrap="square" lIns="0" tIns="0" rIns="0" bIns="0" rtlCol="0"/>
            <a:lstStyle/>
            <a:p>
              <a:endParaRPr dirty="0"/>
            </a:p>
          </p:txBody>
        </p:sp>
      </p:grpSp>
      <p:sp>
        <p:nvSpPr>
          <p:cNvPr id="39" name="object 39"/>
          <p:cNvSpPr txBox="1"/>
          <p:nvPr/>
        </p:nvSpPr>
        <p:spPr>
          <a:xfrm>
            <a:off x="3495802" y="1352803"/>
            <a:ext cx="913130"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3</a:t>
            </a:r>
            <a:r>
              <a:rPr sz="1400" spc="-7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40" name="object 40"/>
          <p:cNvGrpSpPr/>
          <p:nvPr/>
        </p:nvGrpSpPr>
        <p:grpSpPr>
          <a:xfrm>
            <a:off x="4867590" y="1267801"/>
            <a:ext cx="1252855" cy="506730"/>
            <a:chOff x="4867590" y="1267801"/>
            <a:chExt cx="1252855" cy="506730"/>
          </a:xfrm>
        </p:grpSpPr>
        <p:pic>
          <p:nvPicPr>
            <p:cNvPr id="41" name="object 41"/>
            <p:cNvPicPr/>
            <p:nvPr/>
          </p:nvPicPr>
          <p:blipFill>
            <a:blip r:embed="rId9" cstate="print"/>
            <a:stretch>
              <a:fillRect/>
            </a:stretch>
          </p:blipFill>
          <p:spPr>
            <a:xfrm>
              <a:off x="4867590" y="1267801"/>
              <a:ext cx="1252858" cy="477178"/>
            </a:xfrm>
            <a:prstGeom prst="rect">
              <a:avLst/>
            </a:prstGeom>
          </p:spPr>
        </p:pic>
        <p:pic>
          <p:nvPicPr>
            <p:cNvPr id="42" name="object 42"/>
            <p:cNvPicPr/>
            <p:nvPr/>
          </p:nvPicPr>
          <p:blipFill>
            <a:blip r:embed="rId10" cstate="print"/>
            <a:stretch>
              <a:fillRect/>
            </a:stretch>
          </p:blipFill>
          <p:spPr>
            <a:xfrm>
              <a:off x="4885944" y="1286243"/>
              <a:ext cx="1216164" cy="487692"/>
            </a:xfrm>
            <a:prstGeom prst="rect">
              <a:avLst/>
            </a:prstGeom>
          </p:spPr>
        </p:pic>
        <p:sp>
          <p:nvSpPr>
            <p:cNvPr id="43" name="object 43"/>
            <p:cNvSpPr/>
            <p:nvPr/>
          </p:nvSpPr>
          <p:spPr>
            <a:xfrm>
              <a:off x="4917948" y="1298448"/>
              <a:ext cx="1156970" cy="373380"/>
            </a:xfrm>
            <a:custGeom>
              <a:avLst/>
              <a:gdLst/>
              <a:ahLst/>
              <a:cxnLst/>
              <a:rect l="l" t="t" r="r" b="b"/>
              <a:pathLst>
                <a:path w="1156970" h="373380">
                  <a:moveTo>
                    <a:pt x="1041146" y="0"/>
                  </a:moveTo>
                  <a:lnTo>
                    <a:pt x="115569" y="0"/>
                  </a:lnTo>
                  <a:lnTo>
                    <a:pt x="70562" y="9074"/>
                  </a:lnTo>
                  <a:lnTo>
                    <a:pt x="33829" y="33829"/>
                  </a:lnTo>
                  <a:lnTo>
                    <a:pt x="9074" y="70562"/>
                  </a:lnTo>
                  <a:lnTo>
                    <a:pt x="0" y="115569"/>
                  </a:lnTo>
                  <a:lnTo>
                    <a:pt x="0" y="257810"/>
                  </a:lnTo>
                  <a:lnTo>
                    <a:pt x="9074" y="302817"/>
                  </a:lnTo>
                  <a:lnTo>
                    <a:pt x="33829" y="339550"/>
                  </a:lnTo>
                  <a:lnTo>
                    <a:pt x="70562" y="364305"/>
                  </a:lnTo>
                  <a:lnTo>
                    <a:pt x="115569" y="373379"/>
                  </a:lnTo>
                  <a:lnTo>
                    <a:pt x="1041146" y="373379"/>
                  </a:lnTo>
                  <a:lnTo>
                    <a:pt x="1086153" y="364305"/>
                  </a:lnTo>
                  <a:lnTo>
                    <a:pt x="1122886" y="339550"/>
                  </a:lnTo>
                  <a:lnTo>
                    <a:pt x="1147641" y="302817"/>
                  </a:lnTo>
                  <a:lnTo>
                    <a:pt x="1156715" y="257810"/>
                  </a:lnTo>
                  <a:lnTo>
                    <a:pt x="1156715" y="115569"/>
                  </a:lnTo>
                  <a:lnTo>
                    <a:pt x="1147641" y="70562"/>
                  </a:lnTo>
                  <a:lnTo>
                    <a:pt x="1122886" y="33829"/>
                  </a:lnTo>
                  <a:lnTo>
                    <a:pt x="1086153" y="9074"/>
                  </a:lnTo>
                  <a:lnTo>
                    <a:pt x="1041146" y="0"/>
                  </a:lnTo>
                  <a:close/>
                </a:path>
              </a:pathLst>
            </a:custGeom>
            <a:solidFill>
              <a:srgbClr val="FFFFFF"/>
            </a:solidFill>
          </p:spPr>
          <p:txBody>
            <a:bodyPr wrap="square" lIns="0" tIns="0" rIns="0" bIns="0" rtlCol="0"/>
            <a:lstStyle/>
            <a:p>
              <a:endParaRPr dirty="0"/>
            </a:p>
          </p:txBody>
        </p:sp>
      </p:grpSp>
      <p:sp>
        <p:nvSpPr>
          <p:cNvPr id="44" name="object 44"/>
          <p:cNvSpPr txBox="1"/>
          <p:nvPr/>
        </p:nvSpPr>
        <p:spPr>
          <a:xfrm>
            <a:off x="5039614" y="1360424"/>
            <a:ext cx="913130"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4</a:t>
            </a:r>
            <a:r>
              <a:rPr sz="1400" spc="-7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45" name="object 45"/>
          <p:cNvGrpSpPr/>
          <p:nvPr/>
        </p:nvGrpSpPr>
        <p:grpSpPr>
          <a:xfrm>
            <a:off x="6289526" y="1260181"/>
            <a:ext cx="1296035" cy="506730"/>
            <a:chOff x="6289526" y="1260181"/>
            <a:chExt cx="1296035" cy="506730"/>
          </a:xfrm>
        </p:grpSpPr>
        <p:pic>
          <p:nvPicPr>
            <p:cNvPr id="46" name="object 46"/>
            <p:cNvPicPr/>
            <p:nvPr/>
          </p:nvPicPr>
          <p:blipFill>
            <a:blip r:embed="rId11" cstate="print"/>
            <a:stretch>
              <a:fillRect/>
            </a:stretch>
          </p:blipFill>
          <p:spPr>
            <a:xfrm>
              <a:off x="6289526" y="1260181"/>
              <a:ext cx="1295442" cy="477178"/>
            </a:xfrm>
            <a:prstGeom prst="rect">
              <a:avLst/>
            </a:prstGeom>
          </p:spPr>
        </p:pic>
        <p:pic>
          <p:nvPicPr>
            <p:cNvPr id="47" name="object 47"/>
            <p:cNvPicPr/>
            <p:nvPr/>
          </p:nvPicPr>
          <p:blipFill>
            <a:blip r:embed="rId12" cstate="print"/>
            <a:stretch>
              <a:fillRect/>
            </a:stretch>
          </p:blipFill>
          <p:spPr>
            <a:xfrm>
              <a:off x="6353556" y="1278623"/>
              <a:ext cx="1168895" cy="487692"/>
            </a:xfrm>
            <a:prstGeom prst="rect">
              <a:avLst/>
            </a:prstGeom>
          </p:spPr>
        </p:pic>
        <p:sp>
          <p:nvSpPr>
            <p:cNvPr id="48" name="object 48"/>
            <p:cNvSpPr/>
            <p:nvPr/>
          </p:nvSpPr>
          <p:spPr>
            <a:xfrm>
              <a:off x="6339840" y="1290828"/>
              <a:ext cx="1199515" cy="373380"/>
            </a:xfrm>
            <a:custGeom>
              <a:avLst/>
              <a:gdLst/>
              <a:ahLst/>
              <a:cxnLst/>
              <a:rect l="l" t="t" r="r" b="b"/>
              <a:pathLst>
                <a:path w="1199515" h="373380">
                  <a:moveTo>
                    <a:pt x="1083817" y="0"/>
                  </a:moveTo>
                  <a:lnTo>
                    <a:pt x="115570" y="0"/>
                  </a:lnTo>
                  <a:lnTo>
                    <a:pt x="70562" y="9074"/>
                  </a:lnTo>
                  <a:lnTo>
                    <a:pt x="33829" y="33829"/>
                  </a:lnTo>
                  <a:lnTo>
                    <a:pt x="9074" y="70562"/>
                  </a:lnTo>
                  <a:lnTo>
                    <a:pt x="0" y="115570"/>
                  </a:lnTo>
                  <a:lnTo>
                    <a:pt x="0" y="257810"/>
                  </a:lnTo>
                  <a:lnTo>
                    <a:pt x="9074" y="302817"/>
                  </a:lnTo>
                  <a:lnTo>
                    <a:pt x="33829" y="339550"/>
                  </a:lnTo>
                  <a:lnTo>
                    <a:pt x="70562" y="364305"/>
                  </a:lnTo>
                  <a:lnTo>
                    <a:pt x="115570" y="373380"/>
                  </a:lnTo>
                  <a:lnTo>
                    <a:pt x="1083817" y="373380"/>
                  </a:lnTo>
                  <a:lnTo>
                    <a:pt x="1128825" y="364305"/>
                  </a:lnTo>
                  <a:lnTo>
                    <a:pt x="1165558" y="339550"/>
                  </a:lnTo>
                  <a:lnTo>
                    <a:pt x="1190313" y="302817"/>
                  </a:lnTo>
                  <a:lnTo>
                    <a:pt x="1199388" y="257810"/>
                  </a:lnTo>
                  <a:lnTo>
                    <a:pt x="1199388" y="115570"/>
                  </a:lnTo>
                  <a:lnTo>
                    <a:pt x="1190313" y="70562"/>
                  </a:lnTo>
                  <a:lnTo>
                    <a:pt x="1165558" y="33829"/>
                  </a:lnTo>
                  <a:lnTo>
                    <a:pt x="1128825" y="9074"/>
                  </a:lnTo>
                  <a:lnTo>
                    <a:pt x="1083817" y="0"/>
                  </a:lnTo>
                  <a:close/>
                </a:path>
              </a:pathLst>
            </a:custGeom>
            <a:solidFill>
              <a:srgbClr val="FFFFFF"/>
            </a:solidFill>
          </p:spPr>
          <p:txBody>
            <a:bodyPr wrap="square" lIns="0" tIns="0" rIns="0" bIns="0" rtlCol="0"/>
            <a:lstStyle/>
            <a:p>
              <a:endParaRPr dirty="0"/>
            </a:p>
          </p:txBody>
        </p:sp>
      </p:grpSp>
      <p:sp>
        <p:nvSpPr>
          <p:cNvPr id="49" name="object 49"/>
          <p:cNvSpPr txBox="1"/>
          <p:nvPr/>
        </p:nvSpPr>
        <p:spPr>
          <a:xfrm>
            <a:off x="6507226" y="1352803"/>
            <a:ext cx="866140"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5</a:t>
            </a:r>
            <a:r>
              <a:rPr sz="1400" spc="-70" dirty="0">
                <a:latin typeface="Microsoft Sans Serif"/>
                <a:cs typeface="Microsoft Sans Serif"/>
              </a:rPr>
              <a:t> </a:t>
            </a:r>
            <a:r>
              <a:rPr sz="1400" spc="-5" dirty="0">
                <a:latin typeface="Microsoft Sans Serif"/>
                <a:cs typeface="Microsoft Sans Serif"/>
              </a:rPr>
              <a:t>план</a:t>
            </a:r>
            <a:endParaRPr sz="1400" dirty="0">
              <a:latin typeface="Microsoft Sans Serif"/>
              <a:cs typeface="Microsoft Sans Serif"/>
            </a:endParaRPr>
          </a:p>
        </p:txBody>
      </p:sp>
      <p:grpSp>
        <p:nvGrpSpPr>
          <p:cNvPr id="50" name="object 50"/>
          <p:cNvGrpSpPr/>
          <p:nvPr/>
        </p:nvGrpSpPr>
        <p:grpSpPr>
          <a:xfrm>
            <a:off x="7758672" y="1267801"/>
            <a:ext cx="1251585" cy="506730"/>
            <a:chOff x="7758672" y="1267801"/>
            <a:chExt cx="1251585" cy="506730"/>
          </a:xfrm>
        </p:grpSpPr>
        <p:pic>
          <p:nvPicPr>
            <p:cNvPr id="51" name="object 51"/>
            <p:cNvPicPr/>
            <p:nvPr/>
          </p:nvPicPr>
          <p:blipFill>
            <a:blip r:embed="rId13" cstate="print"/>
            <a:stretch>
              <a:fillRect/>
            </a:stretch>
          </p:blipFill>
          <p:spPr>
            <a:xfrm>
              <a:off x="7758672" y="1267801"/>
              <a:ext cx="1251213" cy="477178"/>
            </a:xfrm>
            <a:prstGeom prst="rect">
              <a:avLst/>
            </a:prstGeom>
          </p:spPr>
        </p:pic>
        <p:pic>
          <p:nvPicPr>
            <p:cNvPr id="52" name="object 52"/>
            <p:cNvPicPr/>
            <p:nvPr/>
          </p:nvPicPr>
          <p:blipFill>
            <a:blip r:embed="rId14" cstate="print"/>
            <a:stretch>
              <a:fillRect/>
            </a:stretch>
          </p:blipFill>
          <p:spPr>
            <a:xfrm>
              <a:off x="7775447" y="1286243"/>
              <a:ext cx="1216164" cy="487692"/>
            </a:xfrm>
            <a:prstGeom prst="rect">
              <a:avLst/>
            </a:prstGeom>
          </p:spPr>
        </p:pic>
        <p:sp>
          <p:nvSpPr>
            <p:cNvPr id="53" name="object 53"/>
            <p:cNvSpPr/>
            <p:nvPr/>
          </p:nvSpPr>
          <p:spPr>
            <a:xfrm>
              <a:off x="7808975" y="1298448"/>
              <a:ext cx="1155700" cy="373380"/>
            </a:xfrm>
            <a:custGeom>
              <a:avLst/>
              <a:gdLst/>
              <a:ahLst/>
              <a:cxnLst/>
              <a:rect l="l" t="t" r="r" b="b"/>
              <a:pathLst>
                <a:path w="1155700" h="373380">
                  <a:moveTo>
                    <a:pt x="1039622" y="0"/>
                  </a:moveTo>
                  <a:lnTo>
                    <a:pt x="115570" y="0"/>
                  </a:lnTo>
                  <a:lnTo>
                    <a:pt x="70562" y="9074"/>
                  </a:lnTo>
                  <a:lnTo>
                    <a:pt x="33829" y="33829"/>
                  </a:lnTo>
                  <a:lnTo>
                    <a:pt x="9074" y="70562"/>
                  </a:lnTo>
                  <a:lnTo>
                    <a:pt x="0" y="115569"/>
                  </a:lnTo>
                  <a:lnTo>
                    <a:pt x="0" y="257810"/>
                  </a:lnTo>
                  <a:lnTo>
                    <a:pt x="9074" y="302817"/>
                  </a:lnTo>
                  <a:lnTo>
                    <a:pt x="33829" y="339550"/>
                  </a:lnTo>
                  <a:lnTo>
                    <a:pt x="70562" y="364305"/>
                  </a:lnTo>
                  <a:lnTo>
                    <a:pt x="115570" y="373379"/>
                  </a:lnTo>
                  <a:lnTo>
                    <a:pt x="1039622" y="373379"/>
                  </a:lnTo>
                  <a:lnTo>
                    <a:pt x="1084576" y="364305"/>
                  </a:lnTo>
                  <a:lnTo>
                    <a:pt x="1121314" y="339550"/>
                  </a:lnTo>
                  <a:lnTo>
                    <a:pt x="1146099" y="302817"/>
                  </a:lnTo>
                  <a:lnTo>
                    <a:pt x="1155192" y="257810"/>
                  </a:lnTo>
                  <a:lnTo>
                    <a:pt x="1155192" y="115569"/>
                  </a:lnTo>
                  <a:lnTo>
                    <a:pt x="1146099" y="70562"/>
                  </a:lnTo>
                  <a:lnTo>
                    <a:pt x="1121314" y="33829"/>
                  </a:lnTo>
                  <a:lnTo>
                    <a:pt x="1084576" y="9074"/>
                  </a:lnTo>
                  <a:lnTo>
                    <a:pt x="1039622" y="0"/>
                  </a:lnTo>
                  <a:close/>
                </a:path>
              </a:pathLst>
            </a:custGeom>
            <a:solidFill>
              <a:srgbClr val="FFFFFF"/>
            </a:solidFill>
          </p:spPr>
          <p:txBody>
            <a:bodyPr wrap="square" lIns="0" tIns="0" rIns="0" bIns="0" rtlCol="0"/>
            <a:lstStyle/>
            <a:p>
              <a:endParaRPr dirty="0"/>
            </a:p>
          </p:txBody>
        </p:sp>
      </p:grpSp>
      <p:sp>
        <p:nvSpPr>
          <p:cNvPr id="54" name="object 54"/>
          <p:cNvSpPr txBox="1"/>
          <p:nvPr/>
        </p:nvSpPr>
        <p:spPr>
          <a:xfrm>
            <a:off x="7930388" y="1360424"/>
            <a:ext cx="913130" cy="228909"/>
          </a:xfrm>
          <a:prstGeom prst="rect">
            <a:avLst/>
          </a:prstGeom>
        </p:spPr>
        <p:txBody>
          <a:bodyPr vert="horz" wrap="square" lIns="0" tIns="13335" rIns="0" bIns="0" rtlCol="0">
            <a:spAutoFit/>
          </a:bodyPr>
          <a:lstStyle/>
          <a:p>
            <a:pPr marL="12700">
              <a:lnSpc>
                <a:spcPct val="100000"/>
              </a:lnSpc>
              <a:spcBef>
                <a:spcPts val="105"/>
              </a:spcBef>
            </a:pPr>
            <a:r>
              <a:rPr sz="1400" spc="-5" dirty="0">
                <a:latin typeface="Microsoft Sans Serif"/>
                <a:cs typeface="Microsoft Sans Serif"/>
              </a:rPr>
              <a:t>202</a:t>
            </a:r>
            <a:r>
              <a:rPr lang="ru-RU" sz="1400" spc="-5" dirty="0">
                <a:latin typeface="Microsoft Sans Serif"/>
                <a:cs typeface="Microsoft Sans Serif"/>
              </a:rPr>
              <a:t>5</a:t>
            </a:r>
            <a:r>
              <a:rPr sz="1400" spc="-70" dirty="0">
                <a:latin typeface="Microsoft Sans Serif"/>
                <a:cs typeface="Microsoft Sans Serif"/>
              </a:rPr>
              <a:t> </a:t>
            </a:r>
            <a:r>
              <a:rPr sz="1400" spc="-20" dirty="0">
                <a:latin typeface="Microsoft Sans Serif"/>
                <a:cs typeface="Microsoft Sans Serif"/>
              </a:rPr>
              <a:t>отчет</a:t>
            </a:r>
            <a:endParaRPr sz="1400" dirty="0">
              <a:latin typeface="Microsoft Sans Serif"/>
              <a:cs typeface="Microsoft Sans Serif"/>
            </a:endParaRPr>
          </a:p>
        </p:txBody>
      </p:sp>
      <p:grpSp>
        <p:nvGrpSpPr>
          <p:cNvPr id="55" name="object 55"/>
          <p:cNvGrpSpPr/>
          <p:nvPr/>
        </p:nvGrpSpPr>
        <p:grpSpPr>
          <a:xfrm>
            <a:off x="3024174" y="5410214"/>
            <a:ext cx="6212855" cy="189966"/>
            <a:chOff x="3060685" y="5279669"/>
            <a:chExt cx="6212855" cy="189966"/>
          </a:xfrm>
          <a:effectLst/>
        </p:grpSpPr>
        <p:pic>
          <p:nvPicPr>
            <p:cNvPr id="56" name="object 56"/>
            <p:cNvPicPr/>
            <p:nvPr/>
          </p:nvPicPr>
          <p:blipFill>
            <a:blip r:embed="rId15" cstate="print"/>
            <a:stretch>
              <a:fillRect/>
            </a:stretch>
          </p:blipFill>
          <p:spPr>
            <a:xfrm>
              <a:off x="3060685" y="5279669"/>
              <a:ext cx="4270248" cy="114300"/>
            </a:xfrm>
            <a:prstGeom prst="rect">
              <a:avLst/>
            </a:prstGeom>
          </p:spPr>
        </p:pic>
        <p:sp>
          <p:nvSpPr>
            <p:cNvPr id="57" name="object 57"/>
            <p:cNvSpPr/>
            <p:nvPr/>
          </p:nvSpPr>
          <p:spPr>
            <a:xfrm>
              <a:off x="3100705" y="5381140"/>
              <a:ext cx="4161790" cy="0"/>
            </a:xfrm>
            <a:custGeom>
              <a:avLst/>
              <a:gdLst/>
              <a:ahLst/>
              <a:cxnLst/>
              <a:rect l="l" t="t" r="r" b="b"/>
              <a:pathLst>
                <a:path w="4161790">
                  <a:moveTo>
                    <a:pt x="0" y="0"/>
                  </a:moveTo>
                  <a:lnTo>
                    <a:pt x="4161281" y="0"/>
                  </a:lnTo>
                </a:path>
              </a:pathLst>
            </a:custGeom>
            <a:ln w="12700">
              <a:solidFill>
                <a:srgbClr val="9B89A1"/>
              </a:solidFill>
            </a:ln>
          </p:spPr>
          <p:txBody>
            <a:bodyPr wrap="square" lIns="0" tIns="0" rIns="0" bIns="0" rtlCol="0"/>
            <a:lstStyle/>
            <a:p>
              <a:endParaRPr dirty="0"/>
            </a:p>
          </p:txBody>
        </p:sp>
        <p:pic>
          <p:nvPicPr>
            <p:cNvPr id="58" name="object 58"/>
            <p:cNvPicPr/>
            <p:nvPr/>
          </p:nvPicPr>
          <p:blipFill>
            <a:blip r:embed="rId16" cstate="print"/>
            <a:stretch>
              <a:fillRect/>
            </a:stretch>
          </p:blipFill>
          <p:spPr>
            <a:xfrm>
              <a:off x="7214616" y="5355335"/>
              <a:ext cx="2058924" cy="114300"/>
            </a:xfrm>
            <a:prstGeom prst="rect">
              <a:avLst/>
            </a:prstGeom>
          </p:spPr>
        </p:pic>
        <p:sp>
          <p:nvSpPr>
            <p:cNvPr id="59" name="object 59"/>
            <p:cNvSpPr/>
            <p:nvPr/>
          </p:nvSpPr>
          <p:spPr>
            <a:xfrm>
              <a:off x="7267955" y="5376671"/>
              <a:ext cx="1950720" cy="0"/>
            </a:xfrm>
            <a:custGeom>
              <a:avLst/>
              <a:gdLst/>
              <a:ahLst/>
              <a:cxnLst/>
              <a:rect l="l" t="t" r="r" b="b"/>
              <a:pathLst>
                <a:path w="1950720">
                  <a:moveTo>
                    <a:pt x="0" y="0"/>
                  </a:moveTo>
                  <a:lnTo>
                    <a:pt x="1950593" y="0"/>
                  </a:lnTo>
                </a:path>
              </a:pathLst>
            </a:custGeom>
            <a:ln w="12700">
              <a:solidFill>
                <a:srgbClr val="1F5E87"/>
              </a:solidFill>
            </a:ln>
          </p:spPr>
          <p:txBody>
            <a:bodyPr wrap="square" lIns="0" tIns="0" rIns="0" bIns="0" rtlCol="0"/>
            <a:lstStyle/>
            <a:p>
              <a:endParaRPr dirty="0"/>
            </a:p>
          </p:txBody>
        </p:sp>
      </p:grpSp>
      <p:sp>
        <p:nvSpPr>
          <p:cNvPr id="60" name="object 60"/>
          <p:cNvSpPr txBox="1"/>
          <p:nvPr/>
        </p:nvSpPr>
        <p:spPr>
          <a:xfrm>
            <a:off x="9358630" y="6398573"/>
            <a:ext cx="196215" cy="179536"/>
          </a:xfrm>
          <a:prstGeom prst="rect">
            <a:avLst/>
          </a:prstGeom>
        </p:spPr>
        <p:txBody>
          <a:bodyPr vert="horz" wrap="square" lIns="0" tIns="0" rIns="0" bIns="0" rtlCol="0">
            <a:spAutoFit/>
          </a:bodyPr>
          <a:lstStyle/>
          <a:p>
            <a:pPr marL="12700">
              <a:lnSpc>
                <a:spcPts val="1425"/>
              </a:lnSpc>
            </a:pPr>
            <a:r>
              <a:rPr lang="ru-RU" sz="1200" spc="-5" dirty="0">
                <a:solidFill>
                  <a:srgbClr val="888888"/>
                </a:solidFill>
                <a:latin typeface="Microsoft Sans Serif"/>
                <a:cs typeface="Microsoft Sans Serif"/>
              </a:rPr>
              <a:t>9</a:t>
            </a:r>
            <a:endParaRPr sz="1200" dirty="0">
              <a:latin typeface="Microsoft Sans Serif"/>
              <a:cs typeface="Microsoft Sans Serif"/>
            </a:endParaRPr>
          </a:p>
        </p:txBody>
      </p:sp>
      <p:sp>
        <p:nvSpPr>
          <p:cNvPr id="16" name="Прямоугольник 15">
            <a:extLst>
              <a:ext uri="{FF2B5EF4-FFF2-40B4-BE49-F238E27FC236}">
                <a16:creationId xmlns:a16="http://schemas.microsoft.com/office/drawing/2014/main" id="{A0052025-7485-4B0A-8645-744D53108D57}"/>
              </a:ext>
            </a:extLst>
          </p:cNvPr>
          <p:cNvSpPr/>
          <p:nvPr/>
        </p:nvSpPr>
        <p:spPr>
          <a:xfrm>
            <a:off x="3830374" y="3696687"/>
            <a:ext cx="470534" cy="791493"/>
          </a:xfrm>
          <a:prstGeom prst="rect">
            <a:avLst/>
          </a:prstGeom>
          <a:solidFill>
            <a:srgbClr val="806A94"/>
          </a:solidFill>
        </p:spPr>
        <p:txBody>
          <a:bodyPr wrap="square" lIns="0" tIns="0" rIns="0" bIns="0" rtlCol="0" anchor="ctr"/>
          <a:lstStyle/>
          <a:p>
            <a:pPr algn="l"/>
            <a:endParaRPr lang="ru-RU" dirty="0"/>
          </a:p>
        </p:txBody>
      </p:sp>
      <p:sp>
        <p:nvSpPr>
          <p:cNvPr id="61" name="Прямоугольник 60">
            <a:extLst>
              <a:ext uri="{FF2B5EF4-FFF2-40B4-BE49-F238E27FC236}">
                <a16:creationId xmlns:a16="http://schemas.microsoft.com/office/drawing/2014/main" id="{850CD514-9DF9-4C7D-AADA-51D6FB6A631B}"/>
              </a:ext>
            </a:extLst>
          </p:cNvPr>
          <p:cNvSpPr/>
          <p:nvPr/>
        </p:nvSpPr>
        <p:spPr>
          <a:xfrm>
            <a:off x="6752069" y="3275231"/>
            <a:ext cx="470534" cy="1212950"/>
          </a:xfrm>
          <a:prstGeom prst="rect">
            <a:avLst/>
          </a:prstGeom>
          <a:solidFill>
            <a:srgbClr val="806A94"/>
          </a:solidFill>
        </p:spPr>
        <p:txBody>
          <a:bodyPr wrap="square" lIns="0" tIns="0" rIns="0" bIns="0" rtlCol="0" anchor="ctr"/>
          <a:lstStyle/>
          <a:p>
            <a:pPr algn="l"/>
            <a:endParaRPr lang="ru-RU" dirty="0"/>
          </a:p>
        </p:txBody>
      </p:sp>
      <p:sp>
        <p:nvSpPr>
          <p:cNvPr id="62" name="Прямоугольник 61">
            <a:extLst>
              <a:ext uri="{FF2B5EF4-FFF2-40B4-BE49-F238E27FC236}">
                <a16:creationId xmlns:a16="http://schemas.microsoft.com/office/drawing/2014/main" id="{BC1F1A60-0C5A-4136-AFB4-20FE80B55D94}"/>
              </a:ext>
            </a:extLst>
          </p:cNvPr>
          <p:cNvSpPr/>
          <p:nvPr/>
        </p:nvSpPr>
        <p:spPr>
          <a:xfrm>
            <a:off x="5221403" y="3533408"/>
            <a:ext cx="470534" cy="954772"/>
          </a:xfrm>
          <a:prstGeom prst="rect">
            <a:avLst/>
          </a:prstGeom>
          <a:solidFill>
            <a:srgbClr val="806A94"/>
          </a:solidFill>
        </p:spPr>
        <p:txBody>
          <a:bodyPr wrap="square" lIns="0" tIns="0" rIns="0" bIns="0" rtlCol="0" anchor="ctr"/>
          <a:lstStyle/>
          <a:p>
            <a:pPr algn="l"/>
            <a:endParaRPr lang="ru-RU" dirty="0"/>
          </a:p>
        </p:txBody>
      </p:sp>
      <p:sp>
        <p:nvSpPr>
          <p:cNvPr id="64" name="Прямоугольник 63">
            <a:extLst>
              <a:ext uri="{FF2B5EF4-FFF2-40B4-BE49-F238E27FC236}">
                <a16:creationId xmlns:a16="http://schemas.microsoft.com/office/drawing/2014/main" id="{AE7DCCAE-433D-4ED0-B79B-2724C2859244}"/>
              </a:ext>
            </a:extLst>
          </p:cNvPr>
          <p:cNvSpPr/>
          <p:nvPr/>
        </p:nvSpPr>
        <p:spPr>
          <a:xfrm>
            <a:off x="8162067" y="3389534"/>
            <a:ext cx="470534" cy="1105730"/>
          </a:xfrm>
          <a:prstGeom prst="rect">
            <a:avLst/>
          </a:prstGeom>
          <a:solidFill>
            <a:srgbClr val="806A94"/>
          </a:solidFill>
        </p:spPr>
        <p:txBody>
          <a:bodyPr wrap="square" lIns="0" tIns="0" rIns="0" bIns="0" rtlCol="0" anchor="ctr"/>
          <a:lstStyle/>
          <a:p>
            <a:pPr algn="l"/>
            <a:endParaRPr lang="ru-RU" dirty="0"/>
          </a:p>
        </p:txBody>
      </p:sp>
      <p:sp>
        <p:nvSpPr>
          <p:cNvPr id="65" name="Прямоугольник 64">
            <a:extLst>
              <a:ext uri="{FF2B5EF4-FFF2-40B4-BE49-F238E27FC236}">
                <a16:creationId xmlns:a16="http://schemas.microsoft.com/office/drawing/2014/main" id="{E61E56E7-6F8C-4F0B-8E69-3E06951A2E28}"/>
              </a:ext>
            </a:extLst>
          </p:cNvPr>
          <p:cNvSpPr/>
          <p:nvPr/>
        </p:nvSpPr>
        <p:spPr>
          <a:xfrm>
            <a:off x="3831059" y="5375069"/>
            <a:ext cx="473075" cy="140993"/>
          </a:xfrm>
          <a:prstGeom prst="rect">
            <a:avLst/>
          </a:prstGeom>
          <a:solidFill>
            <a:srgbClr val="618A9C"/>
          </a:solidFill>
        </p:spPr>
        <p:txBody>
          <a:bodyPr wrap="square" lIns="0" tIns="0" rIns="0" bIns="0" rtlCol="0" anchor="ctr"/>
          <a:lstStyle/>
          <a:p>
            <a:pPr algn="l"/>
            <a:endParaRPr lang="ru-RU" dirty="0"/>
          </a:p>
        </p:txBody>
      </p:sp>
      <p:sp>
        <p:nvSpPr>
          <p:cNvPr id="66" name="Прямоугольник 65">
            <a:extLst>
              <a:ext uri="{FF2B5EF4-FFF2-40B4-BE49-F238E27FC236}">
                <a16:creationId xmlns:a16="http://schemas.microsoft.com/office/drawing/2014/main" id="{B6D31C8D-FEBF-4178-ACB9-B2C5EA081578}"/>
              </a:ext>
            </a:extLst>
          </p:cNvPr>
          <p:cNvSpPr/>
          <p:nvPr/>
        </p:nvSpPr>
        <p:spPr>
          <a:xfrm>
            <a:off x="5216373" y="5235304"/>
            <a:ext cx="473075" cy="280758"/>
          </a:xfrm>
          <a:prstGeom prst="rect">
            <a:avLst/>
          </a:prstGeom>
          <a:solidFill>
            <a:srgbClr val="618A9C"/>
          </a:solidFill>
        </p:spPr>
        <p:txBody>
          <a:bodyPr wrap="square" lIns="0" tIns="0" rIns="0" bIns="0" rtlCol="0" anchor="ctr"/>
          <a:lstStyle/>
          <a:p>
            <a:pPr algn="l"/>
            <a:endParaRPr lang="ru-RU" dirty="0"/>
          </a:p>
        </p:txBody>
      </p:sp>
      <p:sp>
        <p:nvSpPr>
          <p:cNvPr id="67" name="object 32">
            <a:extLst>
              <a:ext uri="{FF2B5EF4-FFF2-40B4-BE49-F238E27FC236}">
                <a16:creationId xmlns:a16="http://schemas.microsoft.com/office/drawing/2014/main" id="{BC103FE6-432A-45DD-A0CB-F17E26858098}"/>
              </a:ext>
            </a:extLst>
          </p:cNvPr>
          <p:cNvSpPr txBox="1"/>
          <p:nvPr/>
        </p:nvSpPr>
        <p:spPr>
          <a:xfrm>
            <a:off x="6821294" y="4707582"/>
            <a:ext cx="268511" cy="228268"/>
          </a:xfrm>
          <a:prstGeom prst="rect">
            <a:avLst/>
          </a:prstGeom>
        </p:spPr>
        <p:txBody>
          <a:bodyPr vert="horz" wrap="square" lIns="0" tIns="12700" rIns="0" bIns="0" rtlCol="0">
            <a:spAutoFit/>
          </a:bodyPr>
          <a:lstStyle/>
          <a:p>
            <a:pPr marL="12700" algn="ctr">
              <a:lnSpc>
                <a:spcPct val="100000"/>
              </a:lnSpc>
              <a:spcBef>
                <a:spcPts val="100"/>
              </a:spcBef>
            </a:pPr>
            <a:r>
              <a:rPr lang="ru-RU" sz="1400" dirty="0">
                <a:latin typeface="Microsoft Sans Serif"/>
                <a:cs typeface="Microsoft Sans Serif"/>
              </a:rPr>
              <a:t>-55</a:t>
            </a:r>
            <a:endParaRPr sz="1400" dirty="0">
              <a:latin typeface="Microsoft Sans Serif"/>
              <a:cs typeface="Microsoft Sans Serif"/>
            </a:endParaRPr>
          </a:p>
        </p:txBody>
      </p:sp>
      <p:sp>
        <p:nvSpPr>
          <p:cNvPr id="68" name="Прямоугольник 67">
            <a:extLst>
              <a:ext uri="{FF2B5EF4-FFF2-40B4-BE49-F238E27FC236}">
                <a16:creationId xmlns:a16="http://schemas.microsoft.com/office/drawing/2014/main" id="{5570D06C-A179-4FA1-94F6-7A7B40A7B795}"/>
              </a:ext>
            </a:extLst>
          </p:cNvPr>
          <p:cNvSpPr/>
          <p:nvPr/>
        </p:nvSpPr>
        <p:spPr>
          <a:xfrm>
            <a:off x="6742909" y="4947030"/>
            <a:ext cx="473075" cy="567854"/>
          </a:xfrm>
          <a:prstGeom prst="rect">
            <a:avLst/>
          </a:prstGeom>
          <a:solidFill>
            <a:srgbClr val="618A9C"/>
          </a:solidFill>
        </p:spPr>
        <p:txBody>
          <a:bodyPr wrap="square" lIns="0" tIns="0" rIns="0" bIns="0" rtlCol="0" anchor="ctr"/>
          <a:lstStyle/>
          <a:p>
            <a:pPr algn="l"/>
            <a:endParaRPr lang="ru-RU" dirty="0"/>
          </a:p>
        </p:txBody>
      </p:sp>
      <p:sp>
        <p:nvSpPr>
          <p:cNvPr id="69" name="Прямоугольник 68">
            <a:extLst>
              <a:ext uri="{FF2B5EF4-FFF2-40B4-BE49-F238E27FC236}">
                <a16:creationId xmlns:a16="http://schemas.microsoft.com/office/drawing/2014/main" id="{57B3CBA8-5FA0-493F-9ADB-17A6ECA0084C}"/>
              </a:ext>
            </a:extLst>
          </p:cNvPr>
          <p:cNvSpPr/>
          <p:nvPr/>
        </p:nvSpPr>
        <p:spPr>
          <a:xfrm>
            <a:off x="8189827" y="5329301"/>
            <a:ext cx="473075" cy="177914"/>
          </a:xfrm>
          <a:prstGeom prst="rect">
            <a:avLst/>
          </a:prstGeom>
          <a:solidFill>
            <a:srgbClr val="618A9C"/>
          </a:solidFill>
        </p:spPr>
        <p:txBody>
          <a:bodyPr wrap="square" lIns="0" tIns="0" rIns="0" bIns="0" rtlCol="0" anchor="ctr"/>
          <a:lstStyle/>
          <a:p>
            <a:pPr algn="l"/>
            <a:endParaRPr lang="ru-RU"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18A9C"/>
        </a:solidFill>
      </a:spPr>
      <a:bodyPr wrap="square" lIns="0" tIns="0" rIns="0" bIns="0" rtlCol="0"/>
      <a:lstStyle>
        <a:defPPr algn="l">
          <a:defRPr dirty="0"/>
        </a:defPPr>
      </a:lstStyle>
    </a:sp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5119</TotalTime>
  <Words>9517</Words>
  <Application>Microsoft Office PowerPoint</Application>
  <PresentationFormat>Лист A4 (210x297 мм)</PresentationFormat>
  <Paragraphs>1963</Paragraphs>
  <Slides>70</Slides>
  <Notes>53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70</vt:i4>
      </vt:variant>
    </vt:vector>
  </HeadingPairs>
  <TitlesOfParts>
    <vt:vector size="76" baseType="lpstr">
      <vt:lpstr>Arial</vt:lpstr>
      <vt:lpstr>Calibri</vt:lpstr>
      <vt:lpstr>Microsoft Sans Serif</vt:lpstr>
      <vt:lpstr>Times New Roman</vt:lpstr>
      <vt:lpstr>Wingdings</vt:lpstr>
      <vt:lpstr>Office Theme</vt:lpstr>
      <vt:lpstr>Черемховское районное муниципальное образование</vt:lpstr>
      <vt:lpstr>Содержание</vt:lpstr>
      <vt:lpstr>Уважаемые жители Черемховского районного муниципального образования!</vt:lpstr>
      <vt:lpstr>Основные понятия и термины</vt:lpstr>
      <vt:lpstr>Этапы бюджетного процесса</vt:lpstr>
      <vt:lpstr>Презентация PowerPoint</vt:lpstr>
      <vt:lpstr>Основные показатели социально-экономического  развития муниципального образования</vt:lpstr>
      <vt:lpstr>Основные показатели социально-экономического развития муниципального образования</vt:lpstr>
      <vt:lpstr>Презентация PowerPoint</vt:lpstr>
      <vt:lpstr>Исполнение доходов местного  бюджета (млн рублей)</vt:lpstr>
      <vt:lpstr>Структура доходов местного  бюджета (млн рублей)</vt:lpstr>
      <vt:lpstr>2025</vt:lpstr>
      <vt:lpstr>Презентация PowerPoint</vt:lpstr>
      <vt:lpstr>Структура налоговых доходов  местного бюджета (млн рублей)</vt:lpstr>
      <vt:lpstr>Крупные плательщики, обеспечивающие поступление  налога на доходы физических лиц в бюджеты бюджетной системы РФ (млн. рублей)</vt:lpstr>
      <vt:lpstr>Структура неналоговых доходов  местного бюджета (млн рублей)</vt:lpstr>
      <vt:lpstr>Поступление налоговых и неналоговых доходов по главным администраторам в 2025 году</vt:lpstr>
      <vt:lpstr>Структура безвозмездных поступлений  местного бюджета (млн рублей)</vt:lpstr>
      <vt:lpstr>Расходы бюджета (общее представление)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Контактная информация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Елена Г. Донец</dc:creator>
  <cp:lastModifiedBy>Гайдук</cp:lastModifiedBy>
  <cp:revision>331</cp:revision>
  <cp:lastPrinted>2024-06-07T02:26:37Z</cp:lastPrinted>
  <dcterms:created xsi:type="dcterms:W3CDTF">2024-04-19T02:33:39Z</dcterms:created>
  <dcterms:modified xsi:type="dcterms:W3CDTF">2026-07-01T06:17:48Z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2023-05-12T00:00:00Z</vt:filetime>
  </property>
  <property fmtid="{D5CDD505-2E9C-101B-9397-08002B2CF9AE}" pid="3" name="Creator">
    <vt:lpwstr>Microsoft® PowerPoint® 2016</vt:lpwstr>
  </property>
  <property fmtid="{D5CDD505-2E9C-101B-9397-08002B2CF9AE}" pid="4" name="LastSaved">
    <vt:filetime>2024-04-19T00:00:00Z</vt:filetime>
  </property>
</Properties>
</file>