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rawings/drawing7.xml" ContentType="application/vnd.openxmlformats-officedocument.drawingml.chartshapes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diagrams/layout4.xml" ContentType="application/vnd.openxmlformats-officedocument.drawingml.diagramLayout+xml"/>
  <Override PartName="/ppt/charts/chart12.xml" ContentType="application/vnd.openxmlformats-officedocument.drawingml.char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diagrams/layout2.xml" ContentType="application/vnd.openxmlformats-officedocument.drawingml.diagramLayout+xml"/>
  <Override PartName="/ppt/charts/chart10.xml" ContentType="application/vnd.openxmlformats-officedocument.drawingml.chart+xml"/>
  <Override PartName="/ppt/diagrams/data5.xml" ContentType="application/vnd.openxmlformats-officedocument.drawingml.diagramData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rawings/drawing8.xml" ContentType="application/vnd.openxmlformats-officedocument.drawingml.chartshapes+xml"/>
  <Override PartName="/ppt/diagrams/colors5.xml" ContentType="application/vnd.openxmlformats-officedocument.drawingml.diagramColors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charts/chart2.xml" ContentType="application/vnd.openxmlformats-officedocument.drawingml.chart+xml"/>
  <Override PartName="/ppt/drawings/drawing6.xml" ContentType="application/vnd.openxmlformats-officedocument.drawingml.chartshapes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14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rawings/drawing9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notesSlides/notesSlide5.xml" ContentType="application/vnd.openxmlformats-officedocument.presentationml.notesSlide+xml"/>
  <Override PartName="/ppt/diagrams/drawing5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52"/>
  </p:notesMasterIdLst>
  <p:sldIdLst>
    <p:sldId id="266" r:id="rId2"/>
    <p:sldId id="268" r:id="rId3"/>
    <p:sldId id="274" r:id="rId4"/>
    <p:sldId id="313" r:id="rId5"/>
    <p:sldId id="314" r:id="rId6"/>
    <p:sldId id="267" r:id="rId7"/>
    <p:sldId id="265" r:id="rId8"/>
    <p:sldId id="263" r:id="rId9"/>
    <p:sldId id="273" r:id="rId10"/>
    <p:sldId id="276" r:id="rId11"/>
    <p:sldId id="275" r:id="rId12"/>
    <p:sldId id="277" r:id="rId13"/>
    <p:sldId id="256" r:id="rId14"/>
    <p:sldId id="316" r:id="rId15"/>
    <p:sldId id="317" r:id="rId16"/>
    <p:sldId id="258" r:id="rId17"/>
    <p:sldId id="259" r:id="rId18"/>
    <p:sldId id="260" r:id="rId19"/>
    <p:sldId id="312" r:id="rId20"/>
    <p:sldId id="309" r:id="rId21"/>
    <p:sldId id="281" r:id="rId22"/>
    <p:sldId id="318" r:id="rId23"/>
    <p:sldId id="319" r:id="rId24"/>
    <p:sldId id="284" r:id="rId25"/>
    <p:sldId id="311" r:id="rId26"/>
    <p:sldId id="285" r:id="rId27"/>
    <p:sldId id="286" r:id="rId28"/>
    <p:sldId id="320" r:id="rId29"/>
    <p:sldId id="288" r:id="rId30"/>
    <p:sldId id="322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15" r:id="rId47"/>
    <p:sldId id="305" r:id="rId48"/>
    <p:sldId id="306" r:id="rId49"/>
    <p:sldId id="307" r:id="rId50"/>
    <p:sldId id="308" r:id="rId5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E9A7"/>
    <a:srgbClr val="FFFFCC"/>
    <a:srgbClr val="CCFFCC"/>
    <a:srgbClr val="0000FF"/>
    <a:srgbClr val="CC9900"/>
    <a:srgbClr val="DBDE58"/>
    <a:srgbClr val="9900FF"/>
    <a:srgbClr val="FF9999"/>
    <a:srgbClr val="FF9966"/>
    <a:srgbClr val="FAFCE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588" autoAdjust="0"/>
    <p:restoredTop sz="93793" autoAdjust="0"/>
  </p:normalViewPr>
  <p:slideViewPr>
    <p:cSldViewPr>
      <p:cViewPr>
        <p:scale>
          <a:sx n="100" d="100"/>
          <a:sy n="100" d="100"/>
        </p:scale>
        <p:origin x="-1944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6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Office_Excel12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300" dirty="0"/>
              <a:t>Выручка от реализации продукции, работ, </a:t>
            </a:r>
            <a:r>
              <a:rPr lang="ru-RU" sz="1300" dirty="0" smtClean="0"/>
              <a:t>услуг,</a:t>
            </a:r>
            <a:r>
              <a:rPr lang="ru-RU" sz="1300" baseline="0" dirty="0" smtClean="0"/>
              <a:t> </a:t>
            </a:r>
            <a:r>
              <a:rPr lang="ru-RU" sz="1300" dirty="0" smtClean="0"/>
              <a:t>млн. руб.</a:t>
            </a:r>
            <a:endParaRPr lang="ru-RU" sz="1300" dirty="0"/>
          </a:p>
        </c:rich>
      </c:tx>
      <c:layout>
        <c:manualLayout>
          <c:xMode val="edge"/>
          <c:yMode val="edge"/>
          <c:x val="0.12750671167218527"/>
          <c:y val="8.2781710878260653E-2"/>
        </c:manualLayout>
      </c:layout>
    </c:title>
    <c:plotArea>
      <c:layout>
        <c:manualLayout>
          <c:layoutTarget val="inner"/>
          <c:xMode val="edge"/>
          <c:yMode val="edge"/>
          <c:x val="3.5064345709851348E-2"/>
          <c:y val="0.359978896223411"/>
          <c:w val="0.92987130858029865"/>
          <c:h val="0.46034453142254422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90500" h="38100"/>
            </a:sp3d>
          </c:spPr>
          <c:dLbls>
            <c:delete val="1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  <c:pt idx="3">
                  <c:v>2020</c:v>
                </c:pt>
                <c:pt idx="4">
                  <c:v>2019</c:v>
                </c:pt>
                <c:pt idx="5">
                  <c:v>2018</c:v>
                </c:pt>
                <c:pt idx="6">
                  <c:v>2017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7216.02</c:v>
                </c:pt>
                <c:pt idx="1">
                  <c:v>7007.6500000000024</c:v>
                </c:pt>
                <c:pt idx="2">
                  <c:v>6302.18</c:v>
                </c:pt>
                <c:pt idx="3">
                  <c:v>5577.88</c:v>
                </c:pt>
                <c:pt idx="4">
                  <c:v>5432.75</c:v>
                </c:pt>
                <c:pt idx="5">
                  <c:v>3868.54</c:v>
                </c:pt>
                <c:pt idx="6">
                  <c:v>3577.94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  <c:pt idx="3">
                  <c:v>2020</c:v>
                </c:pt>
                <c:pt idx="4">
                  <c:v>2019</c:v>
                </c:pt>
                <c:pt idx="5">
                  <c:v>2018</c:v>
                </c:pt>
                <c:pt idx="6">
                  <c:v>2017</c:v>
                </c:pt>
              </c:numCache>
            </c:numRef>
          </c:cat>
          <c:val>
            <c:numRef>
              <c:f>Лист1!$C$2:$C$8</c:f>
              <c:numCache>
                <c:formatCode>General</c:formatCode>
                <c:ptCount val="7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  <c:pt idx="3">
                  <c:v>2020</c:v>
                </c:pt>
                <c:pt idx="4">
                  <c:v>2019</c:v>
                </c:pt>
                <c:pt idx="5">
                  <c:v>2018</c:v>
                </c:pt>
                <c:pt idx="6">
                  <c:v>2017</c:v>
                </c:pt>
              </c:numCache>
            </c:numRef>
          </c:cat>
          <c:val>
            <c:numRef>
              <c:f>Лист1!$D$2:$D$8</c:f>
              <c:numCache>
                <c:formatCode>General</c:formatCode>
                <c:ptCount val="7"/>
              </c:numCache>
            </c:numRef>
          </c:val>
        </c:ser>
        <c:dLbls>
          <c:showVal val="1"/>
        </c:dLbls>
        <c:gapWidth val="95"/>
        <c:overlap val="100"/>
        <c:axId val="110892160"/>
        <c:axId val="110893696"/>
      </c:barChart>
      <c:catAx>
        <c:axId val="11089216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10893696"/>
        <c:crosses val="autoZero"/>
        <c:auto val="1"/>
        <c:lblAlgn val="ctr"/>
        <c:lblOffset val="100"/>
      </c:catAx>
      <c:valAx>
        <c:axId val="110893696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10892160"/>
        <c:crosses val="autoZero"/>
        <c:crossBetween val="between"/>
      </c:valAx>
    </c:plotArea>
    <c:plotVisOnly val="1"/>
    <c:dispBlanksAs val="gap"/>
  </c:chart>
  <c:spPr>
    <a:solidFill>
      <a:schemeClr val="accent1">
        <a:lumMod val="20000"/>
        <a:lumOff val="80000"/>
      </a:schemeClr>
    </a:solidFill>
    <a:ln w="25400" cap="flat" cmpd="sng" algn="ctr">
      <a:solidFill>
        <a:schemeClr val="accent1"/>
      </a:solidFill>
      <a:prstDash val="solid"/>
    </a:ln>
    <a:effectLst/>
    <a:scene3d>
      <a:camera prst="orthographicFront"/>
      <a:lightRig rig="threePt" dir="t"/>
    </a:scene3d>
    <a:sp3d>
      <a:bevelT w="190500" h="38100"/>
    </a:sp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102.5</c:v>
                </c:pt>
                <c:pt idx="1">
                  <c:v>107.9</c:v>
                </c:pt>
                <c:pt idx="2">
                  <c:v>114.4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</c:v>
                </c:pt>
              </c:strCache>
            </c:strRef>
          </c:tx>
          <c:spPr>
            <a:solidFill>
              <a:srgbClr val="00B0F0"/>
            </a:solidFill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42.3</c:v>
                </c:pt>
                <c:pt idx="1">
                  <c:v>42.8</c:v>
                </c:pt>
                <c:pt idx="2">
                  <c:v>43.4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</c:v>
                </c:pt>
              </c:strCache>
            </c:strRef>
          </c:tx>
          <c:spPr>
            <a:solidFill>
              <a:srgbClr val="92D050"/>
            </a:solidFill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1049.2</c:v>
                </c:pt>
                <c:pt idx="1">
                  <c:v>979.1</c:v>
                </c:pt>
                <c:pt idx="2">
                  <c:v>886</c:v>
                </c:pt>
              </c:numCache>
            </c:numRef>
          </c:val>
        </c:ser>
        <c:shape val="cylinder"/>
        <c:axId val="171666432"/>
        <c:axId val="171262720"/>
        <c:axId val="0"/>
      </c:bar3DChart>
      <c:catAx>
        <c:axId val="171666432"/>
        <c:scaling>
          <c:orientation val="minMax"/>
        </c:scaling>
        <c:axPos val="b"/>
        <c:numFmt formatCode="General" sourceLinked="1"/>
        <c:tickLblPos val="nextTo"/>
        <c:crossAx val="171262720"/>
        <c:crosses val="autoZero"/>
        <c:auto val="1"/>
        <c:lblAlgn val="ctr"/>
        <c:lblOffset val="100"/>
      </c:catAx>
      <c:valAx>
        <c:axId val="171262720"/>
        <c:scaling>
          <c:orientation val="minMax"/>
        </c:scaling>
        <c:axPos val="l"/>
        <c:majorGridlines/>
        <c:numFmt formatCode="General" sourceLinked="1"/>
        <c:tickLblPos val="nextTo"/>
        <c:crossAx val="171666432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Дотация</c:v>
                </c:pt>
              </c:strCache>
            </c:strRef>
          </c:tx>
          <c:spPr>
            <a:solidFill>
              <a:srgbClr val="00B0F0"/>
            </a:solidFill>
            <a:effectLst>
              <a:innerShdw blurRad="63500" dist="50800" dir="13500000">
                <a:prstClr val="black">
                  <a:alpha val="50000"/>
                </a:prstClr>
              </a:innerShdw>
            </a:effectLst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135592.5</c:v>
                </c:pt>
                <c:pt idx="1">
                  <c:v>131161.20000000001</c:v>
                </c:pt>
                <c:pt idx="2">
                  <c:v>127193.1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92D050"/>
            </a:solidFill>
            <a:effectLst>
              <a:innerShdw blurRad="63500" dist="50800" dir="16200000">
                <a:prstClr val="black">
                  <a:alpha val="50000"/>
                </a:prstClr>
              </a:innerShdw>
            </a:effectLst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230640</c:v>
                </c:pt>
                <c:pt idx="1">
                  <c:v>216707.4</c:v>
                </c:pt>
                <c:pt idx="2">
                  <c:v>194296.6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chemeClr val="accent6"/>
            </a:solidFill>
            <a:effectLst>
              <a:innerShdw blurRad="63500" dist="50800" dir="16200000">
                <a:prstClr val="black">
                  <a:alpha val="50000"/>
                </a:prstClr>
              </a:innerShdw>
            </a:effectLst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680263.7</c:v>
                </c:pt>
                <c:pt idx="1">
                  <c:v>628461</c:v>
                </c:pt>
                <c:pt idx="2">
                  <c:v>562241.5</c:v>
                </c:pt>
              </c:numCache>
            </c:numRef>
          </c:val>
        </c:ser>
        <c:shape val="box"/>
        <c:axId val="175283584"/>
        <c:axId val="175285376"/>
        <c:axId val="0"/>
      </c:bar3DChart>
      <c:catAx>
        <c:axId val="175283584"/>
        <c:scaling>
          <c:orientation val="minMax"/>
        </c:scaling>
        <c:axPos val="l"/>
        <c:numFmt formatCode="General" sourceLinked="1"/>
        <c:tickLblPos val="nextTo"/>
        <c:crossAx val="175285376"/>
        <c:crosses val="autoZero"/>
        <c:auto val="1"/>
        <c:lblAlgn val="ctr"/>
        <c:lblOffset val="100"/>
      </c:catAx>
      <c:valAx>
        <c:axId val="175285376"/>
        <c:scaling>
          <c:orientation val="minMax"/>
        </c:scaling>
        <c:axPos val="b"/>
        <c:majorGridlines/>
        <c:numFmt formatCode="0%" sourceLinked="1"/>
        <c:tickLblPos val="nextTo"/>
        <c:crossAx val="175283584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2"/>
  <c:chart>
    <c:autoTitleDeleted val="1"/>
    <c:view3D>
      <c:depthPercent val="160"/>
      <c:rAngAx val="1"/>
    </c:view3D>
    <c:plotArea>
      <c:layout>
        <c:manualLayout>
          <c:layoutTarget val="inner"/>
          <c:xMode val="edge"/>
          <c:yMode val="edge"/>
          <c:x val="2.2620409297945024E-2"/>
          <c:y val="2.4491095374321092E-2"/>
          <c:w val="0.96944444110284789"/>
          <c:h val="0.95101780925135759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2019 год (факт)</c:v>
                </c:pt>
                <c:pt idx="1">
                  <c:v>2020 год (план)</c:v>
                </c:pt>
                <c:pt idx="2">
                  <c:v>2021 год (план)</c:v>
                </c:pt>
                <c:pt idx="3">
                  <c:v>2022 год (план)</c:v>
                </c:pt>
                <c:pt idx="4">
                  <c:v>2023 год (план)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1365710</c:v>
                </c:pt>
                <c:pt idx="1">
                  <c:v>1462243</c:v>
                </c:pt>
                <c:pt idx="2">
                  <c:v>1204969</c:v>
                </c:pt>
                <c:pt idx="3">
                  <c:v>1132713</c:v>
                </c:pt>
                <c:pt idx="4">
                  <c:v>1046955</c:v>
                </c:pt>
              </c:numCache>
            </c:numRef>
          </c:val>
        </c:ser>
        <c:shape val="cylinder"/>
        <c:axId val="177464064"/>
        <c:axId val="177465600"/>
        <c:axId val="177133312"/>
      </c:bar3DChart>
      <c:catAx>
        <c:axId val="177464064"/>
        <c:scaling>
          <c:orientation val="minMax"/>
        </c:scaling>
        <c:delete val="1"/>
        <c:axPos val="b"/>
        <c:numFmt formatCode="General" sourceLinked="0"/>
        <c:majorTickMark val="none"/>
        <c:tickLblPos val="none"/>
        <c:crossAx val="177465600"/>
        <c:crosses val="autoZero"/>
        <c:auto val="1"/>
        <c:lblAlgn val="ctr"/>
        <c:lblOffset val="100"/>
      </c:catAx>
      <c:valAx>
        <c:axId val="177465600"/>
        <c:scaling>
          <c:orientation val="minMax"/>
        </c:scaling>
        <c:delete val="1"/>
        <c:axPos val="l"/>
        <c:numFmt formatCode="#,##0.0" sourceLinked="1"/>
        <c:majorTickMark val="none"/>
        <c:tickLblPos val="none"/>
        <c:crossAx val="177464064"/>
        <c:crosses val="autoZero"/>
        <c:crossBetween val="between"/>
      </c:valAx>
      <c:serAx>
        <c:axId val="177133312"/>
        <c:scaling>
          <c:orientation val="minMax"/>
        </c:scaling>
        <c:delete val="1"/>
        <c:axPos val="b"/>
        <c:majorTickMark val="none"/>
        <c:tickLblPos val="none"/>
        <c:crossAx val="177465600"/>
        <c:crosses val="autoZero"/>
      </c:ser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300"/>
            </a:pPr>
            <a:r>
              <a:rPr lang="ru-RU" sz="1300" dirty="0"/>
              <a:t>Объем инвестиций в основной </a:t>
            </a:r>
            <a:r>
              <a:rPr lang="ru-RU" sz="1300" dirty="0" smtClean="0"/>
              <a:t>капитал, млн. руб.</a:t>
            </a:r>
            <a:endParaRPr lang="ru-RU" sz="1300" dirty="0"/>
          </a:p>
        </c:rich>
      </c:tx>
      <c:layout>
        <c:manualLayout>
          <c:xMode val="edge"/>
          <c:yMode val="edge"/>
          <c:x val="0.14151337414886794"/>
          <c:y val="5.3564636450639865E-2"/>
        </c:manualLayout>
      </c:layout>
    </c:title>
    <c:plotArea>
      <c:layout>
        <c:manualLayout>
          <c:layoutTarget val="inner"/>
          <c:xMode val="edge"/>
          <c:yMode val="edge"/>
          <c:x val="3.5064345709851043E-2"/>
          <c:y val="0.25297116941915537"/>
          <c:w val="0.92987130858029865"/>
          <c:h val="0.56735225822679203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90500" h="38100"/>
            </a:sp3d>
          </c:spPr>
          <c:dLbls>
            <c:delete val="1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  <c:pt idx="3">
                  <c:v>2020</c:v>
                </c:pt>
                <c:pt idx="4">
                  <c:v>2019</c:v>
                </c:pt>
                <c:pt idx="5">
                  <c:v>2018</c:v>
                </c:pt>
                <c:pt idx="6">
                  <c:v>2017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504.6</c:v>
                </c:pt>
                <c:pt idx="1">
                  <c:v>481.5</c:v>
                </c:pt>
                <c:pt idx="2">
                  <c:v>459</c:v>
                </c:pt>
                <c:pt idx="3">
                  <c:v>436.31</c:v>
                </c:pt>
                <c:pt idx="4">
                  <c:v>413.17</c:v>
                </c:pt>
                <c:pt idx="5">
                  <c:v>456.32</c:v>
                </c:pt>
                <c:pt idx="6">
                  <c:v>336.87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  <c:pt idx="3">
                  <c:v>2020</c:v>
                </c:pt>
                <c:pt idx="4">
                  <c:v>2019</c:v>
                </c:pt>
                <c:pt idx="5">
                  <c:v>2018</c:v>
                </c:pt>
                <c:pt idx="6">
                  <c:v>2017</c:v>
                </c:pt>
              </c:numCache>
            </c:numRef>
          </c:cat>
          <c:val>
            <c:numRef>
              <c:f>Лист1!$C$2:$C$8</c:f>
              <c:numCache>
                <c:formatCode>General</c:formatCode>
                <c:ptCount val="7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  <c:pt idx="3">
                  <c:v>2020</c:v>
                </c:pt>
                <c:pt idx="4">
                  <c:v>2019</c:v>
                </c:pt>
                <c:pt idx="5">
                  <c:v>2018</c:v>
                </c:pt>
                <c:pt idx="6">
                  <c:v>2017</c:v>
                </c:pt>
              </c:numCache>
            </c:numRef>
          </c:cat>
          <c:val>
            <c:numRef>
              <c:f>Лист1!$D$2:$D$8</c:f>
              <c:numCache>
                <c:formatCode>General</c:formatCode>
                <c:ptCount val="7"/>
              </c:numCache>
            </c:numRef>
          </c:val>
        </c:ser>
        <c:dLbls>
          <c:showVal val="1"/>
        </c:dLbls>
        <c:gapWidth val="95"/>
        <c:overlap val="100"/>
        <c:axId val="166023936"/>
        <c:axId val="166025472"/>
      </c:barChart>
      <c:catAx>
        <c:axId val="16602393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66025472"/>
        <c:crosses val="autoZero"/>
        <c:auto val="1"/>
        <c:lblAlgn val="ctr"/>
        <c:lblOffset val="100"/>
      </c:catAx>
      <c:valAx>
        <c:axId val="16602547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66023936"/>
        <c:crosses val="autoZero"/>
        <c:crossBetween val="between"/>
      </c:valAx>
      <c:spPr>
        <a:scene3d>
          <a:camera prst="orthographicFront"/>
          <a:lightRig rig="threePt" dir="t"/>
        </a:scene3d>
        <a:sp3d prstMaterial="matte">
          <a:bevelT w="63500" h="63500" prst="artDeco"/>
          <a:contourClr>
            <a:srgbClr val="000000"/>
          </a:contourClr>
        </a:sp3d>
      </c:spPr>
    </c:plotArea>
    <c:plotVisOnly val="1"/>
    <c:dispBlanksAs val="gap"/>
  </c:chart>
  <c:spPr>
    <a:solidFill>
      <a:schemeClr val="accent3">
        <a:lumMod val="40000"/>
        <a:lumOff val="60000"/>
      </a:schemeClr>
    </a:solidFill>
    <a:ln w="25400" cap="flat" cmpd="sng" algn="ctr">
      <a:solidFill>
        <a:schemeClr val="accent3"/>
      </a:solidFill>
      <a:prstDash val="solid"/>
    </a:ln>
    <a:effectLst/>
    <a:scene3d>
      <a:camera prst="orthographicFront"/>
      <a:lightRig rig="threePt" dir="t"/>
    </a:scene3d>
    <a:sp3d>
      <a:bevelT w="190500" h="38100"/>
    </a:sp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300"/>
            </a:pPr>
            <a:r>
              <a:rPr lang="ru-RU" sz="1300" b="1" i="0" u="none" strike="noStrike" baseline="0" dirty="0" smtClean="0"/>
              <a:t>Среднемесячная начисленная заработная плата по полному кругу организаций, руб.</a:t>
            </a:r>
            <a:endParaRPr lang="ru-RU" sz="1300" dirty="0"/>
          </a:p>
        </c:rich>
      </c:tx>
      <c:layout>
        <c:manualLayout>
          <c:xMode val="edge"/>
          <c:yMode val="edge"/>
          <c:x val="0.10963669623082219"/>
          <c:y val="2.4347562023017841E-2"/>
        </c:manualLayout>
      </c:layout>
    </c:title>
    <c:plotArea>
      <c:layout>
        <c:manualLayout>
          <c:layoutTarget val="inner"/>
          <c:xMode val="edge"/>
          <c:yMode val="edge"/>
          <c:x val="3.5064345709851091E-2"/>
          <c:y val="0.33563133420038771"/>
          <c:w val="0.92987130858029865"/>
          <c:h val="0.46034453142254422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90500" h="38100"/>
            </a:sp3d>
          </c:spPr>
          <c:dLbls>
            <c:delete val="1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  <c:pt idx="3">
                  <c:v>2020</c:v>
                </c:pt>
                <c:pt idx="4">
                  <c:v>2019</c:v>
                </c:pt>
                <c:pt idx="5">
                  <c:v>2018</c:v>
                </c:pt>
                <c:pt idx="6">
                  <c:v>2017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29888.109999999939</c:v>
                </c:pt>
                <c:pt idx="1">
                  <c:v>28560.280000000021</c:v>
                </c:pt>
                <c:pt idx="2">
                  <c:v>27408.560000000001</c:v>
                </c:pt>
                <c:pt idx="3">
                  <c:v>25744.68</c:v>
                </c:pt>
                <c:pt idx="4">
                  <c:v>25614.920000000009</c:v>
                </c:pt>
                <c:pt idx="5">
                  <c:v>23603.08</c:v>
                </c:pt>
                <c:pt idx="6">
                  <c:v>20789.87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  <c:pt idx="3">
                  <c:v>2020</c:v>
                </c:pt>
                <c:pt idx="4">
                  <c:v>2019</c:v>
                </c:pt>
                <c:pt idx="5">
                  <c:v>2018</c:v>
                </c:pt>
                <c:pt idx="6">
                  <c:v>2017</c:v>
                </c:pt>
              </c:numCache>
            </c:numRef>
          </c:cat>
          <c:val>
            <c:numRef>
              <c:f>Лист1!$C$2:$C$8</c:f>
              <c:numCache>
                <c:formatCode>General</c:formatCode>
                <c:ptCount val="7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  <c:pt idx="3">
                  <c:v>2020</c:v>
                </c:pt>
                <c:pt idx="4">
                  <c:v>2019</c:v>
                </c:pt>
                <c:pt idx="5">
                  <c:v>2018</c:v>
                </c:pt>
                <c:pt idx="6">
                  <c:v>2017</c:v>
                </c:pt>
              </c:numCache>
            </c:numRef>
          </c:cat>
          <c:val>
            <c:numRef>
              <c:f>Лист1!$D$2:$D$8</c:f>
              <c:numCache>
                <c:formatCode>General</c:formatCode>
                <c:ptCount val="7"/>
              </c:numCache>
            </c:numRef>
          </c:val>
        </c:ser>
        <c:dLbls>
          <c:showVal val="1"/>
        </c:dLbls>
        <c:gapWidth val="95"/>
        <c:overlap val="100"/>
        <c:axId val="166505472"/>
        <c:axId val="166466304"/>
      </c:barChart>
      <c:catAx>
        <c:axId val="16650547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66466304"/>
        <c:crosses val="autoZero"/>
        <c:auto val="1"/>
        <c:lblAlgn val="ctr"/>
        <c:lblOffset val="100"/>
      </c:catAx>
      <c:valAx>
        <c:axId val="166466304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66505472"/>
        <c:crosses val="autoZero"/>
        <c:crossBetween val="between"/>
      </c:valAx>
    </c:plotArea>
    <c:plotVisOnly val="1"/>
    <c:dispBlanksAs val="gap"/>
  </c:chart>
  <c:spPr>
    <a:solidFill>
      <a:schemeClr val="accent6">
        <a:lumMod val="40000"/>
        <a:lumOff val="60000"/>
      </a:schemeClr>
    </a:solidFill>
    <a:ln w="25400" cap="flat" cmpd="sng" algn="ctr">
      <a:solidFill>
        <a:schemeClr val="accent6"/>
      </a:solidFill>
      <a:prstDash val="solid"/>
    </a:ln>
    <a:effectLst/>
    <a:scene3d>
      <a:camera prst="orthographicFront"/>
      <a:lightRig rig="threePt" dir="t"/>
    </a:scene3d>
    <a:sp3d>
      <a:bevelT w="190500" h="38100"/>
    </a:sp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300" b="1" i="0" u="none" strike="noStrike" baseline="0" dirty="0" smtClean="0"/>
              <a:t>Индекс промышленного производства, %</a:t>
            </a:r>
            <a:endParaRPr lang="ru-RU" sz="1300" dirty="0"/>
          </a:p>
        </c:rich>
      </c:tx>
      <c:layout>
        <c:manualLayout>
          <c:xMode val="edge"/>
          <c:yMode val="edge"/>
          <c:x val="0.13069437946398987"/>
          <c:y val="0"/>
        </c:manualLayout>
      </c:layout>
    </c:title>
    <c:plotArea>
      <c:layout>
        <c:manualLayout>
          <c:layoutTarget val="inner"/>
          <c:xMode val="edge"/>
          <c:yMode val="edge"/>
          <c:x val="4.1439681293460214E-2"/>
          <c:y val="8.7018186670265479E-2"/>
          <c:w val="0.92987130858029865"/>
          <c:h val="0.70408816654806061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90500" h="38100"/>
            </a:sp3d>
          </c:spPr>
          <c:dLbls>
            <c:delete val="1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  <c:pt idx="3">
                  <c:v>2020</c:v>
                </c:pt>
                <c:pt idx="4">
                  <c:v>2019</c:v>
                </c:pt>
                <c:pt idx="5">
                  <c:v>2018</c:v>
                </c:pt>
                <c:pt idx="6">
                  <c:v>2017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102.1</c:v>
                </c:pt>
                <c:pt idx="1">
                  <c:v>121.5</c:v>
                </c:pt>
                <c:pt idx="2">
                  <c:v>108.8</c:v>
                </c:pt>
                <c:pt idx="3">
                  <c:v>99.7</c:v>
                </c:pt>
                <c:pt idx="4">
                  <c:v>134.69999999999999</c:v>
                </c:pt>
                <c:pt idx="5">
                  <c:v>117.9</c:v>
                </c:pt>
                <c:pt idx="6">
                  <c:v>104.8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  <c:pt idx="3">
                  <c:v>2020</c:v>
                </c:pt>
                <c:pt idx="4">
                  <c:v>2019</c:v>
                </c:pt>
                <c:pt idx="5">
                  <c:v>2018</c:v>
                </c:pt>
                <c:pt idx="6">
                  <c:v>2017</c:v>
                </c:pt>
              </c:numCache>
            </c:numRef>
          </c:cat>
          <c:val>
            <c:numRef>
              <c:f>Лист1!$C$2:$C$8</c:f>
              <c:numCache>
                <c:formatCode>General</c:formatCode>
                <c:ptCount val="7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  <c:pt idx="3">
                  <c:v>2020</c:v>
                </c:pt>
                <c:pt idx="4">
                  <c:v>2019</c:v>
                </c:pt>
                <c:pt idx="5">
                  <c:v>2018</c:v>
                </c:pt>
                <c:pt idx="6">
                  <c:v>2017</c:v>
                </c:pt>
              </c:numCache>
            </c:numRef>
          </c:cat>
          <c:val>
            <c:numRef>
              <c:f>Лист1!$D$2:$D$8</c:f>
              <c:numCache>
                <c:formatCode>General</c:formatCode>
                <c:ptCount val="7"/>
              </c:numCache>
            </c:numRef>
          </c:val>
        </c:ser>
        <c:dLbls>
          <c:showVal val="1"/>
        </c:dLbls>
        <c:gapWidth val="95"/>
        <c:overlap val="100"/>
        <c:axId val="166123776"/>
        <c:axId val="166129664"/>
      </c:barChart>
      <c:catAx>
        <c:axId val="16612377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66129664"/>
        <c:crosses val="autoZero"/>
        <c:auto val="1"/>
        <c:lblAlgn val="ctr"/>
        <c:lblOffset val="100"/>
      </c:catAx>
      <c:valAx>
        <c:axId val="166129664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66123776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 w="190500" h="38100"/>
        </a:sp3d>
      </c:spPr>
    </c:plotArea>
    <c:plotVisOnly val="1"/>
    <c:dispBlanksAs val="gap"/>
  </c:chart>
  <c:spPr>
    <a:solidFill>
      <a:schemeClr val="accent4">
        <a:lumMod val="40000"/>
        <a:lumOff val="60000"/>
      </a:schemeClr>
    </a:solidFill>
    <a:ln w="25400" cap="flat" cmpd="sng" algn="ctr">
      <a:solidFill>
        <a:schemeClr val="accent4">
          <a:lumMod val="75000"/>
        </a:schemeClr>
      </a:solidFill>
      <a:prstDash val="solid"/>
    </a:ln>
    <a:effectLst/>
    <a:scene3d>
      <a:camera prst="orthographicFront"/>
      <a:lightRig rig="threePt" dir="t"/>
    </a:scene3d>
    <a:sp3d>
      <a:bevelT w="190500" h="38100"/>
    </a:sp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300" b="1" i="0" u="none" strike="noStrike" baseline="0" dirty="0" smtClean="0"/>
              <a:t>Объем отгруженных товаров собственного производства (выполненных работ и услуг) в промышленности, млн руб.</a:t>
            </a:r>
            <a:endParaRPr lang="ru-RU" sz="1300" dirty="0"/>
          </a:p>
        </c:rich>
      </c:tx>
      <c:layout>
        <c:manualLayout>
          <c:xMode val="edge"/>
          <c:yMode val="edge"/>
          <c:x val="0.10963669623082219"/>
          <c:y val="6.3303661259847474E-2"/>
        </c:manualLayout>
      </c:layout>
    </c:title>
    <c:plotArea>
      <c:layout>
        <c:manualLayout>
          <c:layoutTarget val="inner"/>
          <c:xMode val="edge"/>
          <c:yMode val="edge"/>
          <c:x val="1.91260067508278E-2"/>
          <c:y val="0.44750818998307101"/>
          <c:w val="0.92987130858029865"/>
          <c:h val="0.35333718804446795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90500" h="38100"/>
            </a:sp3d>
          </c:spPr>
          <c:dLbls>
            <c:delete val="1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  <c:pt idx="3">
                  <c:v>2020</c:v>
                </c:pt>
                <c:pt idx="4">
                  <c:v>2019</c:v>
                </c:pt>
                <c:pt idx="5">
                  <c:v>2018</c:v>
                </c:pt>
                <c:pt idx="6">
                  <c:v>2017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4532.9800000000005</c:v>
                </c:pt>
                <c:pt idx="1">
                  <c:v>4372.7300000000005</c:v>
                </c:pt>
                <c:pt idx="2">
                  <c:v>3725.79</c:v>
                </c:pt>
                <c:pt idx="3">
                  <c:v>3043.25</c:v>
                </c:pt>
                <c:pt idx="4">
                  <c:v>2844.68</c:v>
                </c:pt>
                <c:pt idx="5">
                  <c:v>991.04</c:v>
                </c:pt>
                <c:pt idx="6">
                  <c:v>674.3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  <c:pt idx="3">
                  <c:v>2020</c:v>
                </c:pt>
                <c:pt idx="4">
                  <c:v>2019</c:v>
                </c:pt>
                <c:pt idx="5">
                  <c:v>2018</c:v>
                </c:pt>
                <c:pt idx="6">
                  <c:v>2017</c:v>
                </c:pt>
              </c:numCache>
            </c:numRef>
          </c:cat>
          <c:val>
            <c:numRef>
              <c:f>Лист1!$C$2:$C$8</c:f>
              <c:numCache>
                <c:formatCode>General</c:formatCode>
                <c:ptCount val="7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  <c:pt idx="3">
                  <c:v>2020</c:v>
                </c:pt>
                <c:pt idx="4">
                  <c:v>2019</c:v>
                </c:pt>
                <c:pt idx="5">
                  <c:v>2018</c:v>
                </c:pt>
                <c:pt idx="6">
                  <c:v>2017</c:v>
                </c:pt>
              </c:numCache>
            </c:numRef>
          </c:cat>
          <c:val>
            <c:numRef>
              <c:f>Лист1!$D$2:$D$8</c:f>
              <c:numCache>
                <c:formatCode>General</c:formatCode>
                <c:ptCount val="7"/>
              </c:numCache>
            </c:numRef>
          </c:val>
        </c:ser>
        <c:dLbls>
          <c:showVal val="1"/>
        </c:dLbls>
        <c:gapWidth val="95"/>
        <c:overlap val="100"/>
        <c:axId val="166688256"/>
        <c:axId val="166689792"/>
      </c:barChart>
      <c:catAx>
        <c:axId val="16668825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66689792"/>
        <c:crosses val="autoZero"/>
        <c:auto val="1"/>
        <c:lblAlgn val="ctr"/>
        <c:lblOffset val="100"/>
      </c:catAx>
      <c:valAx>
        <c:axId val="16668979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66688256"/>
        <c:crosses val="autoZero"/>
        <c:crossBetween val="between"/>
      </c:valAx>
    </c:plotArea>
    <c:plotVisOnly val="1"/>
    <c:dispBlanksAs val="gap"/>
  </c:chart>
  <c:spPr>
    <a:solidFill>
      <a:schemeClr val="accent4">
        <a:lumMod val="40000"/>
        <a:lumOff val="60000"/>
      </a:schemeClr>
    </a:solidFill>
    <a:ln w="25400" cap="flat" cmpd="sng" algn="ctr">
      <a:solidFill>
        <a:schemeClr val="accent4">
          <a:lumMod val="75000"/>
        </a:schemeClr>
      </a:solidFill>
      <a:prstDash val="solid"/>
    </a:ln>
    <a:effectLst/>
    <a:scene3d>
      <a:camera prst="orthographicFront"/>
      <a:lightRig rig="balanced" dir="t">
        <a:rot lat="0" lon="0" rev="8700000"/>
      </a:lightRig>
    </a:scene3d>
    <a:sp3d>
      <a:bevelT w="190500" h="38100"/>
    </a:sp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1.91260067508278E-2"/>
          <c:y val="0.25131553520159017"/>
          <c:w val="0.92987130858029865"/>
          <c:h val="0.54952984282594297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90500" h="38100"/>
            </a:sp3d>
          </c:spPr>
          <c:dLbls>
            <c:delete val="1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  <c:pt idx="3">
                  <c:v>2020</c:v>
                </c:pt>
                <c:pt idx="4">
                  <c:v>2019</c:v>
                </c:pt>
                <c:pt idx="5">
                  <c:v>2018</c:v>
                </c:pt>
                <c:pt idx="6">
                  <c:v>2017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 formatCode="0.00">
                  <c:v>2059.08</c:v>
                </c:pt>
                <c:pt idx="1">
                  <c:v>2037.78</c:v>
                </c:pt>
                <c:pt idx="2" formatCode="0.00">
                  <c:v>1997.1499999999999</c:v>
                </c:pt>
                <c:pt idx="3">
                  <c:v>1976.6499999999999</c:v>
                </c:pt>
                <c:pt idx="4">
                  <c:v>1956.6699999999998</c:v>
                </c:pt>
                <c:pt idx="5">
                  <c:v>2112.3500000000022</c:v>
                </c:pt>
                <c:pt idx="6">
                  <c:v>2241.2799999999997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  <c:pt idx="3">
                  <c:v>2020</c:v>
                </c:pt>
                <c:pt idx="4">
                  <c:v>2019</c:v>
                </c:pt>
                <c:pt idx="5">
                  <c:v>2018</c:v>
                </c:pt>
                <c:pt idx="6">
                  <c:v>2017</c:v>
                </c:pt>
              </c:numCache>
            </c:numRef>
          </c:cat>
          <c:val>
            <c:numRef>
              <c:f>Лист1!$C$2:$C$8</c:f>
              <c:numCache>
                <c:formatCode>General</c:formatCode>
                <c:ptCount val="7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  <c:pt idx="3">
                  <c:v>2020</c:v>
                </c:pt>
                <c:pt idx="4">
                  <c:v>2019</c:v>
                </c:pt>
                <c:pt idx="5">
                  <c:v>2018</c:v>
                </c:pt>
                <c:pt idx="6">
                  <c:v>2017</c:v>
                </c:pt>
              </c:numCache>
            </c:numRef>
          </c:cat>
          <c:val>
            <c:numRef>
              <c:f>Лист1!$D$2:$D$8</c:f>
              <c:numCache>
                <c:formatCode>General</c:formatCode>
                <c:ptCount val="7"/>
              </c:numCache>
            </c:numRef>
          </c:val>
        </c:ser>
        <c:dLbls>
          <c:showVal val="1"/>
        </c:dLbls>
        <c:gapWidth val="95"/>
        <c:overlap val="100"/>
        <c:axId val="166925056"/>
        <c:axId val="166926592"/>
      </c:barChart>
      <c:catAx>
        <c:axId val="16692505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66926592"/>
        <c:crosses val="autoZero"/>
        <c:auto val="1"/>
        <c:lblAlgn val="ctr"/>
        <c:lblOffset val="100"/>
      </c:catAx>
      <c:valAx>
        <c:axId val="166926592"/>
        <c:scaling>
          <c:orientation val="minMax"/>
        </c:scaling>
        <c:delete val="1"/>
        <c:axPos val="l"/>
        <c:numFmt formatCode="0.00" sourceLinked="1"/>
        <c:majorTickMark val="none"/>
        <c:tickLblPos val="none"/>
        <c:crossAx val="1669250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rgbClr val="92D050"/>
    </a:solidFill>
    <a:ln w="25400" cap="flat" cmpd="sng" algn="ctr">
      <a:solidFill>
        <a:schemeClr val="accent3">
          <a:lumMod val="50000"/>
        </a:schemeClr>
      </a:solidFill>
      <a:prstDash val="solid"/>
    </a:ln>
    <a:effectLst/>
    <a:scene3d>
      <a:camera prst="orthographicFront"/>
      <a:lightRig rig="threePt" dir="t"/>
    </a:scene3d>
    <a:sp3d>
      <a:bevelT w="190500" h="38100"/>
    </a:sp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300" b="1" i="0" u="none" strike="noStrike" baseline="0" dirty="0" smtClean="0"/>
              <a:t>Индекс производства продукции в сельском хозяйстве, %</a:t>
            </a:r>
            <a:endParaRPr lang="ru-RU" sz="1300" dirty="0"/>
          </a:p>
        </c:rich>
      </c:tx>
      <c:layout>
        <c:manualLayout>
          <c:xMode val="edge"/>
          <c:yMode val="edge"/>
          <c:x val="0.20082307088369178"/>
          <c:y val="5.8434148855242819E-2"/>
        </c:manualLayout>
      </c:layout>
    </c:title>
    <c:plotArea>
      <c:layout>
        <c:manualLayout>
          <c:layoutTarget val="inner"/>
          <c:xMode val="edge"/>
          <c:yMode val="edge"/>
          <c:x val="3.82520135016556E-2"/>
          <c:y val="0.33076182179578689"/>
          <c:w val="0.92987130858029865"/>
          <c:h val="0.46034453142254417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90500" h="38100"/>
            </a:sp3d>
          </c:spPr>
          <c:dLbls>
            <c:delete val="1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  <c:pt idx="3">
                  <c:v>2020</c:v>
                </c:pt>
                <c:pt idx="4">
                  <c:v>2019</c:v>
                </c:pt>
                <c:pt idx="5">
                  <c:v>2018</c:v>
                </c:pt>
                <c:pt idx="6">
                  <c:v>2017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102.2</c:v>
                </c:pt>
                <c:pt idx="1">
                  <c:v>102.2</c:v>
                </c:pt>
                <c:pt idx="2">
                  <c:v>102.1</c:v>
                </c:pt>
                <c:pt idx="3">
                  <c:v>101</c:v>
                </c:pt>
                <c:pt idx="4">
                  <c:v>96.4</c:v>
                </c:pt>
                <c:pt idx="5">
                  <c:v>96.1</c:v>
                </c:pt>
                <c:pt idx="6">
                  <c:v>105.6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  <c:pt idx="3">
                  <c:v>2020</c:v>
                </c:pt>
                <c:pt idx="4">
                  <c:v>2019</c:v>
                </c:pt>
                <c:pt idx="5">
                  <c:v>2018</c:v>
                </c:pt>
                <c:pt idx="6">
                  <c:v>2017</c:v>
                </c:pt>
              </c:numCache>
            </c:numRef>
          </c:cat>
          <c:val>
            <c:numRef>
              <c:f>Лист1!$C$2:$C$8</c:f>
              <c:numCache>
                <c:formatCode>General</c:formatCode>
                <c:ptCount val="7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  <c:pt idx="3">
                  <c:v>2020</c:v>
                </c:pt>
                <c:pt idx="4">
                  <c:v>2019</c:v>
                </c:pt>
                <c:pt idx="5">
                  <c:v>2018</c:v>
                </c:pt>
                <c:pt idx="6">
                  <c:v>2017</c:v>
                </c:pt>
              </c:numCache>
            </c:numRef>
          </c:cat>
          <c:val>
            <c:numRef>
              <c:f>Лист1!$D$2:$D$8</c:f>
              <c:numCache>
                <c:formatCode>General</c:formatCode>
                <c:ptCount val="7"/>
              </c:numCache>
            </c:numRef>
          </c:val>
        </c:ser>
        <c:dLbls>
          <c:showVal val="1"/>
        </c:dLbls>
        <c:gapWidth val="95"/>
        <c:overlap val="100"/>
        <c:axId val="167058816"/>
        <c:axId val="167130240"/>
      </c:barChart>
      <c:catAx>
        <c:axId val="16705881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67130240"/>
        <c:crosses val="autoZero"/>
        <c:auto val="1"/>
        <c:lblAlgn val="ctr"/>
        <c:lblOffset val="100"/>
      </c:catAx>
      <c:valAx>
        <c:axId val="167130240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67058816"/>
        <c:crosses val="autoZero"/>
        <c:crossBetween val="between"/>
      </c:valAx>
    </c:plotArea>
    <c:plotVisOnly val="1"/>
    <c:dispBlanksAs val="gap"/>
  </c:chart>
  <c:spPr>
    <a:solidFill>
      <a:srgbClr val="92D050"/>
    </a:solidFill>
    <a:ln w="25400" cap="flat" cmpd="sng" algn="ctr">
      <a:solidFill>
        <a:schemeClr val="accent3">
          <a:lumMod val="50000"/>
        </a:schemeClr>
      </a:solidFill>
      <a:prstDash val="solid"/>
    </a:ln>
    <a:effectLst/>
    <a:scene3d>
      <a:camera prst="orthographicFront"/>
      <a:lightRig rig="threePt" dir="t"/>
    </a:scene3d>
    <a:sp3d>
      <a:bevelT w="190500" h="38100"/>
    </a:sp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8.5913173438760936E-3"/>
                  <c:y val="0.21937314785151354"/>
                </c:manualLayout>
              </c:layout>
              <c:tx>
                <c:rich>
                  <a:bodyPr/>
                  <a:lstStyle/>
                  <a:p>
                    <a:r>
                      <a:rPr lang="ru-RU" sz="1500" b="1" dirty="0" smtClean="0">
                        <a:latin typeface="Times New Roman" pitchFamily="18" charset="0"/>
                        <a:cs typeface="Times New Roman" pitchFamily="18" charset="0"/>
                      </a:rPr>
                      <a:t> 1194,1</a:t>
                    </a:r>
                  </a:p>
                  <a:p>
                    <a:endParaRPr lang="ru-RU" sz="1500" b="1" dirty="0" smtClean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3006310046423025E-2"/>
                  <c:y val="0.2281480737655740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1129,7</a:t>
                    </a:r>
                  </a:p>
                  <a:p>
                    <a:endParaRPr lang="ru-RU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9039916805737024E-3"/>
                  <c:y val="0.15209848553070085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1043,8</a:t>
                    </a:r>
                    <a:endParaRPr lang="ru-RU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1194.0999999999999</c:v>
                </c:pt>
                <c:pt idx="1">
                  <c:v>1129.7</c:v>
                </c:pt>
                <c:pt idx="2">
                  <c:v>1043.8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dLbl>
              <c:idx val="0"/>
              <c:layout>
                <c:manualLayout>
                  <c:x val="1.2767641985205268E-2"/>
                  <c:y val="0.1988983207187055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1205,0</a:t>
                    </a:r>
                  </a:p>
                  <a:p>
                    <a:endParaRPr lang="ru-RU" dirty="0" smtClean="0"/>
                  </a:p>
                  <a:p>
                    <a:endParaRPr lang="ru-RU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1.2767519841878171E-2"/>
                  <c:y val="0.1901233948046450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1132,7</a:t>
                    </a:r>
                  </a:p>
                  <a:p>
                    <a:endParaRPr lang="ru-RU" dirty="0" smtClean="0"/>
                  </a:p>
                  <a:p>
                    <a:endParaRPr lang="ru-RU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1455211935161922E-2"/>
                  <c:y val="0.1286989134062214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1047,0</a:t>
                    </a:r>
                  </a:p>
                  <a:p>
                    <a:endParaRPr lang="ru-RU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1205</c:v>
                </c:pt>
                <c:pt idx="1">
                  <c:v>1132.7</c:v>
                </c:pt>
                <c:pt idx="2">
                  <c:v>1047</c:v>
                </c:pt>
              </c:numCache>
            </c:numRef>
          </c:val>
        </c:ser>
        <c:shape val="cylinder"/>
        <c:axId val="170799488"/>
        <c:axId val="170801408"/>
        <c:axId val="0"/>
      </c:bar3DChart>
      <c:catAx>
        <c:axId val="170799488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0801408"/>
        <c:crosses val="autoZero"/>
        <c:auto val="1"/>
        <c:lblAlgn val="ctr"/>
        <c:lblOffset val="100"/>
      </c:catAx>
      <c:valAx>
        <c:axId val="17080140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079948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26619527888985622"/>
          <c:y val="5.6921783621858957E-2"/>
          <c:w val="0.54715616797900257"/>
          <c:h val="0.82073425196851069"/>
        </c:manualLayout>
      </c:layout>
      <c:doughnutChart>
        <c:varyColors val="1"/>
        <c:ser>
          <c:idx val="0"/>
          <c:order val="0"/>
          <c:tx>
            <c:strRef>
              <c:f>Лист1!$A$1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solidFill>
                <a:schemeClr val="accent6"/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spPr>
              <a:solidFill>
                <a:srgbClr val="00B0F0"/>
              </a:solidFill>
            </c:spPr>
          </c:dPt>
          <c:dPt>
            <c:idx val="2"/>
            <c:spPr>
              <a:solidFill>
                <a:srgbClr val="92D050"/>
              </a:solidFill>
              <a:ln>
                <a:solidFill>
                  <a:schemeClr val="bg1"/>
                </a:solidFill>
              </a:ln>
            </c:spPr>
          </c:dPt>
          <c:val>
            <c:numRef>
              <c:f>Лист1!$A$2:$A$4</c:f>
              <c:numCache>
                <c:formatCode>General</c:formatCode>
                <c:ptCount val="3"/>
                <c:pt idx="0">
                  <c:v>108290.2</c:v>
                </c:pt>
                <c:pt idx="1">
                  <c:v>35858.699999999997</c:v>
                </c:pt>
                <c:pt idx="2">
                  <c:v>1193083.9000000004</c:v>
                </c:pt>
              </c:numCache>
            </c:numRef>
          </c:val>
        </c:ser>
        <c:firstSliceAng val="0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85F76C-00AB-4254-A9C8-FBB7A4D078B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76C1511-4543-4F62-B4F8-01A12DB016ED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pPr rtl="0"/>
          <a:r>
            <a:rPr lang="ru-RU" b="1" dirty="0" smtClean="0">
              <a:solidFill>
                <a:srgbClr val="92D050"/>
              </a:solidFill>
            </a:rPr>
            <a:t>Участие в общественных обсуждениях проектов муниципальных программ</a:t>
          </a:r>
          <a:endParaRPr lang="ru-RU" dirty="0">
            <a:solidFill>
              <a:srgbClr val="92D050"/>
            </a:solidFill>
          </a:endParaRPr>
        </a:p>
      </dgm:t>
    </dgm:pt>
    <dgm:pt modelId="{C364D0C4-F21B-4763-9B93-F6F5234203C5}" type="parTrans" cxnId="{F8D91DDE-671C-4462-87A6-2C2BEA1FB8EB}">
      <dgm:prSet/>
      <dgm:spPr/>
      <dgm:t>
        <a:bodyPr/>
        <a:lstStyle/>
        <a:p>
          <a:endParaRPr lang="ru-RU"/>
        </a:p>
      </dgm:t>
    </dgm:pt>
    <dgm:pt modelId="{92B19F1B-CE42-4D03-8249-3AEF5F0B027B}" type="sibTrans" cxnId="{F8D91DDE-671C-4462-87A6-2C2BEA1FB8EB}">
      <dgm:prSet/>
      <dgm:spPr/>
      <dgm:t>
        <a:bodyPr/>
        <a:lstStyle/>
        <a:p>
          <a:endParaRPr lang="ru-RU"/>
        </a:p>
      </dgm:t>
    </dgm:pt>
    <dgm:pt modelId="{64DBF051-2C3F-480A-829C-B6AEFB4B3E99}" type="pres">
      <dgm:prSet presAssocID="{2985F76C-00AB-4254-A9C8-FBB7A4D078B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C7DE96-BC18-440F-B671-11586C8BAE79}" type="pres">
      <dgm:prSet presAssocID="{D76C1511-4543-4F62-B4F8-01A12DB016E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CBDC8C-6942-45C7-BA68-26BAF7A3533A}" type="presOf" srcId="{D76C1511-4543-4F62-B4F8-01A12DB016ED}" destId="{E8C7DE96-BC18-440F-B671-11586C8BAE79}" srcOrd="0" destOrd="0" presId="urn:microsoft.com/office/officeart/2005/8/layout/vList2"/>
    <dgm:cxn modelId="{F8D91DDE-671C-4462-87A6-2C2BEA1FB8EB}" srcId="{2985F76C-00AB-4254-A9C8-FBB7A4D078B0}" destId="{D76C1511-4543-4F62-B4F8-01A12DB016ED}" srcOrd="0" destOrd="0" parTransId="{C364D0C4-F21B-4763-9B93-F6F5234203C5}" sibTransId="{92B19F1B-CE42-4D03-8249-3AEF5F0B027B}"/>
    <dgm:cxn modelId="{0BFABC80-DA42-42B5-8B87-38EFB3AEB250}" type="presOf" srcId="{2985F76C-00AB-4254-A9C8-FBB7A4D078B0}" destId="{64DBF051-2C3F-480A-829C-B6AEFB4B3E99}" srcOrd="0" destOrd="0" presId="urn:microsoft.com/office/officeart/2005/8/layout/vList2"/>
    <dgm:cxn modelId="{6A55B055-A4C4-4256-BF30-4F40B366D4FF}" type="presParOf" srcId="{64DBF051-2C3F-480A-829C-B6AEFB4B3E99}" destId="{E8C7DE96-BC18-440F-B671-11586C8BAE79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B26ADA-DD6E-4314-8A9B-B21F9924376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851F158-523B-42D1-AB81-A6B3AE8C3C4B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pPr rtl="0"/>
          <a:r>
            <a:rPr lang="ru-RU" b="1" dirty="0" smtClean="0">
              <a:solidFill>
                <a:srgbClr val="92D050"/>
              </a:solidFill>
            </a:rPr>
            <a:t>Участие в публичных слушаниях по отчету об исполнении бюджета района </a:t>
          </a:r>
          <a:endParaRPr lang="ru-RU" dirty="0">
            <a:solidFill>
              <a:srgbClr val="92D050"/>
            </a:solidFill>
          </a:endParaRPr>
        </a:p>
      </dgm:t>
    </dgm:pt>
    <dgm:pt modelId="{D177A32A-009F-44BA-9263-AF19510A46DC}" type="parTrans" cxnId="{1993E87D-4780-48D5-914B-A5B75E983CD4}">
      <dgm:prSet/>
      <dgm:spPr/>
      <dgm:t>
        <a:bodyPr/>
        <a:lstStyle/>
        <a:p>
          <a:endParaRPr lang="ru-RU"/>
        </a:p>
      </dgm:t>
    </dgm:pt>
    <dgm:pt modelId="{EE864541-5115-4DCB-B6A9-5FBF64914522}" type="sibTrans" cxnId="{1993E87D-4780-48D5-914B-A5B75E983CD4}">
      <dgm:prSet/>
      <dgm:spPr/>
      <dgm:t>
        <a:bodyPr/>
        <a:lstStyle/>
        <a:p>
          <a:endParaRPr lang="ru-RU"/>
        </a:p>
      </dgm:t>
    </dgm:pt>
    <dgm:pt modelId="{5EFCB605-5ABE-4E37-8726-FB77771C608A}" type="pres">
      <dgm:prSet presAssocID="{F5B26ADA-DD6E-4314-8A9B-B21F9924376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898B2B-1B35-4E47-A870-34F25BA866C6}" type="pres">
      <dgm:prSet presAssocID="{0851F158-523B-42D1-AB81-A6B3AE8C3C4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93E87D-4780-48D5-914B-A5B75E983CD4}" srcId="{F5B26ADA-DD6E-4314-8A9B-B21F99243762}" destId="{0851F158-523B-42D1-AB81-A6B3AE8C3C4B}" srcOrd="0" destOrd="0" parTransId="{D177A32A-009F-44BA-9263-AF19510A46DC}" sibTransId="{EE864541-5115-4DCB-B6A9-5FBF64914522}"/>
    <dgm:cxn modelId="{D44E9EAB-0FEA-4B25-8B03-692F31643347}" type="presOf" srcId="{F5B26ADA-DD6E-4314-8A9B-B21F99243762}" destId="{5EFCB605-5ABE-4E37-8726-FB77771C608A}" srcOrd="0" destOrd="0" presId="urn:microsoft.com/office/officeart/2005/8/layout/vList2"/>
    <dgm:cxn modelId="{0F42EE3C-03EE-4CB7-B68E-91691A1CAEC8}" type="presOf" srcId="{0851F158-523B-42D1-AB81-A6B3AE8C3C4B}" destId="{27898B2B-1B35-4E47-A870-34F25BA866C6}" srcOrd="0" destOrd="0" presId="urn:microsoft.com/office/officeart/2005/8/layout/vList2"/>
    <dgm:cxn modelId="{514E2B90-2CE7-4694-B76E-AC2F4E59325B}" type="presParOf" srcId="{5EFCB605-5ABE-4E37-8726-FB77771C608A}" destId="{27898B2B-1B35-4E47-A870-34F25BA866C6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15122E8-69B6-4E47-A46E-0B2B2157985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2CDA04E-73E8-4FF0-B819-6CF479F39F08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pPr rtl="0"/>
          <a:r>
            <a:rPr lang="ru-RU" b="1" dirty="0" smtClean="0">
              <a:solidFill>
                <a:srgbClr val="92D050"/>
              </a:solidFill>
            </a:rPr>
            <a:t>Участие в публичных слушаниях по проекту бюджета района</a:t>
          </a:r>
          <a:endParaRPr lang="ru-RU" dirty="0">
            <a:solidFill>
              <a:srgbClr val="92D050"/>
            </a:solidFill>
          </a:endParaRPr>
        </a:p>
      </dgm:t>
    </dgm:pt>
    <dgm:pt modelId="{2C1E6173-C1A2-467A-96DE-A25BAF95D8C3}" type="parTrans" cxnId="{800BA65D-6327-4744-9B5F-2FF00966F366}">
      <dgm:prSet/>
      <dgm:spPr/>
      <dgm:t>
        <a:bodyPr/>
        <a:lstStyle/>
        <a:p>
          <a:endParaRPr lang="ru-RU"/>
        </a:p>
      </dgm:t>
    </dgm:pt>
    <dgm:pt modelId="{7ACA03C3-3442-40C2-83BB-6CB8523B736A}" type="sibTrans" cxnId="{800BA65D-6327-4744-9B5F-2FF00966F366}">
      <dgm:prSet/>
      <dgm:spPr/>
      <dgm:t>
        <a:bodyPr/>
        <a:lstStyle/>
        <a:p>
          <a:endParaRPr lang="ru-RU"/>
        </a:p>
      </dgm:t>
    </dgm:pt>
    <dgm:pt modelId="{0B1DA95C-22AE-4BCD-81A6-2349C4CCDC9B}" type="pres">
      <dgm:prSet presAssocID="{A15122E8-69B6-4E47-A46E-0B2B2157985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B21DAB6-DD4D-48A3-9D07-CF956EFA68B9}" type="pres">
      <dgm:prSet presAssocID="{C2CDA04E-73E8-4FF0-B819-6CF479F39F0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149823-9BEB-4348-84D6-E653E8199340}" type="presOf" srcId="{C2CDA04E-73E8-4FF0-B819-6CF479F39F08}" destId="{6B21DAB6-DD4D-48A3-9D07-CF956EFA68B9}" srcOrd="0" destOrd="0" presId="urn:microsoft.com/office/officeart/2005/8/layout/vList2"/>
    <dgm:cxn modelId="{64F34F8E-1D7A-46DC-9F47-AA126C3EF0AF}" type="presOf" srcId="{A15122E8-69B6-4E47-A46E-0B2B2157985B}" destId="{0B1DA95C-22AE-4BCD-81A6-2349C4CCDC9B}" srcOrd="0" destOrd="0" presId="urn:microsoft.com/office/officeart/2005/8/layout/vList2"/>
    <dgm:cxn modelId="{800BA65D-6327-4744-9B5F-2FF00966F366}" srcId="{A15122E8-69B6-4E47-A46E-0B2B2157985B}" destId="{C2CDA04E-73E8-4FF0-B819-6CF479F39F08}" srcOrd="0" destOrd="0" parTransId="{2C1E6173-C1A2-467A-96DE-A25BAF95D8C3}" sibTransId="{7ACA03C3-3442-40C2-83BB-6CB8523B736A}"/>
    <dgm:cxn modelId="{321D5B7E-380E-46B1-ACB1-67650D899FEA}" type="presParOf" srcId="{0B1DA95C-22AE-4BCD-81A6-2349C4CCDC9B}" destId="{6B21DAB6-DD4D-48A3-9D07-CF956EFA68B9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DDA38A1-6E30-492F-8E46-9AF43583982E}" type="doc">
      <dgm:prSet loTypeId="urn:microsoft.com/office/officeart/2005/8/layout/list1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F2DE2E1-0B25-4B8D-8E1B-0E4981375B35}">
      <dgm:prSet phldrT="[Текст]"/>
      <dgm:spPr/>
      <dgm:t>
        <a:bodyPr/>
        <a:lstStyle/>
        <a:p>
          <a:r>
            <a:rPr lang="ru-RU" b="1" dirty="0" smtClean="0"/>
            <a:t>Дотации</a:t>
          </a:r>
          <a:endParaRPr lang="ru-RU" b="1" dirty="0"/>
        </a:p>
      </dgm:t>
    </dgm:pt>
    <dgm:pt modelId="{F2CF11DB-0ED7-4AD8-8A68-EE39C290FCC5}" type="parTrans" cxnId="{2C5EABBD-53EA-42F3-8968-FD527948D90B}">
      <dgm:prSet/>
      <dgm:spPr/>
      <dgm:t>
        <a:bodyPr/>
        <a:lstStyle/>
        <a:p>
          <a:endParaRPr lang="ru-RU"/>
        </a:p>
      </dgm:t>
    </dgm:pt>
    <dgm:pt modelId="{EF59EE99-0BEF-47B0-BCB0-31BF1DE69F2C}" type="sibTrans" cxnId="{2C5EABBD-53EA-42F3-8968-FD527948D90B}">
      <dgm:prSet/>
      <dgm:spPr/>
      <dgm:t>
        <a:bodyPr/>
        <a:lstStyle/>
        <a:p>
          <a:endParaRPr lang="ru-RU"/>
        </a:p>
      </dgm:t>
    </dgm:pt>
    <dgm:pt modelId="{EF7BB057-C4AE-4F5A-83E3-4CAEAEE6EE9B}">
      <dgm:prSet phldrT="[Текст]"/>
      <dgm:spPr/>
      <dgm:t>
        <a:bodyPr/>
        <a:lstStyle/>
        <a:p>
          <a:r>
            <a:rPr lang="ru-RU" b="1" dirty="0" smtClean="0"/>
            <a:t>Субсидии</a:t>
          </a:r>
          <a:endParaRPr lang="ru-RU" b="1" dirty="0"/>
        </a:p>
      </dgm:t>
    </dgm:pt>
    <dgm:pt modelId="{E3B28109-3FEE-4612-8FF6-3CB6AC9BBBFE}" type="parTrans" cxnId="{B4296308-E5AA-4EE1-B77B-262DBF333939}">
      <dgm:prSet/>
      <dgm:spPr/>
      <dgm:t>
        <a:bodyPr/>
        <a:lstStyle/>
        <a:p>
          <a:endParaRPr lang="ru-RU"/>
        </a:p>
      </dgm:t>
    </dgm:pt>
    <dgm:pt modelId="{FA8275D6-AE99-487D-8246-002131FC6DC6}" type="sibTrans" cxnId="{B4296308-E5AA-4EE1-B77B-262DBF333939}">
      <dgm:prSet/>
      <dgm:spPr/>
      <dgm:t>
        <a:bodyPr/>
        <a:lstStyle/>
        <a:p>
          <a:endParaRPr lang="ru-RU"/>
        </a:p>
      </dgm:t>
    </dgm:pt>
    <dgm:pt modelId="{D8D54063-C994-42BD-B67E-B2952BA56C6C}">
      <dgm:prSet phldrT="[Текст]"/>
      <dgm:spPr/>
      <dgm:t>
        <a:bodyPr/>
        <a:lstStyle/>
        <a:p>
          <a:r>
            <a:rPr lang="ru-RU" b="1" dirty="0" smtClean="0"/>
            <a:t>Субвенции</a:t>
          </a:r>
          <a:endParaRPr lang="ru-RU" b="1" dirty="0"/>
        </a:p>
      </dgm:t>
    </dgm:pt>
    <dgm:pt modelId="{8FF5CE3F-8182-4109-B589-C01A481B0A84}" type="parTrans" cxnId="{0C09AE3B-D3C5-462F-B92D-4431D28D2DD1}">
      <dgm:prSet/>
      <dgm:spPr/>
      <dgm:t>
        <a:bodyPr/>
        <a:lstStyle/>
        <a:p>
          <a:endParaRPr lang="ru-RU"/>
        </a:p>
      </dgm:t>
    </dgm:pt>
    <dgm:pt modelId="{B9A616F5-9FDD-44BD-9B25-E5B852AB9874}" type="sibTrans" cxnId="{0C09AE3B-D3C5-462F-B92D-4431D28D2DD1}">
      <dgm:prSet/>
      <dgm:spPr/>
      <dgm:t>
        <a:bodyPr/>
        <a:lstStyle/>
        <a:p>
          <a:endParaRPr lang="ru-RU"/>
        </a:p>
      </dgm:t>
    </dgm:pt>
    <dgm:pt modelId="{E2EBF2DC-06E1-4929-B85C-E1CEF5CF4AF3}">
      <dgm:prSet/>
      <dgm:spPr/>
      <dgm:t>
        <a:bodyPr/>
        <a:lstStyle/>
        <a:p>
          <a:endParaRPr lang="ru-RU" dirty="0"/>
        </a:p>
      </dgm:t>
    </dgm:pt>
    <dgm:pt modelId="{83BB1217-4814-4E24-85EF-C2E8C6534CFB}" type="parTrans" cxnId="{8FF6515F-8769-4A20-8BD6-1CBCB2B44E88}">
      <dgm:prSet/>
      <dgm:spPr/>
      <dgm:t>
        <a:bodyPr/>
        <a:lstStyle/>
        <a:p>
          <a:endParaRPr lang="ru-RU"/>
        </a:p>
      </dgm:t>
    </dgm:pt>
    <dgm:pt modelId="{D9E16C5F-8257-4606-AF60-349911EAE3A1}" type="sibTrans" cxnId="{8FF6515F-8769-4A20-8BD6-1CBCB2B44E88}">
      <dgm:prSet/>
      <dgm:spPr/>
      <dgm:t>
        <a:bodyPr/>
        <a:lstStyle/>
        <a:p>
          <a:endParaRPr lang="ru-RU"/>
        </a:p>
      </dgm:t>
    </dgm:pt>
    <dgm:pt modelId="{BAF85C11-A971-4F86-BC98-B9A5C1719E34}" type="pres">
      <dgm:prSet presAssocID="{8DDA38A1-6E30-492F-8E46-9AF43583982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DFAEE04-53BA-4A1D-B8C6-C2BCE3B437B3}" type="pres">
      <dgm:prSet presAssocID="{8F2DE2E1-0B25-4B8D-8E1B-0E4981375B35}" presName="parentLin" presStyleCnt="0"/>
      <dgm:spPr/>
    </dgm:pt>
    <dgm:pt modelId="{AC2AF451-9E99-4140-ADAB-55220E7E71BC}" type="pres">
      <dgm:prSet presAssocID="{8F2DE2E1-0B25-4B8D-8E1B-0E4981375B3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6A8EB8A-EE7E-484A-8207-1F49E145CBB2}" type="pres">
      <dgm:prSet presAssocID="{8F2DE2E1-0B25-4B8D-8E1B-0E4981375B35}" presName="parentText" presStyleLbl="node1" presStyleIdx="0" presStyleCnt="3" custFlipHor="1" custScaleX="309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6708E9-5F27-480F-BAB2-A81BDE3A2FD8}" type="pres">
      <dgm:prSet presAssocID="{8F2DE2E1-0B25-4B8D-8E1B-0E4981375B35}" presName="negativeSpace" presStyleCnt="0"/>
      <dgm:spPr/>
    </dgm:pt>
    <dgm:pt modelId="{3612899E-1744-4ADA-9D03-9D82F731C5F0}" type="pres">
      <dgm:prSet presAssocID="{8F2DE2E1-0B25-4B8D-8E1B-0E4981375B35}" presName="childText" presStyleLbl="conFgAcc1" presStyleIdx="0" presStyleCnt="3">
        <dgm:presLayoutVars>
          <dgm:bulletEnabled val="1"/>
        </dgm:presLayoutVars>
      </dgm:prSet>
      <dgm:spPr/>
    </dgm:pt>
    <dgm:pt modelId="{D1FD51EB-07C4-4506-8FD6-66C248B268F7}" type="pres">
      <dgm:prSet presAssocID="{EF59EE99-0BEF-47B0-BCB0-31BF1DE69F2C}" presName="spaceBetweenRectangles" presStyleCnt="0"/>
      <dgm:spPr/>
    </dgm:pt>
    <dgm:pt modelId="{A0315647-3BA3-4CD9-8A9A-397E4D500186}" type="pres">
      <dgm:prSet presAssocID="{EF7BB057-C4AE-4F5A-83E3-4CAEAEE6EE9B}" presName="parentLin" presStyleCnt="0"/>
      <dgm:spPr/>
    </dgm:pt>
    <dgm:pt modelId="{C07C5137-A3B3-412B-A836-2EA245905BFB}" type="pres">
      <dgm:prSet presAssocID="{EF7BB057-C4AE-4F5A-83E3-4CAEAEE6EE9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B851A0F-AF07-4871-84EF-E18520BB6284}" type="pres">
      <dgm:prSet presAssocID="{EF7BB057-C4AE-4F5A-83E3-4CAEAEE6EE9B}" presName="parentText" presStyleLbl="node1" presStyleIdx="1" presStyleCnt="3" custFlipHor="1" custScaleX="309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513D9C-33C5-4CBD-AC11-778B88DA4A9C}" type="pres">
      <dgm:prSet presAssocID="{EF7BB057-C4AE-4F5A-83E3-4CAEAEE6EE9B}" presName="negativeSpace" presStyleCnt="0"/>
      <dgm:spPr/>
    </dgm:pt>
    <dgm:pt modelId="{B51FF87E-8DA2-4291-95BD-47818582DEB5}" type="pres">
      <dgm:prSet presAssocID="{EF7BB057-C4AE-4F5A-83E3-4CAEAEE6EE9B}" presName="childText" presStyleLbl="conFgAcc1" presStyleIdx="1" presStyleCnt="3">
        <dgm:presLayoutVars>
          <dgm:bulletEnabled val="1"/>
        </dgm:presLayoutVars>
      </dgm:prSet>
      <dgm:spPr/>
    </dgm:pt>
    <dgm:pt modelId="{E53A11EE-F86A-49CE-B714-BADAAE58652D}" type="pres">
      <dgm:prSet presAssocID="{FA8275D6-AE99-487D-8246-002131FC6DC6}" presName="spaceBetweenRectangles" presStyleCnt="0"/>
      <dgm:spPr/>
    </dgm:pt>
    <dgm:pt modelId="{6B9008D6-58A5-4DB8-93E5-89D7BC1BC253}" type="pres">
      <dgm:prSet presAssocID="{D8D54063-C994-42BD-B67E-B2952BA56C6C}" presName="parentLin" presStyleCnt="0"/>
      <dgm:spPr/>
    </dgm:pt>
    <dgm:pt modelId="{75E50E08-03A8-4F10-95BC-53B078420855}" type="pres">
      <dgm:prSet presAssocID="{D8D54063-C994-42BD-B67E-B2952BA56C6C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81235BFC-4ABD-492B-A633-135AB903E7B1}" type="pres">
      <dgm:prSet presAssocID="{D8D54063-C994-42BD-B67E-B2952BA56C6C}" presName="parentText" presStyleLbl="node1" presStyleIdx="2" presStyleCnt="3" custFlipHor="1" custScaleX="310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49A728-E3E0-4F9C-8C65-CEE4F5FBC5BC}" type="pres">
      <dgm:prSet presAssocID="{D8D54063-C994-42BD-B67E-B2952BA56C6C}" presName="negativeSpace" presStyleCnt="0"/>
      <dgm:spPr/>
    </dgm:pt>
    <dgm:pt modelId="{E899F391-6604-4C71-AE98-56294199EEF4}" type="pres">
      <dgm:prSet presAssocID="{D8D54063-C994-42BD-B67E-B2952BA56C6C}" presName="childText" presStyleLbl="conFgAcc1" presStyleIdx="2" presStyleCnt="3" custLinFactNeighborX="-348" custLinFactNeighborY="116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E0C132-5A28-4F1C-BCB7-EB1151A7F957}" type="presOf" srcId="{8DDA38A1-6E30-492F-8E46-9AF43583982E}" destId="{BAF85C11-A971-4F86-BC98-B9A5C1719E34}" srcOrd="0" destOrd="0" presId="urn:microsoft.com/office/officeart/2005/8/layout/list1"/>
    <dgm:cxn modelId="{3359C22E-52A3-4EAC-B0F7-CE19BB461EFE}" type="presOf" srcId="{EF7BB057-C4AE-4F5A-83E3-4CAEAEE6EE9B}" destId="{C07C5137-A3B3-412B-A836-2EA245905BFB}" srcOrd="0" destOrd="0" presId="urn:microsoft.com/office/officeart/2005/8/layout/list1"/>
    <dgm:cxn modelId="{60BB6574-1C43-417A-AE8E-B36EA55D1260}" type="presOf" srcId="{8F2DE2E1-0B25-4B8D-8E1B-0E4981375B35}" destId="{AC2AF451-9E99-4140-ADAB-55220E7E71BC}" srcOrd="0" destOrd="0" presId="urn:microsoft.com/office/officeart/2005/8/layout/list1"/>
    <dgm:cxn modelId="{6632E403-27C1-4415-98C4-B8B350C1014B}" type="presOf" srcId="{D8D54063-C994-42BD-B67E-B2952BA56C6C}" destId="{75E50E08-03A8-4F10-95BC-53B078420855}" srcOrd="0" destOrd="0" presId="urn:microsoft.com/office/officeart/2005/8/layout/list1"/>
    <dgm:cxn modelId="{DD94EAA9-5687-43A4-88F5-97A699A3C128}" type="presOf" srcId="{D8D54063-C994-42BD-B67E-B2952BA56C6C}" destId="{81235BFC-4ABD-492B-A633-135AB903E7B1}" srcOrd="1" destOrd="0" presId="urn:microsoft.com/office/officeart/2005/8/layout/list1"/>
    <dgm:cxn modelId="{89F872CA-16EF-48AF-8739-DF20F2143191}" type="presOf" srcId="{EF7BB057-C4AE-4F5A-83E3-4CAEAEE6EE9B}" destId="{5B851A0F-AF07-4871-84EF-E18520BB6284}" srcOrd="1" destOrd="0" presId="urn:microsoft.com/office/officeart/2005/8/layout/list1"/>
    <dgm:cxn modelId="{B4296308-E5AA-4EE1-B77B-262DBF333939}" srcId="{8DDA38A1-6E30-492F-8E46-9AF43583982E}" destId="{EF7BB057-C4AE-4F5A-83E3-4CAEAEE6EE9B}" srcOrd="1" destOrd="0" parTransId="{E3B28109-3FEE-4612-8FF6-3CB6AC9BBBFE}" sibTransId="{FA8275D6-AE99-487D-8246-002131FC6DC6}"/>
    <dgm:cxn modelId="{0579E8D2-0CAB-4B59-9C42-1086D36B9E9C}" type="presOf" srcId="{8F2DE2E1-0B25-4B8D-8E1B-0E4981375B35}" destId="{F6A8EB8A-EE7E-484A-8207-1F49E145CBB2}" srcOrd="1" destOrd="0" presId="urn:microsoft.com/office/officeart/2005/8/layout/list1"/>
    <dgm:cxn modelId="{3A86008E-63E2-472A-BDDC-1E4398438452}" type="presOf" srcId="{E2EBF2DC-06E1-4929-B85C-E1CEF5CF4AF3}" destId="{E899F391-6604-4C71-AE98-56294199EEF4}" srcOrd="0" destOrd="0" presId="urn:microsoft.com/office/officeart/2005/8/layout/list1"/>
    <dgm:cxn modelId="{8FF6515F-8769-4A20-8BD6-1CBCB2B44E88}" srcId="{D8D54063-C994-42BD-B67E-B2952BA56C6C}" destId="{E2EBF2DC-06E1-4929-B85C-E1CEF5CF4AF3}" srcOrd="0" destOrd="0" parTransId="{83BB1217-4814-4E24-85EF-C2E8C6534CFB}" sibTransId="{D9E16C5F-8257-4606-AF60-349911EAE3A1}"/>
    <dgm:cxn modelId="{0C09AE3B-D3C5-462F-B92D-4431D28D2DD1}" srcId="{8DDA38A1-6E30-492F-8E46-9AF43583982E}" destId="{D8D54063-C994-42BD-B67E-B2952BA56C6C}" srcOrd="2" destOrd="0" parTransId="{8FF5CE3F-8182-4109-B589-C01A481B0A84}" sibTransId="{B9A616F5-9FDD-44BD-9B25-E5B852AB9874}"/>
    <dgm:cxn modelId="{2C5EABBD-53EA-42F3-8968-FD527948D90B}" srcId="{8DDA38A1-6E30-492F-8E46-9AF43583982E}" destId="{8F2DE2E1-0B25-4B8D-8E1B-0E4981375B35}" srcOrd="0" destOrd="0" parTransId="{F2CF11DB-0ED7-4AD8-8A68-EE39C290FCC5}" sibTransId="{EF59EE99-0BEF-47B0-BCB0-31BF1DE69F2C}"/>
    <dgm:cxn modelId="{CE56ABBC-FE50-44A5-A4FE-43730E5FE69A}" type="presParOf" srcId="{BAF85C11-A971-4F86-BC98-B9A5C1719E34}" destId="{5DFAEE04-53BA-4A1D-B8C6-C2BCE3B437B3}" srcOrd="0" destOrd="0" presId="urn:microsoft.com/office/officeart/2005/8/layout/list1"/>
    <dgm:cxn modelId="{3B6F906B-33D3-42CA-9E74-7EC99DBFCFC0}" type="presParOf" srcId="{5DFAEE04-53BA-4A1D-B8C6-C2BCE3B437B3}" destId="{AC2AF451-9E99-4140-ADAB-55220E7E71BC}" srcOrd="0" destOrd="0" presId="urn:microsoft.com/office/officeart/2005/8/layout/list1"/>
    <dgm:cxn modelId="{0EDB3C4C-EA11-40A7-B414-2D83EA761B8E}" type="presParOf" srcId="{5DFAEE04-53BA-4A1D-B8C6-C2BCE3B437B3}" destId="{F6A8EB8A-EE7E-484A-8207-1F49E145CBB2}" srcOrd="1" destOrd="0" presId="urn:microsoft.com/office/officeart/2005/8/layout/list1"/>
    <dgm:cxn modelId="{0A582447-048E-497D-9E12-572D84C53316}" type="presParOf" srcId="{BAF85C11-A971-4F86-BC98-B9A5C1719E34}" destId="{B06708E9-5F27-480F-BAB2-A81BDE3A2FD8}" srcOrd="1" destOrd="0" presId="urn:microsoft.com/office/officeart/2005/8/layout/list1"/>
    <dgm:cxn modelId="{82DABF34-B9B1-4E5B-82EE-851360C36D92}" type="presParOf" srcId="{BAF85C11-A971-4F86-BC98-B9A5C1719E34}" destId="{3612899E-1744-4ADA-9D03-9D82F731C5F0}" srcOrd="2" destOrd="0" presId="urn:microsoft.com/office/officeart/2005/8/layout/list1"/>
    <dgm:cxn modelId="{7979CE22-9266-466A-875E-EB021B9B6517}" type="presParOf" srcId="{BAF85C11-A971-4F86-BC98-B9A5C1719E34}" destId="{D1FD51EB-07C4-4506-8FD6-66C248B268F7}" srcOrd="3" destOrd="0" presId="urn:microsoft.com/office/officeart/2005/8/layout/list1"/>
    <dgm:cxn modelId="{86ED1D66-62E7-4807-9C74-831E263237A8}" type="presParOf" srcId="{BAF85C11-A971-4F86-BC98-B9A5C1719E34}" destId="{A0315647-3BA3-4CD9-8A9A-397E4D500186}" srcOrd="4" destOrd="0" presId="urn:microsoft.com/office/officeart/2005/8/layout/list1"/>
    <dgm:cxn modelId="{36F78E6D-7D74-4A2F-990E-8BE0121019E8}" type="presParOf" srcId="{A0315647-3BA3-4CD9-8A9A-397E4D500186}" destId="{C07C5137-A3B3-412B-A836-2EA245905BFB}" srcOrd="0" destOrd="0" presId="urn:microsoft.com/office/officeart/2005/8/layout/list1"/>
    <dgm:cxn modelId="{7A0FEC3E-7E78-4EB3-B9AA-C990FC97EA5D}" type="presParOf" srcId="{A0315647-3BA3-4CD9-8A9A-397E4D500186}" destId="{5B851A0F-AF07-4871-84EF-E18520BB6284}" srcOrd="1" destOrd="0" presId="urn:microsoft.com/office/officeart/2005/8/layout/list1"/>
    <dgm:cxn modelId="{E32A6780-A2BA-49EE-9CDA-DB89BB951F72}" type="presParOf" srcId="{BAF85C11-A971-4F86-BC98-B9A5C1719E34}" destId="{CC513D9C-33C5-4CBD-AC11-778B88DA4A9C}" srcOrd="5" destOrd="0" presId="urn:microsoft.com/office/officeart/2005/8/layout/list1"/>
    <dgm:cxn modelId="{C31E3C8F-6D80-4453-866C-F768D8144A66}" type="presParOf" srcId="{BAF85C11-A971-4F86-BC98-B9A5C1719E34}" destId="{B51FF87E-8DA2-4291-95BD-47818582DEB5}" srcOrd="6" destOrd="0" presId="urn:microsoft.com/office/officeart/2005/8/layout/list1"/>
    <dgm:cxn modelId="{EBB1F44E-DA3D-4110-84AE-EB1D846642C8}" type="presParOf" srcId="{BAF85C11-A971-4F86-BC98-B9A5C1719E34}" destId="{E53A11EE-F86A-49CE-B714-BADAAE58652D}" srcOrd="7" destOrd="0" presId="urn:microsoft.com/office/officeart/2005/8/layout/list1"/>
    <dgm:cxn modelId="{CF4906C1-0299-4B6E-9871-84F108C55949}" type="presParOf" srcId="{BAF85C11-A971-4F86-BC98-B9A5C1719E34}" destId="{6B9008D6-58A5-4DB8-93E5-89D7BC1BC253}" srcOrd="8" destOrd="0" presId="urn:microsoft.com/office/officeart/2005/8/layout/list1"/>
    <dgm:cxn modelId="{3F982885-CA64-4B61-A935-3B17EAA65C91}" type="presParOf" srcId="{6B9008D6-58A5-4DB8-93E5-89D7BC1BC253}" destId="{75E50E08-03A8-4F10-95BC-53B078420855}" srcOrd="0" destOrd="0" presId="urn:microsoft.com/office/officeart/2005/8/layout/list1"/>
    <dgm:cxn modelId="{22A7DA5E-6034-4B30-A332-EA03B51D10B4}" type="presParOf" srcId="{6B9008D6-58A5-4DB8-93E5-89D7BC1BC253}" destId="{81235BFC-4ABD-492B-A633-135AB903E7B1}" srcOrd="1" destOrd="0" presId="urn:microsoft.com/office/officeart/2005/8/layout/list1"/>
    <dgm:cxn modelId="{83ECADA0-7057-4775-B556-7FD175C3645E}" type="presParOf" srcId="{BAF85C11-A971-4F86-BC98-B9A5C1719E34}" destId="{6A49A728-E3E0-4F9C-8C65-CEE4F5FBC5BC}" srcOrd="9" destOrd="0" presId="urn:microsoft.com/office/officeart/2005/8/layout/list1"/>
    <dgm:cxn modelId="{89D24322-D47E-4E55-B438-C88313EF1B58}" type="presParOf" srcId="{BAF85C11-A971-4F86-BC98-B9A5C1719E34}" destId="{E899F391-6604-4C71-AE98-56294199EEF4}" srcOrd="10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B4A9C71-5243-4375-98C7-BA189146832B}" type="doc">
      <dgm:prSet loTypeId="urn:microsoft.com/office/officeart/2005/8/layout/radial5" loCatId="cycle" qsTypeId="urn:microsoft.com/office/officeart/2005/8/quickstyle/3d1" qsCatId="3D" csTypeId="urn:microsoft.com/office/officeart/2005/8/colors/colorful1#7" csCatId="colorful" phldr="1"/>
      <dgm:spPr/>
      <dgm:t>
        <a:bodyPr/>
        <a:lstStyle/>
        <a:p>
          <a:endParaRPr lang="ru-RU"/>
        </a:p>
      </dgm:t>
    </dgm:pt>
    <dgm:pt modelId="{6F647F05-65E5-443B-9310-4AF895EEC1B0}">
      <dgm:prSet phldrT="[Текст]" custT="1"/>
      <dgm:spPr/>
      <dgm:t>
        <a:bodyPr/>
        <a:lstStyle/>
        <a:p>
          <a:pPr algn="ctr"/>
          <a:r>
            <a:rPr lang="ru-RU" sz="1400" b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</a:r>
          <a:endParaRPr lang="ru-RU" sz="1400" b="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5BFC95B-EA58-4583-BC2B-08582B3ED8DC}" type="parTrans" cxnId="{F280695C-BCD4-44D5-BD42-7B1024E9C69E}">
      <dgm:prSet/>
      <dgm:spPr/>
      <dgm:t>
        <a:bodyPr/>
        <a:lstStyle/>
        <a:p>
          <a:endParaRPr lang="ru-RU"/>
        </a:p>
      </dgm:t>
    </dgm:pt>
    <dgm:pt modelId="{FCC559A8-CB2E-461F-864E-CCB99C0FD9A4}" type="sibTrans" cxnId="{F280695C-BCD4-44D5-BD42-7B1024E9C69E}">
      <dgm:prSet/>
      <dgm:spPr/>
      <dgm:t>
        <a:bodyPr/>
        <a:lstStyle/>
        <a:p>
          <a:endParaRPr lang="ru-RU"/>
        </a:p>
      </dgm:t>
    </dgm:pt>
    <dgm:pt modelId="{3BA0FA79-0F0A-4F39-8C6F-85BF113366C3}">
      <dgm:prSet phldrT="[Текст]"/>
      <dgm:spPr>
        <a:solidFill>
          <a:schemeClr val="accent1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 smtClean="0"/>
        </a:p>
        <a:p>
          <a:endParaRPr lang="ru-RU" dirty="0"/>
        </a:p>
      </dgm:t>
    </dgm:pt>
    <dgm:pt modelId="{66E51CD7-05D6-4658-BDAA-92C6F3E19708}" type="parTrans" cxnId="{4A189105-0239-4451-ACE0-D31E9CBF66B8}">
      <dgm:prSet/>
      <dgm:spPr>
        <a:solidFill>
          <a:schemeClr val="accent1">
            <a:lumMod val="90000"/>
          </a:schemeClr>
        </a:solidFill>
      </dgm:spPr>
      <dgm:t>
        <a:bodyPr/>
        <a:lstStyle/>
        <a:p>
          <a:endParaRPr lang="ru-RU" dirty="0"/>
        </a:p>
      </dgm:t>
    </dgm:pt>
    <dgm:pt modelId="{3F86135B-3CC7-4CEB-B411-92453A9354E3}" type="sibTrans" cxnId="{4A189105-0239-4451-ACE0-D31E9CBF66B8}">
      <dgm:prSet/>
      <dgm:spPr/>
      <dgm:t>
        <a:bodyPr/>
        <a:lstStyle/>
        <a:p>
          <a:endParaRPr lang="ru-RU"/>
        </a:p>
      </dgm:t>
    </dgm:pt>
    <dgm:pt modelId="{420BA717-63F2-4ED1-9193-BDF0AD7BC7EB}">
      <dgm:prSet phldrT="[Текст]"/>
      <dgm:spPr>
        <a:solidFill>
          <a:srgbClr val="E0C0A0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A8FC0520-4E1C-47C9-9459-5A566E2A3269}" type="parTrans" cxnId="{420E5929-73A4-4A38-8264-96367E09F888}">
      <dgm:prSet/>
      <dgm:spPr>
        <a:solidFill>
          <a:srgbClr val="E0C0A0"/>
        </a:solidFill>
      </dgm:spPr>
      <dgm:t>
        <a:bodyPr/>
        <a:lstStyle/>
        <a:p>
          <a:endParaRPr lang="ru-RU" dirty="0"/>
        </a:p>
      </dgm:t>
    </dgm:pt>
    <dgm:pt modelId="{93B10FAD-F9FB-447F-AB26-67CC3C3A8B52}" type="sibTrans" cxnId="{420E5929-73A4-4A38-8264-96367E09F888}">
      <dgm:prSet/>
      <dgm:spPr/>
      <dgm:t>
        <a:bodyPr/>
        <a:lstStyle/>
        <a:p>
          <a:endParaRPr lang="ru-RU"/>
        </a:p>
      </dgm:t>
    </dgm:pt>
    <dgm:pt modelId="{AA0A2BD5-A368-4F17-8E9D-23F1FC377812}">
      <dgm:prSet phldrT="[Текст]"/>
      <dgm:spPr>
        <a:solidFill>
          <a:srgbClr val="FF3399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598F354-400C-439C-BDD5-729D663E252E}" type="parTrans" cxnId="{48ECD170-E6C5-489E-A263-20CC615C17AB}">
      <dgm:prSet/>
      <dgm:spPr>
        <a:solidFill>
          <a:srgbClr val="FF3399"/>
        </a:solidFill>
      </dgm:spPr>
      <dgm:t>
        <a:bodyPr/>
        <a:lstStyle/>
        <a:p>
          <a:endParaRPr lang="ru-RU" dirty="0"/>
        </a:p>
      </dgm:t>
    </dgm:pt>
    <dgm:pt modelId="{0A69E1AC-CA25-4F66-967D-B64CF01B740F}" type="sibTrans" cxnId="{48ECD170-E6C5-489E-A263-20CC615C17AB}">
      <dgm:prSet/>
      <dgm:spPr/>
      <dgm:t>
        <a:bodyPr/>
        <a:lstStyle/>
        <a:p>
          <a:endParaRPr lang="ru-RU"/>
        </a:p>
      </dgm:t>
    </dgm:pt>
    <dgm:pt modelId="{D78F1D4C-A2EF-4C56-940B-FB3F18A7298D}">
      <dgm:prSet phldrT="[Текст]"/>
      <dgm:spPr>
        <a:solidFill>
          <a:srgbClr val="00B0F0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3B6B2775-EA0D-4CA6-A4A3-0187E341F68C}" type="sibTrans" cxnId="{A00878C0-A87A-42B9-83D7-EE8880E34935}">
      <dgm:prSet/>
      <dgm:spPr/>
      <dgm:t>
        <a:bodyPr/>
        <a:lstStyle/>
        <a:p>
          <a:endParaRPr lang="ru-RU"/>
        </a:p>
      </dgm:t>
    </dgm:pt>
    <dgm:pt modelId="{08170AFC-8E89-4179-A96D-636AFFD8C3F3}" type="parTrans" cxnId="{A00878C0-A87A-42B9-83D7-EE8880E34935}">
      <dgm:prSet/>
      <dgm:spPr>
        <a:solidFill>
          <a:srgbClr val="00B0F0"/>
        </a:solidFill>
      </dgm:spPr>
      <dgm:t>
        <a:bodyPr/>
        <a:lstStyle/>
        <a:p>
          <a:endParaRPr lang="ru-RU" dirty="0"/>
        </a:p>
      </dgm:t>
    </dgm:pt>
    <dgm:pt modelId="{62E153EB-408C-4CB3-B6CA-2A439518E14B}">
      <dgm:prSet phldrT="[Текст]"/>
      <dgm:spPr>
        <a:solidFill>
          <a:schemeClr val="accent3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9F9F7AF-4DAB-4B6C-A26F-22C945FB8A80}" type="sibTrans" cxnId="{54059384-7D56-4783-9E6B-CB7051B26B45}">
      <dgm:prSet/>
      <dgm:spPr/>
      <dgm:t>
        <a:bodyPr/>
        <a:lstStyle/>
        <a:p>
          <a:endParaRPr lang="ru-RU"/>
        </a:p>
      </dgm:t>
    </dgm:pt>
    <dgm:pt modelId="{77DF95E1-3397-43CE-99EF-E82D1E9B2066}" type="parTrans" cxnId="{54059384-7D56-4783-9E6B-CB7051B26B45}">
      <dgm:prSet/>
      <dgm:spPr>
        <a:solidFill>
          <a:schemeClr val="bg1"/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ru-RU" dirty="0"/>
        </a:p>
      </dgm:t>
    </dgm:pt>
    <dgm:pt modelId="{9F96D360-CB55-48DB-9778-BF90DCE1129E}">
      <dgm:prSet phldrT="[Текст]"/>
      <dgm:spPr>
        <a:solidFill>
          <a:srgbClr val="FFFF00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286A4893-ECEC-4EFE-BAC3-3F1C84511E21}" type="sibTrans" cxnId="{ABB8D3AC-32ED-44B8-98D1-601987ACC1D1}">
      <dgm:prSet/>
      <dgm:spPr/>
      <dgm:t>
        <a:bodyPr/>
        <a:lstStyle/>
        <a:p>
          <a:endParaRPr lang="ru-RU"/>
        </a:p>
      </dgm:t>
    </dgm:pt>
    <dgm:pt modelId="{BC4B6763-2F33-4CCB-B9CC-377BBD0F0800}" type="parTrans" cxnId="{ABB8D3AC-32ED-44B8-98D1-601987ACC1D1}">
      <dgm:prSet/>
      <dgm:spPr>
        <a:solidFill>
          <a:srgbClr val="FFFF00"/>
        </a:solidFill>
      </dgm:spPr>
      <dgm:t>
        <a:bodyPr/>
        <a:lstStyle/>
        <a:p>
          <a:endParaRPr lang="ru-RU" dirty="0"/>
        </a:p>
      </dgm:t>
    </dgm:pt>
    <dgm:pt modelId="{D2A69AB7-A0A6-4501-95CD-2902A3384DE3}">
      <dgm:prSet phldrT="[Текст]"/>
      <dgm:spPr>
        <a:solidFill>
          <a:srgbClr val="FF9933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B4AB27D7-F679-4C2F-B351-354C992C8F30}" type="sibTrans" cxnId="{BDBC8127-C9A5-4636-AF0A-79E42F53D923}">
      <dgm:prSet/>
      <dgm:spPr/>
      <dgm:t>
        <a:bodyPr/>
        <a:lstStyle/>
        <a:p>
          <a:endParaRPr lang="ru-RU"/>
        </a:p>
      </dgm:t>
    </dgm:pt>
    <dgm:pt modelId="{9DEE7B50-C1CB-48D2-999B-DF1098A88396}" type="parTrans" cxnId="{BDBC8127-C9A5-4636-AF0A-79E42F53D923}">
      <dgm:prSet/>
      <dgm:spPr>
        <a:solidFill>
          <a:srgbClr val="FF9900"/>
        </a:solidFill>
      </dgm:spPr>
      <dgm:t>
        <a:bodyPr/>
        <a:lstStyle/>
        <a:p>
          <a:endParaRPr lang="ru-RU" dirty="0"/>
        </a:p>
      </dgm:t>
    </dgm:pt>
    <dgm:pt modelId="{637E412C-91EE-486E-8354-15F2384BE3EA}">
      <dgm:prSet phldrT="[Текст]"/>
      <dgm:spPr>
        <a:solidFill>
          <a:srgbClr val="FF0000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C021BE46-16AF-4372-B2A0-67875E2C82CF}" type="parTrans" cxnId="{EA60BD94-54CE-450D-A117-19A3057D3DE3}">
      <dgm:prSet/>
      <dgm:spPr>
        <a:solidFill>
          <a:srgbClr val="FF0000"/>
        </a:solidFill>
      </dgm:spPr>
      <dgm:t>
        <a:bodyPr/>
        <a:lstStyle/>
        <a:p>
          <a:endParaRPr lang="ru-RU" dirty="0"/>
        </a:p>
      </dgm:t>
    </dgm:pt>
    <dgm:pt modelId="{6923DAD3-03A3-4184-9D76-6CCF9386A60A}" type="sibTrans" cxnId="{EA60BD94-54CE-450D-A117-19A3057D3DE3}">
      <dgm:prSet/>
      <dgm:spPr/>
      <dgm:t>
        <a:bodyPr/>
        <a:lstStyle/>
        <a:p>
          <a:endParaRPr lang="ru-RU"/>
        </a:p>
      </dgm:t>
    </dgm:pt>
    <dgm:pt modelId="{D63A74EC-A1EC-4823-AB28-835C2DE63D58}">
      <dgm:prSet phldrT="[Текст]"/>
      <dgm:spPr>
        <a:solidFill>
          <a:srgbClr val="00B050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8D513BD1-7137-4BB2-A1F4-1B02EFB0F34F}" type="parTrans" cxnId="{A5BC18A6-1C74-45AC-A35E-DB57538BF8E8}">
      <dgm:prSet/>
      <dgm:spPr>
        <a:solidFill>
          <a:srgbClr val="00B050"/>
        </a:solidFill>
      </dgm:spPr>
      <dgm:t>
        <a:bodyPr/>
        <a:lstStyle/>
        <a:p>
          <a:endParaRPr lang="ru-RU" dirty="0"/>
        </a:p>
      </dgm:t>
    </dgm:pt>
    <dgm:pt modelId="{791BBDCE-20BF-42D5-A05C-65C02968CEA7}" type="sibTrans" cxnId="{A5BC18A6-1C74-45AC-A35E-DB57538BF8E8}">
      <dgm:prSet/>
      <dgm:spPr/>
      <dgm:t>
        <a:bodyPr/>
        <a:lstStyle/>
        <a:p>
          <a:endParaRPr lang="ru-RU"/>
        </a:p>
      </dgm:t>
    </dgm:pt>
    <dgm:pt modelId="{4B1A8440-411B-4A5D-AFC7-3583C59ADD0E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082CE592-953F-441B-B0C2-F864433A8493}" type="parTrans" cxnId="{C76B1FDD-1515-4548-A84A-CDE5C2B70761}">
      <dgm:prSet/>
      <dgm:spPr/>
      <dgm:t>
        <a:bodyPr/>
        <a:lstStyle/>
        <a:p>
          <a:endParaRPr lang="ru-RU" dirty="0"/>
        </a:p>
      </dgm:t>
    </dgm:pt>
    <dgm:pt modelId="{0D0679BE-35CF-4C4A-B8A9-7CB6E4D6163D}" type="sibTrans" cxnId="{C76B1FDD-1515-4548-A84A-CDE5C2B70761}">
      <dgm:prSet/>
      <dgm:spPr/>
      <dgm:t>
        <a:bodyPr/>
        <a:lstStyle/>
        <a:p>
          <a:endParaRPr lang="ru-RU"/>
        </a:p>
      </dgm:t>
    </dgm:pt>
    <dgm:pt modelId="{C6497136-D4E4-4A56-BB86-3D1E91D58936}">
      <dgm:prSet phldrT="[Текст]" custRadScaleRad="91246" custRadScaleInc="94145"/>
      <dgm:spPr>
        <a:solidFill>
          <a:srgbClr val="FFFF00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2C9CFB90-288E-435A-A0E2-B66CF5AE6470}" type="parTrans" cxnId="{173D936E-5DA5-4B56-BE74-49D99604F8FE}">
      <dgm:prSet/>
      <dgm:spPr/>
      <dgm:t>
        <a:bodyPr/>
        <a:lstStyle/>
        <a:p>
          <a:endParaRPr lang="ru-RU"/>
        </a:p>
      </dgm:t>
    </dgm:pt>
    <dgm:pt modelId="{3CFF0446-8A4D-4BCE-8FFE-8E96AF010499}" type="sibTrans" cxnId="{173D936E-5DA5-4B56-BE74-49D99604F8FE}">
      <dgm:prSet/>
      <dgm:spPr/>
      <dgm:t>
        <a:bodyPr/>
        <a:lstStyle/>
        <a:p>
          <a:endParaRPr lang="ru-RU"/>
        </a:p>
      </dgm:t>
    </dgm:pt>
    <dgm:pt modelId="{BC8E153F-2CE2-4EB4-9C36-CD34A2B586A3}">
      <dgm:prSet phldrT="[Текст]" custRadScaleRad="91246" custRadScaleInc="94145"/>
      <dgm:spPr>
        <a:solidFill>
          <a:srgbClr val="FFFF00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8AF024A-04D4-4799-813F-B771D83F6376}" type="parTrans" cxnId="{C943A19F-66BD-47C4-9111-2C8D48A75A89}">
      <dgm:prSet/>
      <dgm:spPr/>
      <dgm:t>
        <a:bodyPr/>
        <a:lstStyle/>
        <a:p>
          <a:endParaRPr lang="ru-RU"/>
        </a:p>
      </dgm:t>
    </dgm:pt>
    <dgm:pt modelId="{93781863-1540-4788-BE1D-D2E513C72F00}" type="sibTrans" cxnId="{C943A19F-66BD-47C4-9111-2C8D48A75A89}">
      <dgm:prSet/>
      <dgm:spPr/>
      <dgm:t>
        <a:bodyPr/>
        <a:lstStyle/>
        <a:p>
          <a:endParaRPr lang="ru-RU"/>
        </a:p>
      </dgm:t>
    </dgm:pt>
    <dgm:pt modelId="{6CCB361F-5B2D-440C-9614-ACBEB3052CF7}">
      <dgm:prSet phldrT="[Текст]" custRadScaleRad="91246" custRadScaleInc="94145"/>
      <dgm:spPr>
        <a:solidFill>
          <a:srgbClr val="FFFF00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B5F8CDD1-CB7E-49C1-BDC5-ADEB6E5015F7}" type="parTrans" cxnId="{27F050FA-D175-4A12-9BE5-8B4993489FDA}">
      <dgm:prSet/>
      <dgm:spPr/>
      <dgm:t>
        <a:bodyPr/>
        <a:lstStyle/>
        <a:p>
          <a:endParaRPr lang="ru-RU"/>
        </a:p>
      </dgm:t>
    </dgm:pt>
    <dgm:pt modelId="{C4A26FE9-2187-4CFA-9E41-23460D108301}" type="sibTrans" cxnId="{27F050FA-D175-4A12-9BE5-8B4993489FDA}">
      <dgm:prSet/>
      <dgm:spPr/>
      <dgm:t>
        <a:bodyPr/>
        <a:lstStyle/>
        <a:p>
          <a:endParaRPr lang="ru-RU"/>
        </a:p>
      </dgm:t>
    </dgm:pt>
    <dgm:pt modelId="{806595E2-1BCD-46C1-AB66-BEA2311B2EA6}">
      <dgm:prSet phldrT="[Текст]" custRadScaleRad="91246" custRadScaleInc="94145"/>
      <dgm:spPr>
        <a:solidFill>
          <a:srgbClr val="FFFF00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AEE60309-A8E5-47A0-B7BC-F8E3E7A6593C}" type="parTrans" cxnId="{16DDED3D-2A31-4274-9379-5973371BF2F4}">
      <dgm:prSet/>
      <dgm:spPr/>
      <dgm:t>
        <a:bodyPr/>
        <a:lstStyle/>
        <a:p>
          <a:endParaRPr lang="ru-RU"/>
        </a:p>
      </dgm:t>
    </dgm:pt>
    <dgm:pt modelId="{64E70275-ED1D-4C42-8999-831DFCA68177}" type="sibTrans" cxnId="{16DDED3D-2A31-4274-9379-5973371BF2F4}">
      <dgm:prSet/>
      <dgm:spPr/>
      <dgm:t>
        <a:bodyPr/>
        <a:lstStyle/>
        <a:p>
          <a:endParaRPr lang="ru-RU"/>
        </a:p>
      </dgm:t>
    </dgm:pt>
    <dgm:pt modelId="{17E9B252-B5B6-4CB8-9DD9-36784EDA44C3}">
      <dgm:prSet phldrT="[Текст]" custRadScaleRad="86843" custRadScaleInc="2117"/>
      <dgm:spPr>
        <a:solidFill>
          <a:srgbClr val="E0C0A0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8C4368A4-96E0-4FC9-99E8-47F0600C6FD6}" type="parTrans" cxnId="{2BA19AA3-D0E3-4B0C-8587-A5A07E31E41E}">
      <dgm:prSet/>
      <dgm:spPr/>
      <dgm:t>
        <a:bodyPr/>
        <a:lstStyle/>
        <a:p>
          <a:endParaRPr lang="ru-RU"/>
        </a:p>
      </dgm:t>
    </dgm:pt>
    <dgm:pt modelId="{82353D08-0E37-4D77-98C6-CC6144BA5081}" type="sibTrans" cxnId="{2BA19AA3-D0E3-4B0C-8587-A5A07E31E41E}">
      <dgm:prSet/>
      <dgm:spPr/>
      <dgm:t>
        <a:bodyPr/>
        <a:lstStyle/>
        <a:p>
          <a:endParaRPr lang="ru-RU"/>
        </a:p>
      </dgm:t>
    </dgm:pt>
    <dgm:pt modelId="{6DFE941B-7E2C-4E81-9BC2-32D60B11C27E}">
      <dgm:prSet phldrT="[Текст]" custRadScaleRad="86843" custRadScaleInc="2117"/>
      <dgm:spPr>
        <a:solidFill>
          <a:srgbClr val="E0C0A0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C300628D-CCC9-422A-96FD-C8C18D844AB7}" type="parTrans" cxnId="{C57B8220-25AB-4648-A4F6-DF8D6C533D7E}">
      <dgm:prSet/>
      <dgm:spPr/>
      <dgm:t>
        <a:bodyPr/>
        <a:lstStyle/>
        <a:p>
          <a:endParaRPr lang="ru-RU"/>
        </a:p>
      </dgm:t>
    </dgm:pt>
    <dgm:pt modelId="{7F7E2758-724D-40C9-AEB8-2F8ABFACD812}" type="sibTrans" cxnId="{C57B8220-25AB-4648-A4F6-DF8D6C533D7E}">
      <dgm:prSet/>
      <dgm:spPr/>
      <dgm:t>
        <a:bodyPr/>
        <a:lstStyle/>
        <a:p>
          <a:endParaRPr lang="ru-RU"/>
        </a:p>
      </dgm:t>
    </dgm:pt>
    <dgm:pt modelId="{A00886FB-A3F2-4336-B88D-2CEDA7ECA9F4}">
      <dgm:prSet phldrT="[Текст]" custRadScaleRad="86843" custRadScaleInc="2117"/>
      <dgm:spPr>
        <a:solidFill>
          <a:srgbClr val="E0C0A0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364C037F-BC42-4BE6-A525-272CD653B238}" type="parTrans" cxnId="{5B5469F7-FCEF-46E1-8AB5-2F232AA1C852}">
      <dgm:prSet/>
      <dgm:spPr/>
      <dgm:t>
        <a:bodyPr/>
        <a:lstStyle/>
        <a:p>
          <a:endParaRPr lang="ru-RU"/>
        </a:p>
      </dgm:t>
    </dgm:pt>
    <dgm:pt modelId="{B679E3F9-6454-4FBF-B2B0-FF1F5E83FD9C}" type="sibTrans" cxnId="{5B5469F7-FCEF-46E1-8AB5-2F232AA1C852}">
      <dgm:prSet/>
      <dgm:spPr/>
      <dgm:t>
        <a:bodyPr/>
        <a:lstStyle/>
        <a:p>
          <a:endParaRPr lang="ru-RU"/>
        </a:p>
      </dgm:t>
    </dgm:pt>
    <dgm:pt modelId="{8B82EA68-B59A-424E-9756-C221A13DB47F}" type="pres">
      <dgm:prSet presAssocID="{6B4A9C71-5243-4375-98C7-BA189146832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72E44C-8498-48F8-9652-E5DD6AC5818D}" type="pres">
      <dgm:prSet presAssocID="{6F647F05-65E5-443B-9310-4AF895EEC1B0}" presName="centerShape" presStyleLbl="node0" presStyleIdx="0" presStyleCnt="1" custScaleX="196850" custScaleY="186895" custLinFactNeighborX="-908" custLinFactNeighborY="1704"/>
      <dgm:spPr/>
      <dgm:t>
        <a:bodyPr/>
        <a:lstStyle/>
        <a:p>
          <a:endParaRPr lang="ru-RU"/>
        </a:p>
      </dgm:t>
    </dgm:pt>
    <dgm:pt modelId="{4731EA70-1FA8-49F5-A6BF-4AE9CB97C303}" type="pres">
      <dgm:prSet presAssocID="{8D513BD1-7137-4BB2-A1F4-1B02EFB0F34F}" presName="parTrans" presStyleLbl="sibTrans2D1" presStyleIdx="0" presStyleCnt="10" custScaleX="92206" custScaleY="126734" custLinFactNeighborX="-7770" custLinFactNeighborY="707"/>
      <dgm:spPr/>
      <dgm:t>
        <a:bodyPr/>
        <a:lstStyle/>
        <a:p>
          <a:endParaRPr lang="ru-RU"/>
        </a:p>
      </dgm:t>
    </dgm:pt>
    <dgm:pt modelId="{8D15C70B-27DC-4BC4-8B54-1A6B8CC1DBC1}" type="pres">
      <dgm:prSet presAssocID="{8D513BD1-7137-4BB2-A1F4-1B02EFB0F34F}" presName="connectorText" presStyleLbl="sibTrans2D1" presStyleIdx="0" presStyleCnt="10"/>
      <dgm:spPr/>
      <dgm:t>
        <a:bodyPr/>
        <a:lstStyle/>
        <a:p>
          <a:endParaRPr lang="ru-RU"/>
        </a:p>
      </dgm:t>
    </dgm:pt>
    <dgm:pt modelId="{E2EC1D87-F728-458A-8AB1-7A3D78F9D25E}" type="pres">
      <dgm:prSet presAssocID="{D63A74EC-A1EC-4823-AB28-835C2DE63D58}" presName="node" presStyleLbl="node1" presStyleIdx="0" presStyleCnt="10" custRadScaleRad="97835" custRadScaleInc="-462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E222DD-64BD-4A89-BBB9-2B80D8318D4A}" type="pres">
      <dgm:prSet presAssocID="{082CE592-953F-441B-B0C2-F864433A8493}" presName="parTrans" presStyleLbl="sibTrans2D1" presStyleIdx="1" presStyleCnt="10"/>
      <dgm:spPr/>
      <dgm:t>
        <a:bodyPr/>
        <a:lstStyle/>
        <a:p>
          <a:endParaRPr lang="ru-RU"/>
        </a:p>
      </dgm:t>
    </dgm:pt>
    <dgm:pt modelId="{839DF450-14DD-4280-9AEE-DA73938E9B9D}" type="pres">
      <dgm:prSet presAssocID="{082CE592-953F-441B-B0C2-F864433A8493}" presName="connectorText" presStyleLbl="sibTrans2D1" presStyleIdx="1" presStyleCnt="10"/>
      <dgm:spPr/>
      <dgm:t>
        <a:bodyPr/>
        <a:lstStyle/>
        <a:p>
          <a:endParaRPr lang="ru-RU"/>
        </a:p>
      </dgm:t>
    </dgm:pt>
    <dgm:pt modelId="{73BC26A8-8D0F-45E6-9E3B-37EADD227262}" type="pres">
      <dgm:prSet presAssocID="{4B1A8440-411B-4A5D-AFC7-3583C59ADD0E}" presName="node" presStyleLbl="node1" presStyleIdx="1" presStyleCnt="10" custRadScaleRad="102428" custRadScaleInc="638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93DE9-E67A-4CE1-BC6B-5C458B1137B0}" type="pres">
      <dgm:prSet presAssocID="{C021BE46-16AF-4372-B2A0-67875E2C82CF}" presName="parTrans" presStyleLbl="sibTrans2D1" presStyleIdx="2" presStyleCnt="10"/>
      <dgm:spPr/>
      <dgm:t>
        <a:bodyPr/>
        <a:lstStyle/>
        <a:p>
          <a:endParaRPr lang="ru-RU"/>
        </a:p>
      </dgm:t>
    </dgm:pt>
    <dgm:pt modelId="{DA660ED5-C4B7-4208-928A-B8DD66837486}" type="pres">
      <dgm:prSet presAssocID="{C021BE46-16AF-4372-B2A0-67875E2C82CF}" presName="connectorText" presStyleLbl="sibTrans2D1" presStyleIdx="2" presStyleCnt="10"/>
      <dgm:spPr/>
      <dgm:t>
        <a:bodyPr/>
        <a:lstStyle/>
        <a:p>
          <a:endParaRPr lang="ru-RU"/>
        </a:p>
      </dgm:t>
    </dgm:pt>
    <dgm:pt modelId="{D8B200F5-4D07-49B2-A587-C2FE6CEC49F8}" type="pres">
      <dgm:prSet presAssocID="{637E412C-91EE-486E-8354-15F2384BE3EA}" presName="node" presStyleLbl="node1" presStyleIdx="2" presStyleCnt="10" custRadScaleRad="81685" custRadScaleInc="176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EAB10C-E176-4610-B2C6-BE8F83AD0F9B}" type="pres">
      <dgm:prSet presAssocID="{A8FC0520-4E1C-47C9-9459-5A566E2A3269}" presName="parTrans" presStyleLbl="sibTrans2D1" presStyleIdx="3" presStyleCnt="10"/>
      <dgm:spPr/>
      <dgm:t>
        <a:bodyPr/>
        <a:lstStyle/>
        <a:p>
          <a:endParaRPr lang="ru-RU"/>
        </a:p>
      </dgm:t>
    </dgm:pt>
    <dgm:pt modelId="{47F0322C-5978-482D-A409-1280E22C6D82}" type="pres">
      <dgm:prSet presAssocID="{A8FC0520-4E1C-47C9-9459-5A566E2A3269}" presName="connectorText" presStyleLbl="sibTrans2D1" presStyleIdx="3" presStyleCnt="10"/>
      <dgm:spPr/>
      <dgm:t>
        <a:bodyPr/>
        <a:lstStyle/>
        <a:p>
          <a:endParaRPr lang="ru-RU"/>
        </a:p>
      </dgm:t>
    </dgm:pt>
    <dgm:pt modelId="{FFE63D16-C443-42C8-BB30-4CA61876A647}" type="pres">
      <dgm:prSet presAssocID="{420BA717-63F2-4ED1-9193-BDF0AD7BC7EB}" presName="node" presStyleLbl="node1" presStyleIdx="3" presStyleCnt="10" custScaleY="99999" custRadScaleRad="86843" custRadScaleInc="21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50D33-9BD9-4D37-A533-789F5554AFB5}" type="pres">
      <dgm:prSet presAssocID="{6598F354-400C-439C-BDD5-729D663E252E}" presName="parTrans" presStyleLbl="sibTrans2D1" presStyleIdx="4" presStyleCnt="10"/>
      <dgm:spPr/>
      <dgm:t>
        <a:bodyPr/>
        <a:lstStyle/>
        <a:p>
          <a:endParaRPr lang="ru-RU"/>
        </a:p>
      </dgm:t>
    </dgm:pt>
    <dgm:pt modelId="{F326903B-AF5C-41D9-A950-9DE60C069BDF}" type="pres">
      <dgm:prSet presAssocID="{6598F354-400C-439C-BDD5-729D663E252E}" presName="connectorText" presStyleLbl="sibTrans2D1" presStyleIdx="4" presStyleCnt="10"/>
      <dgm:spPr/>
      <dgm:t>
        <a:bodyPr/>
        <a:lstStyle/>
        <a:p>
          <a:endParaRPr lang="ru-RU"/>
        </a:p>
      </dgm:t>
    </dgm:pt>
    <dgm:pt modelId="{EB1C3899-7B42-47CD-912B-DD035472498D}" type="pres">
      <dgm:prSet presAssocID="{AA0A2BD5-A368-4F17-8E9D-23F1FC377812}" presName="node" presStyleLbl="node1" presStyleIdx="4" presStyleCnt="10" custRadScaleRad="90142" custRadScaleInc="-237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5553CB-2478-4421-B002-5FA728364A78}" type="pres">
      <dgm:prSet presAssocID="{9DEE7B50-C1CB-48D2-999B-DF1098A88396}" presName="parTrans" presStyleLbl="sibTrans2D1" presStyleIdx="5" presStyleCnt="10"/>
      <dgm:spPr/>
      <dgm:t>
        <a:bodyPr/>
        <a:lstStyle/>
        <a:p>
          <a:endParaRPr lang="ru-RU"/>
        </a:p>
      </dgm:t>
    </dgm:pt>
    <dgm:pt modelId="{881BA4B6-6173-4BE7-ACB0-127409627ABA}" type="pres">
      <dgm:prSet presAssocID="{9DEE7B50-C1CB-48D2-999B-DF1098A88396}" presName="connectorText" presStyleLbl="sibTrans2D1" presStyleIdx="5" presStyleCnt="10"/>
      <dgm:spPr/>
      <dgm:t>
        <a:bodyPr/>
        <a:lstStyle/>
        <a:p>
          <a:endParaRPr lang="ru-RU"/>
        </a:p>
      </dgm:t>
    </dgm:pt>
    <dgm:pt modelId="{FED909B6-8F19-4D98-AAC2-EBEEF4830C2B}" type="pres">
      <dgm:prSet presAssocID="{D2A69AB7-A0A6-4501-95CD-2902A3384DE3}" presName="node" presStyleLbl="node1" presStyleIdx="5" presStyleCnt="10" custRadScaleRad="87069" custRadScaleInc="-492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B7EB92-DF16-476D-BB87-6C0D26E26F61}" type="pres">
      <dgm:prSet presAssocID="{BC4B6763-2F33-4CCB-B9CC-377BBD0F0800}" presName="parTrans" presStyleLbl="sibTrans2D1" presStyleIdx="6" presStyleCnt="10"/>
      <dgm:spPr/>
      <dgm:t>
        <a:bodyPr/>
        <a:lstStyle/>
        <a:p>
          <a:endParaRPr lang="ru-RU"/>
        </a:p>
      </dgm:t>
    </dgm:pt>
    <dgm:pt modelId="{E3A5A4EE-729B-477E-AEA8-7FC61FA6B941}" type="pres">
      <dgm:prSet presAssocID="{BC4B6763-2F33-4CCB-B9CC-377BBD0F0800}" presName="connectorText" presStyleLbl="sibTrans2D1" presStyleIdx="6" presStyleCnt="10"/>
      <dgm:spPr/>
      <dgm:t>
        <a:bodyPr/>
        <a:lstStyle/>
        <a:p>
          <a:endParaRPr lang="ru-RU"/>
        </a:p>
      </dgm:t>
    </dgm:pt>
    <dgm:pt modelId="{69EA0517-EDCB-4CEB-899F-D56DCF7B4404}" type="pres">
      <dgm:prSet presAssocID="{9F96D360-CB55-48DB-9778-BF90DCE1129E}" presName="node" presStyleLbl="node1" presStyleIdx="6" presStyleCnt="10" custRadScaleRad="89210" custRadScaleInc="1039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035AEB-3A20-4DC3-9A60-032AB2743B03}" type="pres">
      <dgm:prSet presAssocID="{77DF95E1-3397-43CE-99EF-E82D1E9B2066}" presName="parTrans" presStyleLbl="sibTrans2D1" presStyleIdx="7" presStyleCnt="10"/>
      <dgm:spPr/>
      <dgm:t>
        <a:bodyPr/>
        <a:lstStyle/>
        <a:p>
          <a:endParaRPr lang="ru-RU"/>
        </a:p>
      </dgm:t>
    </dgm:pt>
    <dgm:pt modelId="{4273F29E-B93C-44D6-A671-FCDC77ED9BA3}" type="pres">
      <dgm:prSet presAssocID="{77DF95E1-3397-43CE-99EF-E82D1E9B2066}" presName="connectorText" presStyleLbl="sibTrans2D1" presStyleIdx="7" presStyleCnt="10"/>
      <dgm:spPr/>
      <dgm:t>
        <a:bodyPr/>
        <a:lstStyle/>
        <a:p>
          <a:endParaRPr lang="ru-RU"/>
        </a:p>
      </dgm:t>
    </dgm:pt>
    <dgm:pt modelId="{83F11675-07D9-406F-853D-13FD28BBB805}" type="pres">
      <dgm:prSet presAssocID="{62E153EB-408C-4CB3-B6CA-2A439518E14B}" presName="node" presStyleLbl="node1" presStyleIdx="7" presStyleCnt="10" custRadScaleRad="90317" custRadScaleInc="764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27FC25-052B-426A-9E06-117E992234F6}" type="pres">
      <dgm:prSet presAssocID="{08170AFC-8E89-4179-A96D-636AFFD8C3F3}" presName="parTrans" presStyleLbl="sibTrans2D1" presStyleIdx="8" presStyleCnt="10"/>
      <dgm:spPr/>
      <dgm:t>
        <a:bodyPr/>
        <a:lstStyle/>
        <a:p>
          <a:endParaRPr lang="ru-RU"/>
        </a:p>
      </dgm:t>
    </dgm:pt>
    <dgm:pt modelId="{53D78D63-5F88-4163-9535-46A64127BD3A}" type="pres">
      <dgm:prSet presAssocID="{08170AFC-8E89-4179-A96D-636AFFD8C3F3}" presName="connectorText" presStyleLbl="sibTrans2D1" presStyleIdx="8" presStyleCnt="10"/>
      <dgm:spPr/>
      <dgm:t>
        <a:bodyPr/>
        <a:lstStyle/>
        <a:p>
          <a:endParaRPr lang="ru-RU"/>
        </a:p>
      </dgm:t>
    </dgm:pt>
    <dgm:pt modelId="{EDA34655-9131-4731-957F-5382F53A0660}" type="pres">
      <dgm:prSet presAssocID="{D78F1D4C-A2EF-4C56-940B-FB3F18A7298D}" presName="node" presStyleLbl="node1" presStyleIdx="8" presStyleCnt="10" custRadScaleRad="96094" custRadScaleInc="425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3B84E4-4A31-43DB-B3BF-8E8EF2B79F2D}" type="pres">
      <dgm:prSet presAssocID="{66E51CD7-05D6-4658-BDAA-92C6F3E19708}" presName="parTrans" presStyleLbl="sibTrans2D1" presStyleIdx="9" presStyleCnt="10"/>
      <dgm:spPr/>
      <dgm:t>
        <a:bodyPr/>
        <a:lstStyle/>
        <a:p>
          <a:endParaRPr lang="ru-RU"/>
        </a:p>
      </dgm:t>
    </dgm:pt>
    <dgm:pt modelId="{C47D9E4B-AD47-4E79-B529-9B264E8F4F6B}" type="pres">
      <dgm:prSet presAssocID="{66E51CD7-05D6-4658-BDAA-92C6F3E19708}" presName="connectorText" presStyleLbl="sibTrans2D1" presStyleIdx="9" presStyleCnt="10"/>
      <dgm:spPr/>
      <dgm:t>
        <a:bodyPr/>
        <a:lstStyle/>
        <a:p>
          <a:endParaRPr lang="ru-RU"/>
        </a:p>
      </dgm:t>
    </dgm:pt>
    <dgm:pt modelId="{E0AC84DD-2093-416F-85DE-E547FE520660}" type="pres">
      <dgm:prSet presAssocID="{3BA0FA79-0F0A-4F39-8C6F-85BF113366C3}" presName="node" presStyleLbl="node1" presStyleIdx="9" presStyleCnt="10" custScaleX="100001" custScaleY="100004" custRadScaleRad="101848" custRadScaleInc="32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2940F0-7E13-4929-A903-9E7EE53CD934}" type="presOf" srcId="{77DF95E1-3397-43CE-99EF-E82D1E9B2066}" destId="{4273F29E-B93C-44D6-A671-FCDC77ED9BA3}" srcOrd="1" destOrd="0" presId="urn:microsoft.com/office/officeart/2005/8/layout/radial5"/>
    <dgm:cxn modelId="{5B5469F7-FCEF-46E1-8AB5-2F232AA1C852}" srcId="{6B4A9C71-5243-4375-98C7-BA189146832B}" destId="{A00886FB-A3F2-4336-B88D-2CEDA7ECA9F4}" srcOrd="7" destOrd="0" parTransId="{364C037F-BC42-4BE6-A525-272CD653B238}" sibTransId="{B679E3F9-6454-4FBF-B2B0-FF1F5E83FD9C}"/>
    <dgm:cxn modelId="{BDBC8127-C9A5-4636-AF0A-79E42F53D923}" srcId="{6F647F05-65E5-443B-9310-4AF895EEC1B0}" destId="{D2A69AB7-A0A6-4501-95CD-2902A3384DE3}" srcOrd="5" destOrd="0" parTransId="{9DEE7B50-C1CB-48D2-999B-DF1098A88396}" sibTransId="{B4AB27D7-F679-4C2F-B351-354C992C8F30}"/>
    <dgm:cxn modelId="{0337F6FC-0B69-4EBE-B4BA-A4159232C34A}" type="presOf" srcId="{BC4B6763-2F33-4CCB-B9CC-377BBD0F0800}" destId="{E3A5A4EE-729B-477E-AEA8-7FC61FA6B941}" srcOrd="1" destOrd="0" presId="urn:microsoft.com/office/officeart/2005/8/layout/radial5"/>
    <dgm:cxn modelId="{21CFBB0A-ABA6-45FE-B05E-5DD6F81E0737}" type="presOf" srcId="{6F647F05-65E5-443B-9310-4AF895EEC1B0}" destId="{ED72E44C-8498-48F8-9652-E5DD6AC5818D}" srcOrd="0" destOrd="0" presId="urn:microsoft.com/office/officeart/2005/8/layout/radial5"/>
    <dgm:cxn modelId="{2BA19AA3-D0E3-4B0C-8587-A5A07E31E41E}" srcId="{6B4A9C71-5243-4375-98C7-BA189146832B}" destId="{17E9B252-B5B6-4CB8-9DD9-36784EDA44C3}" srcOrd="5" destOrd="0" parTransId="{8C4368A4-96E0-4FC9-99E8-47F0600C6FD6}" sibTransId="{82353D08-0E37-4D77-98C6-CC6144BA5081}"/>
    <dgm:cxn modelId="{545C5964-6CBC-45FA-82C6-DC6C364343F1}" type="presOf" srcId="{082CE592-953F-441B-B0C2-F864433A8493}" destId="{839DF450-14DD-4280-9AEE-DA73938E9B9D}" srcOrd="1" destOrd="0" presId="urn:microsoft.com/office/officeart/2005/8/layout/radial5"/>
    <dgm:cxn modelId="{420E5929-73A4-4A38-8264-96367E09F888}" srcId="{6F647F05-65E5-443B-9310-4AF895EEC1B0}" destId="{420BA717-63F2-4ED1-9193-BDF0AD7BC7EB}" srcOrd="3" destOrd="0" parTransId="{A8FC0520-4E1C-47C9-9459-5A566E2A3269}" sibTransId="{93B10FAD-F9FB-447F-AB26-67CC3C3A8B52}"/>
    <dgm:cxn modelId="{27F050FA-D175-4A12-9BE5-8B4993489FDA}" srcId="{6B4A9C71-5243-4375-98C7-BA189146832B}" destId="{6CCB361F-5B2D-440C-9614-ACBEB3052CF7}" srcOrd="3" destOrd="0" parTransId="{B5F8CDD1-CB7E-49C1-BDC5-ADEB6E5015F7}" sibTransId="{C4A26FE9-2187-4CFA-9E41-23460D108301}"/>
    <dgm:cxn modelId="{7A751CC2-CD15-4BF7-AFB5-D55A2C4999EA}" type="presOf" srcId="{A8FC0520-4E1C-47C9-9459-5A566E2A3269}" destId="{E7EAB10C-E176-4610-B2C6-BE8F83AD0F9B}" srcOrd="0" destOrd="0" presId="urn:microsoft.com/office/officeart/2005/8/layout/radial5"/>
    <dgm:cxn modelId="{BE2FBD83-07C7-4D32-B49F-AC663306A91B}" type="presOf" srcId="{08170AFC-8E89-4179-A96D-636AFFD8C3F3}" destId="{DF27FC25-052B-426A-9E06-117E992234F6}" srcOrd="0" destOrd="0" presId="urn:microsoft.com/office/officeart/2005/8/layout/radial5"/>
    <dgm:cxn modelId="{F600697D-741C-49F1-9A22-7F7B73521444}" type="presOf" srcId="{3BA0FA79-0F0A-4F39-8C6F-85BF113366C3}" destId="{E0AC84DD-2093-416F-85DE-E547FE520660}" srcOrd="0" destOrd="0" presId="urn:microsoft.com/office/officeart/2005/8/layout/radial5"/>
    <dgm:cxn modelId="{BE246DAF-0E6B-410E-9B92-3203C72CE3E3}" type="presOf" srcId="{66E51CD7-05D6-4658-BDAA-92C6F3E19708}" destId="{C47D9E4B-AD47-4E79-B529-9B264E8F4F6B}" srcOrd="1" destOrd="0" presId="urn:microsoft.com/office/officeart/2005/8/layout/radial5"/>
    <dgm:cxn modelId="{C943A19F-66BD-47C4-9111-2C8D48A75A89}" srcId="{6B4A9C71-5243-4375-98C7-BA189146832B}" destId="{BC8E153F-2CE2-4EB4-9C36-CD34A2B586A3}" srcOrd="2" destOrd="0" parTransId="{68AF024A-04D4-4799-813F-B771D83F6376}" sibTransId="{93781863-1540-4788-BE1D-D2E513C72F00}"/>
    <dgm:cxn modelId="{563C2C91-1855-4266-96ED-70D0C7CCC905}" type="presOf" srcId="{BC4B6763-2F33-4CCB-B9CC-377BBD0F0800}" destId="{A0B7EB92-DF16-476D-BB87-6C0D26E26F61}" srcOrd="0" destOrd="0" presId="urn:microsoft.com/office/officeart/2005/8/layout/radial5"/>
    <dgm:cxn modelId="{94DC04B6-0E4B-4B67-ADEB-C55592C9EA04}" type="presOf" srcId="{6598F354-400C-439C-BDD5-729D663E252E}" destId="{FA950D33-9BD9-4D37-A533-789F5554AFB5}" srcOrd="0" destOrd="0" presId="urn:microsoft.com/office/officeart/2005/8/layout/radial5"/>
    <dgm:cxn modelId="{48ECD170-E6C5-489E-A263-20CC615C17AB}" srcId="{6F647F05-65E5-443B-9310-4AF895EEC1B0}" destId="{AA0A2BD5-A368-4F17-8E9D-23F1FC377812}" srcOrd="4" destOrd="0" parTransId="{6598F354-400C-439C-BDD5-729D663E252E}" sibTransId="{0A69E1AC-CA25-4F66-967D-B64CF01B740F}"/>
    <dgm:cxn modelId="{764F7787-380C-416F-B123-98BDA4C05E8F}" type="presOf" srcId="{A8FC0520-4E1C-47C9-9459-5A566E2A3269}" destId="{47F0322C-5978-482D-A409-1280E22C6D82}" srcOrd="1" destOrd="0" presId="urn:microsoft.com/office/officeart/2005/8/layout/radial5"/>
    <dgm:cxn modelId="{173D936E-5DA5-4B56-BE74-49D99604F8FE}" srcId="{6B4A9C71-5243-4375-98C7-BA189146832B}" destId="{C6497136-D4E4-4A56-BB86-3D1E91D58936}" srcOrd="1" destOrd="0" parTransId="{2C9CFB90-288E-435A-A0E2-B66CF5AE6470}" sibTransId="{3CFF0446-8A4D-4BCE-8FFE-8E96AF010499}"/>
    <dgm:cxn modelId="{AA2D4830-845C-4E1A-9D25-5795D4D636D4}" type="presOf" srcId="{66E51CD7-05D6-4658-BDAA-92C6F3E19708}" destId="{553B84E4-4A31-43DB-B3BF-8E8EF2B79F2D}" srcOrd="0" destOrd="0" presId="urn:microsoft.com/office/officeart/2005/8/layout/radial5"/>
    <dgm:cxn modelId="{6E844F3A-8357-413B-88C8-7BF5B36C48D6}" type="presOf" srcId="{77DF95E1-3397-43CE-99EF-E82D1E9B2066}" destId="{7A035AEB-3A20-4DC3-9A60-032AB2743B03}" srcOrd="0" destOrd="0" presId="urn:microsoft.com/office/officeart/2005/8/layout/radial5"/>
    <dgm:cxn modelId="{ABB8D3AC-32ED-44B8-98D1-601987ACC1D1}" srcId="{6F647F05-65E5-443B-9310-4AF895EEC1B0}" destId="{9F96D360-CB55-48DB-9778-BF90DCE1129E}" srcOrd="6" destOrd="0" parTransId="{BC4B6763-2F33-4CCB-B9CC-377BBD0F0800}" sibTransId="{286A4893-ECEC-4EFE-BAC3-3F1C84511E21}"/>
    <dgm:cxn modelId="{F280695C-BCD4-44D5-BD42-7B1024E9C69E}" srcId="{6B4A9C71-5243-4375-98C7-BA189146832B}" destId="{6F647F05-65E5-443B-9310-4AF895EEC1B0}" srcOrd="0" destOrd="0" parTransId="{75BFC95B-EA58-4583-BC2B-08582B3ED8DC}" sibTransId="{FCC559A8-CB2E-461F-864E-CCB99C0FD9A4}"/>
    <dgm:cxn modelId="{B39C35CB-E499-4416-BE97-D062B9FF11B0}" type="presOf" srcId="{C021BE46-16AF-4372-B2A0-67875E2C82CF}" destId="{06F93DE9-E67A-4CE1-BC6B-5C458B1137B0}" srcOrd="0" destOrd="0" presId="urn:microsoft.com/office/officeart/2005/8/layout/radial5"/>
    <dgm:cxn modelId="{EE5F3DE1-5B39-4AF9-867A-3A3FE71001B5}" type="presOf" srcId="{4B1A8440-411B-4A5D-AFC7-3583C59ADD0E}" destId="{73BC26A8-8D0F-45E6-9E3B-37EADD227262}" srcOrd="0" destOrd="0" presId="urn:microsoft.com/office/officeart/2005/8/layout/radial5"/>
    <dgm:cxn modelId="{F81395DA-6655-4DDB-B3C3-34E8C9C8898F}" type="presOf" srcId="{420BA717-63F2-4ED1-9193-BDF0AD7BC7EB}" destId="{FFE63D16-C443-42C8-BB30-4CA61876A647}" srcOrd="0" destOrd="0" presId="urn:microsoft.com/office/officeart/2005/8/layout/radial5"/>
    <dgm:cxn modelId="{CE322933-B018-41B2-A3E4-A6DF9AE50B19}" type="presOf" srcId="{AA0A2BD5-A368-4F17-8E9D-23F1FC377812}" destId="{EB1C3899-7B42-47CD-912B-DD035472498D}" srcOrd="0" destOrd="0" presId="urn:microsoft.com/office/officeart/2005/8/layout/radial5"/>
    <dgm:cxn modelId="{A00878C0-A87A-42B9-83D7-EE8880E34935}" srcId="{6F647F05-65E5-443B-9310-4AF895EEC1B0}" destId="{D78F1D4C-A2EF-4C56-940B-FB3F18A7298D}" srcOrd="8" destOrd="0" parTransId="{08170AFC-8E89-4179-A96D-636AFFD8C3F3}" sibTransId="{3B6B2775-EA0D-4CA6-A4A3-0187E341F68C}"/>
    <dgm:cxn modelId="{4A189105-0239-4451-ACE0-D31E9CBF66B8}" srcId="{6F647F05-65E5-443B-9310-4AF895EEC1B0}" destId="{3BA0FA79-0F0A-4F39-8C6F-85BF113366C3}" srcOrd="9" destOrd="0" parTransId="{66E51CD7-05D6-4658-BDAA-92C6F3E19708}" sibTransId="{3F86135B-3CC7-4CEB-B411-92453A9354E3}"/>
    <dgm:cxn modelId="{368B8B27-764A-4389-A7B6-F26C529EE73C}" type="presOf" srcId="{C021BE46-16AF-4372-B2A0-67875E2C82CF}" destId="{DA660ED5-C4B7-4208-928A-B8DD66837486}" srcOrd="1" destOrd="0" presId="urn:microsoft.com/office/officeart/2005/8/layout/radial5"/>
    <dgm:cxn modelId="{EA60BD94-54CE-450D-A117-19A3057D3DE3}" srcId="{6F647F05-65E5-443B-9310-4AF895EEC1B0}" destId="{637E412C-91EE-486E-8354-15F2384BE3EA}" srcOrd="2" destOrd="0" parTransId="{C021BE46-16AF-4372-B2A0-67875E2C82CF}" sibTransId="{6923DAD3-03A3-4184-9D76-6CCF9386A60A}"/>
    <dgm:cxn modelId="{95D98833-0EC3-4A67-B5B9-C20B0AFC48B7}" type="presOf" srcId="{8D513BD1-7137-4BB2-A1F4-1B02EFB0F34F}" destId="{4731EA70-1FA8-49F5-A6BF-4AE9CB97C303}" srcOrd="0" destOrd="0" presId="urn:microsoft.com/office/officeart/2005/8/layout/radial5"/>
    <dgm:cxn modelId="{BCFE19B1-B88F-4091-A9CE-A97C9FB6417C}" type="presOf" srcId="{637E412C-91EE-486E-8354-15F2384BE3EA}" destId="{D8B200F5-4D07-49B2-A587-C2FE6CEC49F8}" srcOrd="0" destOrd="0" presId="urn:microsoft.com/office/officeart/2005/8/layout/radial5"/>
    <dgm:cxn modelId="{65BBD18A-C2B8-4DE7-8BC2-BFD4B3B5A3D4}" type="presOf" srcId="{08170AFC-8E89-4179-A96D-636AFFD8C3F3}" destId="{53D78D63-5F88-4163-9535-46A64127BD3A}" srcOrd="1" destOrd="0" presId="urn:microsoft.com/office/officeart/2005/8/layout/radial5"/>
    <dgm:cxn modelId="{1138F3B7-BC8B-4446-B7B0-1466AFBA5B51}" type="presOf" srcId="{8D513BD1-7137-4BB2-A1F4-1B02EFB0F34F}" destId="{8D15C70B-27DC-4BC4-8B54-1A6B8CC1DBC1}" srcOrd="1" destOrd="0" presId="urn:microsoft.com/office/officeart/2005/8/layout/radial5"/>
    <dgm:cxn modelId="{FE82CAA0-CEE7-4509-9C8A-D44048244A18}" type="presOf" srcId="{6598F354-400C-439C-BDD5-729D663E252E}" destId="{F326903B-AF5C-41D9-A950-9DE60C069BDF}" srcOrd="1" destOrd="0" presId="urn:microsoft.com/office/officeart/2005/8/layout/radial5"/>
    <dgm:cxn modelId="{6718B188-4FB4-4BE1-85CC-47ACBEF48A84}" type="presOf" srcId="{082CE592-953F-441B-B0C2-F864433A8493}" destId="{A0E222DD-64BD-4A89-BBB9-2B80D8318D4A}" srcOrd="0" destOrd="0" presId="urn:microsoft.com/office/officeart/2005/8/layout/radial5"/>
    <dgm:cxn modelId="{A5BC18A6-1C74-45AC-A35E-DB57538BF8E8}" srcId="{6F647F05-65E5-443B-9310-4AF895EEC1B0}" destId="{D63A74EC-A1EC-4823-AB28-835C2DE63D58}" srcOrd="0" destOrd="0" parTransId="{8D513BD1-7137-4BB2-A1F4-1B02EFB0F34F}" sibTransId="{791BBDCE-20BF-42D5-A05C-65C02968CEA7}"/>
    <dgm:cxn modelId="{998617EC-987B-4810-96F8-11CE59DCCEEF}" type="presOf" srcId="{9F96D360-CB55-48DB-9778-BF90DCE1129E}" destId="{69EA0517-EDCB-4CEB-899F-D56DCF7B4404}" srcOrd="0" destOrd="0" presId="urn:microsoft.com/office/officeart/2005/8/layout/radial5"/>
    <dgm:cxn modelId="{ED4281A8-AB2D-4F7A-88FB-AC549664BA7F}" type="presOf" srcId="{6B4A9C71-5243-4375-98C7-BA189146832B}" destId="{8B82EA68-B59A-424E-9756-C221A13DB47F}" srcOrd="0" destOrd="0" presId="urn:microsoft.com/office/officeart/2005/8/layout/radial5"/>
    <dgm:cxn modelId="{16DDED3D-2A31-4274-9379-5973371BF2F4}" srcId="{6B4A9C71-5243-4375-98C7-BA189146832B}" destId="{806595E2-1BCD-46C1-AB66-BEA2311B2EA6}" srcOrd="4" destOrd="0" parTransId="{AEE60309-A8E5-47A0-B7BC-F8E3E7A6593C}" sibTransId="{64E70275-ED1D-4C42-8999-831DFCA68177}"/>
    <dgm:cxn modelId="{272AC11E-6AC3-42DD-A495-C25CB136F0E5}" type="presOf" srcId="{D63A74EC-A1EC-4823-AB28-835C2DE63D58}" destId="{E2EC1D87-F728-458A-8AB1-7A3D78F9D25E}" srcOrd="0" destOrd="0" presId="urn:microsoft.com/office/officeart/2005/8/layout/radial5"/>
    <dgm:cxn modelId="{A0773E26-F21A-4C4E-9B38-EEF2753B00AE}" type="presOf" srcId="{D78F1D4C-A2EF-4C56-940B-FB3F18A7298D}" destId="{EDA34655-9131-4731-957F-5382F53A0660}" srcOrd="0" destOrd="0" presId="urn:microsoft.com/office/officeart/2005/8/layout/radial5"/>
    <dgm:cxn modelId="{C57B8220-25AB-4648-A4F6-DF8D6C533D7E}" srcId="{6B4A9C71-5243-4375-98C7-BA189146832B}" destId="{6DFE941B-7E2C-4E81-9BC2-32D60B11C27E}" srcOrd="6" destOrd="0" parTransId="{C300628D-CCC9-422A-96FD-C8C18D844AB7}" sibTransId="{7F7E2758-724D-40C9-AEB8-2F8ABFACD812}"/>
    <dgm:cxn modelId="{7483CF01-34AB-4F1F-BE08-2DD18C3A2122}" type="presOf" srcId="{9DEE7B50-C1CB-48D2-999B-DF1098A88396}" destId="{881BA4B6-6173-4BE7-ACB0-127409627ABA}" srcOrd="1" destOrd="0" presId="urn:microsoft.com/office/officeart/2005/8/layout/radial5"/>
    <dgm:cxn modelId="{4FF46356-D7E8-4C83-A258-209F8C67E218}" type="presOf" srcId="{9DEE7B50-C1CB-48D2-999B-DF1098A88396}" destId="{2F5553CB-2478-4421-B002-5FA728364A78}" srcOrd="0" destOrd="0" presId="urn:microsoft.com/office/officeart/2005/8/layout/radial5"/>
    <dgm:cxn modelId="{11C95901-5497-4813-83FB-F391851CC1CD}" type="presOf" srcId="{D2A69AB7-A0A6-4501-95CD-2902A3384DE3}" destId="{FED909B6-8F19-4D98-AAC2-EBEEF4830C2B}" srcOrd="0" destOrd="0" presId="urn:microsoft.com/office/officeart/2005/8/layout/radial5"/>
    <dgm:cxn modelId="{C76B1FDD-1515-4548-A84A-CDE5C2B70761}" srcId="{6F647F05-65E5-443B-9310-4AF895EEC1B0}" destId="{4B1A8440-411B-4A5D-AFC7-3583C59ADD0E}" srcOrd="1" destOrd="0" parTransId="{082CE592-953F-441B-B0C2-F864433A8493}" sibTransId="{0D0679BE-35CF-4C4A-B8A9-7CB6E4D6163D}"/>
    <dgm:cxn modelId="{2ABFA7C2-3F90-450F-9EB8-2C0749C95498}" type="presOf" srcId="{62E153EB-408C-4CB3-B6CA-2A439518E14B}" destId="{83F11675-07D9-406F-853D-13FD28BBB805}" srcOrd="0" destOrd="0" presId="urn:microsoft.com/office/officeart/2005/8/layout/radial5"/>
    <dgm:cxn modelId="{54059384-7D56-4783-9E6B-CB7051B26B45}" srcId="{6F647F05-65E5-443B-9310-4AF895EEC1B0}" destId="{62E153EB-408C-4CB3-B6CA-2A439518E14B}" srcOrd="7" destOrd="0" parTransId="{77DF95E1-3397-43CE-99EF-E82D1E9B2066}" sibTransId="{69F9F7AF-4DAB-4B6C-A26F-22C945FB8A80}"/>
    <dgm:cxn modelId="{BEFAAFB7-E085-4A8F-97AE-88CD3A48B98C}" type="presParOf" srcId="{8B82EA68-B59A-424E-9756-C221A13DB47F}" destId="{ED72E44C-8498-48F8-9652-E5DD6AC5818D}" srcOrd="0" destOrd="0" presId="urn:microsoft.com/office/officeart/2005/8/layout/radial5"/>
    <dgm:cxn modelId="{FFDD4038-DEA3-4EA8-ACD0-310E1019210E}" type="presParOf" srcId="{8B82EA68-B59A-424E-9756-C221A13DB47F}" destId="{4731EA70-1FA8-49F5-A6BF-4AE9CB97C303}" srcOrd="1" destOrd="0" presId="urn:microsoft.com/office/officeart/2005/8/layout/radial5"/>
    <dgm:cxn modelId="{EE93A3DF-9030-42A1-AA36-16366E7D70F5}" type="presParOf" srcId="{4731EA70-1FA8-49F5-A6BF-4AE9CB97C303}" destId="{8D15C70B-27DC-4BC4-8B54-1A6B8CC1DBC1}" srcOrd="0" destOrd="0" presId="urn:microsoft.com/office/officeart/2005/8/layout/radial5"/>
    <dgm:cxn modelId="{907E02E1-262D-4750-97C2-CC1BB99556D3}" type="presParOf" srcId="{8B82EA68-B59A-424E-9756-C221A13DB47F}" destId="{E2EC1D87-F728-458A-8AB1-7A3D78F9D25E}" srcOrd="2" destOrd="0" presId="urn:microsoft.com/office/officeart/2005/8/layout/radial5"/>
    <dgm:cxn modelId="{0BF4653D-8C5F-4052-85E6-DD5C0055CF53}" type="presParOf" srcId="{8B82EA68-B59A-424E-9756-C221A13DB47F}" destId="{A0E222DD-64BD-4A89-BBB9-2B80D8318D4A}" srcOrd="3" destOrd="0" presId="urn:microsoft.com/office/officeart/2005/8/layout/radial5"/>
    <dgm:cxn modelId="{C452379E-2BC8-4E78-9114-14A40D9C948A}" type="presParOf" srcId="{A0E222DD-64BD-4A89-BBB9-2B80D8318D4A}" destId="{839DF450-14DD-4280-9AEE-DA73938E9B9D}" srcOrd="0" destOrd="0" presId="urn:microsoft.com/office/officeart/2005/8/layout/radial5"/>
    <dgm:cxn modelId="{CC1A9C4F-62D6-4A2A-A55A-F15AB25BAD88}" type="presParOf" srcId="{8B82EA68-B59A-424E-9756-C221A13DB47F}" destId="{73BC26A8-8D0F-45E6-9E3B-37EADD227262}" srcOrd="4" destOrd="0" presId="urn:microsoft.com/office/officeart/2005/8/layout/radial5"/>
    <dgm:cxn modelId="{A846212F-EE86-4888-80D8-7B95E219841C}" type="presParOf" srcId="{8B82EA68-B59A-424E-9756-C221A13DB47F}" destId="{06F93DE9-E67A-4CE1-BC6B-5C458B1137B0}" srcOrd="5" destOrd="0" presId="urn:microsoft.com/office/officeart/2005/8/layout/radial5"/>
    <dgm:cxn modelId="{42157165-BC91-4FBD-A128-2634AB8458A7}" type="presParOf" srcId="{06F93DE9-E67A-4CE1-BC6B-5C458B1137B0}" destId="{DA660ED5-C4B7-4208-928A-B8DD66837486}" srcOrd="0" destOrd="0" presId="urn:microsoft.com/office/officeart/2005/8/layout/radial5"/>
    <dgm:cxn modelId="{71E353A5-3EC4-407E-B258-50948FB06DBD}" type="presParOf" srcId="{8B82EA68-B59A-424E-9756-C221A13DB47F}" destId="{D8B200F5-4D07-49B2-A587-C2FE6CEC49F8}" srcOrd="6" destOrd="0" presId="urn:microsoft.com/office/officeart/2005/8/layout/radial5"/>
    <dgm:cxn modelId="{6ABACC81-EF89-434E-AAC0-4EBA66A57A65}" type="presParOf" srcId="{8B82EA68-B59A-424E-9756-C221A13DB47F}" destId="{E7EAB10C-E176-4610-B2C6-BE8F83AD0F9B}" srcOrd="7" destOrd="0" presId="urn:microsoft.com/office/officeart/2005/8/layout/radial5"/>
    <dgm:cxn modelId="{20C450BB-16FA-46D4-B43D-3CF888E549EB}" type="presParOf" srcId="{E7EAB10C-E176-4610-B2C6-BE8F83AD0F9B}" destId="{47F0322C-5978-482D-A409-1280E22C6D82}" srcOrd="0" destOrd="0" presId="urn:microsoft.com/office/officeart/2005/8/layout/radial5"/>
    <dgm:cxn modelId="{77A08EBA-676D-4BA2-9589-6079A4CDF5E3}" type="presParOf" srcId="{8B82EA68-B59A-424E-9756-C221A13DB47F}" destId="{FFE63D16-C443-42C8-BB30-4CA61876A647}" srcOrd="8" destOrd="0" presId="urn:microsoft.com/office/officeart/2005/8/layout/radial5"/>
    <dgm:cxn modelId="{356933F5-87AF-43EC-911D-0857DAF9DD90}" type="presParOf" srcId="{8B82EA68-B59A-424E-9756-C221A13DB47F}" destId="{FA950D33-9BD9-4D37-A533-789F5554AFB5}" srcOrd="9" destOrd="0" presId="urn:microsoft.com/office/officeart/2005/8/layout/radial5"/>
    <dgm:cxn modelId="{6537079F-BAE3-4837-B881-A65075C2678A}" type="presParOf" srcId="{FA950D33-9BD9-4D37-A533-789F5554AFB5}" destId="{F326903B-AF5C-41D9-A950-9DE60C069BDF}" srcOrd="0" destOrd="0" presId="urn:microsoft.com/office/officeart/2005/8/layout/radial5"/>
    <dgm:cxn modelId="{522C26BD-0EC8-46C8-94BF-298647300527}" type="presParOf" srcId="{8B82EA68-B59A-424E-9756-C221A13DB47F}" destId="{EB1C3899-7B42-47CD-912B-DD035472498D}" srcOrd="10" destOrd="0" presId="urn:microsoft.com/office/officeart/2005/8/layout/radial5"/>
    <dgm:cxn modelId="{7B00755C-68E7-469F-8AD4-938BA27E8452}" type="presParOf" srcId="{8B82EA68-B59A-424E-9756-C221A13DB47F}" destId="{2F5553CB-2478-4421-B002-5FA728364A78}" srcOrd="11" destOrd="0" presId="urn:microsoft.com/office/officeart/2005/8/layout/radial5"/>
    <dgm:cxn modelId="{D5F6B606-7881-45B8-A5EB-6A8F82DB29F3}" type="presParOf" srcId="{2F5553CB-2478-4421-B002-5FA728364A78}" destId="{881BA4B6-6173-4BE7-ACB0-127409627ABA}" srcOrd="0" destOrd="0" presId="urn:microsoft.com/office/officeart/2005/8/layout/radial5"/>
    <dgm:cxn modelId="{7463CA26-2CDD-438F-9B2E-B84B66ACA17C}" type="presParOf" srcId="{8B82EA68-B59A-424E-9756-C221A13DB47F}" destId="{FED909B6-8F19-4D98-AAC2-EBEEF4830C2B}" srcOrd="12" destOrd="0" presId="urn:microsoft.com/office/officeart/2005/8/layout/radial5"/>
    <dgm:cxn modelId="{2688D7D5-CA1C-4C0B-AD18-E8962B088EC7}" type="presParOf" srcId="{8B82EA68-B59A-424E-9756-C221A13DB47F}" destId="{A0B7EB92-DF16-476D-BB87-6C0D26E26F61}" srcOrd="13" destOrd="0" presId="urn:microsoft.com/office/officeart/2005/8/layout/radial5"/>
    <dgm:cxn modelId="{4E604A51-1FCE-4C67-9491-4607F5BE7F6F}" type="presParOf" srcId="{A0B7EB92-DF16-476D-BB87-6C0D26E26F61}" destId="{E3A5A4EE-729B-477E-AEA8-7FC61FA6B941}" srcOrd="0" destOrd="0" presId="urn:microsoft.com/office/officeart/2005/8/layout/radial5"/>
    <dgm:cxn modelId="{BAA97D84-D8CA-4388-A324-7A80D82B2A7C}" type="presParOf" srcId="{8B82EA68-B59A-424E-9756-C221A13DB47F}" destId="{69EA0517-EDCB-4CEB-899F-D56DCF7B4404}" srcOrd="14" destOrd="0" presId="urn:microsoft.com/office/officeart/2005/8/layout/radial5"/>
    <dgm:cxn modelId="{5E712BEC-C645-43B8-A563-5068A9655533}" type="presParOf" srcId="{8B82EA68-B59A-424E-9756-C221A13DB47F}" destId="{7A035AEB-3A20-4DC3-9A60-032AB2743B03}" srcOrd="15" destOrd="0" presId="urn:microsoft.com/office/officeart/2005/8/layout/radial5"/>
    <dgm:cxn modelId="{C22404F1-1334-43A9-A582-FC92AD41D049}" type="presParOf" srcId="{7A035AEB-3A20-4DC3-9A60-032AB2743B03}" destId="{4273F29E-B93C-44D6-A671-FCDC77ED9BA3}" srcOrd="0" destOrd="0" presId="urn:microsoft.com/office/officeart/2005/8/layout/radial5"/>
    <dgm:cxn modelId="{BA1FB161-71F0-41FC-84E0-A9A0BE84FB3A}" type="presParOf" srcId="{8B82EA68-B59A-424E-9756-C221A13DB47F}" destId="{83F11675-07D9-406F-853D-13FD28BBB805}" srcOrd="16" destOrd="0" presId="urn:microsoft.com/office/officeart/2005/8/layout/radial5"/>
    <dgm:cxn modelId="{7EB51CA6-C82D-4229-A075-82AA7FC3F6AD}" type="presParOf" srcId="{8B82EA68-B59A-424E-9756-C221A13DB47F}" destId="{DF27FC25-052B-426A-9E06-117E992234F6}" srcOrd="17" destOrd="0" presId="urn:microsoft.com/office/officeart/2005/8/layout/radial5"/>
    <dgm:cxn modelId="{1F7B7B05-2D1F-4901-B7CB-3BBAA8CFCE6B}" type="presParOf" srcId="{DF27FC25-052B-426A-9E06-117E992234F6}" destId="{53D78D63-5F88-4163-9535-46A64127BD3A}" srcOrd="0" destOrd="0" presId="urn:microsoft.com/office/officeart/2005/8/layout/radial5"/>
    <dgm:cxn modelId="{46000725-AAC2-4B8F-9B51-F39930485538}" type="presParOf" srcId="{8B82EA68-B59A-424E-9756-C221A13DB47F}" destId="{EDA34655-9131-4731-957F-5382F53A0660}" srcOrd="18" destOrd="0" presId="urn:microsoft.com/office/officeart/2005/8/layout/radial5"/>
    <dgm:cxn modelId="{CD3D4FEC-DA2B-4896-8445-306D9A67F026}" type="presParOf" srcId="{8B82EA68-B59A-424E-9756-C221A13DB47F}" destId="{553B84E4-4A31-43DB-B3BF-8E8EF2B79F2D}" srcOrd="19" destOrd="0" presId="urn:microsoft.com/office/officeart/2005/8/layout/radial5"/>
    <dgm:cxn modelId="{50153EBB-FDEC-41CC-BADD-B53A1499A448}" type="presParOf" srcId="{553B84E4-4A31-43DB-B3BF-8E8EF2B79F2D}" destId="{C47D9E4B-AD47-4E79-B529-9B264E8F4F6B}" srcOrd="0" destOrd="0" presId="urn:microsoft.com/office/officeart/2005/8/layout/radial5"/>
    <dgm:cxn modelId="{268FBE6D-4447-4393-84B0-02E3424B348F}" type="presParOf" srcId="{8B82EA68-B59A-424E-9756-C221A13DB47F}" destId="{E0AC84DD-2093-416F-85DE-E547FE520660}" srcOrd="20" destOrd="0" presId="urn:microsoft.com/office/officeart/2005/8/layout/radial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8C7DE96-BC18-440F-B671-11586C8BAE79}">
      <dsp:nvSpPr>
        <dsp:cNvPr id="0" name=""/>
        <dsp:cNvSpPr/>
      </dsp:nvSpPr>
      <dsp:spPr>
        <a:xfrm>
          <a:off x="0" y="52911"/>
          <a:ext cx="5399941" cy="914940"/>
        </a:xfrm>
        <a:prstGeom prst="round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rgbClr val="92D050"/>
              </a:solidFill>
            </a:rPr>
            <a:t>Участие в общественных обсуждениях проектов муниципальных программ</a:t>
          </a:r>
          <a:endParaRPr lang="ru-RU" sz="2300" kern="1200" dirty="0">
            <a:solidFill>
              <a:srgbClr val="92D050"/>
            </a:solidFill>
          </a:endParaRPr>
        </a:p>
      </dsp:txBody>
      <dsp:txXfrm>
        <a:off x="0" y="52911"/>
        <a:ext cx="5399941" cy="91494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7898B2B-1B35-4E47-A870-34F25BA866C6}">
      <dsp:nvSpPr>
        <dsp:cNvPr id="0" name=""/>
        <dsp:cNvSpPr/>
      </dsp:nvSpPr>
      <dsp:spPr>
        <a:xfrm>
          <a:off x="0" y="100659"/>
          <a:ext cx="5328138" cy="914940"/>
        </a:xfrm>
        <a:prstGeom prst="round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rgbClr val="92D050"/>
              </a:solidFill>
            </a:rPr>
            <a:t>Участие в публичных слушаниях по отчету об исполнении бюджета района </a:t>
          </a:r>
          <a:endParaRPr lang="ru-RU" sz="2300" kern="1200" dirty="0">
            <a:solidFill>
              <a:srgbClr val="92D050"/>
            </a:solidFill>
          </a:endParaRPr>
        </a:p>
      </dsp:txBody>
      <dsp:txXfrm>
        <a:off x="0" y="100659"/>
        <a:ext cx="5328138" cy="91494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B21DAB6-DD4D-48A3-9D07-CF956EFA68B9}">
      <dsp:nvSpPr>
        <dsp:cNvPr id="0" name=""/>
        <dsp:cNvSpPr/>
      </dsp:nvSpPr>
      <dsp:spPr>
        <a:xfrm>
          <a:off x="0" y="6827"/>
          <a:ext cx="5328138" cy="954719"/>
        </a:xfrm>
        <a:prstGeom prst="round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92D050"/>
              </a:solidFill>
            </a:rPr>
            <a:t>Участие в публичных слушаниях по проекту бюджета района</a:t>
          </a:r>
          <a:endParaRPr lang="ru-RU" sz="2400" kern="1200" dirty="0">
            <a:solidFill>
              <a:srgbClr val="92D050"/>
            </a:solidFill>
          </a:endParaRPr>
        </a:p>
      </dsp:txBody>
      <dsp:txXfrm>
        <a:off x="0" y="6827"/>
        <a:ext cx="5328138" cy="95471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612899E-1744-4ADA-9D03-9D82F731C5F0}">
      <dsp:nvSpPr>
        <dsp:cNvPr id="0" name=""/>
        <dsp:cNvSpPr/>
      </dsp:nvSpPr>
      <dsp:spPr>
        <a:xfrm>
          <a:off x="0" y="563552"/>
          <a:ext cx="8586789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6A8EB8A-EE7E-484A-8207-1F49E145CBB2}">
      <dsp:nvSpPr>
        <dsp:cNvPr id="0" name=""/>
        <dsp:cNvSpPr/>
      </dsp:nvSpPr>
      <dsp:spPr>
        <a:xfrm flipH="1">
          <a:off x="429339" y="32192"/>
          <a:ext cx="1860508" cy="10627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192" tIns="0" rIns="227192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Дотации</a:t>
          </a:r>
          <a:endParaRPr lang="ru-RU" sz="2100" b="1" kern="1200" dirty="0"/>
        </a:p>
      </dsp:txBody>
      <dsp:txXfrm flipH="1">
        <a:off x="429339" y="32192"/>
        <a:ext cx="1860508" cy="1062720"/>
      </dsp:txXfrm>
    </dsp:sp>
    <dsp:sp modelId="{B51FF87E-8DA2-4291-95BD-47818582DEB5}">
      <dsp:nvSpPr>
        <dsp:cNvPr id="0" name=""/>
        <dsp:cNvSpPr/>
      </dsp:nvSpPr>
      <dsp:spPr>
        <a:xfrm>
          <a:off x="0" y="2196512"/>
          <a:ext cx="8586789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B851A0F-AF07-4871-84EF-E18520BB6284}">
      <dsp:nvSpPr>
        <dsp:cNvPr id="0" name=""/>
        <dsp:cNvSpPr/>
      </dsp:nvSpPr>
      <dsp:spPr>
        <a:xfrm flipH="1">
          <a:off x="429339" y="1665152"/>
          <a:ext cx="1860508" cy="1062720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192" tIns="0" rIns="227192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Субсидии</a:t>
          </a:r>
          <a:endParaRPr lang="ru-RU" sz="2100" b="1" kern="1200" dirty="0"/>
        </a:p>
      </dsp:txBody>
      <dsp:txXfrm flipH="1">
        <a:off x="429339" y="1665152"/>
        <a:ext cx="1860508" cy="1062720"/>
      </dsp:txXfrm>
    </dsp:sp>
    <dsp:sp modelId="{E899F391-6604-4C71-AE98-56294199EEF4}">
      <dsp:nvSpPr>
        <dsp:cNvPr id="0" name=""/>
        <dsp:cNvSpPr/>
      </dsp:nvSpPr>
      <dsp:spPr>
        <a:xfrm>
          <a:off x="0" y="3861664"/>
          <a:ext cx="8586789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66430" tIns="437388" rIns="666430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100" kern="1200" dirty="0"/>
        </a:p>
      </dsp:txBody>
      <dsp:txXfrm>
        <a:off x="0" y="3861664"/>
        <a:ext cx="8586789" cy="907200"/>
      </dsp:txXfrm>
    </dsp:sp>
    <dsp:sp modelId="{81235BFC-4ABD-492B-A633-135AB903E7B1}">
      <dsp:nvSpPr>
        <dsp:cNvPr id="0" name=""/>
        <dsp:cNvSpPr/>
      </dsp:nvSpPr>
      <dsp:spPr>
        <a:xfrm flipH="1">
          <a:off x="429339" y="3298112"/>
          <a:ext cx="1866519" cy="1062720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192" tIns="0" rIns="227192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Субвенции</a:t>
          </a:r>
          <a:endParaRPr lang="ru-RU" sz="2100" b="1" kern="1200" dirty="0"/>
        </a:p>
      </dsp:txBody>
      <dsp:txXfrm flipH="1">
        <a:off x="429339" y="3298112"/>
        <a:ext cx="1866519" cy="106272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D72E44C-8498-48F8-9652-E5DD6AC5818D}">
      <dsp:nvSpPr>
        <dsp:cNvPr id="0" name=""/>
        <dsp:cNvSpPr/>
      </dsp:nvSpPr>
      <dsp:spPr>
        <a:xfrm>
          <a:off x="3180368" y="1488969"/>
          <a:ext cx="2422360" cy="229985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</a:r>
          <a:endParaRPr lang="ru-RU" sz="1400" b="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80368" y="1488969"/>
        <a:ext cx="2422360" cy="2299857"/>
      </dsp:txXfrm>
    </dsp:sp>
    <dsp:sp modelId="{4731EA70-1FA8-49F5-A6BF-4AE9CB97C303}">
      <dsp:nvSpPr>
        <dsp:cNvPr id="0" name=""/>
        <dsp:cNvSpPr/>
      </dsp:nvSpPr>
      <dsp:spPr>
        <a:xfrm rot="15778077">
          <a:off x="4096159" y="1018980"/>
          <a:ext cx="218918" cy="530243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 rot="15778077">
        <a:off x="4096159" y="1018980"/>
        <a:ext cx="218918" cy="530243"/>
      </dsp:txXfrm>
    </dsp:sp>
    <dsp:sp modelId="{E2EC1D87-F728-458A-8AB1-7A3D78F9D25E}">
      <dsp:nvSpPr>
        <dsp:cNvPr id="0" name=""/>
        <dsp:cNvSpPr/>
      </dsp:nvSpPr>
      <dsp:spPr>
        <a:xfrm>
          <a:off x="3643337" y="71428"/>
          <a:ext cx="984449" cy="984449"/>
        </a:xfrm>
        <a:prstGeom prst="ellipse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3643337" y="71428"/>
        <a:ext cx="984449" cy="984449"/>
      </dsp:txXfrm>
    </dsp:sp>
    <dsp:sp modelId="{A0E222DD-64BD-4A89-BBB9-2B80D8318D4A}">
      <dsp:nvSpPr>
        <dsp:cNvPr id="0" name=""/>
        <dsp:cNvSpPr/>
      </dsp:nvSpPr>
      <dsp:spPr>
        <a:xfrm rot="19008102">
          <a:off x="5299032" y="1447371"/>
          <a:ext cx="277309" cy="41839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 rot="19008102">
        <a:off x="5299032" y="1447371"/>
        <a:ext cx="277309" cy="418390"/>
      </dsp:txXfrm>
    </dsp:sp>
    <dsp:sp modelId="{73BC26A8-8D0F-45E6-9E3B-37EADD227262}">
      <dsp:nvSpPr>
        <dsp:cNvPr id="0" name=""/>
        <dsp:cNvSpPr/>
      </dsp:nvSpPr>
      <dsp:spPr>
        <a:xfrm>
          <a:off x="5500723" y="642948"/>
          <a:ext cx="984449" cy="98444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5500723" y="642948"/>
        <a:ext cx="984449" cy="984449"/>
      </dsp:txXfrm>
    </dsp:sp>
    <dsp:sp modelId="{06F93DE9-E67A-4CE1-BC6B-5C458B1137B0}">
      <dsp:nvSpPr>
        <dsp:cNvPr id="0" name=""/>
        <dsp:cNvSpPr/>
      </dsp:nvSpPr>
      <dsp:spPr>
        <a:xfrm rot="20594751">
          <a:off x="5555865" y="2075276"/>
          <a:ext cx="26007" cy="418390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 rot="20594751">
        <a:off x="5555865" y="2075276"/>
        <a:ext cx="26007" cy="418390"/>
      </dsp:txXfrm>
    </dsp:sp>
    <dsp:sp modelId="{D8B200F5-4D07-49B2-A587-C2FE6CEC49F8}">
      <dsp:nvSpPr>
        <dsp:cNvPr id="0" name=""/>
        <dsp:cNvSpPr/>
      </dsp:nvSpPr>
      <dsp:spPr>
        <a:xfrm>
          <a:off x="5572173" y="1643070"/>
          <a:ext cx="984449" cy="984449"/>
        </a:xfrm>
        <a:prstGeom prst="ellipse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5572173" y="1643070"/>
        <a:ext cx="984449" cy="984449"/>
      </dsp:txXfrm>
    </dsp:sp>
    <dsp:sp modelId="{E7EAB10C-E176-4610-B2C6-BE8F83AD0F9B}">
      <dsp:nvSpPr>
        <dsp:cNvPr id="0" name=""/>
        <dsp:cNvSpPr/>
      </dsp:nvSpPr>
      <dsp:spPr>
        <a:xfrm rot="953381">
          <a:off x="5574893" y="2775239"/>
          <a:ext cx="61002" cy="418390"/>
        </a:xfrm>
        <a:prstGeom prst="rightArrow">
          <a:avLst>
            <a:gd name="adj1" fmla="val 60000"/>
            <a:gd name="adj2" fmla="val 50000"/>
          </a:avLst>
        </a:prstGeom>
        <a:solidFill>
          <a:srgbClr val="E0C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 rot="953381">
        <a:off x="5574893" y="2775239"/>
        <a:ext cx="61002" cy="418390"/>
      </dsp:txXfrm>
    </dsp:sp>
    <dsp:sp modelId="{FFE63D16-C443-42C8-BB30-4CA61876A647}">
      <dsp:nvSpPr>
        <dsp:cNvPr id="0" name=""/>
        <dsp:cNvSpPr/>
      </dsp:nvSpPr>
      <dsp:spPr>
        <a:xfrm>
          <a:off x="5643598" y="2643208"/>
          <a:ext cx="984449" cy="984439"/>
        </a:xfrm>
        <a:prstGeom prst="ellipse">
          <a:avLst/>
        </a:prstGeom>
        <a:solidFill>
          <a:srgbClr val="E0C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5643598" y="2643208"/>
        <a:ext cx="984449" cy="984439"/>
      </dsp:txXfrm>
    </dsp:sp>
    <dsp:sp modelId="{FA950D33-9BD9-4D37-A533-789F5554AFB5}">
      <dsp:nvSpPr>
        <dsp:cNvPr id="0" name=""/>
        <dsp:cNvSpPr/>
      </dsp:nvSpPr>
      <dsp:spPr>
        <a:xfrm rot="2844910">
          <a:off x="5198587" y="3356741"/>
          <a:ext cx="89929" cy="418390"/>
        </a:xfrm>
        <a:prstGeom prst="rightArrow">
          <a:avLst>
            <a:gd name="adj1" fmla="val 60000"/>
            <a:gd name="adj2" fmla="val 50000"/>
          </a:avLst>
        </a:prstGeom>
        <a:solidFill>
          <a:srgbClr val="FF33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 rot="2844910">
        <a:off x="5198587" y="3356741"/>
        <a:ext cx="89929" cy="418390"/>
      </dsp:txXfrm>
    </dsp:sp>
    <dsp:sp modelId="{EB1C3899-7B42-47CD-912B-DD035472498D}">
      <dsp:nvSpPr>
        <dsp:cNvPr id="0" name=""/>
        <dsp:cNvSpPr/>
      </dsp:nvSpPr>
      <dsp:spPr>
        <a:xfrm>
          <a:off x="5143537" y="3500464"/>
          <a:ext cx="984449" cy="984449"/>
        </a:xfrm>
        <a:prstGeom prst="ellipse">
          <a:avLst/>
        </a:prstGeom>
        <a:solidFill>
          <a:srgbClr val="FF33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5143537" y="3500464"/>
        <a:ext cx="984449" cy="984449"/>
      </dsp:txXfrm>
    </dsp:sp>
    <dsp:sp modelId="{2F5553CB-2478-4421-B002-5FA728364A78}">
      <dsp:nvSpPr>
        <dsp:cNvPr id="0" name=""/>
        <dsp:cNvSpPr/>
      </dsp:nvSpPr>
      <dsp:spPr>
        <a:xfrm rot="4773098">
          <a:off x="4583464" y="3608097"/>
          <a:ext cx="50777" cy="418390"/>
        </a:xfrm>
        <a:prstGeom prst="rightArrow">
          <a:avLst>
            <a:gd name="adj1" fmla="val 60000"/>
            <a:gd name="adj2" fmla="val 50000"/>
          </a:avLst>
        </a:prstGeom>
        <a:solidFill>
          <a:srgbClr val="FF99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 rot="4773098">
        <a:off x="4583464" y="3608097"/>
        <a:ext cx="50777" cy="418390"/>
      </dsp:txXfrm>
    </dsp:sp>
    <dsp:sp modelId="{FED909B6-8F19-4D98-AAC2-EBEEF4830C2B}">
      <dsp:nvSpPr>
        <dsp:cNvPr id="0" name=""/>
        <dsp:cNvSpPr/>
      </dsp:nvSpPr>
      <dsp:spPr>
        <a:xfrm>
          <a:off x="4214840" y="3857653"/>
          <a:ext cx="984449" cy="984449"/>
        </a:xfrm>
        <a:prstGeom prst="ellipse">
          <a:avLst/>
        </a:prstGeom>
        <a:solidFill>
          <a:srgbClr val="FF993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4214840" y="3857653"/>
        <a:ext cx="984449" cy="984449"/>
      </dsp:txXfrm>
    </dsp:sp>
    <dsp:sp modelId="{A0B7EB92-DF16-476D-BB87-6C0D26E26F61}">
      <dsp:nvSpPr>
        <dsp:cNvPr id="0" name=""/>
        <dsp:cNvSpPr/>
      </dsp:nvSpPr>
      <dsp:spPr>
        <a:xfrm rot="8752331">
          <a:off x="3343619" y="3123196"/>
          <a:ext cx="49425" cy="418390"/>
        </a:xfrm>
        <a:prstGeom prst="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 rot="8752331">
        <a:off x="3343619" y="3123196"/>
        <a:ext cx="49425" cy="418390"/>
      </dsp:txXfrm>
    </dsp:sp>
    <dsp:sp modelId="{69EA0517-EDCB-4CEB-899F-D56DCF7B4404}">
      <dsp:nvSpPr>
        <dsp:cNvPr id="0" name=""/>
        <dsp:cNvSpPr/>
      </dsp:nvSpPr>
      <dsp:spPr>
        <a:xfrm>
          <a:off x="2428894" y="3143270"/>
          <a:ext cx="984449" cy="984449"/>
        </a:xfrm>
        <a:prstGeom prst="ellipse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2428894" y="3143270"/>
        <a:ext cx="984449" cy="984449"/>
      </dsp:txXfrm>
    </dsp:sp>
    <dsp:sp modelId="{7A035AEB-3A20-4DC3-9A60-032AB2743B03}">
      <dsp:nvSpPr>
        <dsp:cNvPr id="0" name=""/>
        <dsp:cNvSpPr/>
      </dsp:nvSpPr>
      <dsp:spPr>
        <a:xfrm rot="10672331">
          <a:off x="3087158" y="2476930"/>
          <a:ext cx="66552" cy="418390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solidFill>
            <a:schemeClr val="bg1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 rot="10672331">
        <a:off x="3087158" y="2476930"/>
        <a:ext cx="66552" cy="418390"/>
      </dsp:txXfrm>
    </dsp:sp>
    <dsp:sp modelId="{83F11675-07D9-406F-853D-13FD28BBB805}">
      <dsp:nvSpPr>
        <dsp:cNvPr id="0" name=""/>
        <dsp:cNvSpPr/>
      </dsp:nvSpPr>
      <dsp:spPr>
        <a:xfrm>
          <a:off x="2071700" y="2214577"/>
          <a:ext cx="984449" cy="984449"/>
        </a:xfrm>
        <a:prstGeom prst="ellipse">
          <a:avLst/>
        </a:prstGeom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2071700" y="2214577"/>
        <a:ext cx="984449" cy="984449"/>
      </dsp:txXfrm>
    </dsp:sp>
    <dsp:sp modelId="{DF27FC25-052B-426A-9E06-117E992234F6}">
      <dsp:nvSpPr>
        <dsp:cNvPr id="0" name=""/>
        <dsp:cNvSpPr/>
      </dsp:nvSpPr>
      <dsp:spPr>
        <a:xfrm rot="12477630">
          <a:off x="3126945" y="1800502"/>
          <a:ext cx="158556" cy="418390"/>
        </a:xfrm>
        <a:prstGeom prst="righ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 rot="12477630">
        <a:off x="3126945" y="1800502"/>
        <a:ext cx="158556" cy="418390"/>
      </dsp:txXfrm>
    </dsp:sp>
    <dsp:sp modelId="{EDA34655-9131-4731-957F-5382F53A0660}">
      <dsp:nvSpPr>
        <dsp:cNvPr id="0" name=""/>
        <dsp:cNvSpPr/>
      </dsp:nvSpPr>
      <dsp:spPr>
        <a:xfrm>
          <a:off x="2143147" y="1214450"/>
          <a:ext cx="984449" cy="984449"/>
        </a:xfrm>
        <a:prstGeom prst="ellipse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2143147" y="1214450"/>
        <a:ext cx="984449" cy="984449"/>
      </dsp:txXfrm>
    </dsp:sp>
    <dsp:sp modelId="{553B84E4-4A31-43DB-B3BF-8E8EF2B79F2D}">
      <dsp:nvSpPr>
        <dsp:cNvPr id="0" name=""/>
        <dsp:cNvSpPr/>
      </dsp:nvSpPr>
      <dsp:spPr>
        <a:xfrm rot="14189657">
          <a:off x="3487978" y="1259484"/>
          <a:ext cx="257703" cy="4183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9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 rot="14189657">
        <a:off x="3487978" y="1259484"/>
        <a:ext cx="257703" cy="418390"/>
      </dsp:txXfrm>
    </dsp:sp>
    <dsp:sp modelId="{E0AC84DD-2093-416F-85DE-E547FE520660}">
      <dsp:nvSpPr>
        <dsp:cNvPr id="0" name=""/>
        <dsp:cNvSpPr/>
      </dsp:nvSpPr>
      <dsp:spPr>
        <a:xfrm>
          <a:off x="2714642" y="357190"/>
          <a:ext cx="984458" cy="984488"/>
        </a:xfrm>
        <a:prstGeom prst="ellipse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 smtClean="0"/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2714642" y="357190"/>
        <a:ext cx="984458" cy="9844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0.05422</cdr:x>
      <cdr:y>0.91112</cdr:y>
    </cdr:from>
    <cdr:to>
      <cdr:x>0.4124</cdr:x>
      <cdr:y>0.93369</cdr:y>
    </cdr:to>
    <cdr:sp macro="" textlink="">
      <cdr:nvSpPr>
        <cdr:cNvPr id="2" name="Левая круглая скобка 1"/>
        <cdr:cNvSpPr/>
      </cdr:nvSpPr>
      <cdr:spPr>
        <a:xfrm xmlns:a="http://schemas.openxmlformats.org/drawingml/2006/main" rot="16200000">
          <a:off x="900099" y="1692189"/>
          <a:ext cx="58864" cy="1427014"/>
        </a:xfrm>
        <a:prstGeom xmlns:a="http://schemas.openxmlformats.org/drawingml/2006/main" prst="leftBracket">
          <a:avLst/>
        </a:prstGeom>
        <a:noFill xmlns:a="http://schemas.openxmlformats.org/drawingml/2006/main"/>
        <a:ln xmlns:a="http://schemas.openxmlformats.org/drawingml/2006/main" w="19050" cap="flat" cmpd="sng" algn="ctr">
          <a:solidFill>
            <a:srgbClr val="4F81BD">
              <a:shade val="95000"/>
              <a:satMod val="105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9pPr>
        </a:lstStyle>
        <a:p xmlns:a="http://schemas.openxmlformats.org/drawingml/2006/main">
          <a:pPr algn="ctr"/>
          <a:endParaRPr lang="ru-RU" dirty="0"/>
        </a:p>
      </cdr:txBody>
    </cdr:sp>
  </cdr:relSizeAnchor>
  <cdr:relSizeAnchor xmlns:cdr="http://schemas.openxmlformats.org/drawingml/2006/chartDrawing">
    <cdr:from>
      <cdr:x>0.45185</cdr:x>
      <cdr:y>0.91112</cdr:y>
    </cdr:from>
    <cdr:to>
      <cdr:x>0.54221</cdr:x>
      <cdr:y>0.93873</cdr:y>
    </cdr:to>
    <cdr:sp macro="" textlink="">
      <cdr:nvSpPr>
        <cdr:cNvPr id="5" name="Левая круглая скобка 4"/>
        <cdr:cNvSpPr/>
      </cdr:nvSpPr>
      <cdr:spPr>
        <a:xfrm xmlns:a="http://schemas.openxmlformats.org/drawingml/2006/main" rot="16200000">
          <a:off x="1944216" y="2232248"/>
          <a:ext cx="72008" cy="360040"/>
        </a:xfrm>
        <a:prstGeom xmlns:a="http://schemas.openxmlformats.org/drawingml/2006/main" prst="leftBracket">
          <a:avLst/>
        </a:prstGeom>
        <a:noFill xmlns:a="http://schemas.openxmlformats.org/drawingml/2006/main"/>
        <a:ln xmlns:a="http://schemas.openxmlformats.org/drawingml/2006/main" w="19050" cap="flat" cmpd="sng" algn="ctr">
          <a:solidFill>
            <a:srgbClr val="4F81BD">
              <a:shade val="95000"/>
              <a:satMod val="105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Gill Sans MT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Gill Sans MT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Gill Sans MT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Gill Sans MT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Gill Sans MT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Gill Sans MT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Gill Sans MT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Gill Sans MT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Gill Sans MT"/>
            </a:defRPr>
          </a:lvl9pPr>
        </a:lstStyle>
        <a:p xmlns:a="http://schemas.openxmlformats.org/drawingml/2006/main">
          <a:pPr algn="ctr"/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0.62844</cdr:x>
      <cdr:y>0.19288</cdr:y>
    </cdr:from>
    <cdr:to>
      <cdr:x>0.69411</cdr:x>
      <cdr:y>0.53198</cdr:y>
    </cdr:to>
    <cdr:sp macro="" textlink="">
      <cdr:nvSpPr>
        <cdr:cNvPr id="2" name="TextBox 34"/>
        <cdr:cNvSpPr txBox="1"/>
      </cdr:nvSpPr>
      <cdr:spPr>
        <a:xfrm xmlns:a="http://schemas.openxmlformats.org/drawingml/2006/main" rot="17956432">
          <a:off x="2192390" y="814437"/>
          <a:ext cx="884388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9pPr>
        </a:lstStyle>
        <a:p xmlns:a="http://schemas.openxmlformats.org/drawingml/2006/main">
          <a:pPr algn="ctr"/>
          <a:r>
            <a:rPr lang="ru-RU" sz="1100" b="1" dirty="0" smtClean="0">
              <a:solidFill>
                <a:srgbClr val="FF0000"/>
              </a:solidFill>
            </a:rPr>
            <a:t>25614,92</a:t>
          </a:r>
          <a:endParaRPr lang="ru-RU" sz="11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0.77207</cdr:x>
      <cdr:y>0.19236</cdr:y>
    </cdr:from>
    <cdr:to>
      <cdr:x>0.83773</cdr:x>
      <cdr:y>0.53231</cdr:y>
    </cdr:to>
    <cdr:sp macro="" textlink="">
      <cdr:nvSpPr>
        <cdr:cNvPr id="3" name="TextBox 35"/>
        <cdr:cNvSpPr txBox="1"/>
      </cdr:nvSpPr>
      <cdr:spPr>
        <a:xfrm xmlns:a="http://schemas.openxmlformats.org/drawingml/2006/main" rot="17910055">
          <a:off x="2763506" y="814181"/>
          <a:ext cx="886607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9pPr>
        </a:lstStyle>
        <a:p xmlns:a="http://schemas.openxmlformats.org/drawingml/2006/main">
          <a:pPr algn="ctr"/>
          <a:r>
            <a:rPr lang="ru-RU" sz="1100" b="1" dirty="0" smtClean="0">
              <a:solidFill>
                <a:srgbClr val="FF0000"/>
              </a:solidFill>
            </a:rPr>
            <a:t>23603,08</a:t>
          </a:r>
          <a:endParaRPr lang="ru-RU" sz="11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0.89904</cdr:x>
      <cdr:y>0.1926</cdr:y>
    </cdr:from>
    <cdr:to>
      <cdr:x>0.96471</cdr:x>
      <cdr:y>0.53216</cdr:y>
    </cdr:to>
    <cdr:sp macro="" textlink="">
      <cdr:nvSpPr>
        <cdr:cNvPr id="4" name="TextBox 36"/>
        <cdr:cNvSpPr txBox="1"/>
      </cdr:nvSpPr>
      <cdr:spPr>
        <a:xfrm xmlns:a="http://schemas.openxmlformats.org/drawingml/2006/main" rot="17931994">
          <a:off x="3269889" y="814299"/>
          <a:ext cx="885591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9pPr>
        </a:lstStyle>
        <a:p xmlns:a="http://schemas.openxmlformats.org/drawingml/2006/main">
          <a:pPr algn="ctr"/>
          <a:r>
            <a:rPr lang="ru-RU" sz="1100" b="1" dirty="0" smtClean="0">
              <a:solidFill>
                <a:srgbClr val="FF0000"/>
              </a:solidFill>
            </a:rPr>
            <a:t>20789,87</a:t>
          </a:r>
          <a:endParaRPr lang="ru-RU" sz="11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0.50444</cdr:x>
      <cdr:y>0.16694</cdr:y>
    </cdr:from>
    <cdr:to>
      <cdr:x>0.5701</cdr:x>
      <cdr:y>0.50323</cdr:y>
    </cdr:to>
    <cdr:sp macro="" textlink="">
      <cdr:nvSpPr>
        <cdr:cNvPr id="5" name="TextBox 37"/>
        <cdr:cNvSpPr txBox="1"/>
      </cdr:nvSpPr>
      <cdr:spPr>
        <a:xfrm xmlns:a="http://schemas.openxmlformats.org/drawingml/2006/main" rot="18086322">
          <a:off x="1702007" y="743124"/>
          <a:ext cx="877066" cy="2615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9pPr>
        </a:lstStyle>
        <a:p xmlns:a="http://schemas.openxmlformats.org/drawingml/2006/main">
          <a:pPr algn="ctr"/>
          <a:r>
            <a:rPr lang="ru-RU" sz="1100" b="1" dirty="0" smtClean="0">
              <a:solidFill>
                <a:srgbClr val="FF0000"/>
              </a:solidFill>
            </a:rPr>
            <a:t>25744,68</a:t>
          </a:r>
          <a:endParaRPr lang="ru-RU" sz="11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0.36023</cdr:x>
      <cdr:y>0.16676</cdr:y>
    </cdr:from>
    <cdr:to>
      <cdr:x>0.42589</cdr:x>
      <cdr:y>0.49807</cdr:y>
    </cdr:to>
    <cdr:sp macro="" textlink="">
      <cdr:nvSpPr>
        <cdr:cNvPr id="6" name="TextBox 38"/>
        <cdr:cNvSpPr txBox="1"/>
      </cdr:nvSpPr>
      <cdr:spPr>
        <a:xfrm xmlns:a="http://schemas.openxmlformats.org/drawingml/2006/main" rot="18143020">
          <a:off x="1133949" y="736156"/>
          <a:ext cx="864096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9pPr>
        </a:lstStyle>
        <a:p xmlns:a="http://schemas.openxmlformats.org/drawingml/2006/main">
          <a:pPr algn="ctr"/>
          <a:r>
            <a:rPr lang="ru-RU" sz="1100" b="1" dirty="0" smtClean="0">
              <a:solidFill>
                <a:srgbClr val="FF0000"/>
              </a:solidFill>
            </a:rPr>
            <a:t>27408,56</a:t>
          </a:r>
          <a:endParaRPr lang="ru-RU" sz="11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0.23593</cdr:x>
      <cdr:y>0.16525</cdr:y>
    </cdr:from>
    <cdr:to>
      <cdr:x>0.30159</cdr:x>
      <cdr:y>0.49615</cdr:y>
    </cdr:to>
    <cdr:sp macro="" textlink="">
      <cdr:nvSpPr>
        <cdr:cNvPr id="7" name="TextBox 39"/>
        <cdr:cNvSpPr txBox="1"/>
      </cdr:nvSpPr>
      <cdr:spPr>
        <a:xfrm xmlns:a="http://schemas.openxmlformats.org/drawingml/2006/main" rot="18251536">
          <a:off x="639261" y="731680"/>
          <a:ext cx="863026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9pPr>
        </a:lstStyle>
        <a:p xmlns:a="http://schemas.openxmlformats.org/drawingml/2006/main">
          <a:pPr algn="ctr"/>
          <a:r>
            <a:rPr lang="ru-RU" sz="1100" b="1" dirty="0" smtClean="0">
              <a:solidFill>
                <a:srgbClr val="FF0000"/>
              </a:solidFill>
            </a:rPr>
            <a:t>28560,28</a:t>
          </a:r>
          <a:endParaRPr lang="ru-RU" sz="11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0.10823</cdr:x>
      <cdr:y>0.14051</cdr:y>
    </cdr:from>
    <cdr:to>
      <cdr:x>0.1739</cdr:x>
      <cdr:y>0.47476</cdr:y>
    </cdr:to>
    <cdr:sp macro="" textlink="">
      <cdr:nvSpPr>
        <cdr:cNvPr id="8" name="TextBox 40"/>
        <cdr:cNvSpPr txBox="1"/>
      </cdr:nvSpPr>
      <cdr:spPr>
        <a:xfrm xmlns:a="http://schemas.openxmlformats.org/drawingml/2006/main" rot="18167093">
          <a:off x="126138" y="671528"/>
          <a:ext cx="871763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9pPr>
        </a:lstStyle>
        <a:p xmlns:a="http://schemas.openxmlformats.org/drawingml/2006/main">
          <a:pPr algn="ctr"/>
          <a:r>
            <a:rPr lang="ru-RU" sz="1100" b="1" dirty="0" smtClean="0">
              <a:solidFill>
                <a:srgbClr val="FF0000"/>
              </a:solidFill>
            </a:rPr>
            <a:t>29888,11</a:t>
          </a:r>
          <a:endParaRPr lang="ru-RU" sz="11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0.05422</cdr:x>
      <cdr:y>0.88351</cdr:y>
    </cdr:from>
    <cdr:to>
      <cdr:x>0.4124</cdr:x>
      <cdr:y>0.90608</cdr:y>
    </cdr:to>
    <cdr:sp macro="" textlink="">
      <cdr:nvSpPr>
        <cdr:cNvPr id="9" name="Левая круглая скобка 8"/>
        <cdr:cNvSpPr/>
      </cdr:nvSpPr>
      <cdr:spPr>
        <a:xfrm xmlns:a="http://schemas.openxmlformats.org/drawingml/2006/main" rot="16200000">
          <a:off x="900099" y="1620181"/>
          <a:ext cx="58864" cy="1427014"/>
        </a:xfrm>
        <a:prstGeom xmlns:a="http://schemas.openxmlformats.org/drawingml/2006/main" prst="leftBracket">
          <a:avLst/>
        </a:prstGeom>
        <a:noFill xmlns:a="http://schemas.openxmlformats.org/drawingml/2006/main"/>
        <a:ln xmlns:a="http://schemas.openxmlformats.org/drawingml/2006/main" w="19050" cap="flat" cmpd="sng" algn="ctr">
          <a:solidFill>
            <a:srgbClr val="4F81BD">
              <a:shade val="95000"/>
              <a:satMod val="105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Gill Sans MT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Gill Sans MT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Gill Sans MT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Gill Sans MT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Gill Sans MT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Gill Sans MT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Gill Sans MT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Gill Sans MT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Gill Sans MT"/>
            </a:defRPr>
          </a:lvl9pPr>
        </a:lstStyle>
        <a:p xmlns:a="http://schemas.openxmlformats.org/drawingml/2006/main">
          <a:pPr algn="ctr"/>
          <a:endParaRPr lang="ru-RU" dirty="0"/>
        </a:p>
      </cdr:txBody>
    </cdr:sp>
  </cdr:relSizeAnchor>
  <cdr:relSizeAnchor xmlns:cdr="http://schemas.openxmlformats.org/drawingml/2006/chartDrawing">
    <cdr:from>
      <cdr:x>0.14459</cdr:x>
      <cdr:y>0.88956</cdr:y>
    </cdr:from>
    <cdr:to>
      <cdr:x>0.3434</cdr:x>
      <cdr:y>1</cdr:y>
    </cdr:to>
    <cdr:sp macro="" textlink="">
      <cdr:nvSpPr>
        <cdr:cNvPr id="10" name="TextBox 41"/>
        <cdr:cNvSpPr txBox="1"/>
      </cdr:nvSpPr>
      <cdr:spPr>
        <a:xfrm xmlns:a="http://schemas.openxmlformats.org/drawingml/2006/main">
          <a:off x="576064" y="2320032"/>
          <a:ext cx="792088" cy="2880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9pPr>
        </a:lstStyle>
        <a:p xmlns:a="http://schemas.openxmlformats.org/drawingml/2006/main">
          <a:r>
            <a:rPr lang="ru-RU" sz="1200" b="1" dirty="0" smtClean="0">
              <a:latin typeface="+mn-lt"/>
            </a:rPr>
            <a:t>прогноз</a:t>
          </a:r>
          <a:endParaRPr lang="ru-RU" sz="1200" b="1" dirty="0">
            <a:latin typeface="+mn-lt"/>
          </a:endParaRPr>
        </a:p>
      </cdr:txBody>
    </cdr:sp>
  </cdr:relSizeAnchor>
  <cdr:relSizeAnchor xmlns:cdr="http://schemas.openxmlformats.org/drawingml/2006/chartDrawing">
    <cdr:from>
      <cdr:x>0.45185</cdr:x>
      <cdr:y>0.88351</cdr:y>
    </cdr:from>
    <cdr:to>
      <cdr:x>0.54221</cdr:x>
      <cdr:y>0.91112</cdr:y>
    </cdr:to>
    <cdr:sp macro="" textlink="">
      <cdr:nvSpPr>
        <cdr:cNvPr id="11" name="Левая круглая скобка 10"/>
        <cdr:cNvSpPr/>
      </cdr:nvSpPr>
      <cdr:spPr>
        <a:xfrm xmlns:a="http://schemas.openxmlformats.org/drawingml/2006/main" rot="16200000">
          <a:off x="1944216" y="2160240"/>
          <a:ext cx="72008" cy="360040"/>
        </a:xfrm>
        <a:prstGeom xmlns:a="http://schemas.openxmlformats.org/drawingml/2006/main" prst="leftBracket">
          <a:avLst/>
        </a:prstGeom>
        <a:noFill xmlns:a="http://schemas.openxmlformats.org/drawingml/2006/main"/>
        <a:ln xmlns:a="http://schemas.openxmlformats.org/drawingml/2006/main" w="19050" cap="flat" cmpd="sng" algn="ctr">
          <a:solidFill>
            <a:srgbClr val="4F81BD">
              <a:shade val="95000"/>
              <a:satMod val="105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Gill Sans MT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Gill Sans MT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Gill Sans MT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Gill Sans MT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Gill Sans MT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Gill Sans MT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Gill Sans MT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Gill Sans MT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Gill Sans MT"/>
            </a:defRPr>
          </a:lvl9pPr>
        </a:lstStyle>
        <a:p xmlns:a="http://schemas.openxmlformats.org/drawingml/2006/main">
          <a:pPr algn="ctr"/>
          <a:endParaRPr lang="ru-RU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0.55585</cdr:x>
      <cdr:y>0.09192</cdr:y>
    </cdr:from>
    <cdr:to>
      <cdr:x>0.71852</cdr:x>
      <cdr:y>0.19508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2214578" y="233124"/>
          <a:ext cx="648094" cy="2616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Gill Sans MT"/>
            </a:defRPr>
          </a:lvl1pPr>
          <a:lvl2pPr marL="457200" indent="0">
            <a:defRPr sz="1100">
              <a:latin typeface="Gill Sans MT"/>
            </a:defRPr>
          </a:lvl2pPr>
          <a:lvl3pPr marL="914400" indent="0">
            <a:defRPr sz="1100">
              <a:latin typeface="Gill Sans MT"/>
            </a:defRPr>
          </a:lvl3pPr>
          <a:lvl4pPr marL="1371600" indent="0">
            <a:defRPr sz="1100">
              <a:latin typeface="Gill Sans MT"/>
            </a:defRPr>
          </a:lvl4pPr>
          <a:lvl5pPr marL="1828800" indent="0">
            <a:defRPr sz="1100">
              <a:latin typeface="Gill Sans MT"/>
            </a:defRPr>
          </a:lvl5pPr>
          <a:lvl6pPr marL="2286000" indent="0">
            <a:defRPr sz="1100">
              <a:latin typeface="Gill Sans MT"/>
            </a:defRPr>
          </a:lvl6pPr>
          <a:lvl7pPr marL="2743200" indent="0">
            <a:defRPr sz="1100">
              <a:latin typeface="Gill Sans MT"/>
            </a:defRPr>
          </a:lvl7pPr>
          <a:lvl8pPr marL="3200400" indent="0">
            <a:defRPr sz="1100">
              <a:latin typeface="Gill Sans MT"/>
            </a:defRPr>
          </a:lvl8pPr>
          <a:lvl9pPr marL="3657600" indent="0">
            <a:defRPr sz="1100">
              <a:latin typeface="Gill Sans MT"/>
            </a:defRPr>
          </a:lvl9pPr>
        </a:lstStyle>
        <a:p xmlns:a="http://schemas.openxmlformats.org/drawingml/2006/main">
          <a:pPr algn="ctr"/>
          <a:r>
            <a:rPr lang="ru-RU" b="1" dirty="0" smtClean="0">
              <a:solidFill>
                <a:srgbClr val="FF0000"/>
              </a:solidFill>
            </a:rPr>
            <a:t>134,7</a:t>
          </a:r>
          <a:endParaRPr lang="ru-RU" sz="11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0.6993</cdr:x>
      <cdr:y>0.17643</cdr:y>
    </cdr:from>
    <cdr:to>
      <cdr:x>0.86197</cdr:x>
      <cdr:y>0.27959</cdr:y>
    </cdr:to>
    <cdr:sp macro="" textlink="">
      <cdr:nvSpPr>
        <cdr:cNvPr id="3" name="TextBox 9"/>
        <cdr:cNvSpPr txBox="1"/>
      </cdr:nvSpPr>
      <cdr:spPr>
        <a:xfrm xmlns:a="http://schemas.openxmlformats.org/drawingml/2006/main">
          <a:off x="2786082" y="447438"/>
          <a:ext cx="648094" cy="2616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Gill Sans MT"/>
            </a:defRPr>
          </a:lvl1pPr>
          <a:lvl2pPr marL="457200" indent="0">
            <a:defRPr sz="1100">
              <a:latin typeface="Gill Sans MT"/>
            </a:defRPr>
          </a:lvl2pPr>
          <a:lvl3pPr marL="914400" indent="0">
            <a:defRPr sz="1100">
              <a:latin typeface="Gill Sans MT"/>
            </a:defRPr>
          </a:lvl3pPr>
          <a:lvl4pPr marL="1371600" indent="0">
            <a:defRPr sz="1100">
              <a:latin typeface="Gill Sans MT"/>
            </a:defRPr>
          </a:lvl4pPr>
          <a:lvl5pPr marL="1828800" indent="0">
            <a:defRPr sz="1100">
              <a:latin typeface="Gill Sans MT"/>
            </a:defRPr>
          </a:lvl5pPr>
          <a:lvl6pPr marL="2286000" indent="0">
            <a:defRPr sz="1100">
              <a:latin typeface="Gill Sans MT"/>
            </a:defRPr>
          </a:lvl6pPr>
          <a:lvl7pPr marL="2743200" indent="0">
            <a:defRPr sz="1100">
              <a:latin typeface="Gill Sans MT"/>
            </a:defRPr>
          </a:lvl7pPr>
          <a:lvl8pPr marL="3200400" indent="0">
            <a:defRPr sz="1100">
              <a:latin typeface="Gill Sans MT"/>
            </a:defRPr>
          </a:lvl8pPr>
          <a:lvl9pPr marL="3657600" indent="0">
            <a:defRPr sz="1100">
              <a:latin typeface="Gill Sans MT"/>
            </a:defRPr>
          </a:lvl9pPr>
        </a:lstStyle>
        <a:p xmlns:a="http://schemas.openxmlformats.org/drawingml/2006/main">
          <a:pPr algn="ctr"/>
          <a:r>
            <a:rPr lang="ru-RU" b="1" dirty="0" smtClean="0">
              <a:solidFill>
                <a:srgbClr val="FF0000"/>
              </a:solidFill>
            </a:rPr>
            <a:t>117,9</a:t>
          </a:r>
          <a:endParaRPr lang="ru-RU" sz="11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0.82481</cdr:x>
      <cdr:y>0.23277</cdr:y>
    </cdr:from>
    <cdr:to>
      <cdr:x>0.98748</cdr:x>
      <cdr:y>0.33593</cdr:y>
    </cdr:to>
    <cdr:sp macro="" textlink="">
      <cdr:nvSpPr>
        <cdr:cNvPr id="4" name="TextBox 10"/>
        <cdr:cNvSpPr txBox="1"/>
      </cdr:nvSpPr>
      <cdr:spPr>
        <a:xfrm xmlns:a="http://schemas.openxmlformats.org/drawingml/2006/main">
          <a:off x="3286148" y="590314"/>
          <a:ext cx="648094" cy="2616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Gill Sans MT"/>
            </a:defRPr>
          </a:lvl1pPr>
          <a:lvl2pPr marL="457200" indent="0">
            <a:defRPr sz="1100">
              <a:latin typeface="Gill Sans MT"/>
            </a:defRPr>
          </a:lvl2pPr>
          <a:lvl3pPr marL="914400" indent="0">
            <a:defRPr sz="1100">
              <a:latin typeface="Gill Sans MT"/>
            </a:defRPr>
          </a:lvl3pPr>
          <a:lvl4pPr marL="1371600" indent="0">
            <a:defRPr sz="1100">
              <a:latin typeface="Gill Sans MT"/>
            </a:defRPr>
          </a:lvl4pPr>
          <a:lvl5pPr marL="1828800" indent="0">
            <a:defRPr sz="1100">
              <a:latin typeface="Gill Sans MT"/>
            </a:defRPr>
          </a:lvl5pPr>
          <a:lvl6pPr marL="2286000" indent="0">
            <a:defRPr sz="1100">
              <a:latin typeface="Gill Sans MT"/>
            </a:defRPr>
          </a:lvl6pPr>
          <a:lvl7pPr marL="2743200" indent="0">
            <a:defRPr sz="1100">
              <a:latin typeface="Gill Sans MT"/>
            </a:defRPr>
          </a:lvl7pPr>
          <a:lvl8pPr marL="3200400" indent="0">
            <a:defRPr sz="1100">
              <a:latin typeface="Gill Sans MT"/>
            </a:defRPr>
          </a:lvl8pPr>
          <a:lvl9pPr marL="3657600" indent="0">
            <a:defRPr sz="1100">
              <a:latin typeface="Gill Sans MT"/>
            </a:defRPr>
          </a:lvl9pPr>
        </a:lstStyle>
        <a:p xmlns:a="http://schemas.openxmlformats.org/drawingml/2006/main">
          <a:pPr algn="ctr"/>
          <a:r>
            <a:rPr lang="ru-RU" b="1" dirty="0" smtClean="0">
              <a:solidFill>
                <a:srgbClr val="FF0000"/>
              </a:solidFill>
            </a:rPr>
            <a:t>104,8</a:t>
          </a:r>
          <a:endParaRPr lang="ru-RU" sz="11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0.43034</cdr:x>
      <cdr:y>0.26094</cdr:y>
    </cdr:from>
    <cdr:to>
      <cdr:x>0.593</cdr:x>
      <cdr:y>0.3641</cdr:y>
    </cdr:to>
    <cdr:sp macro="" textlink="">
      <cdr:nvSpPr>
        <cdr:cNvPr id="5" name="TextBox 26"/>
        <cdr:cNvSpPr txBox="1"/>
      </cdr:nvSpPr>
      <cdr:spPr>
        <a:xfrm xmlns:a="http://schemas.openxmlformats.org/drawingml/2006/main">
          <a:off x="1714512" y="661752"/>
          <a:ext cx="648054" cy="2616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outerShdw blurRad="44450" dist="27940" dir="5400000" algn="ctr">
            <a:srgbClr val="000000">
              <a:alpha val="32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balanced" dir="t">
            <a:rot lat="0" lon="0" rev="8700000"/>
          </a:lightRig>
        </a:scene3d>
        <a:sp3d xmlns:a="http://schemas.openxmlformats.org/drawingml/2006/main">
          <a:bevelT w="190500" h="38100"/>
        </a:sp3d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Gill Sans MT"/>
            </a:defRPr>
          </a:lvl1pPr>
          <a:lvl2pPr marL="457200" indent="0">
            <a:defRPr sz="1100">
              <a:latin typeface="Gill Sans MT"/>
            </a:defRPr>
          </a:lvl2pPr>
          <a:lvl3pPr marL="914400" indent="0">
            <a:defRPr sz="1100">
              <a:latin typeface="Gill Sans MT"/>
            </a:defRPr>
          </a:lvl3pPr>
          <a:lvl4pPr marL="1371600" indent="0">
            <a:defRPr sz="1100">
              <a:latin typeface="Gill Sans MT"/>
            </a:defRPr>
          </a:lvl4pPr>
          <a:lvl5pPr marL="1828800" indent="0">
            <a:defRPr sz="1100">
              <a:latin typeface="Gill Sans MT"/>
            </a:defRPr>
          </a:lvl5pPr>
          <a:lvl6pPr marL="2286000" indent="0">
            <a:defRPr sz="1100">
              <a:latin typeface="Gill Sans MT"/>
            </a:defRPr>
          </a:lvl6pPr>
          <a:lvl7pPr marL="2743200" indent="0">
            <a:defRPr sz="1100">
              <a:latin typeface="Gill Sans MT"/>
            </a:defRPr>
          </a:lvl7pPr>
          <a:lvl8pPr marL="3200400" indent="0">
            <a:defRPr sz="1100">
              <a:latin typeface="Gill Sans MT"/>
            </a:defRPr>
          </a:lvl8pPr>
          <a:lvl9pPr marL="3657600" indent="0">
            <a:defRPr sz="1100">
              <a:latin typeface="Gill Sans MT"/>
            </a:defRPr>
          </a:lvl9pPr>
        </a:lstStyle>
        <a:p xmlns:a="http://schemas.openxmlformats.org/drawingml/2006/main">
          <a:pPr algn="ctr"/>
          <a:r>
            <a:rPr lang="ru-RU" b="1" dirty="0" smtClean="0">
              <a:solidFill>
                <a:srgbClr val="FF0000"/>
              </a:solidFill>
            </a:rPr>
            <a:t>99,7</a:t>
          </a:r>
          <a:endParaRPr lang="ru-RU" sz="11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0.29512</cdr:x>
      <cdr:y>0.19327</cdr:y>
    </cdr:from>
    <cdr:to>
      <cdr:x>0.45779</cdr:x>
      <cdr:y>0.29643</cdr:y>
    </cdr:to>
    <cdr:sp macro="" textlink="">
      <cdr:nvSpPr>
        <cdr:cNvPr id="6" name="TextBox 27"/>
        <cdr:cNvSpPr txBox="1"/>
      </cdr:nvSpPr>
      <cdr:spPr>
        <a:xfrm xmlns:a="http://schemas.openxmlformats.org/drawingml/2006/main">
          <a:off x="1175789" y="490144"/>
          <a:ext cx="648094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Gill Sans MT"/>
            </a:defRPr>
          </a:lvl1pPr>
          <a:lvl2pPr marL="457200" indent="0">
            <a:defRPr sz="1100">
              <a:latin typeface="Gill Sans MT"/>
            </a:defRPr>
          </a:lvl2pPr>
          <a:lvl3pPr marL="914400" indent="0">
            <a:defRPr sz="1100">
              <a:latin typeface="Gill Sans MT"/>
            </a:defRPr>
          </a:lvl3pPr>
          <a:lvl4pPr marL="1371600" indent="0">
            <a:defRPr sz="1100">
              <a:latin typeface="Gill Sans MT"/>
            </a:defRPr>
          </a:lvl4pPr>
          <a:lvl5pPr marL="1828800" indent="0">
            <a:defRPr sz="1100">
              <a:latin typeface="Gill Sans MT"/>
            </a:defRPr>
          </a:lvl5pPr>
          <a:lvl6pPr marL="2286000" indent="0">
            <a:defRPr sz="1100">
              <a:latin typeface="Gill Sans MT"/>
            </a:defRPr>
          </a:lvl6pPr>
          <a:lvl7pPr marL="2743200" indent="0">
            <a:defRPr sz="1100">
              <a:latin typeface="Gill Sans MT"/>
            </a:defRPr>
          </a:lvl7pPr>
          <a:lvl8pPr marL="3200400" indent="0">
            <a:defRPr sz="1100">
              <a:latin typeface="Gill Sans MT"/>
            </a:defRPr>
          </a:lvl8pPr>
          <a:lvl9pPr marL="3657600" indent="0">
            <a:defRPr sz="1100">
              <a:latin typeface="Gill Sans MT"/>
            </a:defRPr>
          </a:lvl9pPr>
        </a:lstStyle>
        <a:p xmlns:a="http://schemas.openxmlformats.org/drawingml/2006/main">
          <a:pPr algn="ctr"/>
          <a:r>
            <a:rPr lang="ru-RU" b="1" dirty="0" smtClean="0">
              <a:solidFill>
                <a:srgbClr val="FF0000"/>
              </a:solidFill>
            </a:rPr>
            <a:t>108,8</a:t>
          </a:r>
          <a:endParaRPr lang="ru-RU" sz="11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0.16138</cdr:x>
      <cdr:y>0.14826</cdr:y>
    </cdr:from>
    <cdr:to>
      <cdr:x>0.32405</cdr:x>
      <cdr:y>0.25142</cdr:y>
    </cdr:to>
    <cdr:sp macro="" textlink="">
      <cdr:nvSpPr>
        <cdr:cNvPr id="7" name="TextBox 28"/>
        <cdr:cNvSpPr txBox="1"/>
      </cdr:nvSpPr>
      <cdr:spPr>
        <a:xfrm xmlns:a="http://schemas.openxmlformats.org/drawingml/2006/main">
          <a:off x="642942" y="376000"/>
          <a:ext cx="648094" cy="26161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Gill Sans MT"/>
            </a:defRPr>
          </a:lvl1pPr>
          <a:lvl2pPr marL="457200" indent="0">
            <a:defRPr sz="1100">
              <a:latin typeface="Gill Sans MT"/>
            </a:defRPr>
          </a:lvl2pPr>
          <a:lvl3pPr marL="914400" indent="0">
            <a:defRPr sz="1100">
              <a:latin typeface="Gill Sans MT"/>
            </a:defRPr>
          </a:lvl3pPr>
          <a:lvl4pPr marL="1371600" indent="0">
            <a:defRPr sz="1100">
              <a:latin typeface="Gill Sans MT"/>
            </a:defRPr>
          </a:lvl4pPr>
          <a:lvl5pPr marL="1828800" indent="0">
            <a:defRPr sz="1100">
              <a:latin typeface="Gill Sans MT"/>
            </a:defRPr>
          </a:lvl5pPr>
          <a:lvl6pPr marL="2286000" indent="0">
            <a:defRPr sz="1100">
              <a:latin typeface="Gill Sans MT"/>
            </a:defRPr>
          </a:lvl6pPr>
          <a:lvl7pPr marL="2743200" indent="0">
            <a:defRPr sz="1100">
              <a:latin typeface="Gill Sans MT"/>
            </a:defRPr>
          </a:lvl7pPr>
          <a:lvl8pPr marL="3200400" indent="0">
            <a:defRPr sz="1100">
              <a:latin typeface="Gill Sans MT"/>
            </a:defRPr>
          </a:lvl8pPr>
          <a:lvl9pPr marL="3657600" indent="0">
            <a:defRPr sz="1100">
              <a:latin typeface="Gill Sans MT"/>
            </a:defRPr>
          </a:lvl9pPr>
        </a:lstStyle>
        <a:p xmlns:a="http://schemas.openxmlformats.org/drawingml/2006/main">
          <a:pPr algn="ctr"/>
          <a:r>
            <a:rPr lang="ru-RU" sz="1100" b="1" dirty="0" smtClean="0">
              <a:solidFill>
                <a:srgbClr val="FF0000"/>
              </a:solidFill>
            </a:rPr>
            <a:t>121,5</a:t>
          </a:r>
          <a:endParaRPr lang="ru-RU" sz="11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0.01793</cdr:x>
      <cdr:y>0.26094</cdr:y>
    </cdr:from>
    <cdr:to>
      <cdr:x>0.1806</cdr:x>
      <cdr:y>0.43084</cdr:y>
    </cdr:to>
    <cdr:sp macro="" textlink="">
      <cdr:nvSpPr>
        <cdr:cNvPr id="8" name="TextBox 29"/>
        <cdr:cNvSpPr txBox="1"/>
      </cdr:nvSpPr>
      <cdr:spPr>
        <a:xfrm xmlns:a="http://schemas.openxmlformats.org/drawingml/2006/main">
          <a:off x="71438" y="661752"/>
          <a:ext cx="648095" cy="4308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Gill Sans MT"/>
            </a:defRPr>
          </a:lvl1pPr>
          <a:lvl2pPr marL="457200" indent="0">
            <a:defRPr sz="1100">
              <a:latin typeface="Gill Sans MT"/>
            </a:defRPr>
          </a:lvl2pPr>
          <a:lvl3pPr marL="914400" indent="0">
            <a:defRPr sz="1100">
              <a:latin typeface="Gill Sans MT"/>
            </a:defRPr>
          </a:lvl3pPr>
          <a:lvl4pPr marL="1371600" indent="0">
            <a:defRPr sz="1100">
              <a:latin typeface="Gill Sans MT"/>
            </a:defRPr>
          </a:lvl4pPr>
          <a:lvl5pPr marL="1828800" indent="0">
            <a:defRPr sz="1100">
              <a:latin typeface="Gill Sans MT"/>
            </a:defRPr>
          </a:lvl5pPr>
          <a:lvl6pPr marL="2286000" indent="0">
            <a:defRPr sz="1100">
              <a:latin typeface="Gill Sans MT"/>
            </a:defRPr>
          </a:lvl6pPr>
          <a:lvl7pPr marL="2743200" indent="0">
            <a:defRPr sz="1100">
              <a:latin typeface="Gill Sans MT"/>
            </a:defRPr>
          </a:lvl7pPr>
          <a:lvl8pPr marL="3200400" indent="0">
            <a:defRPr sz="1100">
              <a:latin typeface="Gill Sans MT"/>
            </a:defRPr>
          </a:lvl8pPr>
          <a:lvl9pPr marL="3657600" indent="0">
            <a:defRPr sz="1100">
              <a:latin typeface="Gill Sans MT"/>
            </a:defRPr>
          </a:lvl9pPr>
        </a:lstStyle>
        <a:p xmlns:a="http://schemas.openxmlformats.org/drawingml/2006/main">
          <a:pPr algn="ctr"/>
          <a:r>
            <a:rPr lang="ru-RU" sz="1100" b="1" dirty="0" smtClean="0">
              <a:solidFill>
                <a:srgbClr val="FF0000"/>
              </a:solidFill>
            </a:rPr>
            <a:t>102,1</a:t>
          </a:r>
        </a:p>
        <a:p xmlns:a="http://schemas.openxmlformats.org/drawingml/2006/main">
          <a:pPr algn="ctr"/>
          <a:endParaRPr lang="ru-RU" sz="11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0.06016</cdr:x>
      <cdr:y>0.88351</cdr:y>
    </cdr:from>
    <cdr:to>
      <cdr:x>0.41833</cdr:x>
      <cdr:y>0.90608</cdr:y>
    </cdr:to>
    <cdr:sp macro="" textlink="">
      <cdr:nvSpPr>
        <cdr:cNvPr id="9" name="Левая круглая скобка 8"/>
        <cdr:cNvSpPr/>
      </cdr:nvSpPr>
      <cdr:spPr>
        <a:xfrm xmlns:a="http://schemas.openxmlformats.org/drawingml/2006/main" rot="16200000">
          <a:off x="923750" y="1620195"/>
          <a:ext cx="58864" cy="1426987"/>
        </a:xfrm>
        <a:prstGeom xmlns:a="http://schemas.openxmlformats.org/drawingml/2006/main" prst="leftBracket">
          <a:avLst/>
        </a:prstGeom>
        <a:noFill xmlns:a="http://schemas.openxmlformats.org/drawingml/2006/main"/>
        <a:ln xmlns:a="http://schemas.openxmlformats.org/drawingml/2006/main" w="19050" cap="flat" cmpd="sng" algn="ctr">
          <a:solidFill>
            <a:srgbClr val="4F81BD">
              <a:shade val="95000"/>
              <a:satMod val="105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Gill Sans MT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Gill Sans MT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Gill Sans MT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Gill Sans MT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Gill Sans MT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Gill Sans MT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Gill Sans MT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Gill Sans MT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Gill Sans MT"/>
            </a:defRPr>
          </a:lvl9pPr>
        </a:lstStyle>
        <a:p xmlns:a="http://schemas.openxmlformats.org/drawingml/2006/main">
          <a:pPr algn="ctr"/>
          <a:endParaRPr lang="ru-RU" dirty="0"/>
        </a:p>
      </cdr:txBody>
    </cdr:sp>
  </cdr:relSizeAnchor>
  <cdr:relSizeAnchor xmlns:cdr="http://schemas.openxmlformats.org/drawingml/2006/chartDrawing">
    <cdr:from>
      <cdr:x>0.45779</cdr:x>
      <cdr:y>0.88351</cdr:y>
    </cdr:from>
    <cdr:to>
      <cdr:x>0.56623</cdr:x>
      <cdr:y>0.90608</cdr:y>
    </cdr:to>
    <cdr:sp macro="" textlink="">
      <cdr:nvSpPr>
        <cdr:cNvPr id="10" name="Левая круглая скобка 9"/>
        <cdr:cNvSpPr/>
      </cdr:nvSpPr>
      <cdr:spPr>
        <a:xfrm xmlns:a="http://schemas.openxmlformats.org/drawingml/2006/main" rot="16200000">
          <a:off x="2010450" y="2117670"/>
          <a:ext cx="58864" cy="432036"/>
        </a:xfrm>
        <a:prstGeom xmlns:a="http://schemas.openxmlformats.org/drawingml/2006/main" prst="leftBracket">
          <a:avLst/>
        </a:prstGeom>
        <a:noFill xmlns:a="http://schemas.openxmlformats.org/drawingml/2006/main"/>
        <a:ln xmlns:a="http://schemas.openxmlformats.org/drawingml/2006/main" w="19050" cap="flat" cmpd="sng" algn="ctr">
          <a:solidFill>
            <a:srgbClr val="4F81BD">
              <a:shade val="95000"/>
              <a:satMod val="105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Gill Sans MT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Gill Sans MT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Gill Sans MT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Gill Sans MT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Gill Sans MT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Gill Sans MT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Gill Sans MT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Gill Sans MT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Gill Sans MT"/>
            </a:defRPr>
          </a:lvl9pPr>
        </a:lstStyle>
        <a:p xmlns:a="http://schemas.openxmlformats.org/drawingml/2006/main">
          <a:pPr algn="ctr"/>
          <a:endParaRPr lang="ru-RU" dirty="0"/>
        </a:p>
      </cdr:txBody>
    </cdr:sp>
  </cdr:relSizeAnchor>
  <cdr:relSizeAnchor xmlns:cdr="http://schemas.openxmlformats.org/drawingml/2006/chartDrawing">
    <cdr:from>
      <cdr:x>0.15053</cdr:x>
      <cdr:y>0.89379</cdr:y>
    </cdr:from>
    <cdr:to>
      <cdr:x>0.34934</cdr:x>
      <cdr:y>1</cdr:y>
    </cdr:to>
    <cdr:sp macro="" textlink="">
      <cdr:nvSpPr>
        <cdr:cNvPr id="11" name="TextBox 22"/>
        <cdr:cNvSpPr txBox="1"/>
      </cdr:nvSpPr>
      <cdr:spPr>
        <a:xfrm xmlns:a="http://schemas.openxmlformats.org/drawingml/2006/main">
          <a:off x="599728" y="2376264"/>
          <a:ext cx="79208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9pPr>
        </a:lstStyle>
        <a:p xmlns:a="http://schemas.openxmlformats.org/drawingml/2006/main">
          <a:r>
            <a:rPr lang="ru-RU" sz="1200" b="1" dirty="0" smtClean="0">
              <a:latin typeface="+mn-lt"/>
            </a:rPr>
            <a:t>прогноз</a:t>
          </a:r>
          <a:endParaRPr lang="ru-RU" sz="1200" b="1" dirty="0">
            <a:latin typeface="+mn-lt"/>
          </a:endParaRPr>
        </a:p>
      </cdr:txBody>
    </cdr:sp>
  </cdr:relSizeAnchor>
  <cdr:relSizeAnchor xmlns:cdr="http://schemas.openxmlformats.org/drawingml/2006/chartDrawing">
    <cdr:from>
      <cdr:x>0.42164</cdr:x>
      <cdr:y>0.88956</cdr:y>
    </cdr:from>
    <cdr:to>
      <cdr:x>0.60238</cdr:x>
      <cdr:y>1</cdr:y>
    </cdr:to>
    <cdr:sp macro="" textlink="">
      <cdr:nvSpPr>
        <cdr:cNvPr id="12" name="TextBox 22"/>
        <cdr:cNvSpPr txBox="1"/>
      </cdr:nvSpPr>
      <cdr:spPr>
        <a:xfrm xmlns:a="http://schemas.openxmlformats.org/drawingml/2006/main">
          <a:off x="1679848" y="2376264"/>
          <a:ext cx="720087" cy="28803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Gill Sans MT"/>
            </a:defRPr>
          </a:lvl1pPr>
          <a:lvl2pPr marL="457200" indent="0">
            <a:defRPr sz="1100">
              <a:latin typeface="Gill Sans MT"/>
            </a:defRPr>
          </a:lvl2pPr>
          <a:lvl3pPr marL="914400" indent="0">
            <a:defRPr sz="1100">
              <a:latin typeface="Gill Sans MT"/>
            </a:defRPr>
          </a:lvl3pPr>
          <a:lvl4pPr marL="1371600" indent="0">
            <a:defRPr sz="1100">
              <a:latin typeface="Gill Sans MT"/>
            </a:defRPr>
          </a:lvl4pPr>
          <a:lvl5pPr marL="1828800" indent="0">
            <a:defRPr sz="1100">
              <a:latin typeface="Gill Sans MT"/>
            </a:defRPr>
          </a:lvl5pPr>
          <a:lvl6pPr marL="2286000" indent="0">
            <a:defRPr sz="1100">
              <a:latin typeface="Gill Sans MT"/>
            </a:defRPr>
          </a:lvl6pPr>
          <a:lvl7pPr marL="2743200" indent="0">
            <a:defRPr sz="1100">
              <a:latin typeface="Gill Sans MT"/>
            </a:defRPr>
          </a:lvl7pPr>
          <a:lvl8pPr marL="3200400" indent="0">
            <a:defRPr sz="1100">
              <a:latin typeface="Gill Sans MT"/>
            </a:defRPr>
          </a:lvl8pPr>
          <a:lvl9pPr marL="3657600" indent="0">
            <a:defRPr sz="1100">
              <a:latin typeface="Gill Sans MT"/>
            </a:defRPr>
          </a:lvl9pPr>
        </a:lstStyle>
        <a:p xmlns:a="http://schemas.openxmlformats.org/drawingml/2006/main">
          <a:r>
            <a:rPr lang="ru-RU" sz="1200" b="1" dirty="0" smtClean="0">
              <a:latin typeface="Calibri"/>
            </a:rPr>
            <a:t>оценка</a:t>
          </a:r>
          <a:endParaRPr lang="ru-RU" sz="1200" b="1" dirty="0">
            <a:latin typeface="Calibri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0.54651</cdr:x>
      <cdr:y>0.5063</cdr:y>
    </cdr:from>
    <cdr:to>
      <cdr:x>0.70918</cdr:x>
      <cdr:y>0.67152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2177340" y="1320470"/>
          <a:ext cx="648094" cy="4308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9pPr>
        </a:lstStyle>
        <a:p xmlns:a="http://schemas.openxmlformats.org/drawingml/2006/main">
          <a:pPr algn="ctr"/>
          <a:r>
            <a:rPr lang="ru-RU" sz="1100" b="1" dirty="0" smtClean="0">
              <a:solidFill>
                <a:srgbClr val="FF0000"/>
              </a:solidFill>
            </a:rPr>
            <a:t>2844,7</a:t>
          </a:r>
        </a:p>
        <a:p xmlns:a="http://schemas.openxmlformats.org/drawingml/2006/main">
          <a:pPr algn="ctr"/>
          <a:endParaRPr lang="ru-RU" sz="11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0.67202</cdr:x>
      <cdr:y>0.61587</cdr:y>
    </cdr:from>
    <cdr:to>
      <cdr:x>0.83468</cdr:x>
      <cdr:y>0.71618</cdr:y>
    </cdr:to>
    <cdr:sp macro="" textlink="">
      <cdr:nvSpPr>
        <cdr:cNvPr id="3" name="TextBox 9"/>
        <cdr:cNvSpPr txBox="1"/>
      </cdr:nvSpPr>
      <cdr:spPr>
        <a:xfrm xmlns:a="http://schemas.openxmlformats.org/drawingml/2006/main">
          <a:off x="2677406" y="1606222"/>
          <a:ext cx="648054" cy="26161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9pPr>
        </a:lstStyle>
        <a:p xmlns:a="http://schemas.openxmlformats.org/drawingml/2006/main">
          <a:pPr algn="ctr"/>
          <a:r>
            <a:rPr lang="ru-RU" sz="1100" b="1" dirty="0" smtClean="0">
              <a:solidFill>
                <a:srgbClr val="FF0000"/>
              </a:solidFill>
            </a:rPr>
            <a:t>991,04</a:t>
          </a:r>
          <a:endParaRPr lang="ru-RU" sz="11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0.81547</cdr:x>
      <cdr:y>0.64326</cdr:y>
    </cdr:from>
    <cdr:to>
      <cdr:x>0.97814</cdr:x>
      <cdr:y>0.74357</cdr:y>
    </cdr:to>
    <cdr:sp macro="" textlink="">
      <cdr:nvSpPr>
        <cdr:cNvPr id="4" name="TextBox 10"/>
        <cdr:cNvSpPr txBox="1"/>
      </cdr:nvSpPr>
      <cdr:spPr>
        <a:xfrm xmlns:a="http://schemas.openxmlformats.org/drawingml/2006/main">
          <a:off x="3248910" y="1677660"/>
          <a:ext cx="648094" cy="26161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9pPr>
        </a:lstStyle>
        <a:p xmlns:a="http://schemas.openxmlformats.org/drawingml/2006/main">
          <a:pPr algn="ctr"/>
          <a:r>
            <a:rPr lang="ru-RU" sz="1100" b="1" dirty="0" smtClean="0">
              <a:solidFill>
                <a:srgbClr val="FF0000"/>
              </a:solidFill>
            </a:rPr>
            <a:t>674,3</a:t>
          </a:r>
          <a:endParaRPr lang="ru-RU" sz="11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0.40306</cdr:x>
      <cdr:y>0.47891</cdr:y>
    </cdr:from>
    <cdr:to>
      <cdr:x>0.56572</cdr:x>
      <cdr:y>0.57922</cdr:y>
    </cdr:to>
    <cdr:sp macro="" textlink="">
      <cdr:nvSpPr>
        <cdr:cNvPr id="5" name="TextBox 26"/>
        <cdr:cNvSpPr txBox="1"/>
      </cdr:nvSpPr>
      <cdr:spPr>
        <a:xfrm xmlns:a="http://schemas.openxmlformats.org/drawingml/2006/main">
          <a:off x="1605836" y="1249032"/>
          <a:ext cx="648055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9pPr>
        </a:lstStyle>
        <a:p xmlns:a="http://schemas.openxmlformats.org/drawingml/2006/main">
          <a:pPr algn="ctr"/>
          <a:r>
            <a:rPr lang="ru-RU" sz="1100" b="1" dirty="0" smtClean="0">
              <a:solidFill>
                <a:srgbClr val="FF0000"/>
              </a:solidFill>
            </a:rPr>
            <a:t>3043,3</a:t>
          </a:r>
          <a:endParaRPr lang="ru-RU" sz="11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0.27111</cdr:x>
      <cdr:y>0.4478</cdr:y>
    </cdr:from>
    <cdr:to>
      <cdr:x>0.43378</cdr:x>
      <cdr:y>0.54811</cdr:y>
    </cdr:to>
    <cdr:sp macro="" textlink="">
      <cdr:nvSpPr>
        <cdr:cNvPr id="6" name="TextBox 27"/>
        <cdr:cNvSpPr txBox="1"/>
      </cdr:nvSpPr>
      <cdr:spPr>
        <a:xfrm xmlns:a="http://schemas.openxmlformats.org/drawingml/2006/main">
          <a:off x="1080130" y="1167891"/>
          <a:ext cx="648095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9pPr>
        </a:lstStyle>
        <a:p xmlns:a="http://schemas.openxmlformats.org/drawingml/2006/main">
          <a:pPr algn="ctr"/>
          <a:r>
            <a:rPr lang="ru-RU" sz="1100" b="1" dirty="0" smtClean="0">
              <a:solidFill>
                <a:srgbClr val="FF0000"/>
              </a:solidFill>
            </a:rPr>
            <a:t>3725,8</a:t>
          </a:r>
          <a:endParaRPr lang="ru-RU" sz="11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0.15203</cdr:x>
      <cdr:y>0.39674</cdr:y>
    </cdr:from>
    <cdr:to>
      <cdr:x>0.3147</cdr:x>
      <cdr:y>0.49704</cdr:y>
    </cdr:to>
    <cdr:sp macro="" textlink="">
      <cdr:nvSpPr>
        <cdr:cNvPr id="7" name="TextBox 28"/>
        <cdr:cNvSpPr txBox="1"/>
      </cdr:nvSpPr>
      <cdr:spPr>
        <a:xfrm xmlns:a="http://schemas.openxmlformats.org/drawingml/2006/main">
          <a:off x="605704" y="1034718"/>
          <a:ext cx="648094" cy="26158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9pPr>
        </a:lstStyle>
        <a:p xmlns:a="http://schemas.openxmlformats.org/drawingml/2006/main">
          <a:pPr algn="ctr"/>
          <a:r>
            <a:rPr lang="ru-RU" sz="1100" b="1" dirty="0" smtClean="0">
              <a:solidFill>
                <a:srgbClr val="FF0000"/>
              </a:solidFill>
            </a:rPr>
            <a:t>4372,7</a:t>
          </a:r>
          <a:endParaRPr lang="ru-RU" sz="11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</cdr:x>
      <cdr:y>0.39674</cdr:y>
    </cdr:from>
    <cdr:to>
      <cdr:x>0.16267</cdr:x>
      <cdr:y>0.56195</cdr:y>
    </cdr:to>
    <cdr:sp macro="" textlink="">
      <cdr:nvSpPr>
        <cdr:cNvPr id="8" name="TextBox 29"/>
        <cdr:cNvSpPr txBox="1"/>
      </cdr:nvSpPr>
      <cdr:spPr>
        <a:xfrm xmlns:a="http://schemas.openxmlformats.org/drawingml/2006/main">
          <a:off x="-37238" y="1034718"/>
          <a:ext cx="648094" cy="4308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9pPr>
        </a:lstStyle>
        <a:p xmlns:a="http://schemas.openxmlformats.org/drawingml/2006/main">
          <a:pPr algn="ctr"/>
          <a:r>
            <a:rPr lang="ru-RU" sz="1100" b="1" dirty="0" smtClean="0">
              <a:solidFill>
                <a:srgbClr val="FF0000"/>
              </a:solidFill>
            </a:rPr>
            <a:t>4532,9</a:t>
          </a:r>
        </a:p>
        <a:p xmlns:a="http://schemas.openxmlformats.org/drawingml/2006/main">
          <a:pPr algn="ctr"/>
          <a:endParaRPr lang="ru-RU" sz="11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0.03615</cdr:x>
      <cdr:y>0.88956</cdr:y>
    </cdr:from>
    <cdr:to>
      <cdr:x>0.39432</cdr:x>
      <cdr:y>0.91213</cdr:y>
    </cdr:to>
    <cdr:sp macro="" textlink="">
      <cdr:nvSpPr>
        <cdr:cNvPr id="9" name="Левая круглая скобка 8"/>
        <cdr:cNvSpPr/>
      </cdr:nvSpPr>
      <cdr:spPr>
        <a:xfrm xmlns:a="http://schemas.openxmlformats.org/drawingml/2006/main" rot="16200000">
          <a:off x="828091" y="1635957"/>
          <a:ext cx="58864" cy="1427014"/>
        </a:xfrm>
        <a:prstGeom xmlns:a="http://schemas.openxmlformats.org/drawingml/2006/main" prst="leftBracket">
          <a:avLst/>
        </a:prstGeom>
        <a:noFill xmlns:a="http://schemas.openxmlformats.org/drawingml/2006/main"/>
        <a:ln xmlns:a="http://schemas.openxmlformats.org/drawingml/2006/main" w="19050" cap="flat" cmpd="sng" algn="ctr">
          <a:solidFill>
            <a:srgbClr val="4F81BD">
              <a:shade val="95000"/>
              <a:satMod val="105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9pPr>
        </a:lstStyle>
        <a:p xmlns:a="http://schemas.openxmlformats.org/drawingml/2006/main">
          <a:pPr algn="ctr"/>
          <a:endParaRPr lang="ru-RU" dirty="0"/>
        </a:p>
      </cdr:txBody>
    </cdr:sp>
  </cdr:relSizeAnchor>
  <cdr:relSizeAnchor xmlns:cdr="http://schemas.openxmlformats.org/drawingml/2006/chartDrawing">
    <cdr:from>
      <cdr:x>0.43377</cdr:x>
      <cdr:y>0.88956</cdr:y>
    </cdr:from>
    <cdr:to>
      <cdr:x>0.54221</cdr:x>
      <cdr:y>0.91213</cdr:y>
    </cdr:to>
    <cdr:sp macro="" textlink="">
      <cdr:nvSpPr>
        <cdr:cNvPr id="10" name="Левая круглая скобка 9"/>
        <cdr:cNvSpPr/>
      </cdr:nvSpPr>
      <cdr:spPr>
        <a:xfrm xmlns:a="http://schemas.openxmlformats.org/drawingml/2006/main" rot="16200000">
          <a:off x="1914784" y="2133440"/>
          <a:ext cx="58864" cy="432048"/>
        </a:xfrm>
        <a:prstGeom xmlns:a="http://schemas.openxmlformats.org/drawingml/2006/main" prst="leftBracket">
          <a:avLst/>
        </a:prstGeom>
        <a:noFill xmlns:a="http://schemas.openxmlformats.org/drawingml/2006/main"/>
        <a:ln xmlns:a="http://schemas.openxmlformats.org/drawingml/2006/main" w="19050" cap="flat" cmpd="sng" algn="ctr">
          <a:solidFill>
            <a:srgbClr val="4F81BD">
              <a:shade val="95000"/>
              <a:satMod val="105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Gill Sans MT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Gill Sans MT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Gill Sans MT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Gill Sans MT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Gill Sans MT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Gill Sans MT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Gill Sans MT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Gill Sans MT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Gill Sans MT"/>
            </a:defRPr>
          </a:lvl9pPr>
        </a:lstStyle>
        <a:p xmlns:a="http://schemas.openxmlformats.org/drawingml/2006/main">
          <a:pPr algn="ctr"/>
          <a:endParaRPr lang="ru-RU" dirty="0"/>
        </a:p>
      </cdr:txBody>
    </cdr:sp>
  </cdr:relSizeAnchor>
  <cdr:relSizeAnchor xmlns:cdr="http://schemas.openxmlformats.org/drawingml/2006/chartDrawing">
    <cdr:from>
      <cdr:x>0.39762</cdr:x>
      <cdr:y>0.88956</cdr:y>
    </cdr:from>
    <cdr:to>
      <cdr:x>0.57836</cdr:x>
      <cdr:y>1</cdr:y>
    </cdr:to>
    <cdr:sp macro="" textlink="">
      <cdr:nvSpPr>
        <cdr:cNvPr id="13" name="TextBox 22"/>
        <cdr:cNvSpPr txBox="1"/>
      </cdr:nvSpPr>
      <cdr:spPr>
        <a:xfrm xmlns:a="http://schemas.openxmlformats.org/drawingml/2006/main">
          <a:off x="1584176" y="2320032"/>
          <a:ext cx="720087" cy="28803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9pPr>
        </a:lstStyle>
        <a:p xmlns:a="http://schemas.openxmlformats.org/drawingml/2006/main">
          <a:r>
            <a:rPr lang="ru-RU" sz="1200" b="1" dirty="0" smtClean="0">
              <a:latin typeface="+mn-lt"/>
            </a:rPr>
            <a:t>оценка</a:t>
          </a:r>
          <a:endParaRPr lang="ru-RU" sz="1200" b="1" dirty="0">
            <a:latin typeface="+mn-lt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0.51065</cdr:x>
      <cdr:y>0.5189</cdr:y>
    </cdr:from>
    <cdr:to>
      <cdr:x>0.71208</cdr:x>
      <cdr:y>0.61921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2034464" y="1353332"/>
          <a:ext cx="802553" cy="26159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Gill Sans MT"/>
            </a:defRPr>
          </a:lvl1pPr>
          <a:lvl2pPr marL="457200" indent="0">
            <a:defRPr sz="1100">
              <a:latin typeface="Gill Sans MT"/>
            </a:defRPr>
          </a:lvl2pPr>
          <a:lvl3pPr marL="914400" indent="0">
            <a:defRPr sz="1100">
              <a:latin typeface="Gill Sans MT"/>
            </a:defRPr>
          </a:lvl3pPr>
          <a:lvl4pPr marL="1371600" indent="0">
            <a:defRPr sz="1100">
              <a:latin typeface="Gill Sans MT"/>
            </a:defRPr>
          </a:lvl4pPr>
          <a:lvl5pPr marL="1828800" indent="0">
            <a:defRPr sz="1100">
              <a:latin typeface="Gill Sans MT"/>
            </a:defRPr>
          </a:lvl5pPr>
          <a:lvl6pPr marL="2286000" indent="0">
            <a:defRPr sz="1100">
              <a:latin typeface="Gill Sans MT"/>
            </a:defRPr>
          </a:lvl6pPr>
          <a:lvl7pPr marL="2743200" indent="0">
            <a:defRPr sz="1100">
              <a:latin typeface="Gill Sans MT"/>
            </a:defRPr>
          </a:lvl7pPr>
          <a:lvl8pPr marL="3200400" indent="0">
            <a:defRPr sz="1100">
              <a:latin typeface="Gill Sans MT"/>
            </a:defRPr>
          </a:lvl8pPr>
          <a:lvl9pPr marL="3657600" indent="0">
            <a:defRPr sz="1100">
              <a:latin typeface="Gill Sans MT"/>
            </a:defRPr>
          </a:lvl9pPr>
        </a:lstStyle>
        <a:p xmlns:a="http://schemas.openxmlformats.org/drawingml/2006/main">
          <a:pPr algn="ctr"/>
          <a:r>
            <a:rPr lang="ru-RU" b="1" dirty="0" smtClean="0">
              <a:solidFill>
                <a:srgbClr val="FF0000"/>
              </a:solidFill>
            </a:rPr>
            <a:t>1956,7</a:t>
          </a:r>
          <a:endParaRPr lang="ru-RU" sz="11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0.65409</cdr:x>
      <cdr:y>0.35456</cdr:y>
    </cdr:from>
    <cdr:to>
      <cdr:x>0.85592</cdr:x>
      <cdr:y>0.45486</cdr:y>
    </cdr:to>
    <cdr:sp macro="" textlink="">
      <cdr:nvSpPr>
        <cdr:cNvPr id="3" name="TextBox 9"/>
        <cdr:cNvSpPr txBox="1"/>
      </cdr:nvSpPr>
      <cdr:spPr>
        <a:xfrm xmlns:a="http://schemas.openxmlformats.org/drawingml/2006/main">
          <a:off x="2605968" y="924704"/>
          <a:ext cx="804119" cy="26159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outerShdw blurRad="44450" dist="27940" dir="5400000" algn="ctr">
            <a:srgbClr val="000000">
              <a:alpha val="32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balanced" dir="t">
            <a:rot lat="0" lon="0" rev="8700000"/>
          </a:lightRig>
        </a:scene3d>
        <a:sp3d xmlns:a="http://schemas.openxmlformats.org/drawingml/2006/main">
          <a:bevelT w="190500" h="38100"/>
        </a:sp3d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Gill Sans MT"/>
            </a:defRPr>
          </a:lvl1pPr>
          <a:lvl2pPr marL="457200" indent="0">
            <a:defRPr sz="1100">
              <a:latin typeface="Gill Sans MT"/>
            </a:defRPr>
          </a:lvl2pPr>
          <a:lvl3pPr marL="914400" indent="0">
            <a:defRPr sz="1100">
              <a:latin typeface="Gill Sans MT"/>
            </a:defRPr>
          </a:lvl3pPr>
          <a:lvl4pPr marL="1371600" indent="0">
            <a:defRPr sz="1100">
              <a:latin typeface="Gill Sans MT"/>
            </a:defRPr>
          </a:lvl4pPr>
          <a:lvl5pPr marL="1828800" indent="0">
            <a:defRPr sz="1100">
              <a:latin typeface="Gill Sans MT"/>
            </a:defRPr>
          </a:lvl5pPr>
          <a:lvl6pPr marL="2286000" indent="0">
            <a:defRPr sz="1100">
              <a:latin typeface="Gill Sans MT"/>
            </a:defRPr>
          </a:lvl6pPr>
          <a:lvl7pPr marL="2743200" indent="0">
            <a:defRPr sz="1100">
              <a:latin typeface="Gill Sans MT"/>
            </a:defRPr>
          </a:lvl7pPr>
          <a:lvl8pPr marL="3200400" indent="0">
            <a:defRPr sz="1100">
              <a:latin typeface="Gill Sans MT"/>
            </a:defRPr>
          </a:lvl8pPr>
          <a:lvl9pPr marL="3657600" indent="0">
            <a:defRPr sz="1100">
              <a:latin typeface="Gill Sans MT"/>
            </a:defRPr>
          </a:lvl9pPr>
        </a:lstStyle>
        <a:p xmlns:a="http://schemas.openxmlformats.org/drawingml/2006/main">
          <a:pPr algn="ctr"/>
          <a:r>
            <a:rPr lang="ru-RU" sz="1100" b="1" dirty="0" smtClean="0">
              <a:solidFill>
                <a:srgbClr val="FF0000"/>
              </a:solidFill>
            </a:rPr>
            <a:t>2112,4</a:t>
          </a:r>
          <a:endParaRPr lang="ru-RU" sz="11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0.79754</cdr:x>
      <cdr:y>0.2176</cdr:y>
    </cdr:from>
    <cdr:to>
      <cdr:x>0.99908</cdr:x>
      <cdr:y>0.3179</cdr:y>
    </cdr:to>
    <cdr:sp macro="" textlink="">
      <cdr:nvSpPr>
        <cdr:cNvPr id="4" name="TextBox 10"/>
        <cdr:cNvSpPr txBox="1"/>
      </cdr:nvSpPr>
      <cdr:spPr>
        <a:xfrm xmlns:a="http://schemas.openxmlformats.org/drawingml/2006/main">
          <a:off x="3177472" y="567514"/>
          <a:ext cx="802971" cy="26159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Gill Sans MT"/>
            </a:defRPr>
          </a:lvl1pPr>
          <a:lvl2pPr marL="457200" indent="0">
            <a:defRPr sz="1100">
              <a:latin typeface="Gill Sans MT"/>
            </a:defRPr>
          </a:lvl2pPr>
          <a:lvl3pPr marL="914400" indent="0">
            <a:defRPr sz="1100">
              <a:latin typeface="Gill Sans MT"/>
            </a:defRPr>
          </a:lvl3pPr>
          <a:lvl4pPr marL="1371600" indent="0">
            <a:defRPr sz="1100">
              <a:latin typeface="Gill Sans MT"/>
            </a:defRPr>
          </a:lvl4pPr>
          <a:lvl5pPr marL="1828800" indent="0">
            <a:defRPr sz="1100">
              <a:latin typeface="Gill Sans MT"/>
            </a:defRPr>
          </a:lvl5pPr>
          <a:lvl6pPr marL="2286000" indent="0">
            <a:defRPr sz="1100">
              <a:latin typeface="Gill Sans MT"/>
            </a:defRPr>
          </a:lvl6pPr>
          <a:lvl7pPr marL="2743200" indent="0">
            <a:defRPr sz="1100">
              <a:latin typeface="Gill Sans MT"/>
            </a:defRPr>
          </a:lvl7pPr>
          <a:lvl8pPr marL="3200400" indent="0">
            <a:defRPr sz="1100">
              <a:latin typeface="Gill Sans MT"/>
            </a:defRPr>
          </a:lvl8pPr>
          <a:lvl9pPr marL="3657600" indent="0">
            <a:defRPr sz="1100">
              <a:latin typeface="Gill Sans MT"/>
            </a:defRPr>
          </a:lvl9pPr>
        </a:lstStyle>
        <a:p xmlns:a="http://schemas.openxmlformats.org/drawingml/2006/main">
          <a:pPr algn="ctr"/>
          <a:r>
            <a:rPr lang="ru-RU" b="1" dirty="0" smtClean="0">
              <a:solidFill>
                <a:srgbClr val="FF0000"/>
              </a:solidFill>
            </a:rPr>
            <a:t>2241,3</a:t>
          </a:r>
          <a:endParaRPr lang="ru-RU" sz="11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0.38513</cdr:x>
      <cdr:y>0.49151</cdr:y>
    </cdr:from>
    <cdr:to>
      <cdr:x>0.58662</cdr:x>
      <cdr:y>0.65673</cdr:y>
    </cdr:to>
    <cdr:sp macro="" textlink="">
      <cdr:nvSpPr>
        <cdr:cNvPr id="5" name="TextBox 26"/>
        <cdr:cNvSpPr txBox="1"/>
      </cdr:nvSpPr>
      <cdr:spPr>
        <a:xfrm xmlns:a="http://schemas.openxmlformats.org/drawingml/2006/main">
          <a:off x="1534398" y="1281894"/>
          <a:ext cx="802762" cy="4308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Gill Sans MT"/>
            </a:defRPr>
          </a:lvl1pPr>
          <a:lvl2pPr marL="457200" indent="0">
            <a:defRPr sz="1100">
              <a:latin typeface="Gill Sans MT"/>
            </a:defRPr>
          </a:lvl2pPr>
          <a:lvl3pPr marL="914400" indent="0">
            <a:defRPr sz="1100">
              <a:latin typeface="Gill Sans MT"/>
            </a:defRPr>
          </a:lvl3pPr>
          <a:lvl4pPr marL="1371600" indent="0">
            <a:defRPr sz="1100">
              <a:latin typeface="Gill Sans MT"/>
            </a:defRPr>
          </a:lvl4pPr>
          <a:lvl5pPr marL="1828800" indent="0">
            <a:defRPr sz="1100">
              <a:latin typeface="Gill Sans MT"/>
            </a:defRPr>
          </a:lvl5pPr>
          <a:lvl6pPr marL="2286000" indent="0">
            <a:defRPr sz="1100">
              <a:latin typeface="Gill Sans MT"/>
            </a:defRPr>
          </a:lvl6pPr>
          <a:lvl7pPr marL="2743200" indent="0">
            <a:defRPr sz="1100">
              <a:latin typeface="Gill Sans MT"/>
            </a:defRPr>
          </a:lvl7pPr>
          <a:lvl8pPr marL="3200400" indent="0">
            <a:defRPr sz="1100">
              <a:latin typeface="Gill Sans MT"/>
            </a:defRPr>
          </a:lvl8pPr>
          <a:lvl9pPr marL="3657600" indent="0">
            <a:defRPr sz="1100">
              <a:latin typeface="Gill Sans MT"/>
            </a:defRPr>
          </a:lvl9pPr>
        </a:lstStyle>
        <a:p xmlns:a="http://schemas.openxmlformats.org/drawingml/2006/main">
          <a:pPr algn="ctr"/>
          <a:r>
            <a:rPr lang="ru-RU" sz="1100" b="1" dirty="0" smtClean="0">
              <a:solidFill>
                <a:srgbClr val="FF0000"/>
              </a:solidFill>
            </a:rPr>
            <a:t>1976,7</a:t>
          </a:r>
        </a:p>
        <a:p xmlns:a="http://schemas.openxmlformats.org/drawingml/2006/main">
          <a:pPr algn="ctr"/>
          <a:endParaRPr lang="ru-RU" sz="11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0.25961</cdr:x>
      <cdr:y>0.49151</cdr:y>
    </cdr:from>
    <cdr:to>
      <cdr:x>0.46132</cdr:x>
      <cdr:y>0.65673</cdr:y>
    </cdr:to>
    <cdr:sp macro="" textlink="">
      <cdr:nvSpPr>
        <cdr:cNvPr id="6" name="TextBox 27"/>
        <cdr:cNvSpPr txBox="1"/>
      </cdr:nvSpPr>
      <cdr:spPr>
        <a:xfrm xmlns:a="http://schemas.openxmlformats.org/drawingml/2006/main">
          <a:off x="1034332" y="1281894"/>
          <a:ext cx="803596" cy="4308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Gill Sans MT"/>
            </a:defRPr>
          </a:lvl1pPr>
          <a:lvl2pPr marL="457200" indent="0">
            <a:defRPr sz="1100">
              <a:latin typeface="Gill Sans MT"/>
            </a:defRPr>
          </a:lvl2pPr>
          <a:lvl3pPr marL="914400" indent="0">
            <a:defRPr sz="1100">
              <a:latin typeface="Gill Sans MT"/>
            </a:defRPr>
          </a:lvl3pPr>
          <a:lvl4pPr marL="1371600" indent="0">
            <a:defRPr sz="1100">
              <a:latin typeface="Gill Sans MT"/>
            </a:defRPr>
          </a:lvl4pPr>
          <a:lvl5pPr marL="1828800" indent="0">
            <a:defRPr sz="1100">
              <a:latin typeface="Gill Sans MT"/>
            </a:defRPr>
          </a:lvl5pPr>
          <a:lvl6pPr marL="2286000" indent="0">
            <a:defRPr sz="1100">
              <a:latin typeface="Gill Sans MT"/>
            </a:defRPr>
          </a:lvl6pPr>
          <a:lvl7pPr marL="2743200" indent="0">
            <a:defRPr sz="1100">
              <a:latin typeface="Gill Sans MT"/>
            </a:defRPr>
          </a:lvl7pPr>
          <a:lvl8pPr marL="3200400" indent="0">
            <a:defRPr sz="1100">
              <a:latin typeface="Gill Sans MT"/>
            </a:defRPr>
          </a:lvl8pPr>
          <a:lvl9pPr marL="3657600" indent="0">
            <a:defRPr sz="1100">
              <a:latin typeface="Gill Sans MT"/>
            </a:defRPr>
          </a:lvl9pPr>
        </a:lstStyle>
        <a:p xmlns:a="http://schemas.openxmlformats.org/drawingml/2006/main">
          <a:pPr algn="ctr"/>
          <a:r>
            <a:rPr lang="ru-RU" sz="1100" b="1" dirty="0" smtClean="0">
              <a:solidFill>
                <a:srgbClr val="FF0000"/>
              </a:solidFill>
            </a:rPr>
            <a:t>1997,2</a:t>
          </a:r>
        </a:p>
        <a:p xmlns:a="http://schemas.openxmlformats.org/drawingml/2006/main">
          <a:pPr algn="ctr"/>
          <a:endParaRPr lang="ru-RU" sz="11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0.1341</cdr:x>
      <cdr:y>0.43673</cdr:y>
    </cdr:from>
    <cdr:to>
      <cdr:x>0.31919</cdr:x>
      <cdr:y>0.53705</cdr:y>
    </cdr:to>
    <cdr:sp macro="" textlink="">
      <cdr:nvSpPr>
        <cdr:cNvPr id="7" name="TextBox 28"/>
        <cdr:cNvSpPr txBox="1"/>
      </cdr:nvSpPr>
      <cdr:spPr>
        <a:xfrm xmlns:a="http://schemas.openxmlformats.org/drawingml/2006/main">
          <a:off x="534266" y="1139018"/>
          <a:ext cx="737404" cy="26163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Gill Sans MT"/>
            </a:defRPr>
          </a:lvl1pPr>
          <a:lvl2pPr marL="457200" indent="0">
            <a:defRPr sz="1100">
              <a:latin typeface="Gill Sans MT"/>
            </a:defRPr>
          </a:lvl2pPr>
          <a:lvl3pPr marL="914400" indent="0">
            <a:defRPr sz="1100">
              <a:latin typeface="Gill Sans MT"/>
            </a:defRPr>
          </a:lvl3pPr>
          <a:lvl4pPr marL="1371600" indent="0">
            <a:defRPr sz="1100">
              <a:latin typeface="Gill Sans MT"/>
            </a:defRPr>
          </a:lvl4pPr>
          <a:lvl5pPr marL="1828800" indent="0">
            <a:defRPr sz="1100">
              <a:latin typeface="Gill Sans MT"/>
            </a:defRPr>
          </a:lvl5pPr>
          <a:lvl6pPr marL="2286000" indent="0">
            <a:defRPr sz="1100">
              <a:latin typeface="Gill Sans MT"/>
            </a:defRPr>
          </a:lvl6pPr>
          <a:lvl7pPr marL="2743200" indent="0">
            <a:defRPr sz="1100">
              <a:latin typeface="Gill Sans MT"/>
            </a:defRPr>
          </a:lvl7pPr>
          <a:lvl8pPr marL="3200400" indent="0">
            <a:defRPr sz="1100">
              <a:latin typeface="Gill Sans MT"/>
            </a:defRPr>
          </a:lvl8pPr>
          <a:lvl9pPr marL="3657600" indent="0">
            <a:defRPr sz="1100">
              <a:latin typeface="Gill Sans MT"/>
            </a:defRPr>
          </a:lvl9pPr>
        </a:lstStyle>
        <a:p xmlns:a="http://schemas.openxmlformats.org/drawingml/2006/main">
          <a:pPr algn="ctr"/>
          <a:r>
            <a:rPr lang="ru-RU" sz="1100" b="1" dirty="0" smtClean="0">
              <a:solidFill>
                <a:srgbClr val="FF0000"/>
              </a:solidFill>
            </a:rPr>
            <a:t>2037,8</a:t>
          </a:r>
          <a:endParaRPr lang="ru-RU" sz="11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</cdr:x>
      <cdr:y>0.40934</cdr:y>
    </cdr:from>
    <cdr:to>
      <cdr:x>0.18532</cdr:x>
      <cdr:y>0.63946</cdr:y>
    </cdr:to>
    <cdr:sp macro="" textlink="">
      <cdr:nvSpPr>
        <cdr:cNvPr id="8" name="TextBox 29"/>
        <cdr:cNvSpPr txBox="1"/>
      </cdr:nvSpPr>
      <cdr:spPr>
        <a:xfrm xmlns:a="http://schemas.openxmlformats.org/drawingml/2006/main">
          <a:off x="0" y="1067580"/>
          <a:ext cx="738343" cy="60016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Gill Sans MT"/>
            </a:defRPr>
          </a:lvl1pPr>
          <a:lvl2pPr marL="457200" indent="0">
            <a:defRPr sz="1100">
              <a:latin typeface="Gill Sans MT"/>
            </a:defRPr>
          </a:lvl2pPr>
          <a:lvl3pPr marL="914400" indent="0">
            <a:defRPr sz="1100">
              <a:latin typeface="Gill Sans MT"/>
            </a:defRPr>
          </a:lvl3pPr>
          <a:lvl4pPr marL="1371600" indent="0">
            <a:defRPr sz="1100">
              <a:latin typeface="Gill Sans MT"/>
            </a:defRPr>
          </a:lvl4pPr>
          <a:lvl5pPr marL="1828800" indent="0">
            <a:defRPr sz="1100">
              <a:latin typeface="Gill Sans MT"/>
            </a:defRPr>
          </a:lvl5pPr>
          <a:lvl6pPr marL="2286000" indent="0">
            <a:defRPr sz="1100">
              <a:latin typeface="Gill Sans MT"/>
            </a:defRPr>
          </a:lvl6pPr>
          <a:lvl7pPr marL="2743200" indent="0">
            <a:defRPr sz="1100">
              <a:latin typeface="Gill Sans MT"/>
            </a:defRPr>
          </a:lvl7pPr>
          <a:lvl8pPr marL="3200400" indent="0">
            <a:defRPr sz="1100">
              <a:latin typeface="Gill Sans MT"/>
            </a:defRPr>
          </a:lvl8pPr>
          <a:lvl9pPr marL="3657600" indent="0">
            <a:defRPr sz="1100">
              <a:latin typeface="Gill Sans MT"/>
            </a:defRPr>
          </a:lvl9pPr>
        </a:lstStyle>
        <a:p xmlns:a="http://schemas.openxmlformats.org/drawingml/2006/main">
          <a:pPr algn="ctr"/>
          <a:r>
            <a:rPr lang="ru-RU" sz="1100" b="1" dirty="0" smtClean="0">
              <a:solidFill>
                <a:srgbClr val="FF0000"/>
              </a:solidFill>
            </a:rPr>
            <a:t>2059,1</a:t>
          </a:r>
        </a:p>
        <a:p xmlns:a="http://schemas.openxmlformats.org/drawingml/2006/main">
          <a:pPr algn="ctr"/>
          <a:endParaRPr lang="ru-RU" sz="1100" b="1" dirty="0" smtClean="0">
            <a:solidFill>
              <a:srgbClr val="FF0000"/>
            </a:solidFill>
          </a:endParaRPr>
        </a:p>
        <a:p xmlns:a="http://schemas.openxmlformats.org/drawingml/2006/main">
          <a:pPr algn="ctr"/>
          <a:endParaRPr lang="ru-RU" sz="11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0.03615</cdr:x>
      <cdr:y>0.88351</cdr:y>
    </cdr:from>
    <cdr:to>
      <cdr:x>0.39432</cdr:x>
      <cdr:y>0.90608</cdr:y>
    </cdr:to>
    <cdr:sp macro="" textlink="">
      <cdr:nvSpPr>
        <cdr:cNvPr id="9" name="Левая круглая скобка 8"/>
        <cdr:cNvSpPr/>
      </cdr:nvSpPr>
      <cdr:spPr>
        <a:xfrm xmlns:a="http://schemas.openxmlformats.org/drawingml/2006/main" rot="16200000">
          <a:off x="828079" y="1620194"/>
          <a:ext cx="58864" cy="1426987"/>
        </a:xfrm>
        <a:prstGeom xmlns:a="http://schemas.openxmlformats.org/drawingml/2006/main" prst="leftBracket">
          <a:avLst/>
        </a:prstGeom>
        <a:noFill xmlns:a="http://schemas.openxmlformats.org/drawingml/2006/main"/>
        <a:ln xmlns:a="http://schemas.openxmlformats.org/drawingml/2006/main" w="19050" cap="flat" cmpd="sng" algn="ctr">
          <a:solidFill>
            <a:srgbClr val="4F81BD">
              <a:shade val="95000"/>
              <a:satMod val="105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Gill Sans MT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Gill Sans MT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Gill Sans MT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Gill Sans MT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Gill Sans MT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Gill Sans MT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Gill Sans MT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Gill Sans MT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Gill Sans MT"/>
            </a:defRPr>
          </a:lvl9pPr>
        </a:lstStyle>
        <a:p xmlns:a="http://schemas.openxmlformats.org/drawingml/2006/main">
          <a:pPr algn="ctr"/>
          <a:endParaRPr lang="ru-RU" dirty="0"/>
        </a:p>
      </cdr:txBody>
    </cdr:sp>
  </cdr:relSizeAnchor>
  <cdr:relSizeAnchor xmlns:cdr="http://schemas.openxmlformats.org/drawingml/2006/chartDrawing">
    <cdr:from>
      <cdr:x>0.43377</cdr:x>
      <cdr:y>0.88351</cdr:y>
    </cdr:from>
    <cdr:to>
      <cdr:x>0.54221</cdr:x>
      <cdr:y>0.90608</cdr:y>
    </cdr:to>
    <cdr:sp macro="" textlink="">
      <cdr:nvSpPr>
        <cdr:cNvPr id="10" name="Левая круглая скобка 9"/>
        <cdr:cNvSpPr/>
      </cdr:nvSpPr>
      <cdr:spPr>
        <a:xfrm xmlns:a="http://schemas.openxmlformats.org/drawingml/2006/main" rot="16200000">
          <a:off x="1914778" y="2117670"/>
          <a:ext cx="58864" cy="432036"/>
        </a:xfrm>
        <a:prstGeom xmlns:a="http://schemas.openxmlformats.org/drawingml/2006/main" prst="leftBracket">
          <a:avLst/>
        </a:prstGeom>
        <a:noFill xmlns:a="http://schemas.openxmlformats.org/drawingml/2006/main"/>
        <a:ln xmlns:a="http://schemas.openxmlformats.org/drawingml/2006/main" w="19050" cap="flat" cmpd="sng" algn="ctr">
          <a:solidFill>
            <a:srgbClr val="4F81BD">
              <a:shade val="95000"/>
              <a:satMod val="105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Gill Sans MT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Gill Sans MT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Gill Sans MT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Gill Sans MT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Gill Sans MT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Gill Sans MT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Gill Sans MT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Gill Sans MT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Gill Sans MT"/>
            </a:defRPr>
          </a:lvl9pPr>
        </a:lstStyle>
        <a:p xmlns:a="http://schemas.openxmlformats.org/drawingml/2006/main">
          <a:pPr algn="ctr"/>
          <a:endParaRPr lang="ru-RU" dirty="0"/>
        </a:p>
      </cdr:txBody>
    </cdr:sp>
  </cdr:relSizeAnchor>
  <cdr:relSizeAnchor xmlns:cdr="http://schemas.openxmlformats.org/drawingml/2006/chartDrawing">
    <cdr:from>
      <cdr:x>0.12652</cdr:x>
      <cdr:y>0.88956</cdr:y>
    </cdr:from>
    <cdr:to>
      <cdr:x>0.32533</cdr:x>
      <cdr:y>1</cdr:y>
    </cdr:to>
    <cdr:sp macro="" textlink="">
      <cdr:nvSpPr>
        <cdr:cNvPr id="11" name="TextBox 22"/>
        <cdr:cNvSpPr txBox="1"/>
      </cdr:nvSpPr>
      <cdr:spPr>
        <a:xfrm xmlns:a="http://schemas.openxmlformats.org/drawingml/2006/main">
          <a:off x="504056" y="2376264"/>
          <a:ext cx="792088" cy="2880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9pPr>
        </a:lstStyle>
        <a:p xmlns:a="http://schemas.openxmlformats.org/drawingml/2006/main">
          <a:r>
            <a:rPr lang="ru-RU" sz="1200" b="1" dirty="0" smtClean="0">
              <a:latin typeface="+mn-lt"/>
            </a:rPr>
            <a:t>прогноз</a:t>
          </a:r>
          <a:endParaRPr lang="ru-RU" sz="1200" b="1" dirty="0">
            <a:latin typeface="+mn-lt"/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1</cdr:x>
      <cdr:y>0.19327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0" y="0"/>
          <a:ext cx="3984104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>
            <a:defRPr sz="1800" b="1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r>
            <a:rPr lang="ru-RU" sz="1300" b="1" dirty="0"/>
            <a:t>Валовой выпуск продукции в сельскохозяйственных </a:t>
          </a:r>
          <a:r>
            <a:rPr lang="ru-RU" sz="1300" b="1" dirty="0" smtClean="0"/>
            <a:t>организациях, млн </a:t>
          </a:r>
          <a:r>
            <a:rPr lang="ru-RU" sz="1300" b="1" dirty="0"/>
            <a:t>руб.</a:t>
          </a:r>
          <a:endParaRPr lang="ru-RU" sz="1300" dirty="0"/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0.39762</cdr:x>
      <cdr:y>0.88351</cdr:y>
    </cdr:from>
    <cdr:to>
      <cdr:x>0.57836</cdr:x>
      <cdr:y>0.99395</cdr:y>
    </cdr:to>
    <cdr:sp macro="" textlink="">
      <cdr:nvSpPr>
        <cdr:cNvPr id="13" name="TextBox 22"/>
        <cdr:cNvSpPr txBox="1"/>
      </cdr:nvSpPr>
      <cdr:spPr>
        <a:xfrm xmlns:a="http://schemas.openxmlformats.org/drawingml/2006/main">
          <a:off x="1584176" y="2304256"/>
          <a:ext cx="720087" cy="28803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Gill Sans MT"/>
            </a:defRPr>
          </a:lvl1pPr>
          <a:lvl2pPr marL="457200" indent="0">
            <a:defRPr sz="1100">
              <a:latin typeface="Gill Sans MT"/>
            </a:defRPr>
          </a:lvl2pPr>
          <a:lvl3pPr marL="914400" indent="0">
            <a:defRPr sz="1100">
              <a:latin typeface="Gill Sans MT"/>
            </a:defRPr>
          </a:lvl3pPr>
          <a:lvl4pPr marL="1371600" indent="0">
            <a:defRPr sz="1100">
              <a:latin typeface="Gill Sans MT"/>
            </a:defRPr>
          </a:lvl4pPr>
          <a:lvl5pPr marL="1828800" indent="0">
            <a:defRPr sz="1100">
              <a:latin typeface="Gill Sans MT"/>
            </a:defRPr>
          </a:lvl5pPr>
          <a:lvl6pPr marL="2286000" indent="0">
            <a:defRPr sz="1100">
              <a:latin typeface="Gill Sans MT"/>
            </a:defRPr>
          </a:lvl6pPr>
          <a:lvl7pPr marL="2743200" indent="0">
            <a:defRPr sz="1100">
              <a:latin typeface="Gill Sans MT"/>
            </a:defRPr>
          </a:lvl7pPr>
          <a:lvl8pPr marL="3200400" indent="0">
            <a:defRPr sz="1100">
              <a:latin typeface="Gill Sans MT"/>
            </a:defRPr>
          </a:lvl8pPr>
          <a:lvl9pPr marL="3657600" indent="0">
            <a:defRPr sz="1100">
              <a:latin typeface="Gill Sans MT"/>
            </a:defRPr>
          </a:lvl9pPr>
        </a:lstStyle>
        <a:p xmlns:a="http://schemas.openxmlformats.org/drawingml/2006/main">
          <a:r>
            <a:rPr lang="ru-RU" sz="1200" b="1" dirty="0" smtClean="0">
              <a:latin typeface="Calibri"/>
            </a:rPr>
            <a:t>оценка</a:t>
          </a:r>
          <a:endParaRPr lang="ru-RU" sz="1200" b="1" dirty="0">
            <a:latin typeface="Calibri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0.05422</cdr:x>
      <cdr:y>0.88351</cdr:y>
    </cdr:from>
    <cdr:to>
      <cdr:x>0.41239</cdr:x>
      <cdr:y>0.90608</cdr:y>
    </cdr:to>
    <cdr:sp macro="" textlink="">
      <cdr:nvSpPr>
        <cdr:cNvPr id="2" name="Левая круглая скобка 1"/>
        <cdr:cNvSpPr/>
      </cdr:nvSpPr>
      <cdr:spPr>
        <a:xfrm xmlns:a="http://schemas.openxmlformats.org/drawingml/2006/main" rot="16200000">
          <a:off x="900086" y="1620194"/>
          <a:ext cx="58864" cy="1426987"/>
        </a:xfrm>
        <a:prstGeom xmlns:a="http://schemas.openxmlformats.org/drawingml/2006/main" prst="leftBracket">
          <a:avLst/>
        </a:prstGeom>
        <a:noFill xmlns:a="http://schemas.openxmlformats.org/drawingml/2006/main"/>
        <a:ln xmlns:a="http://schemas.openxmlformats.org/drawingml/2006/main" w="19050" cap="flat" cmpd="sng" algn="ctr">
          <a:solidFill>
            <a:srgbClr val="4F81BD">
              <a:shade val="95000"/>
              <a:satMod val="105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Gill Sans MT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Gill Sans MT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Gill Sans MT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Gill Sans MT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Gill Sans MT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Gill Sans MT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Gill Sans MT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Gill Sans MT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Gill Sans MT"/>
            </a:defRPr>
          </a:lvl9pPr>
        </a:lstStyle>
        <a:p xmlns:a="http://schemas.openxmlformats.org/drawingml/2006/main">
          <a:pPr algn="ctr"/>
          <a:endParaRPr lang="ru-RU" dirty="0"/>
        </a:p>
      </cdr:txBody>
    </cdr:sp>
  </cdr:relSizeAnchor>
  <cdr:relSizeAnchor xmlns:cdr="http://schemas.openxmlformats.org/drawingml/2006/chartDrawing">
    <cdr:from>
      <cdr:x>0.45185</cdr:x>
      <cdr:y>0.88351</cdr:y>
    </cdr:from>
    <cdr:to>
      <cdr:x>0.56029</cdr:x>
      <cdr:y>0.90608</cdr:y>
    </cdr:to>
    <cdr:sp macro="" textlink="">
      <cdr:nvSpPr>
        <cdr:cNvPr id="3" name="Левая круглая скобка 2"/>
        <cdr:cNvSpPr/>
      </cdr:nvSpPr>
      <cdr:spPr>
        <a:xfrm xmlns:a="http://schemas.openxmlformats.org/drawingml/2006/main" rot="16200000">
          <a:off x="1986786" y="2117670"/>
          <a:ext cx="58864" cy="432036"/>
        </a:xfrm>
        <a:prstGeom xmlns:a="http://schemas.openxmlformats.org/drawingml/2006/main" prst="leftBracket">
          <a:avLst/>
        </a:prstGeom>
        <a:noFill xmlns:a="http://schemas.openxmlformats.org/drawingml/2006/main"/>
        <a:ln xmlns:a="http://schemas.openxmlformats.org/drawingml/2006/main" w="19050" cap="flat" cmpd="sng" algn="ctr">
          <a:solidFill>
            <a:srgbClr val="4F81BD">
              <a:shade val="95000"/>
              <a:satMod val="105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Gill Sans MT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Gill Sans MT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Gill Sans MT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Gill Sans MT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Gill Sans MT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Gill Sans MT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Gill Sans MT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Gill Sans MT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Gill Sans MT"/>
            </a:defRPr>
          </a:lvl9pPr>
        </a:lstStyle>
        <a:p xmlns:a="http://schemas.openxmlformats.org/drawingml/2006/main">
          <a:pPr algn="ctr"/>
          <a:endParaRPr lang="ru-RU" dirty="0"/>
        </a:p>
      </cdr:txBody>
    </cdr:sp>
  </cdr:relSizeAnchor>
  <cdr:relSizeAnchor xmlns:cdr="http://schemas.openxmlformats.org/drawingml/2006/chartDrawing">
    <cdr:from>
      <cdr:x>0.14459</cdr:x>
      <cdr:y>0.89379</cdr:y>
    </cdr:from>
    <cdr:to>
      <cdr:x>0.3434</cdr:x>
      <cdr:y>1</cdr:y>
    </cdr:to>
    <cdr:sp macro="" textlink="">
      <cdr:nvSpPr>
        <cdr:cNvPr id="4" name="TextBox 22"/>
        <cdr:cNvSpPr txBox="1"/>
      </cdr:nvSpPr>
      <cdr:spPr>
        <a:xfrm xmlns:a="http://schemas.openxmlformats.org/drawingml/2006/main">
          <a:off x="576064" y="2376264"/>
          <a:ext cx="79208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Gill Sans MT"/>
            </a:defRPr>
          </a:lvl1pPr>
          <a:lvl2pPr marL="457200" indent="0">
            <a:defRPr sz="1100">
              <a:latin typeface="Gill Sans MT"/>
            </a:defRPr>
          </a:lvl2pPr>
          <a:lvl3pPr marL="914400" indent="0">
            <a:defRPr sz="1100">
              <a:latin typeface="Gill Sans MT"/>
            </a:defRPr>
          </a:lvl3pPr>
          <a:lvl4pPr marL="1371600" indent="0">
            <a:defRPr sz="1100">
              <a:latin typeface="Gill Sans MT"/>
            </a:defRPr>
          </a:lvl4pPr>
          <a:lvl5pPr marL="1828800" indent="0">
            <a:defRPr sz="1100">
              <a:latin typeface="Gill Sans MT"/>
            </a:defRPr>
          </a:lvl5pPr>
          <a:lvl6pPr marL="2286000" indent="0">
            <a:defRPr sz="1100">
              <a:latin typeface="Gill Sans MT"/>
            </a:defRPr>
          </a:lvl6pPr>
          <a:lvl7pPr marL="2743200" indent="0">
            <a:defRPr sz="1100">
              <a:latin typeface="Gill Sans MT"/>
            </a:defRPr>
          </a:lvl7pPr>
          <a:lvl8pPr marL="3200400" indent="0">
            <a:defRPr sz="1100">
              <a:latin typeface="Gill Sans MT"/>
            </a:defRPr>
          </a:lvl8pPr>
          <a:lvl9pPr marL="3657600" indent="0">
            <a:defRPr sz="1100">
              <a:latin typeface="Gill Sans MT"/>
            </a:defRPr>
          </a:lvl9pPr>
        </a:lstStyle>
        <a:p xmlns:a="http://schemas.openxmlformats.org/drawingml/2006/main">
          <a:r>
            <a:rPr lang="ru-RU" sz="1200" b="1" dirty="0" smtClean="0">
              <a:latin typeface="Calibri"/>
            </a:rPr>
            <a:t>прогноз</a:t>
          </a:r>
          <a:endParaRPr lang="ru-RU" sz="1200" b="1" dirty="0">
            <a:latin typeface="Calibri"/>
          </a:endParaRPr>
        </a:p>
      </cdr:txBody>
    </cdr:sp>
  </cdr:relSizeAnchor>
  <cdr:relSizeAnchor xmlns:cdr="http://schemas.openxmlformats.org/drawingml/2006/chartDrawing">
    <cdr:from>
      <cdr:x>0.4157</cdr:x>
      <cdr:y>0.88956</cdr:y>
    </cdr:from>
    <cdr:to>
      <cdr:x>0.59644</cdr:x>
      <cdr:y>1</cdr:y>
    </cdr:to>
    <cdr:sp macro="" textlink="">
      <cdr:nvSpPr>
        <cdr:cNvPr id="5" name="TextBox 22"/>
        <cdr:cNvSpPr txBox="1"/>
      </cdr:nvSpPr>
      <cdr:spPr>
        <a:xfrm xmlns:a="http://schemas.openxmlformats.org/drawingml/2006/main">
          <a:off x="1656184" y="2448272"/>
          <a:ext cx="720087" cy="28803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Gill Sans MT"/>
            </a:defRPr>
          </a:lvl1pPr>
          <a:lvl2pPr marL="457200" indent="0">
            <a:defRPr sz="1100">
              <a:latin typeface="Gill Sans MT"/>
            </a:defRPr>
          </a:lvl2pPr>
          <a:lvl3pPr marL="914400" indent="0">
            <a:defRPr sz="1100">
              <a:latin typeface="Gill Sans MT"/>
            </a:defRPr>
          </a:lvl3pPr>
          <a:lvl4pPr marL="1371600" indent="0">
            <a:defRPr sz="1100">
              <a:latin typeface="Gill Sans MT"/>
            </a:defRPr>
          </a:lvl4pPr>
          <a:lvl5pPr marL="1828800" indent="0">
            <a:defRPr sz="1100">
              <a:latin typeface="Gill Sans MT"/>
            </a:defRPr>
          </a:lvl5pPr>
          <a:lvl6pPr marL="2286000" indent="0">
            <a:defRPr sz="1100">
              <a:latin typeface="Gill Sans MT"/>
            </a:defRPr>
          </a:lvl6pPr>
          <a:lvl7pPr marL="2743200" indent="0">
            <a:defRPr sz="1100">
              <a:latin typeface="Gill Sans MT"/>
            </a:defRPr>
          </a:lvl7pPr>
          <a:lvl8pPr marL="3200400" indent="0">
            <a:defRPr sz="1100">
              <a:latin typeface="Gill Sans MT"/>
            </a:defRPr>
          </a:lvl8pPr>
          <a:lvl9pPr marL="3657600" indent="0">
            <a:defRPr sz="1100">
              <a:latin typeface="Gill Sans MT"/>
            </a:defRPr>
          </a:lvl9pPr>
        </a:lstStyle>
        <a:p xmlns:a="http://schemas.openxmlformats.org/drawingml/2006/main">
          <a:r>
            <a:rPr lang="ru-RU" sz="1200" b="1" dirty="0" smtClean="0">
              <a:latin typeface="Calibri"/>
            </a:rPr>
            <a:t>оценка</a:t>
          </a:r>
          <a:endParaRPr lang="ru-RU" sz="1200" b="1" dirty="0">
            <a:latin typeface="Calibri"/>
          </a:endParaRPr>
        </a:p>
      </cdr:txBody>
    </cdr:sp>
  </cdr:relSizeAnchor>
  <cdr:relSizeAnchor xmlns:cdr="http://schemas.openxmlformats.org/drawingml/2006/chartDrawing">
    <cdr:from>
      <cdr:x>0.55585</cdr:x>
      <cdr:y>0.5189</cdr:y>
    </cdr:from>
    <cdr:to>
      <cdr:x>0.71852</cdr:x>
      <cdr:y>0.61921</cdr:y>
    </cdr:to>
    <cdr:sp macro="" textlink="">
      <cdr:nvSpPr>
        <cdr:cNvPr id="6" name="TextBox 8"/>
        <cdr:cNvSpPr txBox="1"/>
      </cdr:nvSpPr>
      <cdr:spPr>
        <a:xfrm xmlns:a="http://schemas.openxmlformats.org/drawingml/2006/main">
          <a:off x="2214578" y="1353332"/>
          <a:ext cx="648094" cy="26161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Gill Sans MT"/>
            </a:defRPr>
          </a:lvl1pPr>
          <a:lvl2pPr marL="457200" indent="0">
            <a:defRPr sz="1100">
              <a:latin typeface="Gill Sans MT"/>
            </a:defRPr>
          </a:lvl2pPr>
          <a:lvl3pPr marL="914400" indent="0">
            <a:defRPr sz="1100">
              <a:latin typeface="Gill Sans MT"/>
            </a:defRPr>
          </a:lvl3pPr>
          <a:lvl4pPr marL="1371600" indent="0">
            <a:defRPr sz="1100">
              <a:latin typeface="Gill Sans MT"/>
            </a:defRPr>
          </a:lvl4pPr>
          <a:lvl5pPr marL="1828800" indent="0">
            <a:defRPr sz="1100">
              <a:latin typeface="Gill Sans MT"/>
            </a:defRPr>
          </a:lvl5pPr>
          <a:lvl6pPr marL="2286000" indent="0">
            <a:defRPr sz="1100">
              <a:latin typeface="Gill Sans MT"/>
            </a:defRPr>
          </a:lvl6pPr>
          <a:lvl7pPr marL="2743200" indent="0">
            <a:defRPr sz="1100">
              <a:latin typeface="Gill Sans MT"/>
            </a:defRPr>
          </a:lvl7pPr>
          <a:lvl8pPr marL="3200400" indent="0">
            <a:defRPr sz="1100">
              <a:latin typeface="Gill Sans MT"/>
            </a:defRPr>
          </a:lvl8pPr>
          <a:lvl9pPr marL="3657600" indent="0">
            <a:defRPr sz="1100">
              <a:latin typeface="Gill Sans MT"/>
            </a:defRPr>
          </a:lvl9pPr>
        </a:lstStyle>
        <a:p xmlns:a="http://schemas.openxmlformats.org/drawingml/2006/main">
          <a:pPr algn="ctr"/>
          <a:r>
            <a:rPr lang="ru-RU" sz="1100" b="1" dirty="0" smtClean="0">
              <a:solidFill>
                <a:srgbClr val="FF0000"/>
              </a:solidFill>
            </a:rPr>
            <a:t>96,4</a:t>
          </a:r>
          <a:endParaRPr lang="ru-RU" sz="11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0.68137</cdr:x>
      <cdr:y>0.5189</cdr:y>
    </cdr:from>
    <cdr:to>
      <cdr:x>0.84403</cdr:x>
      <cdr:y>0.61921</cdr:y>
    </cdr:to>
    <cdr:sp macro="" textlink="">
      <cdr:nvSpPr>
        <cdr:cNvPr id="7" name="TextBox 9"/>
        <cdr:cNvSpPr txBox="1"/>
      </cdr:nvSpPr>
      <cdr:spPr>
        <a:xfrm xmlns:a="http://schemas.openxmlformats.org/drawingml/2006/main">
          <a:off x="2714644" y="1353332"/>
          <a:ext cx="648055" cy="26161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Gill Sans MT"/>
            </a:defRPr>
          </a:lvl1pPr>
          <a:lvl2pPr marL="457200" indent="0">
            <a:defRPr sz="1100">
              <a:latin typeface="Gill Sans MT"/>
            </a:defRPr>
          </a:lvl2pPr>
          <a:lvl3pPr marL="914400" indent="0">
            <a:defRPr sz="1100">
              <a:latin typeface="Gill Sans MT"/>
            </a:defRPr>
          </a:lvl3pPr>
          <a:lvl4pPr marL="1371600" indent="0">
            <a:defRPr sz="1100">
              <a:latin typeface="Gill Sans MT"/>
            </a:defRPr>
          </a:lvl4pPr>
          <a:lvl5pPr marL="1828800" indent="0">
            <a:defRPr sz="1100">
              <a:latin typeface="Gill Sans MT"/>
            </a:defRPr>
          </a:lvl5pPr>
          <a:lvl6pPr marL="2286000" indent="0">
            <a:defRPr sz="1100">
              <a:latin typeface="Gill Sans MT"/>
            </a:defRPr>
          </a:lvl6pPr>
          <a:lvl7pPr marL="2743200" indent="0">
            <a:defRPr sz="1100">
              <a:latin typeface="Gill Sans MT"/>
            </a:defRPr>
          </a:lvl7pPr>
          <a:lvl8pPr marL="3200400" indent="0">
            <a:defRPr sz="1100">
              <a:latin typeface="Gill Sans MT"/>
            </a:defRPr>
          </a:lvl8pPr>
          <a:lvl9pPr marL="3657600" indent="0">
            <a:defRPr sz="1100">
              <a:latin typeface="Gill Sans MT"/>
            </a:defRPr>
          </a:lvl9pPr>
        </a:lstStyle>
        <a:p xmlns:a="http://schemas.openxmlformats.org/drawingml/2006/main">
          <a:pPr algn="ctr"/>
          <a:r>
            <a:rPr lang="ru-RU" b="1" dirty="0" smtClean="0">
              <a:solidFill>
                <a:srgbClr val="FF0000"/>
              </a:solidFill>
            </a:rPr>
            <a:t>96,1</a:t>
          </a:r>
          <a:endParaRPr lang="ru-RU" sz="11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0.82481</cdr:x>
      <cdr:y>0.29977</cdr:y>
    </cdr:from>
    <cdr:to>
      <cdr:x>0.98749</cdr:x>
      <cdr:y>0.40008</cdr:y>
    </cdr:to>
    <cdr:sp macro="" textlink="">
      <cdr:nvSpPr>
        <cdr:cNvPr id="8" name="TextBox 10"/>
        <cdr:cNvSpPr txBox="1"/>
      </cdr:nvSpPr>
      <cdr:spPr>
        <a:xfrm xmlns:a="http://schemas.openxmlformats.org/drawingml/2006/main">
          <a:off x="3286148" y="781828"/>
          <a:ext cx="648095" cy="26161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Gill Sans MT"/>
            </a:defRPr>
          </a:lvl1pPr>
          <a:lvl2pPr marL="457200" indent="0">
            <a:defRPr sz="1100">
              <a:latin typeface="Gill Sans MT"/>
            </a:defRPr>
          </a:lvl2pPr>
          <a:lvl3pPr marL="914400" indent="0">
            <a:defRPr sz="1100">
              <a:latin typeface="Gill Sans MT"/>
            </a:defRPr>
          </a:lvl3pPr>
          <a:lvl4pPr marL="1371600" indent="0">
            <a:defRPr sz="1100">
              <a:latin typeface="Gill Sans MT"/>
            </a:defRPr>
          </a:lvl4pPr>
          <a:lvl5pPr marL="1828800" indent="0">
            <a:defRPr sz="1100">
              <a:latin typeface="Gill Sans MT"/>
            </a:defRPr>
          </a:lvl5pPr>
          <a:lvl6pPr marL="2286000" indent="0">
            <a:defRPr sz="1100">
              <a:latin typeface="Gill Sans MT"/>
            </a:defRPr>
          </a:lvl6pPr>
          <a:lvl7pPr marL="2743200" indent="0">
            <a:defRPr sz="1100">
              <a:latin typeface="Gill Sans MT"/>
            </a:defRPr>
          </a:lvl7pPr>
          <a:lvl8pPr marL="3200400" indent="0">
            <a:defRPr sz="1100">
              <a:latin typeface="Gill Sans MT"/>
            </a:defRPr>
          </a:lvl8pPr>
          <a:lvl9pPr marL="3657600" indent="0">
            <a:defRPr sz="1100">
              <a:latin typeface="Gill Sans MT"/>
            </a:defRPr>
          </a:lvl9pPr>
        </a:lstStyle>
        <a:p xmlns:a="http://schemas.openxmlformats.org/drawingml/2006/main">
          <a:pPr algn="ctr"/>
          <a:r>
            <a:rPr lang="ru-RU" sz="1100" b="1" dirty="0" smtClean="0">
              <a:solidFill>
                <a:srgbClr val="FF0000"/>
              </a:solidFill>
            </a:rPr>
            <a:t>105,6</a:t>
          </a:r>
          <a:endParaRPr lang="ru-RU" sz="11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0.43034</cdr:x>
      <cdr:y>0.40934</cdr:y>
    </cdr:from>
    <cdr:to>
      <cdr:x>0.593</cdr:x>
      <cdr:y>0.50965</cdr:y>
    </cdr:to>
    <cdr:sp macro="" textlink="">
      <cdr:nvSpPr>
        <cdr:cNvPr id="9" name="TextBox 26"/>
        <cdr:cNvSpPr txBox="1"/>
      </cdr:nvSpPr>
      <cdr:spPr>
        <a:xfrm xmlns:a="http://schemas.openxmlformats.org/drawingml/2006/main">
          <a:off x="1714512" y="1067580"/>
          <a:ext cx="648054" cy="26161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Gill Sans MT"/>
            </a:defRPr>
          </a:lvl1pPr>
          <a:lvl2pPr marL="457200" indent="0">
            <a:defRPr sz="1100">
              <a:latin typeface="Gill Sans MT"/>
            </a:defRPr>
          </a:lvl2pPr>
          <a:lvl3pPr marL="914400" indent="0">
            <a:defRPr sz="1100">
              <a:latin typeface="Gill Sans MT"/>
            </a:defRPr>
          </a:lvl3pPr>
          <a:lvl4pPr marL="1371600" indent="0">
            <a:defRPr sz="1100">
              <a:latin typeface="Gill Sans MT"/>
            </a:defRPr>
          </a:lvl4pPr>
          <a:lvl5pPr marL="1828800" indent="0">
            <a:defRPr sz="1100">
              <a:latin typeface="Gill Sans MT"/>
            </a:defRPr>
          </a:lvl5pPr>
          <a:lvl6pPr marL="2286000" indent="0">
            <a:defRPr sz="1100">
              <a:latin typeface="Gill Sans MT"/>
            </a:defRPr>
          </a:lvl6pPr>
          <a:lvl7pPr marL="2743200" indent="0">
            <a:defRPr sz="1100">
              <a:latin typeface="Gill Sans MT"/>
            </a:defRPr>
          </a:lvl7pPr>
          <a:lvl8pPr marL="3200400" indent="0">
            <a:defRPr sz="1100">
              <a:latin typeface="Gill Sans MT"/>
            </a:defRPr>
          </a:lvl8pPr>
          <a:lvl9pPr marL="3657600" indent="0">
            <a:defRPr sz="1100">
              <a:latin typeface="Gill Sans MT"/>
            </a:defRPr>
          </a:lvl9pPr>
        </a:lstStyle>
        <a:p xmlns:a="http://schemas.openxmlformats.org/drawingml/2006/main">
          <a:pPr algn="ctr"/>
          <a:r>
            <a:rPr lang="ru-RU" sz="1100" b="1" dirty="0" smtClean="0">
              <a:solidFill>
                <a:srgbClr val="FF0000"/>
              </a:solidFill>
            </a:rPr>
            <a:t>101,0</a:t>
          </a:r>
          <a:endParaRPr lang="ru-RU" sz="11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0.28689</cdr:x>
      <cdr:y>0.38195</cdr:y>
    </cdr:from>
    <cdr:to>
      <cdr:x>0.44956</cdr:x>
      <cdr:y>0.48226</cdr:y>
    </cdr:to>
    <cdr:sp macro="" textlink="">
      <cdr:nvSpPr>
        <cdr:cNvPr id="10" name="TextBox 27"/>
        <cdr:cNvSpPr txBox="1"/>
      </cdr:nvSpPr>
      <cdr:spPr>
        <a:xfrm xmlns:a="http://schemas.openxmlformats.org/drawingml/2006/main">
          <a:off x="1143008" y="996142"/>
          <a:ext cx="648094" cy="26161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Gill Sans MT"/>
            </a:defRPr>
          </a:lvl1pPr>
          <a:lvl2pPr marL="457200" indent="0">
            <a:defRPr sz="1100">
              <a:latin typeface="Gill Sans MT"/>
            </a:defRPr>
          </a:lvl2pPr>
          <a:lvl3pPr marL="914400" indent="0">
            <a:defRPr sz="1100">
              <a:latin typeface="Gill Sans MT"/>
            </a:defRPr>
          </a:lvl3pPr>
          <a:lvl4pPr marL="1371600" indent="0">
            <a:defRPr sz="1100">
              <a:latin typeface="Gill Sans MT"/>
            </a:defRPr>
          </a:lvl4pPr>
          <a:lvl5pPr marL="1828800" indent="0">
            <a:defRPr sz="1100">
              <a:latin typeface="Gill Sans MT"/>
            </a:defRPr>
          </a:lvl5pPr>
          <a:lvl6pPr marL="2286000" indent="0">
            <a:defRPr sz="1100">
              <a:latin typeface="Gill Sans MT"/>
            </a:defRPr>
          </a:lvl6pPr>
          <a:lvl7pPr marL="2743200" indent="0">
            <a:defRPr sz="1100">
              <a:latin typeface="Gill Sans MT"/>
            </a:defRPr>
          </a:lvl7pPr>
          <a:lvl8pPr marL="3200400" indent="0">
            <a:defRPr sz="1100">
              <a:latin typeface="Gill Sans MT"/>
            </a:defRPr>
          </a:lvl8pPr>
          <a:lvl9pPr marL="3657600" indent="0">
            <a:defRPr sz="1100">
              <a:latin typeface="Gill Sans MT"/>
            </a:defRPr>
          </a:lvl9pPr>
        </a:lstStyle>
        <a:p xmlns:a="http://schemas.openxmlformats.org/drawingml/2006/main">
          <a:pPr algn="ctr"/>
          <a:r>
            <a:rPr lang="ru-RU" sz="1100" b="1" dirty="0" smtClean="0">
              <a:solidFill>
                <a:srgbClr val="FF0000"/>
              </a:solidFill>
            </a:rPr>
            <a:t>102,1</a:t>
          </a:r>
          <a:endParaRPr lang="ru-RU" sz="11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0.14459</cdr:x>
      <cdr:y>0.35893</cdr:y>
    </cdr:from>
    <cdr:to>
      <cdr:x>0.30726</cdr:x>
      <cdr:y>0.45923</cdr:y>
    </cdr:to>
    <cdr:sp macro="" textlink="">
      <cdr:nvSpPr>
        <cdr:cNvPr id="11" name="TextBox 28"/>
        <cdr:cNvSpPr txBox="1"/>
      </cdr:nvSpPr>
      <cdr:spPr>
        <a:xfrm xmlns:a="http://schemas.openxmlformats.org/drawingml/2006/main">
          <a:off x="576064" y="936104"/>
          <a:ext cx="648095" cy="26158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Gill Sans MT"/>
            </a:defRPr>
          </a:lvl1pPr>
          <a:lvl2pPr marL="457200" indent="0">
            <a:defRPr sz="1100">
              <a:latin typeface="Gill Sans MT"/>
            </a:defRPr>
          </a:lvl2pPr>
          <a:lvl3pPr marL="914400" indent="0">
            <a:defRPr sz="1100">
              <a:latin typeface="Gill Sans MT"/>
            </a:defRPr>
          </a:lvl3pPr>
          <a:lvl4pPr marL="1371600" indent="0">
            <a:defRPr sz="1100">
              <a:latin typeface="Gill Sans MT"/>
            </a:defRPr>
          </a:lvl4pPr>
          <a:lvl5pPr marL="1828800" indent="0">
            <a:defRPr sz="1100">
              <a:latin typeface="Gill Sans MT"/>
            </a:defRPr>
          </a:lvl5pPr>
          <a:lvl6pPr marL="2286000" indent="0">
            <a:defRPr sz="1100">
              <a:latin typeface="Gill Sans MT"/>
            </a:defRPr>
          </a:lvl6pPr>
          <a:lvl7pPr marL="2743200" indent="0">
            <a:defRPr sz="1100">
              <a:latin typeface="Gill Sans MT"/>
            </a:defRPr>
          </a:lvl7pPr>
          <a:lvl8pPr marL="3200400" indent="0">
            <a:defRPr sz="1100">
              <a:latin typeface="Gill Sans MT"/>
            </a:defRPr>
          </a:lvl8pPr>
          <a:lvl9pPr marL="3657600" indent="0">
            <a:defRPr sz="1100">
              <a:latin typeface="Gill Sans MT"/>
            </a:defRPr>
          </a:lvl9pPr>
        </a:lstStyle>
        <a:p xmlns:a="http://schemas.openxmlformats.org/drawingml/2006/main">
          <a:pPr algn="ctr"/>
          <a:r>
            <a:rPr lang="ru-RU" sz="1100" b="1" dirty="0" smtClean="0">
              <a:solidFill>
                <a:srgbClr val="FF0000"/>
              </a:solidFill>
            </a:rPr>
            <a:t>102,2</a:t>
          </a:r>
          <a:endParaRPr lang="ru-RU" sz="11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0.01807</cdr:x>
      <cdr:y>0.35893</cdr:y>
    </cdr:from>
    <cdr:to>
      <cdr:x>0.18074</cdr:x>
      <cdr:y>0.45923</cdr:y>
    </cdr:to>
    <cdr:sp macro="" textlink="">
      <cdr:nvSpPr>
        <cdr:cNvPr id="12" name="TextBox 29"/>
        <cdr:cNvSpPr txBox="1"/>
      </cdr:nvSpPr>
      <cdr:spPr>
        <a:xfrm xmlns:a="http://schemas.openxmlformats.org/drawingml/2006/main">
          <a:off x="72008" y="936104"/>
          <a:ext cx="648094" cy="26158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Gill Sans MT"/>
            </a:defRPr>
          </a:lvl1pPr>
          <a:lvl2pPr marL="457200" indent="0">
            <a:defRPr sz="1100">
              <a:latin typeface="Gill Sans MT"/>
            </a:defRPr>
          </a:lvl2pPr>
          <a:lvl3pPr marL="914400" indent="0">
            <a:defRPr sz="1100">
              <a:latin typeface="Gill Sans MT"/>
            </a:defRPr>
          </a:lvl3pPr>
          <a:lvl4pPr marL="1371600" indent="0">
            <a:defRPr sz="1100">
              <a:latin typeface="Gill Sans MT"/>
            </a:defRPr>
          </a:lvl4pPr>
          <a:lvl5pPr marL="1828800" indent="0">
            <a:defRPr sz="1100">
              <a:latin typeface="Gill Sans MT"/>
            </a:defRPr>
          </a:lvl5pPr>
          <a:lvl6pPr marL="2286000" indent="0">
            <a:defRPr sz="1100">
              <a:latin typeface="Gill Sans MT"/>
            </a:defRPr>
          </a:lvl6pPr>
          <a:lvl7pPr marL="2743200" indent="0">
            <a:defRPr sz="1100">
              <a:latin typeface="Gill Sans MT"/>
            </a:defRPr>
          </a:lvl7pPr>
          <a:lvl8pPr marL="3200400" indent="0">
            <a:defRPr sz="1100">
              <a:latin typeface="Gill Sans MT"/>
            </a:defRPr>
          </a:lvl8pPr>
          <a:lvl9pPr marL="3657600" indent="0">
            <a:defRPr sz="1100">
              <a:latin typeface="Gill Sans MT"/>
            </a:defRPr>
          </a:lvl9pPr>
        </a:lstStyle>
        <a:p xmlns:a="http://schemas.openxmlformats.org/drawingml/2006/main">
          <a:pPr algn="ctr"/>
          <a:r>
            <a:rPr lang="ru-RU" sz="1100" b="1" dirty="0" smtClean="0">
              <a:solidFill>
                <a:srgbClr val="FF0000"/>
              </a:solidFill>
            </a:rPr>
            <a:t>102,2</a:t>
          </a:r>
          <a:endParaRPr lang="ru-RU" sz="1100" b="1" dirty="0">
            <a:solidFill>
              <a:srgbClr val="FF0000"/>
            </a:solidFill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0.68407</cdr:x>
      <cdr:y>0.08907</cdr:y>
    </cdr:from>
    <cdr:to>
      <cdr:x>0.82507</cdr:x>
      <cdr:y>0.21374</cdr:y>
    </cdr:to>
    <cdr:sp macro="" textlink="">
      <cdr:nvSpPr>
        <cdr:cNvPr id="2" name="Скругленная прямоугольная выноска 1"/>
        <cdr:cNvSpPr/>
      </cdr:nvSpPr>
      <cdr:spPr>
        <a:xfrm xmlns:a="http://schemas.openxmlformats.org/drawingml/2006/main">
          <a:off x="5600550" y="386713"/>
          <a:ext cx="1154382" cy="541350"/>
        </a:xfrm>
        <a:prstGeom xmlns:a="http://schemas.openxmlformats.org/drawingml/2006/main" prst="wedgeRoundRectCallout">
          <a:avLst>
            <a:gd name="adj1" fmla="val -42919"/>
            <a:gd name="adj2" fmla="val 68439"/>
            <a:gd name="adj3" fmla="val 16667"/>
          </a:avLst>
        </a:prstGeom>
        <a:solidFill xmlns:a="http://schemas.openxmlformats.org/drawingml/2006/main">
          <a:srgbClr val="CBFAA8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Дефицит</a:t>
          </a:r>
        </a:p>
        <a:p xmlns:a="http://schemas.openxmlformats.org/drawingml/2006/main">
          <a:pPr algn="ctr"/>
          <a:r>
            <a: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-3,2 млн. руб.</a:t>
          </a:r>
          <a:endParaRPr lang="ru-RU" sz="1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0.47986</cdr:x>
      <cdr:y>0.09133</cdr:y>
    </cdr:from>
    <cdr:to>
      <cdr:x>0.62534</cdr:x>
      <cdr:y>0.21326</cdr:y>
    </cdr:to>
    <cdr:sp macro="" textlink="">
      <cdr:nvSpPr>
        <cdr:cNvPr id="3" name="Скругленная прямоугольная выноска 2"/>
        <cdr:cNvSpPr/>
      </cdr:nvSpPr>
      <cdr:spPr>
        <a:xfrm xmlns:a="http://schemas.openxmlformats.org/drawingml/2006/main">
          <a:off x="3928691" y="396556"/>
          <a:ext cx="1191060" cy="529410"/>
        </a:xfrm>
        <a:prstGeom xmlns:a="http://schemas.openxmlformats.org/drawingml/2006/main" prst="wedgeRoundRectCallout">
          <a:avLst>
            <a:gd name="adj1" fmla="val -47020"/>
            <a:gd name="adj2" fmla="val 71537"/>
            <a:gd name="adj3" fmla="val 16667"/>
          </a:avLst>
        </a:prstGeom>
        <a:solidFill xmlns:a="http://schemas.openxmlformats.org/drawingml/2006/main">
          <a:srgbClr val="CBFAA8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Дефицит</a:t>
          </a:r>
        </a:p>
        <a:p xmlns:a="http://schemas.openxmlformats.org/drawingml/2006/main">
          <a:pPr algn="ctr"/>
          <a:r>
            <a: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-3,0 млн. руб.</a:t>
          </a:r>
          <a:endParaRPr lang="ru-RU" sz="1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0.3099</cdr:x>
      <cdr:y>0</cdr:y>
    </cdr:from>
    <cdr:to>
      <cdr:x>0.46655</cdr:x>
      <cdr:y>0.12571</cdr:y>
    </cdr:to>
    <cdr:sp macro="" textlink="">
      <cdr:nvSpPr>
        <cdr:cNvPr id="5" name="Скругленная прямоугольная выноска 4"/>
        <cdr:cNvSpPr/>
      </cdr:nvSpPr>
      <cdr:spPr>
        <a:xfrm xmlns:a="http://schemas.openxmlformats.org/drawingml/2006/main">
          <a:off x="2537222" y="-52655"/>
          <a:ext cx="1282510" cy="545814"/>
        </a:xfrm>
        <a:prstGeom xmlns:a="http://schemas.openxmlformats.org/drawingml/2006/main" prst="wedgeRoundRectCallout">
          <a:avLst>
            <a:gd name="adj1" fmla="val -74644"/>
            <a:gd name="adj2" fmla="val 30227"/>
            <a:gd name="adj3" fmla="val 16667"/>
          </a:avLst>
        </a:prstGeom>
        <a:solidFill xmlns:a="http://schemas.openxmlformats.org/drawingml/2006/main">
          <a:srgbClr val="CBFAA8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Дефицит</a:t>
          </a:r>
        </a:p>
        <a:p xmlns:a="http://schemas.openxmlformats.org/drawingml/2006/main">
          <a:pPr algn="ctr"/>
          <a:r>
            <a: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-10,9 млн. руб.</a:t>
          </a:r>
        </a:p>
        <a:p xmlns:a="http://schemas.openxmlformats.org/drawingml/2006/main">
          <a:endParaRPr lang="ru-RU" sz="1200" dirty="0"/>
        </a:p>
      </cdr:txBody>
    </cdr:sp>
  </cdr:relSizeAnchor>
  <cdr:relSizeAnchor xmlns:cdr="http://schemas.openxmlformats.org/drawingml/2006/chartDrawing">
    <cdr:from>
      <cdr:x>0.88395</cdr:x>
      <cdr:y>0.93266</cdr:y>
    </cdr:from>
    <cdr:to>
      <cdr:x>1</cdr:x>
      <cdr:y>1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7236956" y="4080125"/>
          <a:ext cx="950146" cy="2923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pPr algn="ctr"/>
          <a:r>
            <a:rPr lang="ru-RU" sz="1300" b="1" dirty="0" smtClean="0">
              <a:latin typeface="Times New Roman" pitchFamily="18" charset="0"/>
              <a:cs typeface="Times New Roman" pitchFamily="18" charset="0"/>
            </a:rPr>
            <a:t>тыс. руб.</a:t>
          </a:r>
          <a:endParaRPr lang="ru-RU" sz="1300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0.32986</cdr:x>
      <cdr:y>0.12766</cdr:y>
    </cdr:from>
    <cdr:to>
      <cdr:x>0.46875</cdr:x>
      <cdr:y>0.21277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714644" y="428628"/>
          <a:ext cx="1143009" cy="2857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l" rtl="0"/>
          <a:r>
            <a:rPr lang="ru-RU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1129701,2</a:t>
          </a:r>
          <a:endParaRPr lang="ru-RU" sz="1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0.52084</cdr:x>
      <cdr:y>0.19149</cdr:y>
    </cdr:from>
    <cdr:to>
      <cdr:x>0.65105</cdr:x>
      <cdr:y>0.29787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286280" y="642942"/>
          <a:ext cx="1071576" cy="3571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l" rtl="0"/>
          <a:r>
            <a:rPr lang="ru-RU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1043799,3</a:t>
          </a:r>
        </a:p>
        <a:p xmlns:a="http://schemas.openxmlformats.org/drawingml/2006/main">
          <a:pPr algn="l" rtl="0"/>
          <a:endParaRPr lang="ru-RU" sz="1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 xmlns:a="http://schemas.openxmlformats.org/drawingml/2006/main">
          <a:endParaRPr lang="ru-RU" sz="1100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0.07031</cdr:x>
      <cdr:y>0.81406</cdr:y>
    </cdr:from>
    <cdr:to>
      <cdr:x>0.20724</cdr:x>
      <cdr:y>0.91711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642910" y="4643470"/>
          <a:ext cx="1252088" cy="58780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2019 год </a:t>
          </a:r>
        </a:p>
        <a:p xmlns:a="http://schemas.openxmlformats.org/drawingml/2006/main">
          <a:pPr algn="ctr"/>
          <a:r>
            <a: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факт</a:t>
          </a:r>
          <a:endParaRPr lang="ru-RU" sz="1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0.24219</cdr:x>
      <cdr:y>0.81406</cdr:y>
    </cdr:from>
    <cdr:to>
      <cdr:x>0.38772</cdr:x>
      <cdr:y>0.91712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214546" y="4643470"/>
          <a:ext cx="1330726" cy="58786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2020 год </a:t>
          </a:r>
        </a:p>
        <a:p xmlns:a="http://schemas.openxmlformats.org/drawingml/2006/main">
          <a:pPr algn="ctr"/>
          <a:r>
            <a: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план</a:t>
          </a:r>
          <a:endParaRPr lang="ru-RU" sz="1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0.40625</cdr:x>
      <cdr:y>0.81406</cdr:y>
    </cdr:from>
    <cdr:to>
      <cdr:x>0.54319</cdr:x>
      <cdr:y>0.91712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3714744" y="4643470"/>
          <a:ext cx="1252179" cy="58786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2021 год</a:t>
          </a:r>
        </a:p>
        <a:p xmlns:a="http://schemas.openxmlformats.org/drawingml/2006/main">
          <a:pPr algn="ctr"/>
          <a:r>
            <a: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план</a:t>
          </a:r>
          <a:endParaRPr lang="ru-RU" sz="1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0.57813</cdr:x>
      <cdr:y>0.81406</cdr:y>
    </cdr:from>
    <cdr:to>
      <cdr:x>0.71506</cdr:x>
      <cdr:y>0.91712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5286380" y="4643470"/>
          <a:ext cx="1252088" cy="58786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2022 год</a:t>
          </a:r>
        </a:p>
        <a:p xmlns:a="http://schemas.openxmlformats.org/drawingml/2006/main">
          <a:pPr algn="ctr"/>
          <a:r>
            <a: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план</a:t>
          </a:r>
          <a:endParaRPr lang="ru-RU" sz="1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0.75754</cdr:x>
      <cdr:y>0.81298</cdr:y>
    </cdr:from>
    <cdr:to>
      <cdr:x>0.89447</cdr:x>
      <cdr:y>0.91603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6926923" y="4637313"/>
          <a:ext cx="1252131" cy="58782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2023 год </a:t>
          </a:r>
        </a:p>
        <a:p xmlns:a="http://schemas.openxmlformats.org/drawingml/2006/main">
          <a:pPr algn="ctr"/>
          <a:r>
            <a: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план</a:t>
          </a:r>
          <a:endParaRPr lang="ru-RU" sz="1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0.125</cdr:x>
      <cdr:y>0.42581</cdr:y>
    </cdr:from>
    <cdr:to>
      <cdr:x>0.1875</cdr:x>
      <cdr:y>0.70134</cdr:y>
    </cdr:to>
    <cdr:sp macro="" textlink="">
      <cdr:nvSpPr>
        <cdr:cNvPr id="7" name="Прямоугольник 6"/>
        <cdr:cNvSpPr/>
      </cdr:nvSpPr>
      <cdr:spPr>
        <a:xfrm xmlns:a="http://schemas.openxmlformats.org/drawingml/2006/main" flipH="1">
          <a:off x="1142976" y="2428892"/>
          <a:ext cx="571500" cy="15716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="vert27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chemeClr val="tx1"/>
              </a:solidFill>
              <a:latin typeface="Bookman Old Style" pitchFamily="18" charset="0"/>
            </a:rPr>
            <a:t>1 365 710 </a:t>
          </a:r>
        </a:p>
        <a:p xmlns:a="http://schemas.openxmlformats.org/drawingml/2006/main">
          <a:pPr algn="ctr"/>
          <a:r>
            <a:rPr lang="ru-RU" sz="1600" b="1" dirty="0" smtClean="0">
              <a:solidFill>
                <a:schemeClr val="tx1"/>
              </a:solidFill>
              <a:latin typeface="Bookman Old Style" pitchFamily="18" charset="0"/>
            </a:rPr>
            <a:t>тыс. руб</a:t>
          </a:r>
          <a:r>
            <a:rPr lang="ru-RU" sz="1600" dirty="0" smtClean="0">
              <a:solidFill>
                <a:schemeClr val="tx1"/>
              </a:solidFill>
              <a:latin typeface="Bookman Old Style" pitchFamily="18" charset="0"/>
            </a:rPr>
            <a:t>.</a:t>
          </a:r>
          <a:endParaRPr lang="ru-RU" sz="1600" dirty="0">
            <a:solidFill>
              <a:schemeClr val="tx1"/>
            </a:solidFill>
            <a:latin typeface="Bookman Old Style" pitchFamily="18" charset="0"/>
          </a:endParaRPr>
        </a:p>
      </cdr:txBody>
    </cdr:sp>
  </cdr:relSizeAnchor>
  <cdr:relSizeAnchor xmlns:cdr="http://schemas.openxmlformats.org/drawingml/2006/chartDrawing">
    <cdr:from>
      <cdr:x>0.28906</cdr:x>
      <cdr:y>0.40077</cdr:y>
    </cdr:from>
    <cdr:to>
      <cdr:x>0.36719</cdr:x>
      <cdr:y>0.71387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2643174" y="2286016"/>
          <a:ext cx="714421" cy="178595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="vert27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chemeClr val="tx1"/>
              </a:solidFill>
              <a:latin typeface="Bookman Old Style" pitchFamily="18" charset="0"/>
            </a:rPr>
            <a:t>1 462 243 </a:t>
          </a:r>
        </a:p>
        <a:p xmlns:a="http://schemas.openxmlformats.org/drawingml/2006/main">
          <a:pPr algn="ctr"/>
          <a:r>
            <a:rPr lang="ru-RU" sz="1600" b="1" dirty="0" smtClean="0">
              <a:solidFill>
                <a:schemeClr val="tx1"/>
              </a:solidFill>
              <a:latin typeface="Bookman Old Style" pitchFamily="18" charset="0"/>
            </a:rPr>
            <a:t>тыс. руб.</a:t>
          </a:r>
          <a:endParaRPr lang="ru-RU" sz="1600" b="1" dirty="0">
            <a:solidFill>
              <a:schemeClr val="tx1"/>
            </a:solidFill>
            <a:latin typeface="Bookman Old Style" pitchFamily="18" charset="0"/>
          </a:endParaRPr>
        </a:p>
      </cdr:txBody>
    </cdr:sp>
  </cdr:relSizeAnchor>
  <cdr:relSizeAnchor xmlns:cdr="http://schemas.openxmlformats.org/drawingml/2006/chartDrawing">
    <cdr:from>
      <cdr:x>0.47656</cdr:x>
      <cdr:y>0.41329</cdr:y>
    </cdr:from>
    <cdr:to>
      <cdr:x>0.53906</cdr:x>
      <cdr:y>0.71386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4357686" y="2357454"/>
          <a:ext cx="571500" cy="17144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="vert27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chemeClr val="tx1"/>
              </a:solidFill>
              <a:latin typeface="Bookman Old Style" pitchFamily="18" charset="0"/>
            </a:rPr>
            <a:t>1 204 969</a:t>
          </a:r>
        </a:p>
        <a:p xmlns:a="http://schemas.openxmlformats.org/drawingml/2006/main">
          <a:pPr algn="ctr"/>
          <a:r>
            <a:rPr lang="ru-RU" sz="1600" b="1" dirty="0" smtClean="0">
              <a:solidFill>
                <a:schemeClr val="tx1"/>
              </a:solidFill>
              <a:latin typeface="Bookman Old Style" pitchFamily="18" charset="0"/>
            </a:rPr>
            <a:t>тыс. руб.</a:t>
          </a:r>
          <a:endParaRPr lang="ru-RU" sz="1600" b="1" dirty="0">
            <a:solidFill>
              <a:schemeClr val="tx1"/>
            </a:solidFill>
            <a:latin typeface="Bookman Old Style" pitchFamily="18" charset="0"/>
          </a:endParaRPr>
        </a:p>
      </cdr:txBody>
    </cdr:sp>
  </cdr:relSizeAnchor>
  <cdr:relSizeAnchor xmlns:cdr="http://schemas.openxmlformats.org/drawingml/2006/chartDrawing">
    <cdr:from>
      <cdr:x>0.64844</cdr:x>
      <cdr:y>0.41329</cdr:y>
    </cdr:from>
    <cdr:to>
      <cdr:x>0.71094</cdr:x>
      <cdr:y>0.71386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 flipH="1">
          <a:off x="5929322" y="2357454"/>
          <a:ext cx="571500" cy="171448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="vert27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chemeClr val="tx1"/>
              </a:solidFill>
              <a:latin typeface="Bookman Old Style" pitchFamily="18" charset="0"/>
            </a:rPr>
            <a:t>1 132 714</a:t>
          </a:r>
        </a:p>
        <a:p xmlns:a="http://schemas.openxmlformats.org/drawingml/2006/main">
          <a:pPr algn="ctr"/>
          <a:r>
            <a:rPr lang="ru-RU" sz="1600" b="1" dirty="0" smtClean="0">
              <a:solidFill>
                <a:schemeClr val="tx1"/>
              </a:solidFill>
              <a:latin typeface="Bookman Old Style" pitchFamily="18" charset="0"/>
            </a:rPr>
            <a:t>тыс. руб.</a:t>
          </a:r>
          <a:endParaRPr lang="ru-RU" sz="1600" b="1" dirty="0">
            <a:solidFill>
              <a:schemeClr val="tx1"/>
            </a:solidFill>
            <a:latin typeface="Bookman Old Style" pitchFamily="18" charset="0"/>
          </a:endParaRPr>
        </a:p>
      </cdr:txBody>
    </cdr:sp>
  </cdr:relSizeAnchor>
  <cdr:relSizeAnchor xmlns:cdr="http://schemas.openxmlformats.org/drawingml/2006/chartDrawing">
    <cdr:from>
      <cdr:x>0.82031</cdr:x>
      <cdr:y>0.43834</cdr:y>
    </cdr:from>
    <cdr:to>
      <cdr:x>0.88281</cdr:x>
      <cdr:y>0.72639</cdr:y>
    </cdr:to>
    <cdr:sp macro="" textlink="">
      <cdr:nvSpPr>
        <cdr:cNvPr id="11" name="Прямоугольник 10"/>
        <cdr:cNvSpPr/>
      </cdr:nvSpPr>
      <cdr:spPr>
        <a:xfrm xmlns:a="http://schemas.openxmlformats.org/drawingml/2006/main">
          <a:off x="7500958" y="2500330"/>
          <a:ext cx="571500" cy="164307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="vert27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chemeClr val="tx1"/>
              </a:solidFill>
              <a:latin typeface="Bookman Old Style" pitchFamily="18" charset="0"/>
            </a:rPr>
            <a:t>1 046 955</a:t>
          </a:r>
        </a:p>
        <a:p xmlns:a="http://schemas.openxmlformats.org/drawingml/2006/main">
          <a:pPr algn="ctr"/>
          <a:r>
            <a:rPr lang="ru-RU" sz="1600" b="1" dirty="0" smtClean="0">
              <a:solidFill>
                <a:schemeClr val="tx1"/>
              </a:solidFill>
              <a:latin typeface="Bookman Old Style" pitchFamily="18" charset="0"/>
            </a:rPr>
            <a:t>тыс. руб.</a:t>
          </a:r>
          <a:endParaRPr lang="ru-RU" sz="1600" b="1" dirty="0">
            <a:solidFill>
              <a:schemeClr val="tx1"/>
            </a:solidFill>
            <a:latin typeface="Bookman Old Style" pitchFamily="18" charset="0"/>
          </a:endParaRPr>
        </a:p>
      </cdr:txBody>
    </cdr:sp>
  </cdr:relSizeAnchor>
  <cdr:relSizeAnchor xmlns:cdr="http://schemas.openxmlformats.org/drawingml/2006/chartDrawing">
    <cdr:from>
      <cdr:x>0.15395</cdr:x>
      <cdr:y>0.16412</cdr:y>
    </cdr:from>
    <cdr:to>
      <cdr:x>0.33364</cdr:x>
      <cdr:y>0.28463</cdr:y>
    </cdr:to>
    <cdr:sp macro="" textlink="">
      <cdr:nvSpPr>
        <cdr:cNvPr id="12" name="Выгнутая вверх стрелка 11"/>
        <cdr:cNvSpPr/>
      </cdr:nvSpPr>
      <cdr:spPr>
        <a:xfrm xmlns:a="http://schemas.openxmlformats.org/drawingml/2006/main" rot="20940367">
          <a:off x="1407756" y="936181"/>
          <a:ext cx="1643085" cy="687382"/>
        </a:xfrm>
        <a:prstGeom xmlns:a="http://schemas.openxmlformats.org/drawingml/2006/main" prst="curvedDownArrow">
          <a:avLst>
            <a:gd name="adj1" fmla="val 25000"/>
            <a:gd name="adj2" fmla="val 50000"/>
            <a:gd name="adj3" fmla="val 51256"/>
          </a:avLst>
        </a:prstGeom>
        <a:solidFill xmlns:a="http://schemas.openxmlformats.org/drawingml/2006/main">
          <a:srgbClr val="FFFF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0.32812</cdr:x>
      <cdr:y>0.13776</cdr:y>
    </cdr:from>
    <cdr:to>
      <cdr:x>0.49219</cdr:x>
      <cdr:y>0.28805</cdr:y>
    </cdr:to>
    <cdr:sp macro="" textlink="">
      <cdr:nvSpPr>
        <cdr:cNvPr id="13" name="Выгнутая вверх стрелка 12"/>
        <cdr:cNvSpPr/>
      </cdr:nvSpPr>
      <cdr:spPr>
        <a:xfrm xmlns:a="http://schemas.openxmlformats.org/drawingml/2006/main">
          <a:off x="3000364" y="785818"/>
          <a:ext cx="1500198" cy="857256"/>
        </a:xfrm>
        <a:prstGeom xmlns:a="http://schemas.openxmlformats.org/drawingml/2006/main" prst="curvedDownArrow">
          <a:avLst>
            <a:gd name="adj1" fmla="val 25000"/>
            <a:gd name="adj2" fmla="val 50000"/>
            <a:gd name="adj3" fmla="val 38023"/>
          </a:avLst>
        </a:prstGeom>
        <a:solidFill xmlns:a="http://schemas.openxmlformats.org/drawingml/2006/main">
          <a:srgbClr val="FF0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0.51054</cdr:x>
      <cdr:y>0.20919</cdr:y>
    </cdr:from>
    <cdr:to>
      <cdr:x>0.69037</cdr:x>
      <cdr:y>0.35971</cdr:y>
    </cdr:to>
    <cdr:sp macro="" textlink="">
      <cdr:nvSpPr>
        <cdr:cNvPr id="14" name="Выгнутая вверх стрелка 13"/>
        <cdr:cNvSpPr/>
      </cdr:nvSpPr>
      <cdr:spPr>
        <a:xfrm xmlns:a="http://schemas.openxmlformats.org/drawingml/2006/main" rot="212429">
          <a:off x="4668381" y="1193217"/>
          <a:ext cx="1644349" cy="858638"/>
        </a:xfrm>
        <a:prstGeom xmlns:a="http://schemas.openxmlformats.org/drawingml/2006/main" prst="curvedDownArrow">
          <a:avLst>
            <a:gd name="adj1" fmla="val 25000"/>
            <a:gd name="adj2" fmla="val 50000"/>
            <a:gd name="adj3" fmla="val 25000"/>
          </a:avLst>
        </a:prstGeom>
        <a:solidFill xmlns:a="http://schemas.openxmlformats.org/drawingml/2006/main">
          <a:srgbClr val="FF0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0.6875</cdr:x>
      <cdr:y>0.21291</cdr:y>
    </cdr:from>
    <cdr:to>
      <cdr:x>0.86057</cdr:x>
      <cdr:y>0.37572</cdr:y>
    </cdr:to>
    <cdr:sp macro="" textlink="">
      <cdr:nvSpPr>
        <cdr:cNvPr id="15" name="Выгнутая вверх стрелка 14"/>
        <cdr:cNvSpPr/>
      </cdr:nvSpPr>
      <cdr:spPr>
        <a:xfrm xmlns:a="http://schemas.openxmlformats.org/drawingml/2006/main">
          <a:off x="6286512" y="1214446"/>
          <a:ext cx="1582552" cy="928687"/>
        </a:xfrm>
        <a:prstGeom xmlns:a="http://schemas.openxmlformats.org/drawingml/2006/main" prst="curvedDownArrow">
          <a:avLst>
            <a:gd name="adj1" fmla="val 25000"/>
            <a:gd name="adj2" fmla="val 50000"/>
            <a:gd name="adj3" fmla="val 25000"/>
          </a:avLst>
        </a:prstGeom>
        <a:solidFill xmlns:a="http://schemas.openxmlformats.org/drawingml/2006/main">
          <a:srgbClr val="FF0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0.15625</cdr:x>
      <cdr:y>0.10019</cdr:y>
    </cdr:from>
    <cdr:to>
      <cdr:x>0.30972</cdr:x>
      <cdr:y>0.15029</cdr:y>
    </cdr:to>
    <cdr:sp macro="" textlink="">
      <cdr:nvSpPr>
        <cdr:cNvPr id="16" name="Прямоугольник 15"/>
        <cdr:cNvSpPr/>
      </cdr:nvSpPr>
      <cdr:spPr>
        <a:xfrm xmlns:a="http://schemas.openxmlformats.org/drawingml/2006/main" rot="10800000" flipV="1">
          <a:off x="1428728" y="571504"/>
          <a:ext cx="1403330" cy="28577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/>
          <a:r>
            <a:rPr lang="ru-RU" sz="1400" i="1" dirty="0" smtClean="0">
              <a:solidFill>
                <a:schemeClr val="tx1"/>
              </a:solidFill>
            </a:rPr>
            <a:t>+ 96 533</a:t>
          </a:r>
          <a:endParaRPr lang="ru-RU" sz="1400" i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0.34375</cdr:x>
      <cdr:y>0.07514</cdr:y>
    </cdr:from>
    <cdr:to>
      <cdr:x>0.48438</cdr:x>
      <cdr:y>0.12523</cdr:y>
    </cdr:to>
    <cdr:sp macro="" textlink="">
      <cdr:nvSpPr>
        <cdr:cNvPr id="17" name="Прямоугольник 16"/>
        <cdr:cNvSpPr/>
      </cdr:nvSpPr>
      <cdr:spPr>
        <a:xfrm xmlns:a="http://schemas.openxmlformats.org/drawingml/2006/main" rot="10800000" flipV="1">
          <a:off x="3143240" y="428628"/>
          <a:ext cx="1285921" cy="2857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/>
          <a:r>
            <a:rPr lang="ru-RU" sz="1400" i="1" dirty="0" smtClean="0">
              <a:solidFill>
                <a:schemeClr val="tx1"/>
              </a:solidFill>
            </a:rPr>
            <a:t>- 257 274</a:t>
          </a:r>
          <a:endParaRPr lang="ru-RU" sz="1400" i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0.53125</cdr:x>
      <cdr:y>0.13776</cdr:y>
    </cdr:from>
    <cdr:to>
      <cdr:x>0.66934</cdr:x>
      <cdr:y>0.18928</cdr:y>
    </cdr:to>
    <cdr:sp macro="" textlink="">
      <cdr:nvSpPr>
        <cdr:cNvPr id="18" name="Прямоугольник 17"/>
        <cdr:cNvSpPr/>
      </cdr:nvSpPr>
      <cdr:spPr>
        <a:xfrm xmlns:a="http://schemas.openxmlformats.org/drawingml/2006/main">
          <a:off x="4857752" y="785818"/>
          <a:ext cx="1262695" cy="29387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/>
          <a:r>
            <a:rPr lang="ru-RU" sz="1400" i="1" dirty="0" smtClean="0">
              <a:solidFill>
                <a:schemeClr val="tx1"/>
              </a:solidFill>
            </a:rPr>
            <a:t>- 72 255</a:t>
          </a:r>
          <a:endParaRPr lang="ru-RU" sz="1400" i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0.72656</cdr:x>
      <cdr:y>0.16281</cdr:y>
    </cdr:from>
    <cdr:to>
      <cdr:x>0.86466</cdr:x>
      <cdr:y>0.21099</cdr:y>
    </cdr:to>
    <cdr:sp macro="" textlink="">
      <cdr:nvSpPr>
        <cdr:cNvPr id="19" name="Прямоугольник 18"/>
        <cdr:cNvSpPr/>
      </cdr:nvSpPr>
      <cdr:spPr>
        <a:xfrm xmlns:a="http://schemas.openxmlformats.org/drawingml/2006/main">
          <a:off x="6643702" y="928694"/>
          <a:ext cx="1262787" cy="2748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/>
          <a:r>
            <a:rPr lang="ru-RU" sz="1400" i="1" dirty="0" smtClean="0">
              <a:solidFill>
                <a:schemeClr val="tx1"/>
              </a:solidFill>
            </a:rPr>
            <a:t>- 85 759</a:t>
          </a:r>
        </a:p>
        <a:p xmlns:a="http://schemas.openxmlformats.org/drawingml/2006/main">
          <a:pPr algn="ctr"/>
          <a:endParaRPr lang="ru-RU" sz="1400" b="1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CB6CD-18D1-4421-BF53-A8521F6C21B4}" type="datetimeFigureOut">
              <a:rPr lang="ru-RU" smtClean="0"/>
              <a:pPr/>
              <a:t>22.12.2020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4FBF73-DBB1-48AE-8D57-43DDA849621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4192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1DC531A-9700-4601-B109-0192506B42F4}" type="slidenum">
              <a:rPr lang="ru-RU" smtClean="0"/>
              <a:pPr eaLnBrk="1" hangingPunct="1"/>
              <a:t>12</a:t>
            </a:fld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23534520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13208006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13192914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 smtClean="0"/>
              <a:t>х</a:t>
            </a:r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B55B13F-E5F8-44EC-BE7D-BF566CE6BA9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915501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E69507-6469-496E-8415-AD5E5A832D6B}" type="slidenum">
              <a:rPr lang="ru-RU" smtClean="0"/>
              <a:pPr>
                <a:defRPr/>
              </a:pPr>
              <a:t>44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337578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E69507-6469-496E-8415-AD5E5A832D6B}" type="slidenum">
              <a:rPr lang="ru-RU" smtClean="0"/>
              <a:pPr>
                <a:defRPr/>
              </a:pPr>
              <a:t>45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337578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E69507-6469-496E-8415-AD5E5A832D6B}" type="slidenum">
              <a:rPr lang="ru-RU" smtClean="0"/>
              <a:pPr>
                <a:defRPr/>
              </a:pPr>
              <a:t>47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258334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E69507-6469-496E-8415-AD5E5A832D6B}" type="slidenum">
              <a:rPr lang="ru-RU" smtClean="0"/>
              <a:pPr>
                <a:defRPr/>
              </a:pPr>
              <a:t>48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25833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FBF73-DBB1-48AE-8D57-43DDA849621B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87160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FBF73-DBB1-48AE-8D57-43DDA849621B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72352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3883892" y="8685559"/>
            <a:ext cx="2972498" cy="456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E5AEA40-70F1-4AF4-ACE8-1717B88EC45D}" type="slidenum">
              <a:rPr lang="ru-RU" sz="1200"/>
              <a:pPr algn="r"/>
              <a:t>22</a:t>
            </a:fld>
            <a:endParaRPr lang="ru-RU" sz="1200" dirty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6762" cy="34321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615" y="4343510"/>
            <a:ext cx="5028771" cy="4114289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3140549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3883892" y="8685559"/>
            <a:ext cx="2972498" cy="456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E5AEA40-70F1-4AF4-ACE8-1717B88EC45D}" type="slidenum">
              <a:rPr lang="ru-RU" sz="1200"/>
              <a:pPr algn="r"/>
              <a:t>23</a:t>
            </a:fld>
            <a:endParaRPr lang="ru-RU" sz="1200" dirty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6762" cy="34321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615" y="4343510"/>
            <a:ext cx="5028771" cy="4114289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1302049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 smtClean="0"/>
              <a:t>х</a:t>
            </a:r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B55B13F-E5F8-44EC-BE7D-BF566CE6BA9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078915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E69507-6469-496E-8415-AD5E5A832D6B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069669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E69507-6469-496E-8415-AD5E5A832D6B}" type="slidenum">
              <a:rPr lang="ru-RU" smtClean="0"/>
              <a:pPr>
                <a:defRPr/>
              </a:pPr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14990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E69507-6469-496E-8415-AD5E5A832D6B}" type="slidenum">
              <a:rPr lang="ru-RU" smtClean="0"/>
              <a:pPr>
                <a:defRPr/>
              </a:pPr>
              <a:t>29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64168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15CA2-953E-4F58-BF5A-6874674B6060}" type="datetimeFigureOut">
              <a:rPr lang="ru-RU" smtClean="0"/>
              <a:pPr/>
              <a:t>22.12.2020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3257-77DA-42BF-AE00-5CE5365106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15CA2-953E-4F58-BF5A-6874674B6060}" type="datetimeFigureOut">
              <a:rPr lang="ru-RU" smtClean="0"/>
              <a:pPr/>
              <a:t>22.12.2020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3257-77DA-42BF-AE00-5CE5365106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15CA2-953E-4F58-BF5A-6874674B6060}" type="datetimeFigureOut">
              <a:rPr lang="ru-RU" smtClean="0"/>
              <a:pPr/>
              <a:t>22.12.2020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3257-77DA-42BF-AE00-5CE5365106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0146" y="3486150"/>
            <a:ext cx="3429030" cy="160972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1381126" y="590550"/>
            <a:ext cx="6772274" cy="2828925"/>
          </a:xfrm>
        </p:spPr>
        <p:txBody>
          <a:bodyPr anchor="ctr">
            <a:normAutofit/>
          </a:bodyPr>
          <a:lstStyle>
            <a:lvl1pPr marL="0" indent="0">
              <a:buNone/>
              <a:tabLst/>
              <a:defRPr sz="28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1"/>
            <a:ext cx="8229600" cy="4525963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3D939-5A41-413D-969D-4FE649A8627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59285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</p:spPr>
        <p:txBody>
          <a:bodyPr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32385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EDF7477-F084-42AD-B596-D706A2022652}" type="datetimeFigureOut">
              <a:rPr lang="de-DE"/>
              <a:pPr>
                <a:defRPr/>
              </a:pPr>
              <a:t>22.12.2020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2457450" y="6356350"/>
            <a:ext cx="4229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25524-B8BF-4267-8837-37A386060E7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15CA2-953E-4F58-BF5A-6874674B6060}" type="datetimeFigureOut">
              <a:rPr lang="ru-RU" smtClean="0"/>
              <a:pPr/>
              <a:t>22.12.2020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3257-77DA-42BF-AE00-5CE5365106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15CA2-953E-4F58-BF5A-6874674B6060}" type="datetimeFigureOut">
              <a:rPr lang="ru-RU" smtClean="0"/>
              <a:pPr/>
              <a:t>22.12.2020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3257-77DA-42BF-AE00-5CE5365106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15CA2-953E-4F58-BF5A-6874674B6060}" type="datetimeFigureOut">
              <a:rPr lang="ru-RU" smtClean="0"/>
              <a:pPr/>
              <a:t>22.12.2020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3257-77DA-42BF-AE00-5CE5365106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15CA2-953E-4F58-BF5A-6874674B6060}" type="datetimeFigureOut">
              <a:rPr lang="ru-RU" smtClean="0"/>
              <a:pPr/>
              <a:t>22.12.2020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3257-77DA-42BF-AE00-5CE5365106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15CA2-953E-4F58-BF5A-6874674B6060}" type="datetimeFigureOut">
              <a:rPr lang="ru-RU" smtClean="0"/>
              <a:pPr/>
              <a:t>22.12.2020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3257-77DA-42BF-AE00-5CE5365106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15CA2-953E-4F58-BF5A-6874674B6060}" type="datetimeFigureOut">
              <a:rPr lang="ru-RU" smtClean="0"/>
              <a:pPr/>
              <a:t>22.12.2020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3257-77DA-42BF-AE00-5CE5365106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15CA2-953E-4F58-BF5A-6874674B6060}" type="datetimeFigureOut">
              <a:rPr lang="ru-RU" smtClean="0"/>
              <a:pPr/>
              <a:t>22.12.2020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3257-77DA-42BF-AE00-5CE5365106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15CA2-953E-4F58-BF5A-6874674B6060}" type="datetimeFigureOut">
              <a:rPr lang="ru-RU" smtClean="0"/>
              <a:pPr/>
              <a:t>22.12.2020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3257-77DA-42BF-AE00-5CE5365106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E9A7">
            <a:alpha val="7764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15CA2-953E-4F58-BF5A-6874674B6060}" type="datetimeFigureOut">
              <a:rPr lang="ru-RU" smtClean="0"/>
              <a:pPr/>
              <a:t>22.12.2020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43257-77DA-42BF-AE00-5CE5365106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jpeg"/><Relationship Id="rId18" Type="http://schemas.microsoft.com/office/2007/relationships/diagramDrawing" Target="../diagrams/drawing5.xml"/><Relationship Id="rId3" Type="http://schemas.openxmlformats.org/officeDocument/2006/relationships/diagramLayout" Target="../diagrams/layout5.xml"/><Relationship Id="rId7" Type="http://schemas.openxmlformats.org/officeDocument/2006/relationships/image" Target="../media/image28.png"/><Relationship Id="rId12" Type="http://schemas.openxmlformats.org/officeDocument/2006/relationships/image" Target="../media/image33.jpeg"/><Relationship Id="rId17" Type="http://schemas.openxmlformats.org/officeDocument/2006/relationships/image" Target="../media/image38.png"/><Relationship Id="rId2" Type="http://schemas.openxmlformats.org/officeDocument/2006/relationships/diagramData" Target="../diagrams/data5.xml"/><Relationship Id="rId16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diagramColors" Target="../diagrams/colors5.xml"/><Relationship Id="rId15" Type="http://schemas.openxmlformats.org/officeDocument/2006/relationships/image" Target="../media/image36.jpeg"/><Relationship Id="rId10" Type="http://schemas.openxmlformats.org/officeDocument/2006/relationships/image" Target="../media/image31.pn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30.png"/><Relationship Id="rId1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jpeg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5.gif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9.jpeg"/><Relationship Id="rId4" Type="http://schemas.openxmlformats.org/officeDocument/2006/relationships/image" Target="../media/image88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jpeg"/><Relationship Id="rId5" Type="http://schemas.openxmlformats.org/officeDocument/2006/relationships/image" Target="../media/image93.jpeg"/><Relationship Id="rId4" Type="http://schemas.openxmlformats.org/officeDocument/2006/relationships/image" Target="../media/image9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7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jpeg"/><Relationship Id="rId5" Type="http://schemas.openxmlformats.org/officeDocument/2006/relationships/image" Target="../media/image101.jpeg"/><Relationship Id="rId4" Type="http://schemas.openxmlformats.org/officeDocument/2006/relationships/image" Target="../media/image100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5.jpeg"/><Relationship Id="rId4" Type="http://schemas.openxmlformats.org/officeDocument/2006/relationships/image" Target="../media/image104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8.jpeg"/><Relationship Id="rId4" Type="http://schemas.openxmlformats.org/officeDocument/2006/relationships/image" Target="../media/image107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1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4.jpeg"/><Relationship Id="rId4" Type="http://schemas.openxmlformats.org/officeDocument/2006/relationships/image" Target="../media/image113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8.jpeg"/><Relationship Id="rId5" Type="http://schemas.openxmlformats.org/officeDocument/2006/relationships/image" Target="../media/image117.jpeg"/><Relationship Id="rId4" Type="http://schemas.openxmlformats.org/officeDocument/2006/relationships/image" Target="../media/image116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diagramColors" Target="../diagrams/colors3.xml"/><Relationship Id="rId18" Type="http://schemas.microsoft.com/office/2007/relationships/diagramDrawing" Target="../diagrams/drawing1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12" Type="http://schemas.openxmlformats.org/officeDocument/2006/relationships/diagramQuickStyle" Target="../diagrams/quickStyle3.xml"/><Relationship Id="rId17" Type="http://schemas.microsoft.com/office/2007/relationships/diagramDrawing" Target="../diagrams/drawing3.xml"/><Relationship Id="rId2" Type="http://schemas.openxmlformats.org/officeDocument/2006/relationships/diagramData" Target="../diagrams/data1.xml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11" Type="http://schemas.openxmlformats.org/officeDocument/2006/relationships/diagramLayout" Target="../diagrams/layout3.xml"/><Relationship Id="rId5" Type="http://schemas.openxmlformats.org/officeDocument/2006/relationships/diagramColors" Target="../diagrams/colors1.xml"/><Relationship Id="rId15" Type="http://schemas.openxmlformats.org/officeDocument/2006/relationships/image" Target="../media/image7.jpeg"/><Relationship Id="rId10" Type="http://schemas.openxmlformats.org/officeDocument/2006/relationships/diagramData" Target="../diagrams/data3.xml"/><Relationship Id="rId19" Type="http://schemas.microsoft.com/office/2007/relationships/diagramDrawing" Target="../diagrams/drawing2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Relationship Id="rId1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14348" y="357166"/>
            <a:ext cx="7920880" cy="2000264"/>
          </a:xfrm>
          <a:prstGeom prst="roundRect">
            <a:avLst>
              <a:gd name="adj" fmla="val 4270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Текст 5"/>
          <p:cNvSpPr txBox="1">
            <a:spLocks/>
          </p:cNvSpPr>
          <p:nvPr/>
        </p:nvSpPr>
        <p:spPr>
          <a:xfrm>
            <a:off x="714348" y="285728"/>
            <a:ext cx="8001056" cy="2071702"/>
          </a:xfrm>
          <a:prstGeom prst="rect">
            <a:avLst/>
          </a:prstGeom>
          <a:solidFill>
            <a:schemeClr val="accent6"/>
          </a:solidFill>
          <a:ln w="190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rtlCol="0" anchor="ctr">
            <a:normAutofit fontScale="70000" lnSpcReduction="20000"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 kumimoji="0" sz="28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accent2">
                  <a:lumMod val="75000"/>
                </a:schemeClr>
              </a:buClr>
              <a:defRPr/>
            </a:pPr>
            <a:r>
              <a:rPr lang="ru-RU" sz="73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Бюджет для граждан</a:t>
            </a:r>
          </a:p>
          <a:p>
            <a:pPr algn="ctr">
              <a:buClr>
                <a:schemeClr val="accent2">
                  <a:lumMod val="75000"/>
                </a:schemeClr>
              </a:buClr>
              <a:defRPr/>
            </a:pP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Проект бюджета Черемховского районного муниципального образования </a:t>
            </a:r>
          </a:p>
          <a:p>
            <a:pPr algn="ctr">
              <a:buClr>
                <a:schemeClr val="accent2">
                  <a:lumMod val="75000"/>
                </a:schemeClr>
              </a:buClr>
              <a:defRPr/>
            </a:pP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на 2021 год </a:t>
            </a:r>
          </a:p>
          <a:p>
            <a:pPr algn="ctr">
              <a:buClr>
                <a:schemeClr val="accent2">
                  <a:lumMod val="75000"/>
                </a:schemeClr>
              </a:buClr>
              <a:defRPr/>
            </a:pP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и плановый период 2022 и 2023 годов</a:t>
            </a:r>
            <a:endParaRPr lang="ru-RU" sz="27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3" name="AutoShape 2" descr="C:\Users\%D0%93%D0%B0%D0%B9%D0%B4%D1%83%D0%BA\Desktop\%D0%B1%D1%8E%D0%B4%D0%B6%D0%B5%D1%8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6564" name="AutoShape 4" descr="C:\Users\%D0%93%D0%B0%D0%B9%D0%B4%D1%83%D0%BA\Desktop\%D0%B1%D1%8E%D0%B4%D0%B6%D0%B5%D1%8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6566" name="AutoShape 6" descr="C:\Users\%D0%93%D0%B0%D0%B9%D0%B4%D1%83%D0%BA\Desktop\%D0%B1%D1%8E%D0%B4%D0%B6%D0%B5%D1%8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6568" name="AutoShape 8" descr="C:\Users\%D0%93%D0%B0%D0%B9%D0%B4%D1%83%D0%BA\Desktop\%D0%B1%D1%8E%D0%B4%D0%B6%D0%B5%D1%8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66569" name="Picture 9" descr="C:\Users\Гайдук\Desktop\бюдже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357430"/>
            <a:ext cx="8001056" cy="405562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Номер слайда 1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6CF9E92-245C-44CB-9793-CF20CC4EF26B}" type="slidenum">
              <a:rPr lang="es-ES" smtClean="0"/>
              <a:pPr eaLnBrk="1" hangingPunct="1"/>
              <a:t>10</a:t>
            </a:fld>
            <a:endParaRPr lang="es-ES" smtClean="0"/>
          </a:p>
        </p:txBody>
      </p:sp>
      <p:sp>
        <p:nvSpPr>
          <p:cNvPr id="3" name="TextBox 2"/>
          <p:cNvSpPr txBox="1"/>
          <p:nvPr/>
        </p:nvSpPr>
        <p:spPr>
          <a:xfrm>
            <a:off x="171451" y="2849866"/>
            <a:ext cx="40704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i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Прогноз социально-экономического развития Черемховского районного муниципального образования</a:t>
            </a:r>
            <a:endParaRPr lang="ru-RU" sz="1500" b="1" i="1" dirty="0">
              <a:solidFill>
                <a:schemeClr val="tx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66360" y="2811090"/>
            <a:ext cx="352913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500" b="1" i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Основные направления бюджетной и налоговой политики</a:t>
            </a:r>
            <a:endParaRPr lang="ru-RU" sz="1500" b="1" i="1" dirty="0">
              <a:solidFill>
                <a:schemeClr val="tx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27875" y="5715017"/>
            <a:ext cx="33783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i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Муниципальные программы Черемховского </a:t>
            </a:r>
            <a:r>
              <a:rPr lang="ru-RU" sz="1500" b="1" i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районного муниципального образования</a:t>
            </a:r>
          </a:p>
          <a:p>
            <a:pPr algn="ctr"/>
            <a:r>
              <a:rPr lang="ru-RU" sz="1500" b="1" i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endParaRPr lang="ru-RU" sz="1500" b="1" i="1" dirty="0">
              <a:solidFill>
                <a:schemeClr val="tx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2230"/>
            <a:ext cx="8534399" cy="448959"/>
          </a:xfrm>
        </p:spPr>
        <p:txBody>
          <a:bodyPr>
            <a:noAutofit/>
          </a:bodyPr>
          <a:lstStyle/>
          <a:p>
            <a:pPr eaLnBrk="1" hangingPunct="1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Bookman Old Style" pitchFamily="18" charset="0"/>
              </a:rPr>
              <a:t>Документы, на основании которых составляется проект бюджета</a:t>
            </a:r>
          </a:p>
        </p:txBody>
      </p:sp>
      <p:sp>
        <p:nvSpPr>
          <p:cNvPr id="21" name="Line 10"/>
          <p:cNvSpPr>
            <a:spLocks noChangeShapeType="1"/>
          </p:cNvSpPr>
          <p:nvPr/>
        </p:nvSpPr>
        <p:spPr bwMode="auto">
          <a:xfrm>
            <a:off x="323851" y="796765"/>
            <a:ext cx="8496300" cy="0"/>
          </a:xfrm>
          <a:prstGeom prst="line">
            <a:avLst/>
          </a:prstGeom>
          <a:noFill/>
          <a:ln w="47625" cmpd="dbl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1395" y="5770404"/>
            <a:ext cx="3840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i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Положения послания Президента РФ Федеральному Собранию РФ, определяющие бюджетную политику</a:t>
            </a:r>
          </a:p>
        </p:txBody>
      </p:sp>
      <p:pic>
        <p:nvPicPr>
          <p:cNvPr id="10249" name="Picture 9" descr="C:\Users\Eva\Desktop\661a7d2f7055d66b2eff91d20e45f4d5 (2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00833"/>
            <a:ext cx="3299243" cy="186957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oz-rayon.ru/upload/up/banner_nashi_programm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4000504"/>
            <a:ext cx="2667000" cy="1666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7346" name="Picture 2" descr="https://dengi.ua/i/18/00/25/0/1800250/415982e6bba9ef535db2d1a922bdd2d5-resize_crop_1Xquality_100Xallow_enlarge_0Xw_1200Xh_6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1071546"/>
            <a:ext cx="2857520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7348" name="Picture 4" descr="https://i.mycdn.me/i?r=AzEPZsRbOZEKgBhR0XGMT1RkuasO9u2q6SFb4VL2Xx-4YaaKTM5SRkZCeTgDn6uOyi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928671"/>
            <a:ext cx="2833771" cy="19288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44533661"/>
      </p:ext>
    </p:extLst>
  </p:cSld>
  <p:clrMapOvr>
    <a:masterClrMapping/>
  </p:clrMapOvr>
  <p:transition spd="slow" advClick="0" advTm="5000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Основные направления бюджетной и налоговой политики Черемховкого района</a:t>
            </a:r>
            <a:endParaRPr lang="ru-RU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8662" y="1571612"/>
            <a:ext cx="750099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Повышение эффективности планирования и использования средств бюджета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Участие в государственных программах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Обеспечение сбалансированности бюджета района и бюджетов поселений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Снижение рисков неисполнения первоочередных и социально значимых обязательств, недопущение принятия новых обязательств, не обеспеченных доходными источниками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Муниципальный контроль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Обеспечение прозрачности и открытости муниципальных финансов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42" name="Picture 2" descr="http://avantaj-buh.ru/upload/iblock/7b7/7b75b0f4f329e2ee5eb9a9868dee29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4714885"/>
            <a:ext cx="2643206" cy="17577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44" name="Picture 4" descr="http://sterlitamak.ru/upload/iblock/992/9924b4130d0c9332de2f24c398eee46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4714884"/>
            <a:ext cx="2310766" cy="1736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46" name="Picture 6" descr="http://kasimovrayon.ru/media/cache/99/79/cf/71/a1/8f/9979cf71a18f988429d8d11a846de46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4714884"/>
            <a:ext cx="2286016" cy="1714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Line 2090"/>
          <p:cNvSpPr>
            <a:spLocks noChangeShapeType="1"/>
          </p:cNvSpPr>
          <p:nvPr/>
        </p:nvSpPr>
        <p:spPr bwMode="auto">
          <a:xfrm>
            <a:off x="251520" y="1484784"/>
            <a:ext cx="8496300" cy="0"/>
          </a:xfrm>
          <a:prstGeom prst="line">
            <a:avLst/>
          </a:prstGeom>
          <a:noFill/>
          <a:ln w="47625" cmpd="dbl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8095"/>
            <a:ext cx="9144000" cy="578020"/>
          </a:xfrm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hangingPunct="1"/>
            <a:r>
              <a:rPr lang="ru-RU" sz="155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haroni" pitchFamily="2" charset="-79"/>
              </a:rPr>
              <a:t>Основные параметры проекта бюджета Черемховского районного муниципального образования на 2021 год и плановый период 2022 и 2023 годов</a:t>
            </a:r>
          </a:p>
        </p:txBody>
      </p:sp>
      <p:sp>
        <p:nvSpPr>
          <p:cNvPr id="15363" name="Rectangle 2081"/>
          <p:cNvSpPr>
            <a:spLocks noChangeArrowheads="1"/>
          </p:cNvSpPr>
          <p:nvPr/>
        </p:nvSpPr>
        <p:spPr bwMode="auto">
          <a:xfrm>
            <a:off x="7885235" y="692150"/>
            <a:ext cx="625719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bIns="0" anchor="ctr"/>
          <a:lstStyle/>
          <a:p>
            <a:pPr algn="ctr"/>
            <a:r>
              <a:rPr lang="ru-RU" sz="1000" dirty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15364" name="Line 2090"/>
          <p:cNvSpPr>
            <a:spLocks noChangeShapeType="1"/>
          </p:cNvSpPr>
          <p:nvPr/>
        </p:nvSpPr>
        <p:spPr bwMode="auto">
          <a:xfrm>
            <a:off x="323851" y="692150"/>
            <a:ext cx="8496300" cy="0"/>
          </a:xfrm>
          <a:prstGeom prst="line">
            <a:avLst/>
          </a:prstGeom>
          <a:noFill/>
          <a:ln w="47625" cmpd="dbl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16851675"/>
              </p:ext>
            </p:extLst>
          </p:nvPr>
        </p:nvGraphicFramePr>
        <p:xfrm>
          <a:off x="428596" y="5120640"/>
          <a:ext cx="8215370" cy="1658411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232945"/>
                <a:gridCol w="2039456"/>
                <a:gridCol w="1942705"/>
                <a:gridCol w="2000264"/>
              </a:tblGrid>
              <a:tr h="32064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Параметры</a:t>
                      </a:r>
                      <a:endParaRPr lang="ru-RU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2021 год</a:t>
                      </a:r>
                      <a:endParaRPr lang="ru-RU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2022 год</a:t>
                      </a:r>
                      <a:endParaRPr lang="ru-RU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2023 год</a:t>
                      </a:r>
                      <a:endParaRPr lang="ru-RU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/>
                </a:tc>
              </a:tr>
              <a:tr h="320646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Доходы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 smtClean="0"/>
                        <a:t>1 194 104,5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+mn-lt"/>
                          <a:cs typeface="Times New Roman" pitchFamily="18" charset="0"/>
                        </a:rPr>
                        <a:t>1 129 701,2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+mn-lt"/>
                          <a:cs typeface="Times New Roman" pitchFamily="18" charset="0"/>
                        </a:rPr>
                        <a:t>1 043 799,4</a:t>
                      </a:r>
                    </a:p>
                  </a:txBody>
                  <a:tcPr marL="84406" marR="84406"/>
                </a:tc>
              </a:tr>
              <a:tr h="320646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Расходы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1 204 968,7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+mn-lt"/>
                        </a:rPr>
                        <a:t>1 132 713,6</a:t>
                      </a:r>
                      <a:endParaRPr lang="ru-RU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+mn-lt"/>
                        </a:rPr>
                        <a:t>1 046 955,2</a:t>
                      </a:r>
                      <a:endParaRPr lang="ru-RU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 marL="84406" marR="84406"/>
                </a:tc>
              </a:tr>
              <a:tr h="561131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Дефицит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-10 864,2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+mn-lt"/>
                        </a:rPr>
                        <a:t>-3 </a:t>
                      </a:r>
                      <a:r>
                        <a:rPr lang="ru-RU" dirty="0" smtClean="0">
                          <a:latin typeface="+mn-lt"/>
                        </a:rPr>
                        <a:t>012,4</a:t>
                      </a:r>
                      <a:endParaRPr lang="ru-RU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+mn-lt"/>
                        </a:rPr>
                        <a:t>-3 </a:t>
                      </a:r>
                      <a:r>
                        <a:rPr lang="ru-RU" dirty="0" smtClean="0">
                          <a:latin typeface="+mn-lt"/>
                        </a:rPr>
                        <a:t>155,8</a:t>
                      </a:r>
                      <a:endParaRPr lang="ru-RU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 marL="84406" marR="84406"/>
                </a:tc>
              </a:tr>
            </a:tbl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="" xmlns:p14="http://schemas.microsoft.com/office/powerpoint/2010/main" val="356623470"/>
              </p:ext>
            </p:extLst>
          </p:nvPr>
        </p:nvGraphicFramePr>
        <p:xfrm>
          <a:off x="642910" y="785794"/>
          <a:ext cx="8187103" cy="4341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23851" y="925830"/>
            <a:ext cx="146304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млн. руб.</a:t>
            </a:r>
            <a:endParaRPr lang="ru-RU" sz="1300" b="1" dirty="0"/>
          </a:p>
        </p:txBody>
      </p:sp>
    </p:spTree>
    <p:extLst>
      <p:ext uri="{BB962C8B-B14F-4D97-AF65-F5344CB8AC3E}">
        <p14:creationId xmlns="" xmlns:p14="http://schemas.microsoft.com/office/powerpoint/2010/main" val="140412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571480"/>
          </a:xfrm>
        </p:spPr>
        <p:txBody>
          <a:bodyPr>
            <a:noAutofit/>
          </a:bodyPr>
          <a:lstStyle/>
          <a:p>
            <a:pPr eaLnBrk="1" hangingPunct="1"/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Доходы бюджета Черемховского района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71480"/>
            <a:ext cx="9144000" cy="57150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 - поступления в бюджет денежных средств, которые формируются  на основании налоговых, неналоговых доходов и безвозмездных поступлений</a:t>
            </a:r>
            <a:endParaRPr lang="ru-RU" sz="1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43306" y="2500306"/>
            <a:ext cx="17859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Структура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доходов</a:t>
            </a:r>
            <a:endParaRPr lang="ru-RU" dirty="0"/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1785918" y="1500174"/>
          <a:ext cx="5000660" cy="300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42844" y="1428736"/>
            <a:ext cx="3071834" cy="286232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285750" indent="-285750" eaLnBrk="1" hangingPunct="1">
              <a:buFont typeface="Arial" panose="020B0604020202020204" pitchFamily="34" charset="0"/>
              <a:buChar char="•"/>
              <a:defRPr sz="1400" b="0"/>
            </a:lvl1pPr>
          </a:lstStyle>
          <a:p>
            <a:pPr algn="ctr">
              <a:buNone/>
              <a:defRPr/>
            </a:pPr>
            <a:r>
              <a:rPr lang="ru-RU" alt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4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8,6 %</a:t>
            </a:r>
            <a:r>
              <a:rPr lang="ru-RU" alt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</a:t>
            </a:r>
          </a:p>
          <a:p>
            <a:pPr>
              <a:buNone/>
              <a:defRPr/>
            </a:pPr>
            <a:r>
              <a:rPr lang="ru-RU" alt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Налоговые доходы</a:t>
            </a:r>
          </a:p>
          <a:p>
            <a:pPr>
              <a:defRPr/>
            </a:pPr>
            <a:r>
              <a:rPr lang="ru-RU" alt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НДФЛ</a:t>
            </a:r>
          </a:p>
          <a:p>
            <a:pPr>
              <a:defRPr/>
            </a:pPr>
            <a:r>
              <a:rPr lang="ru-RU" alt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Акцизы</a:t>
            </a:r>
          </a:p>
          <a:p>
            <a:pPr>
              <a:defRPr/>
            </a:pPr>
            <a:r>
              <a:rPr lang="ru-RU" alt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УСН</a:t>
            </a:r>
          </a:p>
          <a:p>
            <a:pPr>
              <a:defRPr/>
            </a:pPr>
            <a:r>
              <a:rPr lang="ru-RU" alt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ЕНВД</a:t>
            </a:r>
          </a:p>
          <a:p>
            <a:pPr>
              <a:defRPr/>
            </a:pPr>
            <a:r>
              <a:rPr lang="ru-RU" alt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ЕСХН</a:t>
            </a:r>
          </a:p>
          <a:p>
            <a:pPr>
              <a:defRPr/>
            </a:pPr>
            <a:r>
              <a:rPr lang="ru-RU" alt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Госпошлина</a:t>
            </a:r>
          </a:p>
          <a:p>
            <a:pPr>
              <a:defRPr/>
            </a:pPr>
            <a:r>
              <a:rPr lang="ru-RU" alt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Задолженность по налогам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5786446" y="1285861"/>
            <a:ext cx="3214710" cy="34778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eaLnBrk="1" hangingPunct="1">
              <a:buFontTx/>
              <a:buChar char="•"/>
              <a:defRPr sz="1600" b="0">
                <a:solidFill>
                  <a:schemeClr val="lt1"/>
                </a:solidFill>
                <a:latin typeface="Times New Roman" pitchFamily="18" charset="0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marL="285750" indent="-285750" algn="ctr">
              <a:buNone/>
              <a:defRPr/>
            </a:pPr>
            <a:r>
              <a:rPr lang="ru-RU" altLang="ru-RU" sz="4000" dirty="0" smtClean="0">
                <a:solidFill>
                  <a:srgbClr val="00B0F0"/>
                </a:solidFill>
                <a:cs typeface="Times New Roman" pitchFamily="18" charset="0"/>
              </a:rPr>
              <a:t>3,5 %</a:t>
            </a:r>
            <a:r>
              <a:rPr lang="ru-RU" altLang="ru-RU" sz="4000" dirty="0" smtClean="0">
                <a:solidFill>
                  <a:schemeClr val="tx1"/>
                </a:solidFill>
                <a:cs typeface="Times New Roman" pitchFamily="18" charset="0"/>
              </a:rPr>
              <a:t>*</a:t>
            </a:r>
          </a:p>
          <a:p>
            <a:pPr marL="285750" indent="-285750">
              <a:buNone/>
              <a:defRPr/>
            </a:pPr>
            <a:r>
              <a:rPr lang="ru-RU" altLang="ru-RU" sz="2600" dirty="0" smtClean="0">
                <a:solidFill>
                  <a:srgbClr val="00B0F0"/>
                </a:solidFill>
                <a:cs typeface="Times New Roman" pitchFamily="18" charset="0"/>
              </a:rPr>
              <a:t>Неналоговые доходы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altLang="ru-RU" sz="1400" dirty="0" smtClean="0">
                <a:solidFill>
                  <a:srgbClr val="00B0F0"/>
                </a:solidFill>
                <a:cs typeface="Times New Roman" pitchFamily="18" charset="0"/>
              </a:rPr>
              <a:t>Аренда земли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altLang="ru-RU" sz="1400" dirty="0" smtClean="0">
                <a:solidFill>
                  <a:srgbClr val="00B0F0"/>
                </a:solidFill>
                <a:cs typeface="Times New Roman" pitchFamily="18" charset="0"/>
              </a:rPr>
              <a:t>Аренда имущества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altLang="ru-RU" sz="1400" dirty="0" smtClean="0">
                <a:solidFill>
                  <a:srgbClr val="00B0F0"/>
                </a:solidFill>
                <a:cs typeface="Times New Roman" pitchFamily="18" charset="0"/>
              </a:rPr>
              <a:t>Платежи при пользовании природными ресурсами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altLang="ru-RU" sz="1400" dirty="0" smtClean="0">
                <a:solidFill>
                  <a:srgbClr val="00B0F0"/>
                </a:solidFill>
                <a:cs typeface="Times New Roman" pitchFamily="18" charset="0"/>
              </a:rPr>
              <a:t>Доходы от оказания платных услуг (работ) компенсации затрат государства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altLang="ru-RU" sz="1400" dirty="0" smtClean="0">
                <a:solidFill>
                  <a:srgbClr val="00B0F0"/>
                </a:solidFill>
                <a:cs typeface="Times New Roman" pitchFamily="18" charset="0"/>
              </a:rPr>
              <a:t>Продажи материальных и нематериальных активов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altLang="ru-RU" sz="1400" dirty="0" smtClean="0">
                <a:solidFill>
                  <a:srgbClr val="00B0F0"/>
                </a:solidFill>
                <a:cs typeface="Times New Roman" pitchFamily="18" charset="0"/>
              </a:rPr>
              <a:t>Штрафы</a:t>
            </a:r>
            <a:r>
              <a:rPr lang="ru-RU" altLang="ru-RU" sz="1400" dirty="0">
                <a:solidFill>
                  <a:srgbClr val="00B0F0"/>
                </a:solidFill>
                <a:cs typeface="Times New Roman" pitchFamily="18" charset="0"/>
              </a:rPr>
              <a:t>, санкции, возмещение </a:t>
            </a:r>
            <a:r>
              <a:rPr lang="ru-RU" altLang="ru-RU" sz="1400" dirty="0" smtClean="0">
                <a:solidFill>
                  <a:srgbClr val="00B0F0"/>
                </a:solidFill>
                <a:cs typeface="Times New Roman" pitchFamily="18" charset="0"/>
              </a:rPr>
              <a:t>ущерба</a:t>
            </a: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1142976" y="4429132"/>
            <a:ext cx="4429156" cy="212365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eaLnBrk="1" hangingPunct="1">
              <a:buFontTx/>
              <a:buChar char="•"/>
              <a:defRPr sz="1600" b="0">
                <a:solidFill>
                  <a:schemeClr val="lt1"/>
                </a:solidFill>
                <a:latin typeface="Times New Roman" pitchFamily="18" charset="0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marL="285750" indent="-285750" algn="ctr">
              <a:buNone/>
              <a:defRPr/>
            </a:pPr>
            <a:r>
              <a:rPr lang="ru-RU" altLang="ru-RU" sz="4000" dirty="0" smtClean="0">
                <a:solidFill>
                  <a:srgbClr val="00B050"/>
                </a:solidFill>
                <a:cs typeface="Times New Roman" pitchFamily="18" charset="0"/>
              </a:rPr>
              <a:t>87,9 %</a:t>
            </a:r>
            <a:r>
              <a:rPr lang="ru-RU" altLang="ru-RU" sz="4000" dirty="0" smtClean="0">
                <a:solidFill>
                  <a:schemeClr val="tx1"/>
                </a:solidFill>
                <a:cs typeface="Times New Roman" pitchFamily="18" charset="0"/>
              </a:rPr>
              <a:t>*</a:t>
            </a:r>
          </a:p>
          <a:p>
            <a:pPr marL="285750" indent="-285750" algn="ctr">
              <a:buNone/>
              <a:defRPr/>
            </a:pPr>
            <a:r>
              <a:rPr lang="ru-RU" altLang="ru-RU" sz="2200" dirty="0" smtClean="0">
                <a:solidFill>
                  <a:srgbClr val="00B050"/>
                </a:solidFill>
                <a:cs typeface="Times New Roman" pitchFamily="18" charset="0"/>
              </a:rPr>
              <a:t>Безвозмездные поступления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altLang="ru-RU" sz="1400" dirty="0" smtClean="0">
                <a:solidFill>
                  <a:srgbClr val="00B050"/>
                </a:solidFill>
                <a:cs typeface="Times New Roman" pitchFamily="18" charset="0"/>
              </a:rPr>
              <a:t>Дотации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altLang="ru-RU" sz="1400" dirty="0" smtClean="0">
                <a:solidFill>
                  <a:srgbClr val="00B050"/>
                </a:solidFill>
                <a:cs typeface="Times New Roman" pitchFamily="18" charset="0"/>
              </a:rPr>
              <a:t>Субсидии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altLang="ru-RU" sz="1400" dirty="0" smtClean="0">
                <a:solidFill>
                  <a:srgbClr val="00B050"/>
                </a:solidFill>
                <a:cs typeface="Times New Roman" pitchFamily="18" charset="0"/>
              </a:rPr>
              <a:t>Субвенции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altLang="ru-RU" sz="1400" dirty="0" smtClean="0">
                <a:solidFill>
                  <a:srgbClr val="00B050"/>
                </a:solidFill>
                <a:cs typeface="Times New Roman" pitchFamily="18" charset="0"/>
              </a:rPr>
              <a:t>Иные </a:t>
            </a:r>
            <a:r>
              <a:rPr lang="ru-RU" altLang="ru-RU" sz="1400" dirty="0">
                <a:solidFill>
                  <a:srgbClr val="00B050"/>
                </a:solidFill>
                <a:cs typeface="Times New Roman" pitchFamily="18" charset="0"/>
              </a:rPr>
              <a:t>межбюджетные </a:t>
            </a:r>
            <a:r>
              <a:rPr lang="ru-RU" altLang="ru-RU" sz="1400" dirty="0" smtClean="0">
                <a:solidFill>
                  <a:srgbClr val="00B050"/>
                </a:solidFill>
                <a:cs typeface="Times New Roman" pitchFamily="18" charset="0"/>
              </a:rPr>
              <a:t>трансферты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altLang="ru-RU" sz="1400" dirty="0" smtClean="0">
                <a:solidFill>
                  <a:srgbClr val="00B050"/>
                </a:solidFill>
                <a:cs typeface="Times New Roman" pitchFamily="18" charset="0"/>
              </a:rPr>
              <a:t>Прочие безвозмездные поступления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15008" y="6357959"/>
            <a:ext cx="342899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* от общего объема доходов на 2021 год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785818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Структура прогнозируемых доходов бюджета Черемховского районного муниципального образования на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2021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год и плановый период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2022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2023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годы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</a:b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214422"/>
          <a:ext cx="8229600" cy="335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16851675"/>
              </p:ext>
            </p:extLst>
          </p:nvPr>
        </p:nvGraphicFramePr>
        <p:xfrm>
          <a:off x="431404" y="4929201"/>
          <a:ext cx="8281192" cy="1571634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250836"/>
                <a:gridCol w="2055796"/>
                <a:gridCol w="1955372"/>
                <a:gridCol w="2019188"/>
              </a:tblGrid>
              <a:tr h="39137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91374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102 512,7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107 855,1</a:t>
                      </a:r>
                    </a:p>
                  </a:txBody>
                  <a:tcPr marL="84406" marR="84406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114 416,1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91374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Неналоговые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84406" marR="8440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42 344,3</a:t>
                      </a:r>
                    </a:p>
                  </a:txBody>
                  <a:tcPr marL="84406" marR="8440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42 764,3</a:t>
                      </a:r>
                    </a:p>
                  </a:txBody>
                  <a:tcPr marL="84406" marR="8440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43 378,9</a:t>
                      </a:r>
                    </a:p>
                  </a:txBody>
                  <a:tcPr marL="84406" marR="84406">
                    <a:solidFill>
                      <a:srgbClr val="00B0F0"/>
                    </a:solidFill>
                  </a:tcPr>
                </a:tc>
              </a:tr>
              <a:tr h="397512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1 049 247,5</a:t>
                      </a:r>
                    </a:p>
                  </a:txBody>
                  <a:tcPr marL="84406" marR="8440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979 081,8</a:t>
                      </a:r>
                    </a:p>
                  </a:txBody>
                  <a:tcPr marL="84406" marR="8440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886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004,3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43042" y="1500174"/>
            <a:ext cx="1143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1194104,5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715436" cy="107154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Основные изменения в нормативах отчислений в бюджет с 1 января 2021 года</a:t>
            </a:r>
            <a:endParaRPr lang="ru-RU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71546"/>
            <a:ext cx="8543956" cy="4525963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1900" b="1" dirty="0" smtClean="0">
                <a:solidFill>
                  <a:srgbClr val="0070C0"/>
                </a:solidFill>
                <a:latin typeface="Bookman Old Style" pitchFamily="18" charset="0"/>
              </a:rPr>
              <a:t>Изменения в Налоговом кодексе Российской Федерации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↓</a:t>
            </a:r>
          </a:p>
          <a:p>
            <a:pPr algn="ctr">
              <a:buNone/>
            </a:pPr>
            <a:r>
              <a:rPr lang="ru-RU" sz="1500" b="1" dirty="0" smtClean="0">
                <a:solidFill>
                  <a:srgbClr val="FF0000"/>
                </a:solidFill>
                <a:latin typeface="Bookman Old Style" pitchFamily="18" charset="0"/>
              </a:rPr>
              <a:t>Система налогообложения в виде единого налога на вмененный доход для отдельных видов деятельности не применяется с 01.01.2021</a:t>
            </a:r>
          </a:p>
          <a:p>
            <a:pPr algn="ctr">
              <a:buFont typeface="Wingdings" pitchFamily="2" charset="2"/>
              <a:buChar char="Ø"/>
            </a:pPr>
            <a:r>
              <a:rPr lang="ru-RU" sz="1800" b="1" dirty="0" smtClean="0">
                <a:solidFill>
                  <a:srgbClr val="0070C0"/>
                </a:solidFill>
                <a:latin typeface="Bookman Old Style" pitchFamily="18" charset="0"/>
              </a:rPr>
              <a:t>Изменения в законе Иркутской области от 22.10.2013 № 74-ОЗ «О межбюджетных трансфертах и нормативах отчислений в местные бюджеты»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↓</a:t>
            </a:r>
            <a:r>
              <a:rPr lang="ru-RU" sz="1800" dirty="0" smtClean="0">
                <a:latin typeface="Bookman Old Style" pitchFamily="18" charset="0"/>
              </a:rPr>
              <a:t>                                                           </a:t>
            </a: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↓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5786" y="3429000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дифференцированные нормативы отчислений от налога, взимаемого в связи с применением упрощенной системы налогообложения</a:t>
            </a:r>
            <a:endParaRPr lang="ru-RU" sz="1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14942" y="3429000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изменение нормативов распределения платы за негативное воздействие на окружающую среду</a:t>
            </a:r>
            <a:endParaRPr lang="ru-RU" sz="1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785786" y="4071943"/>
          <a:ext cx="7858180" cy="2357454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928958"/>
                <a:gridCol w="1285884"/>
                <a:gridCol w="1500198"/>
                <a:gridCol w="2143140"/>
              </a:tblGrid>
              <a:tr h="46528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Действующий норматив</a:t>
                      </a:r>
                      <a:endParaRPr lang="ru-RU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Норматив с 01.01.2020</a:t>
                      </a:r>
                      <a:endParaRPr lang="ru-RU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Сумма (тыс.руб.)</a:t>
                      </a:r>
                      <a:endParaRPr lang="ru-RU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5287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Единый налог на вмененный доход для отдельных видов деятельности 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100%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3 323,3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51402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Налог, взимаемый в связи с применением упрощенной системы налогообложения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30%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 34,43%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+ 628,5</a:t>
                      </a:r>
                      <a:endParaRPr lang="ru-RU" sz="14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65287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Плата за негативное воздействие на окружающую среду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60%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+ 649,0</a:t>
                      </a:r>
                      <a:endParaRPr lang="ru-RU" sz="14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10191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- 2</a:t>
                      </a:r>
                      <a:r>
                        <a:rPr lang="ru-RU" sz="1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045,8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Стрелка вправо 11"/>
          <p:cNvSpPr/>
          <p:nvPr/>
        </p:nvSpPr>
        <p:spPr>
          <a:xfrm>
            <a:off x="4572000" y="4572008"/>
            <a:ext cx="785818" cy="428628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-100%</a:t>
            </a:r>
            <a:endParaRPr lang="ru-RU" sz="11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4572000" y="5143512"/>
            <a:ext cx="857256" cy="428628"/>
          </a:xfrm>
          <a:prstGeom prst="rightArrow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05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+4,43%</a:t>
            </a:r>
            <a:endParaRPr lang="ru-RU" sz="105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4572000" y="5715016"/>
            <a:ext cx="857256" cy="428628"/>
          </a:xfrm>
          <a:prstGeom prst="rightArrow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+40%</a:t>
            </a:r>
            <a:endParaRPr lang="ru-RU" sz="11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Налоговые доходы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- поступления от уплаты налогов и сборов, установленных Налоговым кодексом РФ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sz="2000" b="1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</a:br>
            <a:endParaRPr lang="ru-RU" sz="2000" b="1" dirty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857230"/>
          <a:ext cx="8229600" cy="583399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85908"/>
                <a:gridCol w="1928826"/>
                <a:gridCol w="1500198"/>
                <a:gridCol w="1000132"/>
                <a:gridCol w="1000132"/>
                <a:gridCol w="1114404"/>
              </a:tblGrid>
              <a:tr h="35719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Уплачивается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Норматив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2023</a:t>
                      </a:r>
                    </a:p>
                  </a:txBody>
                  <a:tcPr/>
                </a:tc>
              </a:tr>
              <a:tr h="50006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физическими лицами в размере 13%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34,25 %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95 737,4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101 672,8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107 976,7</a:t>
                      </a:r>
                    </a:p>
                  </a:txBody>
                  <a:tcPr anchor="ctr"/>
                </a:tc>
              </a:tr>
              <a:tr h="9106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Акцизы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 реализации бензина, моторных масел, дизельного</a:t>
                      </a:r>
                      <a:r>
                        <a:rPr lang="ru-RU" sz="1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топлива</a:t>
                      </a:r>
                      <a:endParaRPr lang="ru-RU" sz="14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0,003 %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370,7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385,5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410,7</a:t>
                      </a:r>
                    </a:p>
                  </a:txBody>
                  <a:tcPr anchor="ctr"/>
                </a:tc>
              </a:tr>
              <a:tr h="75153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Упрощенная система налогообложения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субъектами среднего и малого бизнеса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34,433 %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4 881,9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5 077,2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5 280,3</a:t>
                      </a:r>
                    </a:p>
                  </a:txBody>
                  <a:tcPr anchor="ctr"/>
                </a:tc>
              </a:tr>
              <a:tr h="71438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Единый налог на вмененный доход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субъектами среднего и малого бизнеса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4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100 %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830,8       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(4 квартал 2020 г.)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2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прекращает действие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2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прекращает действие</a:t>
                      </a:r>
                    </a:p>
                  </a:txBody>
                  <a:tcPr anchor="ctr"/>
                </a:tc>
              </a:tr>
              <a:tr h="69628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Единый сельскохозяйственный налог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субъектами среднего и малого бизнеса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621,6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646,5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672,4</a:t>
                      </a:r>
                    </a:p>
                  </a:txBody>
                  <a:tcPr anchor="ctr"/>
                </a:tc>
              </a:tr>
              <a:tr h="87144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Государственная пошлина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 совершении юридически значимых действий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37,4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38,9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40,5</a:t>
                      </a:r>
                    </a:p>
                  </a:txBody>
                  <a:tcPr anchor="ctr"/>
                </a:tc>
              </a:tr>
              <a:tr h="87144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Задолженность и перерасчеты по отмененным  налогам,</a:t>
                      </a:r>
                      <a:r>
                        <a:rPr lang="ru-RU" sz="1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сборам</a:t>
                      </a:r>
                      <a:endParaRPr lang="ru-RU" sz="14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юридическими лицами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1,0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57222" y="0"/>
            <a:ext cx="9715568" cy="1000108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Неналоговые доходы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-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все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доходы, поступающие в бюджет района, не отнесенные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 налоговым доходам и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безвозмездным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поступлениям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ru-RU" sz="2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785796"/>
          <a:ext cx="8786874" cy="5643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6346"/>
                <a:gridCol w="2059438"/>
                <a:gridCol w="1296684"/>
                <a:gridCol w="1067856"/>
                <a:gridCol w="1220408"/>
                <a:gridCol w="1266142"/>
              </a:tblGrid>
              <a:tr h="73293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Уплачивается 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Норматив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2021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2022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2023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81844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Аренда земли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 пользование</a:t>
                      </a:r>
                      <a:r>
                        <a:rPr lang="ru-RU" sz="15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муниципальными землями</a:t>
                      </a:r>
                      <a:endParaRPr lang="ru-RU" sz="15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100 %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22 842,2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23 424,4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24 029,4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81844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Аренда имущества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 пользование</a:t>
                      </a:r>
                      <a:r>
                        <a:rPr lang="ru-RU" sz="15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муниципальным имуществом</a:t>
                      </a:r>
                      <a:endParaRPr lang="ru-RU" sz="15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100 %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201,3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46,1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1844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Плата за негативное воздействие на окружающую среду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предприятиями загрязнителями окружающей</a:t>
                      </a:r>
                      <a:r>
                        <a:rPr lang="ru-RU" sz="15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среды</a:t>
                      </a:r>
                      <a:endParaRPr lang="ru-RU" sz="15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100 %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1 622,4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1 687,3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1 721,0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05916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5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от оказания платных услуг и компенсации затрат государства</a:t>
                      </a:r>
                      <a:endParaRPr lang="ru-RU" sz="15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физическими лицами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100 %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16 272,2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16 209,2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16 211,2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1844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Продажа</a:t>
                      </a:r>
                      <a:r>
                        <a:rPr lang="ru-RU" sz="15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земельных участков</a:t>
                      </a:r>
                      <a:endParaRPr lang="ru-RU" sz="15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 итогам конкурсных</a:t>
                      </a:r>
                      <a:r>
                        <a:rPr lang="ru-RU" sz="15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процедур физическими лицами</a:t>
                      </a:r>
                      <a:endParaRPr lang="ru-RU" sz="15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100 %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928,0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959,0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979,0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7772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Штрафы, санкции,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возмещение ущерба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 нарушения законодательства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100 %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478,3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438,3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438,3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Безвозмездные поступления - все</a:t>
            </a:r>
            <a:endParaRPr lang="ru-RU" sz="2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57158" y="1428736"/>
          <a:ext cx="8586790" cy="4768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928926" y="1928802"/>
            <a:ext cx="56436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Межбюджетные трансферты, предоставляемые на безвозмездной и безвозвратной основе без установления направлений их использования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857488" y="3643314"/>
            <a:ext cx="64708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Это бюджетные средства, передаваемые бюджету</a:t>
            </a:r>
          </a:p>
          <a:p>
            <a:pPr algn="just"/>
            <a:r>
              <a:rPr lang="ru-RU" dirty="0" smtClean="0"/>
              <a:t>другого уровня, юридическому или физическому лицам на </a:t>
            </a:r>
          </a:p>
          <a:p>
            <a:pPr algn="just"/>
            <a:r>
              <a:rPr lang="ru-RU" dirty="0" smtClean="0"/>
              <a:t>условиях долевого финансирования целевых расходов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857488" y="5143512"/>
            <a:ext cx="610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Это бюджетные средства, предоставляемые бюджету</a:t>
            </a:r>
          </a:p>
          <a:p>
            <a:pPr algn="just"/>
            <a:r>
              <a:rPr lang="ru-RU" dirty="0" smtClean="0"/>
              <a:t>другого уровня на безвозмездной и безвозвратной </a:t>
            </a:r>
          </a:p>
          <a:p>
            <a:pPr algn="just"/>
            <a:r>
              <a:rPr lang="ru-RU" dirty="0" smtClean="0"/>
              <a:t>основах с указанием конкретной цели и на определенный срок 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DFB936-8711-4B77-AEAE-ECB1BEF4743B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61975" y="0"/>
            <a:ext cx="8269288" cy="1446550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ctr">
              <a:buNone/>
              <a:defRPr/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МБТ (межбюджетные трансферты) – средства, предоставляемые одним бюджетом бюджетной системы РФ другому бюджету бюджетной системы РФ</a:t>
            </a:r>
            <a:endParaRPr lang="ru-RU" sz="2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19" y="1428736"/>
          <a:ext cx="8715438" cy="2765430"/>
        </p:xfrm>
        <a:graphic>
          <a:graphicData uri="http://schemas.openxmlformats.org/drawingml/2006/table">
            <a:tbl>
              <a:tblPr/>
              <a:tblGrid>
                <a:gridCol w="3410387"/>
                <a:gridCol w="1833646"/>
                <a:gridCol w="1772632"/>
                <a:gridCol w="1698773"/>
              </a:tblGrid>
              <a:tr h="5414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2021 год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2022 год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2023 год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</a:tr>
              <a:tr h="2707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135 592,5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131 161,2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127 193,1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2707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230 640,0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216 707,4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194 296,6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2707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680 263,7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628 461,0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562 241,5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2707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МБТ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2 594,2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2 594,2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2 114,1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2707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МБТ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184,0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185,0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186,0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2707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Возврат остатков МБТ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-27,0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-27,0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-27,0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5414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безвозмездных поступлений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1 049 247,4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979 081,8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886 004,3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285720" y="4286256"/>
          <a:ext cx="8643998" cy="235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Общие сведения о районе</a:t>
            </a:r>
            <a:endParaRPr lang="ru-RU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57158" y="1901484"/>
            <a:ext cx="835824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Verdana" pitchFamily="34" charset="0"/>
                <a:cs typeface="Arial" pitchFamily="34" charset="0"/>
              </a:rPr>
              <a:t>	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28674" name="Picture 2" descr="Живописный рай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212977"/>
            <a:ext cx="4824536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6" name="Picture 4" descr="http://cher.irkobl.ru/map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3714752"/>
            <a:ext cx="2019300" cy="2371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611560" y="908720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latin typeface="Bookman Old Style" pitchFamily="18" charset="0"/>
                <a:cs typeface="Times New Roman" pitchFamily="18" charset="0"/>
              </a:rPr>
              <a:t>	Черемховский район основан в 1926 году, расположен в юго-западной части Иркутской области, занимает выгодное экономико-географическое положение по отношению к крупнейшим городам Иркутской области.</a:t>
            </a:r>
            <a:endParaRPr lang="ru-RU" sz="1200" b="1" dirty="0"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1412776"/>
            <a:ext cx="8424936" cy="20417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200" b="1" dirty="0" smtClean="0">
                <a:latin typeface="Bookman Old Style" pitchFamily="18" charset="0"/>
                <a:cs typeface="Times New Roman" pitchFamily="18" charset="0"/>
              </a:rPr>
              <a:t>В </a:t>
            </a:r>
            <a:r>
              <a:rPr lang="ru-RU" sz="1200" b="1" dirty="0">
                <a:latin typeface="Bookman Old Style" pitchFamily="18" charset="0"/>
                <a:cs typeface="Times New Roman" pitchFamily="18" charset="0"/>
              </a:rPr>
              <a:t>экономике региона Черемховский район занимает ведущие позиции по объемам производимой сельхозпродукции. При этом наличие значительной минерально-сырьевой базы высокого качества представляет собой экономический потенциал и является предметом инвестиционной привлекательности. Промышленная разработка перспективных месторождений, повышение степени </a:t>
            </a:r>
            <a:r>
              <a:rPr lang="ru-RU" sz="1200" b="1" dirty="0" smtClean="0">
                <a:latin typeface="Bookman Old Style" pitchFamily="18" charset="0"/>
                <a:cs typeface="Times New Roman" pitchFamily="18" charset="0"/>
              </a:rPr>
              <a:t>вовлеченности </a:t>
            </a:r>
            <a:r>
              <a:rPr lang="ru-RU" sz="1200" b="1" dirty="0">
                <a:latin typeface="Bookman Old Style" pitchFamily="18" charset="0"/>
                <a:cs typeface="Times New Roman" pitchFamily="18" charset="0"/>
              </a:rPr>
              <a:t>минерально-сырьевых ресурсов в хозяйственный оборот способствуют перспективному развитию территории, созданию рабочих мест, социально-экономическому росту и повышению статуса Черемховского района и Иркутской области</a:t>
            </a:r>
            <a:r>
              <a:rPr lang="ru-RU" sz="1200" b="1" dirty="0" smtClean="0">
                <a:latin typeface="Bookman Old Style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200" b="1" dirty="0" smtClean="0">
                <a:solidFill>
                  <a:srgbClr val="333333"/>
                </a:solidFill>
                <a:latin typeface="Bookman Old Style" pitchFamily="18" charset="0"/>
                <a:cs typeface="Arial" pitchFamily="34" charset="0"/>
              </a:rPr>
              <a:t>	</a:t>
            </a:r>
            <a:r>
              <a:rPr lang="ru-RU" sz="1200" b="1" dirty="0" smtClean="0">
                <a:latin typeface="Bookman Old Style" pitchFamily="18" charset="0"/>
                <a:cs typeface="Arial" pitchFamily="34" charset="0"/>
              </a:rPr>
              <a:t>В состав территории Черемховского района входит 1 городское и 17 сельских поселений, которые включают 100 населенных пунктов.</a:t>
            </a:r>
            <a:endParaRPr lang="ru-RU" sz="1200" b="1" dirty="0">
              <a:latin typeface="Bookman Old Style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3"/>
          <p:cNvSpPr>
            <a:spLocks noChangeArrowheads="1"/>
          </p:cNvSpPr>
          <p:nvPr/>
        </p:nvSpPr>
        <p:spPr bwMode="auto">
          <a:xfrm>
            <a:off x="0" y="142875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Разделы классификации расходов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 бюджета</a:t>
            </a:r>
            <a:endParaRPr lang="ru-RU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142845" y="1285860"/>
          <a:ext cx="8858312" cy="5136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12" y="4643446"/>
            <a:ext cx="647701" cy="620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86446" y="2143116"/>
            <a:ext cx="714380" cy="57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4" name="Picture 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22" y="3071810"/>
            <a:ext cx="601662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11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406" r="18102"/>
          <a:stretch>
            <a:fillRect/>
          </a:stretch>
        </p:blipFill>
        <p:spPr bwMode="auto">
          <a:xfrm>
            <a:off x="5429256" y="5000636"/>
            <a:ext cx="579437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57620" y="1500174"/>
            <a:ext cx="785818" cy="714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11" cstate="print">
            <a:extLst/>
          </a:blip>
          <a:srcRect/>
          <a:stretch>
            <a:fillRect/>
          </a:stretch>
        </p:blipFill>
        <p:spPr bwMode="auto">
          <a:xfrm>
            <a:off x="2428860" y="2643182"/>
            <a:ext cx="617509" cy="492693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/>
        </p:spPr>
      </p:pic>
      <p:pic>
        <p:nvPicPr>
          <p:cNvPr id="22539" name="Picture 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357422" y="3643314"/>
            <a:ext cx="650876" cy="6633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40" name="Рисунок 75" descr="sz_logo.pn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1857364"/>
            <a:ext cx="550863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6429388" y="5214950"/>
            <a:ext cx="2016224" cy="461336"/>
          </a:xfrm>
          <a:prstGeom prst="rect">
            <a:avLst/>
          </a:prstGeom>
          <a:solidFill>
            <a:schemeClr val="bg1"/>
          </a:solidFill>
          <a:ln w="38100">
            <a:solidFill>
              <a:srgbClr val="FF3399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1100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Физическая культура и спорт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428596" y="4786322"/>
            <a:ext cx="2016224" cy="371923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  <a:effectLst>
            <a:glow rad="177800">
              <a:srgbClr val="FFFF00">
                <a:alpha val="40000"/>
              </a:srgb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0700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Образование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5072066" y="6143644"/>
            <a:ext cx="2016224" cy="330810"/>
          </a:xfrm>
          <a:prstGeom prst="rect">
            <a:avLst/>
          </a:prstGeom>
          <a:solidFill>
            <a:schemeClr val="bg1"/>
          </a:solidFill>
          <a:ln w="38100">
            <a:solidFill>
              <a:srgbClr val="FF9900"/>
            </a:solidFill>
          </a:ln>
          <a:effectLst>
            <a:glow rad="127000">
              <a:srgbClr val="83A343">
                <a:alpha val="40000"/>
              </a:srgb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0800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Культура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214282" y="2714620"/>
            <a:ext cx="2006579" cy="50651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0400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экономика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428596" y="3714752"/>
            <a:ext cx="1692187" cy="461336"/>
          </a:xfrm>
          <a:prstGeom prst="rect">
            <a:avLst/>
          </a:prstGeom>
          <a:solidFill>
            <a:schemeClr val="bg1"/>
          </a:solidFill>
          <a:ln w="38100">
            <a:solidFill>
              <a:schemeClr val="bg2">
                <a:lumMod val="20000"/>
                <a:lumOff val="8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0600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Охрана окружающей среды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6929454" y="4000504"/>
            <a:ext cx="1800200" cy="672978"/>
          </a:xfrm>
          <a:prstGeom prst="rect">
            <a:avLst/>
          </a:prstGeom>
          <a:solidFill>
            <a:schemeClr val="bg1"/>
          </a:solidFill>
          <a:ln w="38100">
            <a:solidFill>
              <a:srgbClr val="E0C0A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1400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Межбюджетные трансферты</a:t>
            </a:r>
            <a:endParaRPr lang="ru-RU" sz="13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6715140" y="2786058"/>
            <a:ext cx="1945388" cy="64294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0500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Жилищно-коммунальное хозяйство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6729426" y="1714488"/>
            <a:ext cx="2271730" cy="785818"/>
          </a:xfrm>
          <a:prstGeom prst="rect">
            <a:avLst/>
          </a:prstGeom>
          <a:solidFill>
            <a:schemeClr val="bg1"/>
          </a:solidFill>
          <a:ln w="38100">
            <a:solidFill>
              <a:srgbClr val="6D8838"/>
            </a:solidFill>
          </a:ln>
          <a:effectLst>
            <a:glow rad="114300">
              <a:schemeClr val="accent3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0300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Национальная безопасность и правоохранительная деятельность</a:t>
            </a:r>
            <a:endParaRPr lang="ru-RU" sz="13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1500166" y="1142984"/>
            <a:ext cx="2357454" cy="428628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0100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Общегосударственные вопросы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142844" y="1928802"/>
            <a:ext cx="2386002" cy="46133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90000"/>
              </a:schemeClr>
            </a:solidFill>
          </a:ln>
          <a:effectLst>
            <a:glow rad="88900">
              <a:schemeClr val="accent5">
                <a:lumMod val="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Социальная политика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71" name="Рисунок 23" descr="logo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2" y="5214950"/>
            <a:ext cx="690562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72" name="Номер слайда 2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76B4C56-A384-436B-8958-06A6D3438479}" type="slidenum">
              <a:rPr lang="es-ES" smtClean="0"/>
              <a:pPr/>
              <a:t>20</a:t>
            </a:fld>
            <a:endParaRPr lang="es-ES" smtClean="0"/>
          </a:p>
        </p:txBody>
      </p:sp>
      <p:sp>
        <p:nvSpPr>
          <p:cNvPr id="27" name="Line 26"/>
          <p:cNvSpPr>
            <a:spLocks noChangeShapeType="1"/>
          </p:cNvSpPr>
          <p:nvPr/>
        </p:nvSpPr>
        <p:spPr bwMode="auto">
          <a:xfrm flipV="1">
            <a:off x="467544" y="1052736"/>
            <a:ext cx="8424936" cy="0"/>
          </a:xfrm>
          <a:prstGeom prst="line">
            <a:avLst/>
          </a:prstGeom>
          <a:noFill/>
          <a:ln w="47625" cmpd="dbl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grpSp>
        <p:nvGrpSpPr>
          <p:cNvPr id="28" name="Группа 27"/>
          <p:cNvGrpSpPr/>
          <p:nvPr/>
        </p:nvGrpSpPr>
        <p:grpSpPr>
          <a:xfrm>
            <a:off x="3357554" y="5000636"/>
            <a:ext cx="984449" cy="984449"/>
            <a:chOff x="2428897" y="3214707"/>
            <a:chExt cx="984449" cy="984449"/>
          </a:xfr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29" name="Овал 28"/>
            <p:cNvSpPr/>
            <p:nvPr/>
          </p:nvSpPr>
          <p:spPr>
            <a:xfrm>
              <a:off x="2428897" y="3214707"/>
              <a:ext cx="984449" cy="984449"/>
            </a:xfrm>
            <a:prstGeom prst="ellipse">
              <a:avLst/>
            </a:prstGeom>
            <a:grpFill/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Овал 4"/>
            <p:cNvSpPr/>
            <p:nvPr/>
          </p:nvSpPr>
          <p:spPr>
            <a:xfrm>
              <a:off x="2573066" y="3358876"/>
              <a:ext cx="696111" cy="69611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130" tIns="24130" rIns="24130" bIns="2413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900" kern="12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pic>
        <p:nvPicPr>
          <p:cNvPr id="44036" name="Picture 4" descr="http://st2.depositphotos.com/4314827/7312/v/950/depositphotos_73120007-stock-illustration-health-services-sign-symbol-medicine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428992" y="5143512"/>
            <a:ext cx="785818" cy="714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1" name="Группа 30"/>
          <p:cNvGrpSpPr/>
          <p:nvPr/>
        </p:nvGrpSpPr>
        <p:grpSpPr>
          <a:xfrm>
            <a:off x="4714876" y="1643050"/>
            <a:ext cx="1000132" cy="984449"/>
            <a:chOff x="2428897" y="3214707"/>
            <a:chExt cx="984449" cy="984449"/>
          </a:xfr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32" name="Овал 31"/>
            <p:cNvSpPr/>
            <p:nvPr/>
          </p:nvSpPr>
          <p:spPr>
            <a:xfrm>
              <a:off x="2428897" y="3214707"/>
              <a:ext cx="984449" cy="984449"/>
            </a:xfrm>
            <a:prstGeom prst="ellipse">
              <a:avLst/>
            </a:prstGeom>
            <a:grpFill/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Овал 4"/>
            <p:cNvSpPr/>
            <p:nvPr/>
          </p:nvSpPr>
          <p:spPr>
            <a:xfrm>
              <a:off x="2573066" y="3358876"/>
              <a:ext cx="696111" cy="69611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130" tIns="24130" rIns="24130" bIns="2413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900" kern="12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sp>
        <p:nvSpPr>
          <p:cNvPr id="34" name="Заголовок 1"/>
          <p:cNvSpPr txBox="1">
            <a:spLocks/>
          </p:cNvSpPr>
          <p:nvPr/>
        </p:nvSpPr>
        <p:spPr>
          <a:xfrm>
            <a:off x="5286380" y="1142984"/>
            <a:ext cx="2016224" cy="461336"/>
          </a:xfrm>
          <a:prstGeom prst="rect">
            <a:avLst/>
          </a:prstGeom>
          <a:solidFill>
            <a:schemeClr val="bg1"/>
          </a:solidFill>
          <a:ln w="38100">
            <a:solidFill>
              <a:srgbClr val="9900FF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0200 Национальная оборона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034" name="Picture 2" descr="https://ic.pics.livejournal.com/paintbellu/64445904/12716/12716_900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786314" y="1785926"/>
            <a:ext cx="785818" cy="707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Заголовок 1"/>
          <p:cNvSpPr txBox="1">
            <a:spLocks/>
          </p:cNvSpPr>
          <p:nvPr/>
        </p:nvSpPr>
        <p:spPr>
          <a:xfrm>
            <a:off x="1285852" y="5643578"/>
            <a:ext cx="2016224" cy="33081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75000"/>
              </a:schemeClr>
            </a:solidFill>
          </a:ln>
          <a:effectLst>
            <a:glow rad="127000">
              <a:srgbClr val="83A343">
                <a:alpha val="40000"/>
              </a:srgb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0900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Здравоохранение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4" descr="http://photo-zhurnal.ru/images/615185_budzhet-kartinki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929322" y="4071941"/>
            <a:ext cx="714380" cy="675765"/>
          </a:xfrm>
          <a:prstGeom prst="rect">
            <a:avLst/>
          </a:prstGeom>
          <a:noFill/>
        </p:spPr>
      </p:pic>
      <p:grpSp>
        <p:nvGrpSpPr>
          <p:cNvPr id="37" name="Группа 36"/>
          <p:cNvGrpSpPr/>
          <p:nvPr/>
        </p:nvGrpSpPr>
        <p:grpSpPr>
          <a:xfrm rot="1377099">
            <a:off x="4737018" y="2592825"/>
            <a:ext cx="530243" cy="221209"/>
            <a:chOff x="3940496" y="1174643"/>
            <a:chExt cx="530243" cy="218918"/>
          </a:xfr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38" name="Стрелка вправо 37"/>
            <p:cNvSpPr/>
            <p:nvPr/>
          </p:nvSpPr>
          <p:spPr>
            <a:xfrm rot="15778077">
              <a:off x="4096159" y="1018980"/>
              <a:ext cx="218918" cy="530243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Стрелка вправо 4"/>
            <p:cNvSpPr/>
            <p:nvPr/>
          </p:nvSpPr>
          <p:spPr>
            <a:xfrm rot="26578077">
              <a:off x="4133017" y="1157619"/>
              <a:ext cx="153243" cy="318145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900" kern="1200" dirty="0"/>
            </a:p>
          </p:txBody>
        </p:sp>
      </p:grpSp>
    </p:spTree>
  </p:cSld>
  <p:clrMapOvr>
    <a:masterClrMapping/>
  </p:clrMapOvr>
  <p:transition spd="slow" advClick="0" advTm="5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Блок-схема: процесс 10"/>
          <p:cNvSpPr/>
          <p:nvPr/>
        </p:nvSpPr>
        <p:spPr>
          <a:xfrm>
            <a:off x="691167" y="1931316"/>
            <a:ext cx="8143875" cy="928687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238697" y="1102995"/>
            <a:ext cx="5786437" cy="928688"/>
          </a:xfrm>
          <a:prstGeom prst="flowChartAlternateProcess">
            <a:avLst/>
          </a:prstGeom>
          <a:solidFill>
            <a:srgbClr val="CBFAA8"/>
          </a:solidFill>
          <a:ln>
            <a:prstDash val="sysDash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Программный бюджет и повышение эффективности бюджетных расходов</a:t>
            </a:r>
          </a:p>
        </p:txBody>
      </p:sp>
      <p:sp>
        <p:nvSpPr>
          <p:cNvPr id="18437" name="Прямоугольник 8"/>
          <p:cNvSpPr>
            <a:spLocks noChangeArrowheads="1"/>
          </p:cNvSpPr>
          <p:nvPr/>
        </p:nvSpPr>
        <p:spPr bwMode="auto">
          <a:xfrm>
            <a:off x="691167" y="2033271"/>
            <a:ext cx="81438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200" b="1" i="1" dirty="0" smtClean="0">
                <a:latin typeface="+mj-lt"/>
                <a:cs typeface="Times New Roman" pitchFamily="18" charset="0"/>
              </a:rPr>
              <a:t>В </a:t>
            </a:r>
            <a:r>
              <a:rPr lang="ru-RU" sz="1200" b="1" i="1" dirty="0">
                <a:latin typeface="+mj-lt"/>
                <a:cs typeface="Times New Roman" pitchFamily="18" charset="0"/>
              </a:rPr>
              <a:t>целях повышения эффективности и результативности расходов </a:t>
            </a:r>
            <a:r>
              <a:rPr lang="ru-RU" sz="1200" b="1" i="1" dirty="0" smtClean="0">
                <a:latin typeface="+mj-lt"/>
                <a:cs typeface="Times New Roman" pitchFamily="18" charset="0"/>
              </a:rPr>
              <a:t>бюджет Черемховского районного муниципального образования формируется </a:t>
            </a:r>
            <a:r>
              <a:rPr lang="ru-RU" sz="1200" b="1" i="1" dirty="0">
                <a:latin typeface="+mj-lt"/>
                <a:cs typeface="Times New Roman" pitchFamily="18" charset="0"/>
              </a:rPr>
              <a:t>по программному принципу. Проект бюджета сформирован на основе </a:t>
            </a:r>
            <a:r>
              <a:rPr lang="ru-RU" sz="1200" b="1" i="1" dirty="0" smtClean="0">
                <a:latin typeface="+mj-lt"/>
                <a:cs typeface="Times New Roman" pitchFamily="18" charset="0"/>
              </a:rPr>
              <a:t>10 </a:t>
            </a:r>
            <a:r>
              <a:rPr lang="ru-RU" sz="1200" b="1" i="1" dirty="0">
                <a:latin typeface="+mj-lt"/>
                <a:cs typeface="Times New Roman" pitchFamily="18" charset="0"/>
              </a:rPr>
              <a:t>муниципальных программ, охватывающих основные направления деятельности органов местного </a:t>
            </a:r>
            <a:r>
              <a:rPr lang="ru-RU" sz="1200" b="1" i="1" dirty="0" smtClean="0">
                <a:latin typeface="+mj-lt"/>
                <a:cs typeface="Times New Roman" pitchFamily="18" charset="0"/>
              </a:rPr>
              <a:t>самоуправления</a:t>
            </a:r>
            <a:endParaRPr lang="ru-RU" sz="1200" b="1" i="1" dirty="0">
              <a:latin typeface="+mj-lt"/>
              <a:cs typeface="Times New Roman" pitchFamily="18" charset="0"/>
            </a:endParaRPr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714375" y="3714750"/>
            <a:ext cx="8191911" cy="1120562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738392" y="5690995"/>
            <a:ext cx="8143875" cy="582729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238697" y="4784320"/>
            <a:ext cx="5786437" cy="928687"/>
          </a:xfrm>
          <a:prstGeom prst="flowChartAlternateProcess">
            <a:avLst/>
          </a:prstGeom>
          <a:solidFill>
            <a:srgbClr val="CBFAA8"/>
          </a:solidFill>
          <a:ln>
            <a:prstDash val="sysDash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Социальная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направленность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бюджета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муниципального образования</a:t>
            </a:r>
          </a:p>
        </p:txBody>
      </p:sp>
      <p:sp>
        <p:nvSpPr>
          <p:cNvPr id="18442" name="Прямоугольник 15"/>
          <p:cNvSpPr>
            <a:spLocks noChangeArrowheads="1"/>
          </p:cNvSpPr>
          <p:nvPr/>
        </p:nvSpPr>
        <p:spPr bwMode="auto">
          <a:xfrm>
            <a:off x="774700" y="3765068"/>
            <a:ext cx="8037127" cy="86177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i="1" dirty="0">
                <a:latin typeface="+mj-lt"/>
                <a:cs typeface="Times New Roman" pitchFamily="18" charset="0"/>
              </a:rPr>
              <a:t>В программном бюджете бюджетные ассигнования распределяются по программам и их подпрограммам, в составе которых отражены конкретные мероприятия и цели, что обеспечивает прозрачность расходования бюджетных средств, направленных на достижение конкретных результатов</a:t>
            </a:r>
          </a:p>
        </p:txBody>
      </p:sp>
      <p:sp>
        <p:nvSpPr>
          <p:cNvPr id="18443" name="Прямоугольник 16"/>
          <p:cNvSpPr>
            <a:spLocks noChangeArrowheads="1"/>
          </p:cNvSpPr>
          <p:nvPr/>
        </p:nvSpPr>
        <p:spPr bwMode="auto">
          <a:xfrm>
            <a:off x="691167" y="5723714"/>
            <a:ext cx="81438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i="1" dirty="0" smtClean="0">
                <a:latin typeface="+mj-lt"/>
                <a:cs typeface="Times New Roman" pitchFamily="18" charset="0"/>
              </a:rPr>
              <a:t>Социальная </a:t>
            </a:r>
            <a:r>
              <a:rPr lang="ru-RU" sz="1200" b="1" i="1" dirty="0">
                <a:latin typeface="+mj-lt"/>
                <a:cs typeface="Times New Roman" pitchFamily="18" charset="0"/>
              </a:rPr>
              <a:t>ориентация бюджета является приоритетным направлением бюджетной политики </a:t>
            </a:r>
            <a:r>
              <a:rPr lang="ru-RU" sz="1200" b="1" i="1" dirty="0" smtClean="0">
                <a:latin typeface="+mj-lt"/>
                <a:cs typeface="Times New Roman" pitchFamily="18" charset="0"/>
              </a:rPr>
              <a:t>Черемховского районного муниципального образования</a:t>
            </a:r>
            <a:endParaRPr lang="ru-RU" sz="1200" b="1" i="1" dirty="0">
              <a:latin typeface="+mj-lt"/>
              <a:cs typeface="Times New Roman" pitchFamily="18" charset="0"/>
            </a:endParaRPr>
          </a:p>
        </p:txBody>
      </p:sp>
      <p:sp>
        <p:nvSpPr>
          <p:cNvPr id="18444" name="Номер слайда 1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42BFF00-EFB6-4875-BD55-B904E5C69437}" type="slidenum">
              <a:rPr lang="es-ES" smtClean="0"/>
              <a:pPr/>
              <a:t>21</a:t>
            </a:fld>
            <a:endParaRPr lang="es-ES" smtClean="0"/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214009" y="204282"/>
            <a:ext cx="8929991" cy="778212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dirty="0" smtClean="0">
                <a:solidFill>
                  <a:srgbClr val="C00000"/>
                </a:solidFill>
                <a:latin typeface="Bookman Old Style" pitchFamily="18" charset="0"/>
              </a:rPr>
              <a:t>  </a:t>
            </a:r>
            <a:r>
              <a:rPr lang="ru-RU" sz="21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Основные подходы к формированию расходов бюджета Черемховского районного муниципального образования</a:t>
            </a:r>
            <a:r>
              <a:rPr lang="ru-RU" sz="2100" i="1" dirty="0" smtClean="0">
                <a:solidFill>
                  <a:srgbClr val="C00000"/>
                </a:solidFill>
                <a:effectLst/>
                <a:latin typeface="Bookman Old Style" pitchFamily="18" charset="0"/>
              </a:rPr>
              <a:t/>
            </a:r>
            <a:br>
              <a:rPr lang="ru-RU" sz="2100" i="1" dirty="0" smtClean="0">
                <a:solidFill>
                  <a:srgbClr val="C00000"/>
                </a:solidFill>
                <a:effectLst/>
                <a:latin typeface="Bookman Old Style" pitchFamily="18" charset="0"/>
              </a:rPr>
            </a:br>
            <a:endParaRPr lang="ru-RU" sz="2100" i="1" dirty="0" smtClean="0">
              <a:solidFill>
                <a:srgbClr val="C00000"/>
              </a:solidFill>
              <a:effectLst/>
              <a:latin typeface="Bookman Old Style" pitchFamily="18" charset="0"/>
            </a:endParaRPr>
          </a:p>
        </p:txBody>
      </p:sp>
      <p:sp>
        <p:nvSpPr>
          <p:cNvPr id="17" name="Line 26"/>
          <p:cNvSpPr>
            <a:spLocks noChangeShapeType="1"/>
          </p:cNvSpPr>
          <p:nvPr/>
        </p:nvSpPr>
        <p:spPr bwMode="auto">
          <a:xfrm>
            <a:off x="409986" y="824652"/>
            <a:ext cx="8496300" cy="0"/>
          </a:xfrm>
          <a:prstGeom prst="line">
            <a:avLst/>
          </a:prstGeom>
          <a:noFill/>
          <a:ln w="47625" cmpd="dbl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214313" y="3071813"/>
            <a:ext cx="5786437" cy="928687"/>
          </a:xfrm>
          <a:prstGeom prst="flowChartAlternateProcess">
            <a:avLst/>
          </a:prstGeom>
          <a:solidFill>
            <a:srgbClr val="CBFAA8"/>
          </a:solidFill>
          <a:ln>
            <a:prstDash val="sysDash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Повышение прозрачности и открытости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бюджетного процесса</a:t>
            </a:r>
          </a:p>
        </p:txBody>
      </p:sp>
    </p:spTree>
    <p:extLst>
      <p:ext uri="{BB962C8B-B14F-4D97-AF65-F5344CB8AC3E}">
        <p14:creationId xmlns="" xmlns:p14="http://schemas.microsoft.com/office/powerpoint/2010/main" val="1402623333"/>
      </p:ext>
    </p:extLst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reeform 2"/>
          <p:cNvSpPr>
            <a:spLocks/>
          </p:cNvSpPr>
          <p:nvPr/>
        </p:nvSpPr>
        <p:spPr bwMode="ltGray">
          <a:xfrm>
            <a:off x="0" y="5805488"/>
            <a:ext cx="9000781" cy="1052512"/>
          </a:xfrm>
          <a:custGeom>
            <a:avLst/>
            <a:gdLst>
              <a:gd name="T0" fmla="*/ 2147483647 w 5190"/>
              <a:gd name="T1" fmla="*/ 2147483647 h 2298"/>
              <a:gd name="T2" fmla="*/ 0 w 5190"/>
              <a:gd name="T3" fmla="*/ 0 h 2298"/>
              <a:gd name="T4" fmla="*/ 2147483647 w 5190"/>
              <a:gd name="T5" fmla="*/ 2147483647 h 2298"/>
              <a:gd name="T6" fmla="*/ 2147483647 w 5190"/>
              <a:gd name="T7" fmla="*/ 2147483647 h 2298"/>
              <a:gd name="T8" fmla="*/ 2147483647 w 5190"/>
              <a:gd name="T9" fmla="*/ 2147483647 h 2298"/>
              <a:gd name="T10" fmla="*/ 2147483647 w 5190"/>
              <a:gd name="T11" fmla="*/ 2147483647 h 2298"/>
              <a:gd name="T12" fmla="*/ 2147483647 w 5190"/>
              <a:gd name="T13" fmla="*/ 2147483647 h 2298"/>
              <a:gd name="T14" fmla="*/ 2147483647 w 5190"/>
              <a:gd name="T15" fmla="*/ 2147483647 h 2298"/>
              <a:gd name="T16" fmla="*/ 2147483647 w 5190"/>
              <a:gd name="T17" fmla="*/ 2147483647 h 229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190"/>
              <a:gd name="T28" fmla="*/ 0 h 2298"/>
              <a:gd name="T29" fmla="*/ 5190 w 5190"/>
              <a:gd name="T30" fmla="*/ 2298 h 229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190" h="2298">
                <a:moveTo>
                  <a:pt x="496" y="157"/>
                </a:moveTo>
                <a:lnTo>
                  <a:pt x="0" y="0"/>
                </a:lnTo>
                <a:lnTo>
                  <a:pt x="231" y="124"/>
                </a:lnTo>
                <a:lnTo>
                  <a:pt x="4282" y="2025"/>
                </a:lnTo>
                <a:lnTo>
                  <a:pt x="3974" y="2298"/>
                </a:lnTo>
                <a:lnTo>
                  <a:pt x="5190" y="2065"/>
                </a:lnTo>
                <a:lnTo>
                  <a:pt x="5039" y="1268"/>
                </a:lnTo>
                <a:lnTo>
                  <a:pt x="4748" y="1507"/>
                </a:lnTo>
                <a:lnTo>
                  <a:pt x="496" y="157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7" name="AutoShape 6"/>
          <p:cNvSpPr>
            <a:spLocks noChangeArrowheads="1"/>
          </p:cNvSpPr>
          <p:nvPr/>
        </p:nvSpPr>
        <p:spPr bwMode="gray">
          <a:xfrm>
            <a:off x="6429375" y="6092825"/>
            <a:ext cx="1857375" cy="476250"/>
          </a:xfrm>
          <a:prstGeom prst="can">
            <a:avLst>
              <a:gd name="adj" fmla="val 21434"/>
            </a:avLst>
          </a:prstGeom>
          <a:gradFill flip="none" rotWithShape="1">
            <a:gsLst>
              <a:gs pos="0">
                <a:schemeClr val="accent4">
                  <a:lumMod val="50000"/>
                  <a:shade val="30000"/>
                  <a:satMod val="115000"/>
                </a:schemeClr>
              </a:gs>
              <a:gs pos="50000">
                <a:schemeClr val="accent4">
                  <a:lumMod val="50000"/>
                  <a:shade val="67500"/>
                  <a:satMod val="115000"/>
                </a:schemeClr>
              </a:gs>
              <a:gs pos="100000">
                <a:schemeClr val="accent4">
                  <a:lumMod val="5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5238" name="AutoShape 6"/>
          <p:cNvSpPr>
            <a:spLocks noChangeArrowheads="1"/>
          </p:cNvSpPr>
          <p:nvPr/>
        </p:nvSpPr>
        <p:spPr bwMode="gray">
          <a:xfrm>
            <a:off x="3588228" y="5816906"/>
            <a:ext cx="1857375" cy="484742"/>
          </a:xfrm>
          <a:prstGeom prst="can">
            <a:avLst>
              <a:gd name="adj" fmla="val 21434"/>
            </a:avLst>
          </a:prstGeom>
          <a:gradFill flip="none" rotWithShape="1">
            <a:gsLst>
              <a:gs pos="0">
                <a:schemeClr val="accent4">
                  <a:lumMod val="50000"/>
                  <a:shade val="30000"/>
                  <a:satMod val="115000"/>
                </a:schemeClr>
              </a:gs>
              <a:gs pos="50000">
                <a:schemeClr val="accent4">
                  <a:lumMod val="50000"/>
                  <a:shade val="67500"/>
                  <a:satMod val="115000"/>
                </a:schemeClr>
              </a:gs>
              <a:gs pos="100000">
                <a:schemeClr val="accent4">
                  <a:lumMod val="5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5239" name="AutoShape 7"/>
          <p:cNvSpPr>
            <a:spLocks noChangeArrowheads="1"/>
          </p:cNvSpPr>
          <p:nvPr/>
        </p:nvSpPr>
        <p:spPr bwMode="gray">
          <a:xfrm>
            <a:off x="642938" y="5589588"/>
            <a:ext cx="1912937" cy="433387"/>
          </a:xfrm>
          <a:prstGeom prst="can">
            <a:avLst>
              <a:gd name="adj" fmla="val 21667"/>
            </a:avLst>
          </a:prstGeom>
          <a:gradFill flip="none" rotWithShape="1">
            <a:gsLst>
              <a:gs pos="0">
                <a:schemeClr val="accent4">
                  <a:lumMod val="50000"/>
                  <a:shade val="30000"/>
                  <a:satMod val="115000"/>
                </a:schemeClr>
              </a:gs>
              <a:gs pos="50000">
                <a:schemeClr val="accent4">
                  <a:lumMod val="50000"/>
                  <a:shade val="67500"/>
                  <a:satMod val="115000"/>
                </a:schemeClr>
              </a:gs>
              <a:gs pos="100000">
                <a:schemeClr val="accent4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1510" name="Text Box 11"/>
          <p:cNvSpPr txBox="1">
            <a:spLocks noChangeArrowheads="1"/>
          </p:cNvSpPr>
          <p:nvPr/>
        </p:nvSpPr>
        <p:spPr bwMode="gray">
          <a:xfrm>
            <a:off x="1074509" y="6158139"/>
            <a:ext cx="1223963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1" name="Text Box 12"/>
          <p:cNvSpPr txBox="1">
            <a:spLocks noChangeArrowheads="1"/>
          </p:cNvSpPr>
          <p:nvPr/>
        </p:nvSpPr>
        <p:spPr bwMode="gray">
          <a:xfrm>
            <a:off x="3995536" y="6330950"/>
            <a:ext cx="1222375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2" name="Text Box 15"/>
          <p:cNvSpPr txBox="1">
            <a:spLocks noChangeArrowheads="1"/>
          </p:cNvSpPr>
          <p:nvPr/>
        </p:nvSpPr>
        <p:spPr bwMode="gray">
          <a:xfrm>
            <a:off x="1258888" y="3573463"/>
            <a:ext cx="2452687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95255" name="AutoShape 23"/>
          <p:cNvSpPr>
            <a:spLocks noChangeArrowheads="1"/>
          </p:cNvSpPr>
          <p:nvPr/>
        </p:nvSpPr>
        <p:spPr bwMode="gray">
          <a:xfrm>
            <a:off x="3588228" y="3257167"/>
            <a:ext cx="1857375" cy="2844800"/>
          </a:xfrm>
          <a:prstGeom prst="can">
            <a:avLst>
              <a:gd name="adj" fmla="val 27996"/>
            </a:avLst>
          </a:prstGeom>
          <a:gradFill flip="none" rotWithShape="1">
            <a:gsLst>
              <a:gs pos="0">
                <a:srgbClr val="D38F94">
                  <a:shade val="30000"/>
                  <a:satMod val="115000"/>
                </a:srgbClr>
              </a:gs>
              <a:gs pos="50000">
                <a:srgbClr val="D38F94">
                  <a:shade val="67500"/>
                  <a:satMod val="115000"/>
                </a:srgbClr>
              </a:gs>
              <a:gs pos="100000">
                <a:srgbClr val="D38F94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1 132 713,6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т.ч. в рамках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муниципальных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 </a:t>
            </a:r>
          </a:p>
          <a:p>
            <a:pPr algn="ctr"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1 112 744,2</a:t>
            </a:r>
          </a:p>
          <a:p>
            <a:pPr algn="ctr"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(98,9%)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dirty="0">
              <a:latin typeface="Arial" pitchFamily="34" charset="0"/>
            </a:endParaRPr>
          </a:p>
        </p:txBody>
      </p:sp>
      <p:sp>
        <p:nvSpPr>
          <p:cNvPr id="95256" name="AutoShape 24"/>
          <p:cNvSpPr>
            <a:spLocks noChangeArrowheads="1"/>
          </p:cNvSpPr>
          <p:nvPr/>
        </p:nvSpPr>
        <p:spPr bwMode="gray">
          <a:xfrm>
            <a:off x="6429375" y="3716338"/>
            <a:ext cx="1857375" cy="2655887"/>
          </a:xfrm>
          <a:prstGeom prst="can">
            <a:avLst>
              <a:gd name="adj" fmla="val 27556"/>
            </a:avLst>
          </a:prstGeom>
          <a:gradFill flip="none" rotWithShape="1">
            <a:gsLst>
              <a:gs pos="0">
                <a:srgbClr val="D38F94">
                  <a:shade val="30000"/>
                  <a:satMod val="115000"/>
                </a:srgbClr>
              </a:gs>
              <a:gs pos="50000">
                <a:srgbClr val="D38F94">
                  <a:shade val="67500"/>
                  <a:satMod val="115000"/>
                </a:srgbClr>
              </a:gs>
              <a:gs pos="100000">
                <a:srgbClr val="D38F94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1 046 955,2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т.ч. в рамках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муниципальных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 </a:t>
            </a:r>
          </a:p>
          <a:p>
            <a:pPr algn="ctr"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1 019 822,0</a:t>
            </a:r>
          </a:p>
          <a:p>
            <a:pPr algn="ctr"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(98,8%)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6" name="AutoShape 23"/>
          <p:cNvSpPr>
            <a:spLocks noChangeArrowheads="1"/>
          </p:cNvSpPr>
          <p:nvPr/>
        </p:nvSpPr>
        <p:spPr bwMode="gray">
          <a:xfrm>
            <a:off x="642938" y="2708275"/>
            <a:ext cx="1912937" cy="3167063"/>
          </a:xfrm>
          <a:prstGeom prst="can">
            <a:avLst>
              <a:gd name="adj" fmla="val 27996"/>
            </a:avLst>
          </a:prstGeom>
          <a:gradFill flip="none" rotWithShape="1">
            <a:gsLst>
              <a:gs pos="0">
                <a:srgbClr val="D38F94">
                  <a:shade val="30000"/>
                  <a:satMod val="115000"/>
                </a:srgbClr>
              </a:gs>
              <a:gs pos="50000">
                <a:srgbClr val="D38F94">
                  <a:shade val="67500"/>
                  <a:satMod val="115000"/>
                </a:srgbClr>
              </a:gs>
              <a:gs pos="100000">
                <a:srgbClr val="D38F94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1 204 968,7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т.ч. в рамках</a:t>
            </a:r>
          </a:p>
          <a:p>
            <a:pPr algn="ctr"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муниципальных</a:t>
            </a:r>
          </a:p>
          <a:p>
            <a:pPr algn="ctr"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 </a:t>
            </a:r>
          </a:p>
          <a:p>
            <a:pPr algn="ctr"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1 190 452,2</a:t>
            </a:r>
          </a:p>
          <a:p>
            <a:pPr algn="ctr"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(98,8%)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gray">
          <a:xfrm>
            <a:off x="6797767" y="6429396"/>
            <a:ext cx="122237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907" name="AutoShape 12"/>
          <p:cNvSpPr>
            <a:spLocks noChangeArrowheads="1"/>
          </p:cNvSpPr>
          <p:nvPr/>
        </p:nvSpPr>
        <p:spPr bwMode="auto">
          <a:xfrm>
            <a:off x="2574597" y="2990277"/>
            <a:ext cx="1012423" cy="381000"/>
          </a:xfrm>
          <a:prstGeom prst="curvedDownArrow">
            <a:avLst>
              <a:gd name="adj1" fmla="val 48000"/>
              <a:gd name="adj2" fmla="val 66665"/>
              <a:gd name="adj3" fmla="val 33333"/>
            </a:avLst>
          </a:prstGeom>
          <a:gradFill flip="none" rotWithShape="1">
            <a:gsLst>
              <a:gs pos="0">
                <a:srgbClr val="EFB3C3">
                  <a:shade val="30000"/>
                  <a:satMod val="115000"/>
                </a:srgbClr>
              </a:gs>
              <a:gs pos="50000">
                <a:srgbClr val="EFB3C3">
                  <a:shade val="67500"/>
                  <a:satMod val="115000"/>
                </a:srgbClr>
              </a:gs>
              <a:gs pos="100000">
                <a:srgbClr val="EFB3C3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b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72 255,1</a:t>
            </a:r>
            <a:endParaRPr lang="ru-RU" sz="1400" b="1" dirty="0">
              <a:solidFill>
                <a:srgbClr val="C0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7908" name="AutoShape 13"/>
          <p:cNvSpPr>
            <a:spLocks noChangeArrowheads="1"/>
          </p:cNvSpPr>
          <p:nvPr/>
        </p:nvSpPr>
        <p:spPr bwMode="auto">
          <a:xfrm>
            <a:off x="5502943" y="3397900"/>
            <a:ext cx="1029081" cy="381000"/>
          </a:xfrm>
          <a:prstGeom prst="curvedDownArrow">
            <a:avLst>
              <a:gd name="adj1" fmla="val 48000"/>
              <a:gd name="adj2" fmla="val 96000"/>
              <a:gd name="adj3" fmla="val 33333"/>
            </a:avLst>
          </a:prstGeom>
          <a:gradFill flip="none" rotWithShape="1">
            <a:gsLst>
              <a:gs pos="0">
                <a:srgbClr val="EFB3C3">
                  <a:shade val="30000"/>
                  <a:satMod val="115000"/>
                </a:srgbClr>
              </a:gs>
              <a:gs pos="50000">
                <a:srgbClr val="EFB3C3">
                  <a:shade val="67500"/>
                  <a:satMod val="115000"/>
                </a:srgbClr>
              </a:gs>
              <a:gs pos="100000">
                <a:srgbClr val="EFB3C3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-85 758,4</a:t>
            </a:r>
            <a:endParaRPr lang="ru-RU" sz="1400" b="1" dirty="0">
              <a:solidFill>
                <a:srgbClr val="C0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457200" y="145915"/>
            <a:ext cx="8229600" cy="417649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sz="2800" dirty="0" smtClean="0">
              <a:solidFill>
                <a:srgbClr val="C00000"/>
              </a:solidFill>
              <a:effectLst/>
              <a:latin typeface="Bookman Old Style" pitchFamily="18" charset="0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609599" y="145915"/>
            <a:ext cx="8369147" cy="570049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sz="2700" dirty="0" smtClean="0">
              <a:solidFill>
                <a:srgbClr val="C00000"/>
              </a:solidFill>
              <a:effectLst/>
              <a:latin typeface="Bookman Old Style" pitchFamily="18" charset="0"/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762000" y="450715"/>
            <a:ext cx="8229600" cy="417649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sz="2700" dirty="0" smtClean="0">
              <a:solidFill>
                <a:srgbClr val="C00000"/>
              </a:solidFill>
              <a:effectLst/>
              <a:latin typeface="Bookman Old Style" pitchFamily="18" charset="0"/>
            </a:endParaRPr>
          </a:p>
        </p:txBody>
      </p:sp>
      <p:sp>
        <p:nvSpPr>
          <p:cNvPr id="21" name="Line 4"/>
          <p:cNvSpPr>
            <a:spLocks noChangeShapeType="1"/>
          </p:cNvSpPr>
          <p:nvPr/>
        </p:nvSpPr>
        <p:spPr bwMode="auto">
          <a:xfrm>
            <a:off x="323850" y="792399"/>
            <a:ext cx="8496300" cy="0"/>
          </a:xfrm>
          <a:prstGeom prst="line">
            <a:avLst/>
          </a:prstGeom>
          <a:noFill/>
          <a:ln w="47625" cmpd="dbl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3" name="Скругленная прямоугольная выноска 2"/>
          <p:cNvSpPr/>
          <p:nvPr/>
        </p:nvSpPr>
        <p:spPr>
          <a:xfrm>
            <a:off x="3886222" y="1208551"/>
            <a:ext cx="2362177" cy="1248383"/>
          </a:xfrm>
          <a:prstGeom prst="wedgeRoundRectCallout">
            <a:avLst>
              <a:gd name="adj1" fmla="val -10479"/>
              <a:gd name="adj2" fmla="val 9535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в том числе условно </a:t>
            </a:r>
          </a:p>
          <a:p>
            <a:pPr algn="ctr">
              <a:defRPr/>
            </a:pPr>
            <a:r>
              <a:rPr lang="ru-RU" sz="1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утвержденные расходы </a:t>
            </a:r>
          </a:p>
          <a:p>
            <a:pPr algn="ctr">
              <a:defRPr/>
            </a:pPr>
            <a:r>
              <a:rPr lang="ru-RU" sz="1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7 124 тыс. руб</a:t>
            </a:r>
            <a:r>
              <a:rPr lang="ru-RU" sz="1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.</a:t>
            </a:r>
            <a:r>
              <a:rPr lang="ru-RU" sz="1400" i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 </a:t>
            </a:r>
          </a:p>
        </p:txBody>
      </p:sp>
      <p:sp>
        <p:nvSpPr>
          <p:cNvPr id="23" name="Скругленная прямоугольная выноска 22"/>
          <p:cNvSpPr/>
          <p:nvPr/>
        </p:nvSpPr>
        <p:spPr>
          <a:xfrm>
            <a:off x="6532024" y="1492942"/>
            <a:ext cx="2386131" cy="1248383"/>
          </a:xfrm>
          <a:prstGeom prst="wedgeRoundRectCallout">
            <a:avLst>
              <a:gd name="adj1" fmla="val -10479"/>
              <a:gd name="adj2" fmla="val 96703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в том числе условно </a:t>
            </a:r>
          </a:p>
          <a:p>
            <a:pPr algn="ctr">
              <a:defRPr/>
            </a:pPr>
            <a:r>
              <a:rPr lang="ru-RU" sz="1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утвержденные расходы </a:t>
            </a:r>
          </a:p>
          <a:p>
            <a:pPr algn="ctr">
              <a:defRPr/>
            </a:pPr>
            <a:r>
              <a:rPr lang="ru-RU" sz="1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14 416 тыс. руб</a:t>
            </a:r>
            <a:r>
              <a:rPr lang="ru-RU" sz="1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.</a:t>
            </a:r>
            <a:r>
              <a:rPr lang="ru-RU" sz="1400" i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 </a:t>
            </a:r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>
          <a:xfrm>
            <a:off x="1" y="53116"/>
            <a:ext cx="9144000" cy="815248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rgbClr val="C00000"/>
                </a:solidFill>
                <a:latin typeface="Bookman Old Style" pitchFamily="18" charset="0"/>
              </a:rPr>
              <a:t>  </a:t>
            </a:r>
          </a:p>
          <a:p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Расходы бюджета на 2021 год </a:t>
            </a:r>
          </a:p>
          <a:p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 плановый период 2022 и 2023 годов</a:t>
            </a:r>
            <a:r>
              <a:rPr lang="ru-RU" sz="25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25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ru-RU" sz="25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70333" y="1146025"/>
            <a:ext cx="26862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defRPr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Программные расходы</a:t>
            </a:r>
          </a:p>
          <a:p>
            <a:pPr algn="ctr">
              <a:defRPr/>
            </a:pPr>
            <a:endParaRPr lang="ru-RU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21255" y="1755442"/>
            <a:ext cx="27149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Непрограммные расходы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92708" y="1561898"/>
            <a:ext cx="182880" cy="1706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87787" y="1856636"/>
            <a:ext cx="182880" cy="170688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010065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2" name="Text Box 15"/>
          <p:cNvSpPr txBox="1">
            <a:spLocks noChangeArrowheads="1"/>
          </p:cNvSpPr>
          <p:nvPr/>
        </p:nvSpPr>
        <p:spPr bwMode="gray">
          <a:xfrm>
            <a:off x="1258888" y="3573463"/>
            <a:ext cx="2452687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457200" y="145915"/>
            <a:ext cx="8229600" cy="417649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sz="2800" dirty="0" smtClean="0">
              <a:solidFill>
                <a:srgbClr val="C00000"/>
              </a:solidFill>
              <a:effectLst/>
              <a:latin typeface="Bookman Old Style" pitchFamily="18" charset="0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609599" y="145915"/>
            <a:ext cx="8369147" cy="570049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sz="2700" dirty="0" smtClean="0">
              <a:solidFill>
                <a:srgbClr val="C00000"/>
              </a:solidFill>
              <a:effectLst/>
              <a:latin typeface="Bookman Old Style" pitchFamily="18" charset="0"/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762000" y="450715"/>
            <a:ext cx="8229600" cy="417649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sz="2700" dirty="0" smtClean="0">
              <a:solidFill>
                <a:srgbClr val="C00000"/>
              </a:solidFill>
              <a:effectLst/>
              <a:latin typeface="Bookman Old Style" pitchFamily="18" charset="0"/>
            </a:endParaRPr>
          </a:p>
        </p:txBody>
      </p:sp>
      <p:sp>
        <p:nvSpPr>
          <p:cNvPr id="21" name="Line 4"/>
          <p:cNvSpPr>
            <a:spLocks noChangeShapeType="1"/>
          </p:cNvSpPr>
          <p:nvPr/>
        </p:nvSpPr>
        <p:spPr bwMode="auto">
          <a:xfrm>
            <a:off x="323850" y="792399"/>
            <a:ext cx="8496300" cy="0"/>
          </a:xfrm>
          <a:prstGeom prst="line">
            <a:avLst/>
          </a:prstGeom>
          <a:noFill/>
          <a:ln w="47625" cmpd="dbl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>
          <a:xfrm>
            <a:off x="1" y="53116"/>
            <a:ext cx="9144000" cy="815248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rgbClr val="C00000"/>
                </a:solidFill>
                <a:latin typeface="Bookman Old Style" pitchFamily="18" charset="0"/>
              </a:rPr>
              <a:t>  </a:t>
            </a:r>
          </a:p>
          <a:p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Динамика расходов бюджета за 2019 - 2023 год</a:t>
            </a:r>
            <a:r>
              <a:rPr lang="ru-RU" sz="25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25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ru-RU" sz="2500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graphicFrame>
        <p:nvGraphicFramePr>
          <p:cNvPr id="29" name="Диаграмма 28"/>
          <p:cNvGraphicFramePr/>
          <p:nvPr/>
        </p:nvGraphicFramePr>
        <p:xfrm>
          <a:off x="0" y="785794"/>
          <a:ext cx="9143999" cy="5704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5010065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191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952131482"/>
              </p:ext>
            </p:extLst>
          </p:nvPr>
        </p:nvGraphicFramePr>
        <p:xfrm>
          <a:off x="235854" y="928165"/>
          <a:ext cx="8686798" cy="5712794"/>
        </p:xfrm>
        <a:graphic>
          <a:graphicData uri="http://schemas.openxmlformats.org/drawingml/2006/table">
            <a:tbl>
              <a:tblPr bandRow="1">
                <a:tableStyleId>{22838BEF-8BB2-4498-84A7-C5851F593DF1}</a:tableStyleId>
              </a:tblPr>
              <a:tblGrid>
                <a:gridCol w="787568"/>
                <a:gridCol w="4408274"/>
                <a:gridCol w="1217776"/>
                <a:gridCol w="1136590"/>
                <a:gridCol w="1136590"/>
              </a:tblGrid>
              <a:tr h="355061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Наименование 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год,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год,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год,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33719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312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0100</a:t>
                      </a:r>
                      <a:endParaRPr lang="ru-RU" sz="12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t"/>
                      <a:r>
                        <a:rPr lang="ru-RU" sz="1200" b="1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ОБЩЕГОСУДАРСТВЕННЫЕ </a:t>
                      </a:r>
                      <a:r>
                        <a:rPr lang="ru-RU" sz="12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ВОПРОСЫ</a:t>
                      </a:r>
                      <a:endParaRPr lang="ru-RU" sz="12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151 509,3</a:t>
                      </a:r>
                    </a:p>
                  </a:txBody>
                  <a:tcPr marL="0" marR="0" marT="0" marB="0" anchor="ctr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123 360,0</a:t>
                      </a:r>
                    </a:p>
                  </a:txBody>
                  <a:tcPr marL="0" marR="0" marT="0" marB="0" anchor="ctr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123 245,6</a:t>
                      </a:r>
                    </a:p>
                  </a:txBody>
                  <a:tcPr marL="0" marR="0" marT="0" marB="0" anchor="ctr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0941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0200</a:t>
                      </a:r>
                      <a:endParaRPr lang="ru-RU" sz="12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t"/>
                      <a:r>
                        <a:rPr lang="ru-RU" sz="1200" b="1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НАЦИОНАЛЬНАЯ </a:t>
                      </a:r>
                      <a:r>
                        <a:rPr lang="ru-RU" sz="12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ОБОРОНА</a:t>
                      </a:r>
                      <a:endParaRPr lang="ru-RU" sz="12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80,0</a:t>
                      </a:r>
                    </a:p>
                  </a:txBody>
                  <a:tcPr marL="0" marR="0" marT="0" marB="0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36,0</a:t>
                      </a:r>
                    </a:p>
                  </a:txBody>
                  <a:tcPr marL="0" marR="0" marT="0" marB="0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36,0</a:t>
                      </a:r>
                    </a:p>
                  </a:txBody>
                  <a:tcPr marL="0" marR="0" marT="0" marB="0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4474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0300</a:t>
                      </a:r>
                      <a:endParaRPr lang="ru-RU" sz="12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t"/>
                      <a:r>
                        <a:rPr lang="ru-RU" sz="1200" b="1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НАЦИОНАЛЬНАЯ </a:t>
                      </a:r>
                      <a:r>
                        <a:rPr lang="ru-RU" sz="12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БЕЗОПАСНОСТЬ И </a:t>
                      </a:r>
                      <a:endParaRPr lang="ru-RU" sz="1200" b="1" u="none" strike="noStrike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 algn="l" fontAlgn="t"/>
                      <a:r>
                        <a:rPr lang="ru-RU" sz="1200" b="1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ПРАВООХРАНИТЕЛЬНАЯ ДЕЯТЕЛЬНОСТЬ</a:t>
                      </a:r>
                      <a:endParaRPr lang="ru-RU" sz="12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6 410,0</a:t>
                      </a:r>
                    </a:p>
                  </a:txBody>
                  <a:tcPr marL="0" marR="0" marT="0" marB="0" anchor="ctr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5 172,7</a:t>
                      </a:r>
                    </a:p>
                  </a:txBody>
                  <a:tcPr marL="0" marR="0" marT="0" marB="0" anchor="ctr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5 100,0</a:t>
                      </a:r>
                    </a:p>
                  </a:txBody>
                  <a:tcPr marL="0" marR="0" marT="0" marB="0" anchor="ctr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312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0400</a:t>
                      </a:r>
                      <a:endParaRPr lang="ru-RU" sz="12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t"/>
                      <a:r>
                        <a:rPr lang="ru-RU" sz="1200" b="1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НАЦИОНАЛЬНАЯ </a:t>
                      </a:r>
                      <a:r>
                        <a:rPr lang="ru-RU" sz="12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ЭКОНОМИКА</a:t>
                      </a:r>
                      <a:endParaRPr lang="ru-RU" sz="12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2 240,8</a:t>
                      </a:r>
                    </a:p>
                  </a:txBody>
                  <a:tcPr marL="0" marR="0" marT="0" marB="0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2 255,6</a:t>
                      </a:r>
                    </a:p>
                  </a:txBody>
                  <a:tcPr marL="0" marR="0" marT="0" marB="0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2 280,8</a:t>
                      </a:r>
                    </a:p>
                  </a:txBody>
                  <a:tcPr marL="0" marR="0" marT="0" marB="0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312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0500</a:t>
                      </a:r>
                      <a:endParaRPr lang="ru-RU" sz="12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t"/>
                      <a:r>
                        <a:rPr lang="ru-RU" sz="1200" b="1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ЖИЛИЩНО-КОММУНАЛЬНОЕ </a:t>
                      </a:r>
                      <a:r>
                        <a:rPr lang="ru-RU" sz="12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ХОЗЯЙСТВО</a:t>
                      </a:r>
                      <a:endParaRPr lang="ru-RU" sz="12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9 654,9</a:t>
                      </a:r>
                    </a:p>
                  </a:txBody>
                  <a:tcPr marL="0" marR="0" marT="0" marB="0" anchor="ctr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8 003,9</a:t>
                      </a:r>
                    </a:p>
                  </a:txBody>
                  <a:tcPr marL="0" marR="0" marT="0" marB="0" anchor="ctr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7 974,9</a:t>
                      </a:r>
                    </a:p>
                  </a:txBody>
                  <a:tcPr marL="0" marR="0" marT="0" marB="0" anchor="ctr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312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0700</a:t>
                      </a:r>
                      <a:endParaRPr lang="ru-RU" sz="12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t"/>
                      <a:r>
                        <a:rPr lang="ru-RU" sz="1200" b="1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ОБРАЗОВАНИЕ</a:t>
                      </a:r>
                      <a:endParaRPr lang="ru-RU" sz="12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840 552,4</a:t>
                      </a:r>
                    </a:p>
                  </a:txBody>
                  <a:tcPr marL="0" marR="0" marT="0" marB="0" anchor="ctr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796 864,3</a:t>
                      </a:r>
                    </a:p>
                  </a:txBody>
                  <a:tcPr marL="0" marR="0" marT="0" marB="0" anchor="ctr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721 905,2</a:t>
                      </a:r>
                    </a:p>
                  </a:txBody>
                  <a:tcPr marL="0" marR="0" marT="0" marB="0" anchor="ctr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3292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0800</a:t>
                      </a:r>
                      <a:endParaRPr lang="ru-RU" sz="12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t"/>
                      <a:r>
                        <a:rPr lang="ru-RU" sz="1200" b="1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КУЛЬТУРА</a:t>
                      </a:r>
                      <a:r>
                        <a:rPr lang="ru-RU" sz="12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КИНЕМАТОГРАФИЯ</a:t>
                      </a:r>
                      <a:endParaRPr lang="ru-RU" sz="12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44 904,3</a:t>
                      </a:r>
                    </a:p>
                  </a:txBody>
                  <a:tcPr marL="0" marR="0" marT="0" marB="0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33 553,7</a:t>
                      </a:r>
                    </a:p>
                  </a:txBody>
                  <a:tcPr marL="0" marR="0" marT="0" marB="0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33 333,8</a:t>
                      </a:r>
                    </a:p>
                  </a:txBody>
                  <a:tcPr marL="0" marR="0" marT="0" marB="0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31250">
                <a:tc>
                  <a:txBody>
                    <a:bodyPr/>
                    <a:lstStyle/>
                    <a:p>
                      <a:pPr marL="0" algn="ctr" defTabSz="914400" rtl="0" fontAlgn="t" latinLnBrk="0"/>
                      <a:r>
                        <a:rPr lang="ru-RU" sz="1200" b="1" u="none" strike="noStrike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0900</a:t>
                      </a:r>
                      <a:endParaRPr lang="ru-RU" sz="1200" b="1" u="none" strike="noStrike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fontAlgn="t" latinLnBrk="0"/>
                      <a:r>
                        <a:rPr lang="ru-RU" sz="1200" b="1" u="none" strike="noStrike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  <a:r>
                        <a:rPr lang="ru-RU" sz="1200" b="1" u="none" strike="noStrike" kern="1200" cap="all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Здравоохранение</a:t>
                      </a:r>
                      <a:endParaRPr lang="ru-RU" sz="1200" b="1" u="none" strike="noStrike" kern="1200" cap="all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245,5</a:t>
                      </a:r>
                    </a:p>
                  </a:txBody>
                  <a:tcPr marL="0" marR="0" marT="0" marB="0" anchor="ctr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144,2</a:t>
                      </a:r>
                    </a:p>
                  </a:txBody>
                  <a:tcPr marL="0" marR="0" marT="0" marB="0" anchor="ctr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99,0</a:t>
                      </a:r>
                    </a:p>
                  </a:txBody>
                  <a:tcPr marL="0" marR="0" marT="0" marB="0" anchor="ctr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31250">
                <a:tc>
                  <a:txBody>
                    <a:bodyPr/>
                    <a:lstStyle/>
                    <a:p>
                      <a:pPr marL="0" algn="ctr" defTabSz="914400" rtl="0" fontAlgn="t" latinLnBrk="0"/>
                      <a:r>
                        <a:rPr lang="ru-RU" sz="1200" b="1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fontAlgn="t" latinLnBrk="0"/>
                      <a:r>
                        <a:rPr lang="ru-RU" sz="1200" b="1" u="none" strike="noStrike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СОЦИАЛЬНАЯ </a:t>
                      </a:r>
                      <a:r>
                        <a:rPr lang="ru-RU" sz="1200" b="1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ПОЛИТИКА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32 372,1</a:t>
                      </a:r>
                    </a:p>
                  </a:txBody>
                  <a:tcPr marL="0" marR="0" marT="0" marB="0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32 372,1</a:t>
                      </a:r>
                    </a:p>
                  </a:txBody>
                  <a:tcPr marL="0" marR="0" marT="0" marB="0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32 372,1</a:t>
                      </a:r>
                    </a:p>
                  </a:txBody>
                  <a:tcPr marL="0" marR="0" marT="0" marB="0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312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1100</a:t>
                      </a:r>
                      <a:endParaRPr lang="ru-RU" sz="12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t"/>
                      <a:r>
                        <a:rPr lang="ru-RU" sz="1200" b="1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ФИЗИЧЕСКАЯ </a:t>
                      </a:r>
                      <a:r>
                        <a:rPr lang="ru-RU" sz="12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КУЛЬТУРА И СПОРТ</a:t>
                      </a:r>
                      <a:endParaRPr lang="ru-RU" sz="12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 marL="0" marR="0" marT="0" marB="0" anchor="ctr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12 500,0</a:t>
                      </a:r>
                    </a:p>
                  </a:txBody>
                  <a:tcPr marL="0" marR="0" marT="0" marB="0" anchor="ctr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 marL="0" marR="0" marT="0" marB="0" anchor="ctr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30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1200</a:t>
                      </a:r>
                      <a:endParaRPr lang="ru-RU" sz="12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t"/>
                      <a:r>
                        <a:rPr lang="ru-RU" sz="1200" b="1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СРЕДСТВА </a:t>
                      </a:r>
                      <a:r>
                        <a:rPr lang="ru-RU" sz="12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МАССОВОЙ ИНФОРМАЦИИ</a:t>
                      </a:r>
                      <a:endParaRPr lang="ru-RU" sz="12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3 681,7</a:t>
                      </a:r>
                    </a:p>
                  </a:txBody>
                  <a:tcPr marL="0" marR="0" marT="0" marB="0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3 458,0</a:t>
                      </a:r>
                    </a:p>
                  </a:txBody>
                  <a:tcPr marL="0" marR="0" marT="0" marB="0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3 320,0</a:t>
                      </a:r>
                    </a:p>
                  </a:txBody>
                  <a:tcPr marL="0" marR="0" marT="0" marB="0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4779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1300</a:t>
                      </a:r>
                      <a:endParaRPr lang="ru-RU" sz="12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t"/>
                      <a:r>
                        <a:rPr lang="ru-RU" sz="1200" b="1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ОБСЛУЖИВАНИЕ </a:t>
                      </a:r>
                      <a:r>
                        <a:rPr lang="ru-RU" sz="12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ГОСУДАРСТВЕННОГО И  </a:t>
                      </a:r>
                      <a:endParaRPr lang="ru-RU" sz="1200" b="1" u="none" strike="noStrike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 algn="l" fontAlgn="t"/>
                      <a:r>
                        <a:rPr lang="ru-RU" sz="1200" b="1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МУНИЦИПАЛЬНОГО ДОЛГА</a:t>
                      </a:r>
                      <a:endParaRPr lang="ru-RU" sz="12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0" marR="0" marT="0" marB="0" anchor="ctr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79,7</a:t>
                      </a:r>
                    </a:p>
                  </a:txBody>
                  <a:tcPr marL="0" marR="0" marT="0" marB="0" anchor="ctr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101,8</a:t>
                      </a:r>
                    </a:p>
                  </a:txBody>
                  <a:tcPr marL="0" marR="0" marT="0" marB="0" anchor="ctr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297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1400</a:t>
                      </a:r>
                      <a:endParaRPr lang="ru-RU" sz="12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t"/>
                      <a:r>
                        <a:rPr lang="ru-RU" sz="1200" b="1" u="none" strike="noStrike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МЕЖБЮДЖЕТНЫЕ ТРАНСФЕРТЫ ОБЩЕГО ХАРАКТЕРА   </a:t>
                      </a:r>
                    </a:p>
                    <a:p>
                      <a:pPr lvl="0" algn="l" fontAlgn="t"/>
                      <a:r>
                        <a:rPr lang="ru-RU" sz="1200" b="1" u="none" strike="noStrike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БЮДЖЕТАМ БЮДЖЕТНОЙ СИСТЕМЫ РФ</a:t>
                      </a:r>
                      <a:endParaRPr lang="ru-RU" sz="1200" b="1" i="0" u="none" strike="noStrike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112 817,7</a:t>
                      </a:r>
                    </a:p>
                  </a:txBody>
                  <a:tcPr marL="0" marR="0" marT="0" marB="0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107 789,4</a:t>
                      </a:r>
                    </a:p>
                  </a:txBody>
                  <a:tcPr marL="0" marR="0" marT="0" marB="0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102 270,0</a:t>
                      </a:r>
                    </a:p>
                  </a:txBody>
                  <a:tcPr marL="0" marR="0" marT="0" marB="0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55342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endParaRPr lang="ru-RU" sz="1200" b="1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1 204 968,7</a:t>
                      </a:r>
                    </a:p>
                  </a:txBody>
                  <a:tcPr marL="0" marR="0" marT="0" marB="0" anchor="ctr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1 125 589,6</a:t>
                      </a:r>
                    </a:p>
                  </a:txBody>
                  <a:tcPr marL="0" marR="0" marT="0" marB="0" anchor="ctr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1 032 539,2</a:t>
                      </a:r>
                    </a:p>
                  </a:txBody>
                  <a:tcPr marL="0" marR="0" marT="0" marB="0" anchor="ctr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4507" y="152400"/>
            <a:ext cx="9129493" cy="7757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alt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72473" y="204282"/>
            <a:ext cx="8929991" cy="7782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</a:rPr>
              <a:t>  </a:t>
            </a: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Расходы бюджета по разделам на 2021 год и плановый период 2022-2023 годов</a:t>
            </a:r>
            <a:r>
              <a:rPr lang="ru-RU" sz="2800" b="1" dirty="0" smtClean="0">
                <a:solidFill>
                  <a:srgbClr val="C00000"/>
                </a:solidFill>
                <a:effectLst/>
                <a:latin typeface="Bookman Old Style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effectLst/>
                <a:latin typeface="Bookman Old Style" pitchFamily="18" charset="0"/>
              </a:rPr>
            </a:br>
            <a:endParaRPr lang="ru-RU" sz="2800" b="1" dirty="0" smtClean="0">
              <a:solidFill>
                <a:srgbClr val="C00000"/>
              </a:solidFill>
              <a:effectLst/>
              <a:latin typeface="Bookman Old Style" pitchFamily="18" charset="0"/>
            </a:endParaRPr>
          </a:p>
        </p:txBody>
      </p:sp>
      <p:sp>
        <p:nvSpPr>
          <p:cNvPr id="9" name="Line 26"/>
          <p:cNvSpPr>
            <a:spLocks noChangeShapeType="1"/>
          </p:cNvSpPr>
          <p:nvPr/>
        </p:nvSpPr>
        <p:spPr bwMode="auto">
          <a:xfrm>
            <a:off x="361218" y="788076"/>
            <a:ext cx="8496300" cy="0"/>
          </a:xfrm>
          <a:prstGeom prst="line">
            <a:avLst/>
          </a:prstGeom>
          <a:noFill/>
          <a:ln w="47625" cmpd="dbl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4591132"/>
      </p:ext>
    </p:extLst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57166"/>
            <a:ext cx="8686800" cy="71438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00B0F0"/>
                </a:solidFill>
                <a:latin typeface="Bookman Old Style" pitchFamily="18" charset="0"/>
              </a:rPr>
              <a:t>      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Программно-целевой метод формирования и расходования бюджетных средств 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dirty="0" smtClean="0"/>
          </a:p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Зачем формировать и исполнять бюджет по программам?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3528" y="1124744"/>
            <a:ext cx="8606760" cy="9190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200" dirty="0" smtClean="0">
                <a:latin typeface="Bookman Old Style" pitchFamily="18" charset="0"/>
              </a:rPr>
              <a:t>	</a:t>
            </a:r>
            <a:r>
              <a:rPr lang="ru-RU" sz="1400" dirty="0" smtClean="0">
                <a:latin typeface="Bookman Old Style" pitchFamily="18" charset="0"/>
              </a:rPr>
              <a:t>В целях повышения эффективности и результативности бюджетных расходов муниципального образования принято решение: формировать и исполнять расходную часть бюджета района через реализацию </a:t>
            </a:r>
            <a:r>
              <a:rPr lang="ru-RU" sz="1400" b="1" dirty="0" smtClean="0">
                <a:latin typeface="Bookman Old Style" pitchFamily="18" charset="0"/>
              </a:rPr>
              <a:t>10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b="1" dirty="0" smtClean="0">
                <a:latin typeface="Bookman Old Style" pitchFamily="18" charset="0"/>
              </a:rPr>
              <a:t>муниципальных программ.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71462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571472" y="4143380"/>
            <a:ext cx="857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ЦЕЛЬ</a:t>
            </a:r>
            <a:endParaRPr lang="ru-RU" dirty="0"/>
          </a:p>
        </p:txBody>
      </p:sp>
      <p:sp>
        <p:nvSpPr>
          <p:cNvPr id="12" name="Стрелка вправо 11"/>
          <p:cNvSpPr/>
          <p:nvPr/>
        </p:nvSpPr>
        <p:spPr>
          <a:xfrm>
            <a:off x="1785918" y="3286124"/>
            <a:ext cx="1143008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Двойная стрелка вверх/вниз 12"/>
          <p:cNvSpPr/>
          <p:nvPr/>
        </p:nvSpPr>
        <p:spPr>
          <a:xfrm>
            <a:off x="2000232" y="2786058"/>
            <a:ext cx="71438" cy="135732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трелка вправо 13"/>
          <p:cNvSpPr/>
          <p:nvPr/>
        </p:nvSpPr>
        <p:spPr>
          <a:xfrm flipV="1">
            <a:off x="2000232" y="2714620"/>
            <a:ext cx="785818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трелка вправо 14"/>
          <p:cNvSpPr/>
          <p:nvPr/>
        </p:nvSpPr>
        <p:spPr>
          <a:xfrm>
            <a:off x="2071670" y="4000504"/>
            <a:ext cx="785818" cy="1428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928926" y="2643182"/>
            <a:ext cx="1643074" cy="28575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Задача 1</a:t>
            </a:r>
            <a:endParaRPr lang="ru-RU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000364" y="3214686"/>
            <a:ext cx="1571636" cy="35719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Задача 2</a:t>
            </a:r>
            <a:endParaRPr lang="ru-RU" b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000364" y="3857628"/>
            <a:ext cx="1571636" cy="35719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Задача 3</a:t>
            </a:r>
            <a:endParaRPr lang="ru-RU" b="1" dirty="0"/>
          </a:p>
        </p:txBody>
      </p:sp>
      <p:sp>
        <p:nvSpPr>
          <p:cNvPr id="19" name="Стрелка вправо 18"/>
          <p:cNvSpPr/>
          <p:nvPr/>
        </p:nvSpPr>
        <p:spPr>
          <a:xfrm>
            <a:off x="4643438" y="2786058"/>
            <a:ext cx="21431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Овал 19"/>
          <p:cNvSpPr/>
          <p:nvPr/>
        </p:nvSpPr>
        <p:spPr>
          <a:xfrm>
            <a:off x="4929190" y="2643182"/>
            <a:ext cx="500066" cy="285752"/>
          </a:xfrm>
          <a:prstGeom prst="ellipse">
            <a:avLst/>
          </a:prstGeom>
          <a:solidFill>
            <a:srgbClr val="41DD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1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Стрелка вправо 20"/>
          <p:cNvSpPr/>
          <p:nvPr/>
        </p:nvSpPr>
        <p:spPr>
          <a:xfrm>
            <a:off x="5500694" y="2786058"/>
            <a:ext cx="35719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>
            <a:off x="5929322" y="2643182"/>
            <a:ext cx="500066" cy="285752"/>
          </a:xfrm>
          <a:prstGeom prst="ellipse">
            <a:avLst/>
          </a:prstGeom>
          <a:solidFill>
            <a:srgbClr val="41DD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6500826" y="2786058"/>
            <a:ext cx="285752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Овал 23"/>
          <p:cNvSpPr/>
          <p:nvPr/>
        </p:nvSpPr>
        <p:spPr>
          <a:xfrm>
            <a:off x="6858016" y="2643182"/>
            <a:ext cx="500066" cy="357190"/>
          </a:xfrm>
          <a:prstGeom prst="ellipse">
            <a:avLst/>
          </a:prstGeom>
          <a:solidFill>
            <a:srgbClr val="41DD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3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5" name="Стрелка вправо 24"/>
          <p:cNvSpPr/>
          <p:nvPr/>
        </p:nvSpPr>
        <p:spPr>
          <a:xfrm>
            <a:off x="4643438" y="3357562"/>
            <a:ext cx="214314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Овал 25"/>
          <p:cNvSpPr/>
          <p:nvPr/>
        </p:nvSpPr>
        <p:spPr>
          <a:xfrm>
            <a:off x="4929190" y="3214686"/>
            <a:ext cx="500066" cy="285752"/>
          </a:xfrm>
          <a:prstGeom prst="ellipse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1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7" name="Стрелка вправо 26"/>
          <p:cNvSpPr/>
          <p:nvPr/>
        </p:nvSpPr>
        <p:spPr>
          <a:xfrm>
            <a:off x="5572132" y="3357562"/>
            <a:ext cx="285752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Овал 27"/>
          <p:cNvSpPr/>
          <p:nvPr/>
        </p:nvSpPr>
        <p:spPr>
          <a:xfrm>
            <a:off x="5929322" y="3214686"/>
            <a:ext cx="500066" cy="285752"/>
          </a:xfrm>
          <a:prstGeom prst="ellipse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9" name="Стрелка вправо 28"/>
          <p:cNvSpPr/>
          <p:nvPr/>
        </p:nvSpPr>
        <p:spPr>
          <a:xfrm>
            <a:off x="6500826" y="3357562"/>
            <a:ext cx="285752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Овал 29"/>
          <p:cNvSpPr/>
          <p:nvPr/>
        </p:nvSpPr>
        <p:spPr>
          <a:xfrm>
            <a:off x="6929454" y="3214686"/>
            <a:ext cx="428628" cy="285752"/>
          </a:xfrm>
          <a:prstGeom prst="ellipse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3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1" name="Стрелка вправо 30"/>
          <p:cNvSpPr/>
          <p:nvPr/>
        </p:nvSpPr>
        <p:spPr>
          <a:xfrm>
            <a:off x="4714876" y="4000504"/>
            <a:ext cx="214314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Овал 31"/>
          <p:cNvSpPr/>
          <p:nvPr/>
        </p:nvSpPr>
        <p:spPr>
          <a:xfrm>
            <a:off x="5000628" y="3857628"/>
            <a:ext cx="500066" cy="285752"/>
          </a:xfrm>
          <a:prstGeom prst="ellipse">
            <a:avLst/>
          </a:prstGeom>
          <a:solidFill>
            <a:srgbClr val="E935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1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" name="Стрелка вправо 32"/>
          <p:cNvSpPr/>
          <p:nvPr/>
        </p:nvSpPr>
        <p:spPr>
          <a:xfrm>
            <a:off x="5643570" y="4000504"/>
            <a:ext cx="21431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Овал 33"/>
          <p:cNvSpPr/>
          <p:nvPr/>
        </p:nvSpPr>
        <p:spPr>
          <a:xfrm>
            <a:off x="5929322" y="3857628"/>
            <a:ext cx="500066" cy="285752"/>
          </a:xfrm>
          <a:prstGeom prst="ellipse">
            <a:avLst/>
          </a:prstGeom>
          <a:solidFill>
            <a:srgbClr val="E935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6" name="Стрелка вправо 35"/>
          <p:cNvSpPr/>
          <p:nvPr/>
        </p:nvSpPr>
        <p:spPr>
          <a:xfrm>
            <a:off x="6500826" y="4000504"/>
            <a:ext cx="28575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Овал 36"/>
          <p:cNvSpPr/>
          <p:nvPr/>
        </p:nvSpPr>
        <p:spPr>
          <a:xfrm>
            <a:off x="6858016" y="3857628"/>
            <a:ext cx="500066" cy="285752"/>
          </a:xfrm>
          <a:prstGeom prst="ellipse">
            <a:avLst/>
          </a:prstGeom>
          <a:solidFill>
            <a:srgbClr val="E935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3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8" name="Правая фигурная скобка 37"/>
          <p:cNvSpPr/>
          <p:nvPr/>
        </p:nvSpPr>
        <p:spPr>
          <a:xfrm>
            <a:off x="7236296" y="2708920"/>
            <a:ext cx="432048" cy="135846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7572396" y="3071810"/>
            <a:ext cx="1464100" cy="7143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latin typeface="Bookman Old Style" pitchFamily="18" charset="0"/>
              </a:rPr>
              <a:t>Показатели эффективности </a:t>
            </a:r>
            <a:endParaRPr lang="ru-RU" sz="1050" b="1" dirty="0">
              <a:latin typeface="Bookman Old Style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71472" y="4500570"/>
            <a:ext cx="81439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Основные преимущества программного бюджета:</a:t>
            </a:r>
          </a:p>
          <a:p>
            <a:r>
              <a:rPr lang="ru-RU" sz="1400" dirty="0" smtClean="0">
                <a:latin typeface="Bookman Old Style" pitchFamily="18" charset="0"/>
              </a:rPr>
              <a:t>-установление ответственности каждого распорядителя бюджетных средств за конкретный результат его деятельности;</a:t>
            </a:r>
          </a:p>
          <a:p>
            <a:r>
              <a:rPr lang="ru-RU" sz="1400" dirty="0" smtClean="0">
                <a:latin typeface="Bookman Old Style" pitchFamily="18" charset="0"/>
              </a:rPr>
              <a:t>-возможность оценки реальных результатов деятельности ведомств в детализации до услуг, работ, мероприятий;</a:t>
            </a:r>
          </a:p>
          <a:p>
            <a:r>
              <a:rPr lang="ru-RU" sz="1400" dirty="0" smtClean="0">
                <a:latin typeface="Bookman Old Style" pitchFamily="18" charset="0"/>
              </a:rPr>
              <a:t>-возможность оценки эффективности работы учреждений в процессе достижения целей, выполнения муниципальных заданий.</a:t>
            </a:r>
          </a:p>
          <a:p>
            <a:endParaRPr lang="ru-RU" sz="1400" dirty="0">
              <a:latin typeface="Bookman Old Style" pitchFamily="18" charset="0"/>
            </a:endParaRPr>
          </a:p>
        </p:txBody>
      </p:sp>
      <p:sp>
        <p:nvSpPr>
          <p:cNvPr id="41" name="Line 26"/>
          <p:cNvSpPr>
            <a:spLocks noChangeShapeType="1"/>
          </p:cNvSpPr>
          <p:nvPr/>
        </p:nvSpPr>
        <p:spPr bwMode="auto">
          <a:xfrm>
            <a:off x="395536" y="1052736"/>
            <a:ext cx="8496300" cy="0"/>
          </a:xfrm>
          <a:prstGeom prst="line">
            <a:avLst/>
          </a:prstGeom>
          <a:noFill/>
          <a:ln w="47625" cmpd="dbl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202019" y="499287"/>
          <a:ext cx="8761228" cy="6231122"/>
        </p:xfrm>
        <a:graphic>
          <a:graphicData uri="http://schemas.openxmlformats.org/drawingml/2006/table">
            <a:tbl>
              <a:tblPr/>
              <a:tblGrid>
                <a:gridCol w="425303"/>
                <a:gridCol w="5061097"/>
                <a:gridCol w="1158949"/>
                <a:gridCol w="1052623"/>
                <a:gridCol w="1063256"/>
              </a:tblGrid>
              <a:tr h="36023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№ п/п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Наименование программы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2021 год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2022 год 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2023 год 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46972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Муниципальная программа «Развитие образования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Черемховского района» на 2018-2023 годы 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845 381,4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788 819,5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708 195,8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1660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Муниципальная программа «</a:t>
                      </a:r>
                      <a:r>
                        <a:rPr kumimoji="0" lang="ru-RU" sz="13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Жилищно-коммунальный комплекс и развитие инфраструктуры в  Черемховском районном муниципальном образовании</a:t>
                      </a: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pitchFamily="34" charset="0"/>
                        </a:rPr>
                        <a:t>»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на 2018-2023 годы 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20 842,7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27 691,7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39 662,8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</a:tr>
              <a:tr h="57985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Муниципальная программа «</a:t>
                      </a:r>
                      <a:r>
                        <a:rPr kumimoji="0" lang="ru-RU" sz="13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Безопасность жизнедеятельности в Черемховском районном муниципальном образовании</a:t>
                      </a: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pitchFamily="34" charset="0"/>
                        </a:rPr>
                        <a:t>» 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на 2018-2023 годы 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6 946,7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5 743,7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5 687,0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2867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Муниципальная программа «</a:t>
                      </a:r>
                      <a:r>
                        <a:rPr kumimoji="0" lang="ru-RU" sz="13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Сохранение и развитие культуры в Черемховском районном муниципальном образовании</a:t>
                      </a: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pitchFamily="34" charset="0"/>
                        </a:rPr>
                        <a:t>» 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на 2018-2023 годы 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54 611,6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47 622,3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41 073,3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</a:tr>
              <a:tr h="58422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Муниципальная программа «</a:t>
                      </a:r>
                      <a:r>
                        <a:rPr kumimoji="0" lang="ru-RU" sz="13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Муниципальное управление в Черемховском районном муниципальном образовании</a:t>
                      </a: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pitchFamily="34" charset="0"/>
                        </a:rPr>
                        <a:t>» 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на 2018-2023 годы 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63 138,2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52 599,2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52 728,5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5233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Муниципальная программа «</a:t>
                      </a:r>
                      <a:r>
                        <a:rPr kumimoji="0" lang="ru-RU" sz="1300" b="1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Управление муниципальными финансами Черемховского районного муниципального образования</a:t>
                      </a: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pitchFamily="34" charset="0"/>
                        </a:rPr>
                        <a:t>»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на 2018-2023 годы </a:t>
                      </a: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pitchFamily="34" charset="0"/>
                        </a:rPr>
                        <a:t> 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154 681,8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141 922,2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136 349,7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</a:tr>
              <a:tr h="54169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Муниципальная программа «</a:t>
                      </a:r>
                      <a:r>
                        <a:rPr kumimoji="0" lang="ru-RU" sz="13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Здоровье населения в Черемховском районном муниципальном образовании</a:t>
                      </a: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pitchFamily="34" charset="0"/>
                        </a:rPr>
                        <a:t>» 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на 2018-2023 годы 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245,5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144,2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99,0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8479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Муниципальная программа «</a:t>
                      </a:r>
                      <a:r>
                        <a:rPr kumimoji="0" lang="ru-RU" sz="13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Управление муниципальным имуществом Черемховского районного муниципального образования</a:t>
                      </a: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pitchFamily="34" charset="0"/>
                        </a:rPr>
                        <a:t>»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на 2018-2023 годы 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42 935,2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34 532,1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34 356,8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</a:tr>
              <a:tr h="49261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1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Муниципальная программа </a:t>
                      </a: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pitchFamily="34" charset="0"/>
                        </a:rPr>
                        <a:t>«</a:t>
                      </a:r>
                      <a:r>
                        <a:rPr kumimoji="0" lang="ru-RU" sz="1300" b="1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Социальная поддержка населения Черемховского районного муниципального образования</a:t>
                      </a: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pitchFamily="34" charset="0"/>
                        </a:rPr>
                        <a:t>» 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на 2018-2023 годы 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332,2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332,2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332,2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9973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Муниципальная программа </a:t>
                      </a: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pitchFamily="34" charset="0"/>
                        </a:rPr>
                        <a:t>«</a:t>
                      </a:r>
                      <a:r>
                        <a:rPr kumimoji="0" lang="ru-RU" sz="13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Молодежная политика и спорт в Черемховском районном муниципальном образовании</a:t>
                      </a: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pitchFamily="34" charset="0"/>
                        </a:rPr>
                        <a:t>» 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на 2018-2023 годы 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1 337,0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13 337,0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1 337,0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-72473" y="0"/>
            <a:ext cx="8929991" cy="389106"/>
          </a:xfrm>
          <a:prstGeom prst="rect">
            <a:avLst/>
          </a:prstGeom>
        </p:spPr>
        <p:txBody>
          <a:bodyPr vert="horz" anchor="ctr">
            <a:normAutofit fontScale="975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dirty="0" smtClean="0">
                <a:solidFill>
                  <a:srgbClr val="C00000"/>
                </a:solidFill>
                <a:latin typeface="Bookman Old Style" pitchFamily="18" charset="0"/>
              </a:rPr>
              <a:t> 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Муниципальные программы</a:t>
            </a:r>
          </a:p>
        </p:txBody>
      </p:sp>
      <p:sp>
        <p:nvSpPr>
          <p:cNvPr id="6" name="Line 26"/>
          <p:cNvSpPr>
            <a:spLocks noChangeShapeType="1"/>
          </p:cNvSpPr>
          <p:nvPr/>
        </p:nvSpPr>
        <p:spPr bwMode="auto">
          <a:xfrm>
            <a:off x="361218" y="389106"/>
            <a:ext cx="8496300" cy="0"/>
          </a:xfrm>
          <a:prstGeom prst="line">
            <a:avLst/>
          </a:prstGeom>
          <a:noFill/>
          <a:ln w="47625" cmpd="dbl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231494" y="3574261"/>
            <a:ext cx="2711700" cy="1594235"/>
          </a:xfrm>
          <a:prstGeom prst="roundRect">
            <a:avLst/>
          </a:prstGeom>
          <a:solidFill>
            <a:srgbClr val="CBFAA8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ctr"/>
            <a:endParaRPr lang="ru-RU" sz="1500" dirty="0">
              <a:solidFill>
                <a:schemeClr val="tx1"/>
              </a:solidFill>
              <a:latin typeface="Times New Roman" pitchFamily="18" charset="0"/>
            </a:endParaRPr>
          </a:p>
          <a:p>
            <a:pPr algn="ctr"/>
            <a:endParaRPr lang="ru-RU" sz="150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ctr"/>
            <a:endParaRPr lang="ru-RU" sz="1500" dirty="0">
              <a:solidFill>
                <a:schemeClr val="tx1"/>
              </a:solidFill>
              <a:latin typeface="Times New Roman" pitchFamily="18" charset="0"/>
            </a:endParaRPr>
          </a:p>
          <a:p>
            <a:pPr algn="ctr"/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</a:rPr>
              <a:t>Повышение эффективности дошкольного,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общего образования;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endParaRPr lang="ru-RU" sz="150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ctr"/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</a:rPr>
              <a:t>Развитие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</a:rPr>
              <a:t>системы дополнительного образования</a:t>
            </a:r>
          </a:p>
          <a:p>
            <a:pPr algn="ctr"/>
            <a:endParaRPr lang="ru-RU" sz="1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5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208417" y="3609491"/>
            <a:ext cx="2889670" cy="1221771"/>
          </a:xfrm>
          <a:prstGeom prst="roundRect">
            <a:avLst/>
          </a:prstGeom>
          <a:solidFill>
            <a:srgbClr val="CBFAA8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управление в сфере образования; Профилактика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суицидальных попыток среди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несовершеннолетних</a:t>
            </a:r>
          </a:p>
          <a:p>
            <a:pPr algn="ctr"/>
            <a:endParaRPr lang="ru-RU" sz="1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29609" y="2196156"/>
            <a:ext cx="2573477" cy="1140825"/>
          </a:xfrm>
          <a:prstGeom prst="rect">
            <a:avLst/>
          </a:prstGeom>
          <a:solidFill>
            <a:srgbClr val="D38F9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Подпрограмма "Развитие дошкольного, общего и дополнительного образования" на 2018-2023 годы</a:t>
            </a:r>
          </a:p>
        </p:txBody>
      </p:sp>
      <p:sp>
        <p:nvSpPr>
          <p:cNvPr id="42" name="Пятиугольник 41"/>
          <p:cNvSpPr/>
          <p:nvPr/>
        </p:nvSpPr>
        <p:spPr>
          <a:xfrm>
            <a:off x="329609" y="1238366"/>
            <a:ext cx="6276464" cy="797442"/>
          </a:xfrm>
          <a:prstGeom prst="homePlate">
            <a:avLst/>
          </a:prstGeom>
          <a:solidFill>
            <a:srgbClr val="73E84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всех необходимых условий по достижению качественного образования, соответствующего требованиям современного общества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112999" y="2214818"/>
            <a:ext cx="3090694" cy="116242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Подпрограмма "Обеспечение реализации муниципальной программы и прочие мероприятия в области образования" на 2018 – 2023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годы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1512887" y="3336981"/>
            <a:ext cx="206920" cy="209189"/>
          </a:xfrm>
          <a:prstGeom prst="downArrow">
            <a:avLst/>
          </a:prstGeom>
          <a:solidFill>
            <a:srgbClr val="D38F9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Стрелка вниз 44"/>
          <p:cNvSpPr/>
          <p:nvPr/>
        </p:nvSpPr>
        <p:spPr>
          <a:xfrm>
            <a:off x="4549792" y="3400302"/>
            <a:ext cx="196869" cy="175105"/>
          </a:xfrm>
          <a:prstGeom prst="downArrow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194" name="Picture 2" descr="C:\Users\Eva\Downloads\large-27012.jp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94" y="5149541"/>
            <a:ext cx="2662177" cy="170845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Eva\Downloads\img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519" y="4890489"/>
            <a:ext cx="2804734" cy="192660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Eva\Downloads\img2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113" y="2948474"/>
            <a:ext cx="2984888" cy="19962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Eva\Downloads\image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693" y="4929297"/>
            <a:ext cx="2865662" cy="184898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Line 26"/>
          <p:cNvSpPr>
            <a:spLocks noChangeShapeType="1"/>
          </p:cNvSpPr>
          <p:nvPr/>
        </p:nvSpPr>
        <p:spPr bwMode="auto">
          <a:xfrm>
            <a:off x="361218" y="1050723"/>
            <a:ext cx="8496300" cy="0"/>
          </a:xfrm>
          <a:prstGeom prst="line">
            <a:avLst/>
          </a:prstGeom>
          <a:noFill/>
          <a:ln w="47625" cmpd="dbl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7" name="Заголовок 6"/>
          <p:cNvSpPr txBox="1">
            <a:spLocks/>
          </p:cNvSpPr>
          <p:nvPr/>
        </p:nvSpPr>
        <p:spPr>
          <a:xfrm>
            <a:off x="502686" y="75816"/>
            <a:ext cx="8424153" cy="94442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«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Развитие образования в Черемховском районном муниципальном образовании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» на 2018-2023 годы  </a:t>
            </a:r>
            <a:endParaRPr lang="ru-RU" sz="1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18" name="Выноска со стрелкой вниз 17"/>
          <p:cNvSpPr/>
          <p:nvPr/>
        </p:nvSpPr>
        <p:spPr>
          <a:xfrm>
            <a:off x="6588224" y="1268760"/>
            <a:ext cx="2448272" cy="1889448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2026"/>
            </a:avLst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 год – 845 381,4 тыс. руб.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год – 788 819,5 тыс. руб.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год – 708 195,8 тыс. руб.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risevo.cheredu.ru/images/SAM_98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5357827"/>
            <a:ext cx="2214578" cy="1500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http://kluchy.ucoz.ru/d-s_d-kljuchi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2714620"/>
            <a:ext cx="2714644" cy="1774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3286124"/>
            <a:ext cx="1460902" cy="926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2214554"/>
            <a:ext cx="1233953" cy="1143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Line 26"/>
          <p:cNvSpPr>
            <a:spLocks noChangeShapeType="1"/>
          </p:cNvSpPr>
          <p:nvPr/>
        </p:nvSpPr>
        <p:spPr bwMode="auto">
          <a:xfrm>
            <a:off x="361218" y="1050723"/>
            <a:ext cx="8496300" cy="0"/>
          </a:xfrm>
          <a:prstGeom prst="line">
            <a:avLst/>
          </a:prstGeom>
          <a:noFill/>
          <a:ln w="47625" cmpd="dbl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21" name="Скругленная прямоугольная выноска 20"/>
          <p:cNvSpPr/>
          <p:nvPr/>
        </p:nvSpPr>
        <p:spPr>
          <a:xfrm>
            <a:off x="357158" y="1357298"/>
            <a:ext cx="2496269" cy="857256"/>
          </a:xfrm>
          <a:prstGeom prst="wedgeRoundRectCallout">
            <a:avLst>
              <a:gd name="adj1" fmla="val -18157"/>
              <a:gd name="adj2" fmla="val 73434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содержание муниципальных образовательных организаций дошкольного, общего и дополнительного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образования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71406" y="4143380"/>
            <a:ext cx="3071834" cy="1071570"/>
          </a:xfrm>
          <a:prstGeom prst="wedgeRoundRectCallout">
            <a:avLst>
              <a:gd name="adj1" fmla="val -36077"/>
              <a:gd name="adj2" fmla="val 63455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условий безопасности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школьных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перевозок для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обеспечения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доступа к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качественному образованию 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 в том числе приобретение школьного                автобуса на  сумму 1 889,0 тыс. руб.)</a:t>
            </a:r>
          </a:p>
          <a:p>
            <a:pPr algn="ctr"/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3214678" y="4286256"/>
            <a:ext cx="2500330" cy="571504"/>
          </a:xfrm>
          <a:prstGeom prst="wedgeRoundRectCallout">
            <a:avLst>
              <a:gd name="adj1" fmla="val -2888"/>
              <a:gd name="adj2" fmla="val 64810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Установка вентиляционного оборудования ДОУ Рысево</a:t>
            </a:r>
          </a:p>
        </p:txBody>
      </p:sp>
      <p:sp>
        <p:nvSpPr>
          <p:cNvPr id="5" name="Овал 4"/>
          <p:cNvSpPr/>
          <p:nvPr/>
        </p:nvSpPr>
        <p:spPr>
          <a:xfrm>
            <a:off x="1643042" y="2143116"/>
            <a:ext cx="1349828" cy="603505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102 798,6 тыс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ая прямоугольная выноска 25"/>
          <p:cNvSpPr/>
          <p:nvPr/>
        </p:nvSpPr>
        <p:spPr>
          <a:xfrm>
            <a:off x="5429256" y="1492375"/>
            <a:ext cx="3428262" cy="1150807"/>
          </a:xfrm>
          <a:prstGeom prst="wedgeRoundRectCallout">
            <a:avLst>
              <a:gd name="adj1" fmla="val -1495"/>
              <a:gd name="adj2" fmla="val 65982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государственных гарантий реализации прав на получение общедоступного и бесплатного дошкольного, начального общего, основного общего, среднего общего образования в муниципальных образовательных организациях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16450" y="1091820"/>
            <a:ext cx="7818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>
                <a:solidFill>
                  <a:srgbClr val="566444"/>
                </a:solidFill>
                <a:latin typeface="+mj-lt"/>
                <a:cs typeface="Times New Roman" panose="02020603050405020304" pitchFamily="18" charset="0"/>
              </a:rPr>
              <a:t>Основные </a:t>
            </a:r>
            <a:r>
              <a:rPr lang="ru-RU" sz="1600" b="1" i="1" dirty="0" smtClean="0">
                <a:solidFill>
                  <a:srgbClr val="566444"/>
                </a:solidFill>
                <a:latin typeface="+mj-lt"/>
                <a:cs typeface="Times New Roman" panose="02020603050405020304" pitchFamily="18" charset="0"/>
              </a:rPr>
              <a:t>мероприятия муниципальной программы в 2021 году</a:t>
            </a:r>
            <a:endParaRPr lang="ru-RU" sz="1600" i="1" dirty="0">
              <a:solidFill>
                <a:srgbClr val="566444"/>
              </a:solidFill>
              <a:latin typeface="+mj-lt"/>
            </a:endParaRPr>
          </a:p>
        </p:txBody>
      </p:sp>
      <p:sp>
        <p:nvSpPr>
          <p:cNvPr id="29" name="Заголовок 6"/>
          <p:cNvSpPr txBox="1">
            <a:spLocks/>
          </p:cNvSpPr>
          <p:nvPr/>
        </p:nvSpPr>
        <p:spPr>
          <a:xfrm>
            <a:off x="502686" y="75816"/>
            <a:ext cx="8424153" cy="94442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«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Развитие образования в Черемховском районном муниципальном образовании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» на 2018-2023 годы  </a:t>
            </a:r>
            <a:endParaRPr lang="ru-RU" sz="1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7643834" y="2571744"/>
            <a:ext cx="1260130" cy="56427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646 817,8 тыс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6" name="Picture 8" descr="http://girnyk.dn.ua/_pu/24/2335443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43240" y="2285991"/>
            <a:ext cx="2143140" cy="1330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2928927" y="1428736"/>
            <a:ext cx="2428892" cy="785818"/>
          </a:xfrm>
          <a:prstGeom prst="wedgeRoundRectCallout">
            <a:avLst>
              <a:gd name="adj1" fmla="val -798"/>
              <a:gd name="adj2" fmla="val 78888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помещениях образовательных организаций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противопожарных мероприятий </a:t>
            </a:r>
          </a:p>
        </p:txBody>
      </p:sp>
      <p:sp>
        <p:nvSpPr>
          <p:cNvPr id="22" name="Овал 21"/>
          <p:cNvSpPr/>
          <p:nvPr/>
        </p:nvSpPr>
        <p:spPr>
          <a:xfrm>
            <a:off x="4214810" y="2143116"/>
            <a:ext cx="1172696" cy="56427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2 771,4</a:t>
            </a:r>
          </a:p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Скругленная прямоугольная выноска 29"/>
          <p:cNvSpPr/>
          <p:nvPr/>
        </p:nvSpPr>
        <p:spPr>
          <a:xfrm>
            <a:off x="3071802" y="3571876"/>
            <a:ext cx="2428892" cy="642942"/>
          </a:xfrm>
          <a:prstGeom prst="wedgeRoundRectCallout">
            <a:avLst>
              <a:gd name="adj1" fmla="val 52929"/>
              <a:gd name="adj2" fmla="val -91799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Ремонт системы отопления и кровли в ДОУ с. Новогромово</a:t>
            </a:r>
          </a:p>
        </p:txBody>
      </p:sp>
      <p:sp>
        <p:nvSpPr>
          <p:cNvPr id="31" name="Овал 30"/>
          <p:cNvSpPr/>
          <p:nvPr/>
        </p:nvSpPr>
        <p:spPr>
          <a:xfrm>
            <a:off x="5286380" y="2714620"/>
            <a:ext cx="1172696" cy="56427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1 000,0</a:t>
            </a:r>
          </a:p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кругленная прямоугольная выноска 31"/>
          <p:cNvSpPr/>
          <p:nvPr/>
        </p:nvSpPr>
        <p:spPr>
          <a:xfrm>
            <a:off x="5857884" y="4286256"/>
            <a:ext cx="3143272" cy="1143008"/>
          </a:xfrm>
          <a:prstGeom prst="wedgeRoundRectCallout">
            <a:avLst>
              <a:gd name="adj1" fmla="val -3240"/>
              <a:gd name="adj2" fmla="val -65685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ремонт приемных комнат в ДОУ д. Ключи – 300 тыс.руб.; ремонт кровли в СОШ № 3 – 250 тыс.руб.; замена окон в ДОУ с. Саянское – 150 тыс.руб.; </a:t>
            </a:r>
          </a:p>
        </p:txBody>
      </p:sp>
      <p:sp>
        <p:nvSpPr>
          <p:cNvPr id="33" name="Овал 32"/>
          <p:cNvSpPr/>
          <p:nvPr/>
        </p:nvSpPr>
        <p:spPr>
          <a:xfrm>
            <a:off x="7643834" y="3714752"/>
            <a:ext cx="1143008" cy="56427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700</a:t>
            </a:r>
          </a:p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7715272" y="5500702"/>
            <a:ext cx="1172696" cy="56427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1 919,1</a:t>
            </a:r>
          </a:p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Скругленная прямоугольная выноска 33"/>
          <p:cNvSpPr/>
          <p:nvPr/>
        </p:nvSpPr>
        <p:spPr>
          <a:xfrm>
            <a:off x="1142976" y="2786058"/>
            <a:ext cx="2428892" cy="642942"/>
          </a:xfrm>
          <a:prstGeom prst="wedgeRoundRectCallout">
            <a:avLst>
              <a:gd name="adj1" fmla="val -852"/>
              <a:gd name="adj2" fmla="val 35523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ремонт котельного оборудования (СОШ Н. Иреть и Новостройка, ДОУ В.Булай)</a:t>
            </a:r>
          </a:p>
        </p:txBody>
      </p:sp>
      <p:sp>
        <p:nvSpPr>
          <p:cNvPr id="35" name="Овал 34"/>
          <p:cNvSpPr/>
          <p:nvPr/>
        </p:nvSpPr>
        <p:spPr>
          <a:xfrm>
            <a:off x="1714480" y="3500438"/>
            <a:ext cx="1172696" cy="56427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1 700,0</a:t>
            </a:r>
          </a:p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Скругленная прямоугольная выноска 35"/>
          <p:cNvSpPr/>
          <p:nvPr/>
        </p:nvSpPr>
        <p:spPr>
          <a:xfrm>
            <a:off x="6500826" y="6143644"/>
            <a:ext cx="2428892" cy="571504"/>
          </a:xfrm>
          <a:prstGeom prst="wedgeRoundRectCallout">
            <a:avLst>
              <a:gd name="adj1" fmla="val -2966"/>
              <a:gd name="adj2" fmla="val -79918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капитальных ремонтов образовательных организаций  СОШ Рысево</a:t>
            </a:r>
          </a:p>
        </p:txBody>
      </p:sp>
      <p:sp>
        <p:nvSpPr>
          <p:cNvPr id="37" name="Овал 36"/>
          <p:cNvSpPr/>
          <p:nvPr/>
        </p:nvSpPr>
        <p:spPr>
          <a:xfrm>
            <a:off x="4357686" y="4929198"/>
            <a:ext cx="1428760" cy="428628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200,0</a:t>
            </a:r>
          </a:p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Скругленная прямоугольная выноска 37"/>
          <p:cNvSpPr/>
          <p:nvPr/>
        </p:nvSpPr>
        <p:spPr>
          <a:xfrm>
            <a:off x="3357554" y="6072206"/>
            <a:ext cx="2428892" cy="571504"/>
          </a:xfrm>
          <a:prstGeom prst="wedgeRoundRectCallout">
            <a:avLst>
              <a:gd name="adj1" fmla="val -73636"/>
              <a:gd name="adj2" fmla="val -3757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инструментальное обследование зданий  МКУ ЦВР и ООШ В.Иреть</a:t>
            </a:r>
          </a:p>
        </p:txBody>
      </p:sp>
      <p:pic>
        <p:nvPicPr>
          <p:cNvPr id="32786" name="Picture 18" descr="НОВЫЙ АВТОБУС ДЛЯ БЕЛЬСКОЙ ШКОЛЫ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5232170"/>
            <a:ext cx="2357454" cy="16258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Овал 22"/>
          <p:cNvSpPr/>
          <p:nvPr/>
        </p:nvSpPr>
        <p:spPr>
          <a:xfrm>
            <a:off x="0" y="5357826"/>
            <a:ext cx="1285884" cy="500066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10 420,8 тыс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2214546" y="6286520"/>
            <a:ext cx="1172696" cy="42139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400</a:t>
            </a:r>
          </a:p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Скругленная прямоугольная выноска 39"/>
          <p:cNvSpPr/>
          <p:nvPr/>
        </p:nvSpPr>
        <p:spPr>
          <a:xfrm>
            <a:off x="3357554" y="5429264"/>
            <a:ext cx="2428892" cy="571504"/>
          </a:xfrm>
          <a:prstGeom prst="wedgeRoundRectCallout">
            <a:avLst>
              <a:gd name="adj1" fmla="val -61916"/>
              <a:gd name="adj2" fmla="val 2281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модернизация объектов теплоснабжения (СОШ Н. Иреть и Новостройка, ДОУ В.Булай)</a:t>
            </a:r>
          </a:p>
        </p:txBody>
      </p:sp>
      <p:sp>
        <p:nvSpPr>
          <p:cNvPr id="41" name="Овал 40"/>
          <p:cNvSpPr/>
          <p:nvPr/>
        </p:nvSpPr>
        <p:spPr>
          <a:xfrm>
            <a:off x="2285984" y="5286388"/>
            <a:ext cx="1172696" cy="42139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3 259,0</a:t>
            </a:r>
          </a:p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84838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6" name="Picture 6" descr="https://r1.nubex.ru/s13796-098/f892_fa/hdr_69fe2e4992b0a6f8eae6bddf2d9dc30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5013176"/>
            <a:ext cx="2459695" cy="720080"/>
          </a:xfrm>
          <a:prstGeom prst="rect">
            <a:avLst/>
          </a:prstGeom>
          <a:noFill/>
        </p:spPr>
      </p:pic>
      <p:pic>
        <p:nvPicPr>
          <p:cNvPr id="2" name="Picture 4" descr="http://belsk-school.my1.ru/trufanov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7237" y="3717032"/>
            <a:ext cx="2089259" cy="1472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2" name="Picture 2" descr="https://otvet.imgsmail.ru/download/281411490_423c7fe139c1b94e22acb94122e89320_8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4149080"/>
            <a:ext cx="1572888" cy="104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698" name="Picture 2" descr="http://900igr.net/up/datas/67470/03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5500678"/>
            <a:ext cx="1968117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Eva\Desktop\3a0929b76bb1fada1e90287bc32ec33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72816"/>
            <a:ext cx="2259948" cy="14732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C:\Users\Eva\Desktop\2764239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40968"/>
            <a:ext cx="2571597" cy="192882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Line 26"/>
          <p:cNvSpPr>
            <a:spLocks noChangeShapeType="1"/>
          </p:cNvSpPr>
          <p:nvPr/>
        </p:nvSpPr>
        <p:spPr bwMode="auto">
          <a:xfrm>
            <a:off x="361218" y="1050723"/>
            <a:ext cx="8496300" cy="0"/>
          </a:xfrm>
          <a:prstGeom prst="line">
            <a:avLst/>
          </a:prstGeom>
          <a:noFill/>
          <a:ln w="47625" cmpd="dbl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214282" y="1428736"/>
            <a:ext cx="4786346" cy="1857388"/>
          </a:xfrm>
          <a:prstGeom prst="wedgeRoundRectCallout">
            <a:avLst>
              <a:gd name="adj1" fmla="val -22177"/>
              <a:gd name="adj2" fmla="val 58539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осуществление отдельных областных государственных полномочий по:</a:t>
            </a:r>
          </a:p>
          <a:p>
            <a:pPr>
              <a:buFont typeface="Wingdings" pitchFamily="2" charset="2"/>
              <a:buChar char="Ø"/>
            </a:pPr>
            <a:r>
              <a:rPr lang="ru-RU" sz="12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предоставлению мер социальной поддержки многодетным и малоимущим семьям – 15 648,6 тыс.руб.;</a:t>
            </a:r>
          </a:p>
          <a:p>
            <a:pPr>
              <a:buFont typeface="Wingdings" pitchFamily="2" charset="2"/>
              <a:buChar char="Ø"/>
            </a:pPr>
            <a:r>
              <a:rPr lang="ru-RU" sz="12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питание детей-инвалидов –  555,7 тыс.руб.;</a:t>
            </a:r>
          </a:p>
          <a:p>
            <a:pPr>
              <a:buFont typeface="Wingdings" pitchFamily="2" charset="2"/>
              <a:buChar char="Ø"/>
            </a:pPr>
            <a:r>
              <a:rPr lang="ru-RU" sz="12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двухразовое питание обучающихся с ОВЗ – 7 337,5 тыс.руб.</a:t>
            </a:r>
          </a:p>
          <a:p>
            <a:pPr>
              <a:buFont typeface="Wingdings" pitchFamily="2" charset="2"/>
              <a:buChar char="Ø"/>
            </a:pPr>
            <a:r>
              <a:rPr lang="ru-RU" sz="12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обеспечение питьевым молоком обучающихся с 1 по 4 классы – 3 520,0 тыс.руб.;</a:t>
            </a:r>
          </a:p>
          <a:p>
            <a:pPr>
              <a:buFont typeface="Wingdings" pitchFamily="2" charset="2"/>
              <a:buChar char="Ø"/>
            </a:pPr>
            <a:r>
              <a:rPr lang="ru-RU" sz="12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бесплатное горячее питание обучающихся – 27 175,2 тыс.руб.</a:t>
            </a:r>
            <a:endParaRPr lang="ru-RU" sz="125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85720" y="3357562"/>
            <a:ext cx="1254793" cy="449186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41 313,3 </a:t>
            </a:r>
          </a:p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тыс. руб.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5652120" y="5661248"/>
            <a:ext cx="2629795" cy="930042"/>
          </a:xfrm>
          <a:prstGeom prst="wedgeRoundRectCallout">
            <a:avLst>
              <a:gd name="adj1" fmla="val -1314"/>
              <a:gd name="adj2" fmla="val 66588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разработка 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ПСД на капитальный ремонт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ДОУ с. Парфеново, </a:t>
            </a:r>
          </a:p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СОШ  с. Зерновое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7878706" y="6309320"/>
            <a:ext cx="1265294" cy="44982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2 200</a:t>
            </a:r>
          </a:p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>
            <a:off x="5214943" y="1500174"/>
            <a:ext cx="3571899" cy="642942"/>
          </a:xfrm>
          <a:prstGeom prst="wedgeRoundRectCallout">
            <a:avLst>
              <a:gd name="adj1" fmla="val 33524"/>
              <a:gd name="adj2" fmla="val 95016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отдыха детей в каникулярное время в лагерях с дневным пребыванием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детей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7524328" y="2492896"/>
            <a:ext cx="1392077" cy="56427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2 687,9</a:t>
            </a:r>
          </a:p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тыс. руб.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ая прямоугольная выноска 23"/>
          <p:cNvSpPr/>
          <p:nvPr/>
        </p:nvSpPr>
        <p:spPr>
          <a:xfrm>
            <a:off x="2771800" y="5157192"/>
            <a:ext cx="2262456" cy="677628"/>
          </a:xfrm>
          <a:prstGeom prst="wedgeRoundRectCallout">
            <a:avLst>
              <a:gd name="adj1" fmla="val -10282"/>
              <a:gd name="adj2" fmla="val 96015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оборудованием пунктов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проведения ЕГЭ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2771800" y="6093296"/>
            <a:ext cx="1039690" cy="438318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764,0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Заголовок 6"/>
          <p:cNvSpPr txBox="1">
            <a:spLocks/>
          </p:cNvSpPr>
          <p:nvPr/>
        </p:nvSpPr>
        <p:spPr>
          <a:xfrm>
            <a:off x="411617" y="104503"/>
            <a:ext cx="8424153" cy="83992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«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Развитие образования в Черемховском районном муниципальном образовании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» на 2018-2023 годы  </a:t>
            </a:r>
            <a:endParaRPr lang="ru-RU" sz="1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60288" y="1091820"/>
            <a:ext cx="7818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>
                <a:solidFill>
                  <a:srgbClr val="566444"/>
                </a:solidFill>
                <a:latin typeface="+mj-lt"/>
                <a:cs typeface="Times New Roman" panose="02020603050405020304" pitchFamily="18" charset="0"/>
              </a:rPr>
              <a:t>Основные </a:t>
            </a:r>
            <a:r>
              <a:rPr lang="ru-RU" sz="1600" b="1" i="1" dirty="0" smtClean="0">
                <a:solidFill>
                  <a:srgbClr val="566444"/>
                </a:solidFill>
                <a:latin typeface="+mj-lt"/>
                <a:cs typeface="Times New Roman" panose="02020603050405020304" pitchFamily="18" charset="0"/>
              </a:rPr>
              <a:t>мероприятия муниципальной программы в 2020 году</a:t>
            </a:r>
            <a:endParaRPr lang="ru-RU" sz="1600" i="1" dirty="0">
              <a:solidFill>
                <a:srgbClr val="566444"/>
              </a:solidFill>
              <a:latin typeface="+mj-lt"/>
            </a:endParaRPr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5220072" y="3068960"/>
            <a:ext cx="2301564" cy="777351"/>
          </a:xfrm>
          <a:prstGeom prst="wedgeRoundRectCallout">
            <a:avLst>
              <a:gd name="adj1" fmla="val 62611"/>
              <a:gd name="adj2" fmla="val 5124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занятости несовершеннолетних граждан в возрасте от 14 до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18 лет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2699792" y="4221088"/>
            <a:ext cx="1215768" cy="517529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471,6</a:t>
            </a:r>
          </a:p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тыс. руб.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ая прямоугольная выноска 21"/>
          <p:cNvSpPr/>
          <p:nvPr/>
        </p:nvSpPr>
        <p:spPr>
          <a:xfrm>
            <a:off x="251520" y="4941168"/>
            <a:ext cx="2304256" cy="864096"/>
          </a:xfrm>
          <a:prstGeom prst="wedgeRoundRectCallout">
            <a:avLst>
              <a:gd name="adj1" fmla="val 2189"/>
              <a:gd name="adj2" fmla="val 62714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квалификации сотрудников образовательных организаций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ая прямоугольная выноска 22"/>
          <p:cNvSpPr/>
          <p:nvPr/>
        </p:nvSpPr>
        <p:spPr>
          <a:xfrm>
            <a:off x="2771800" y="3356992"/>
            <a:ext cx="2301564" cy="777351"/>
          </a:xfrm>
          <a:prstGeom prst="wedgeRoundRectCallout">
            <a:avLst>
              <a:gd name="adj1" fmla="val 2189"/>
              <a:gd name="adj2" fmla="val 62714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приобретение вычислительной техники для малокомплектных школ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323528" y="5949280"/>
            <a:ext cx="1215768" cy="517529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372,0</a:t>
            </a:r>
          </a:p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тыс. руб.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7812360" y="3212976"/>
            <a:ext cx="1080120" cy="57606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120,0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ая прямоугольная выноска 27"/>
          <p:cNvSpPr/>
          <p:nvPr/>
        </p:nvSpPr>
        <p:spPr>
          <a:xfrm>
            <a:off x="5292080" y="4005064"/>
            <a:ext cx="2088232" cy="1008112"/>
          </a:xfrm>
          <a:prstGeom prst="wedgeRoundRectCallout">
            <a:avLst>
              <a:gd name="adj1" fmla="val 62611"/>
              <a:gd name="adj2" fmla="val 5124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организацию и проведение муниципальных и участие в региональных мероприятиях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8063880" y="4509120"/>
            <a:ext cx="1080120" cy="504056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1 031,8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66384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654032"/>
          </a:xfrm>
        </p:spPr>
        <p:txBody>
          <a:bodyPr>
            <a:noAutofit/>
          </a:bodyPr>
          <a:lstStyle/>
          <a:p>
            <a:r>
              <a:rPr lang="ru-RU" sz="25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Муниципальные образования Черемховского района</a:t>
            </a:r>
            <a:endParaRPr lang="ru-RU" sz="25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026" name="AutoShape 2" descr="C:\Users\%D0%93%D0%B0%D0%B9%D0%B4%D1%83%D0%BA\Desktop\83cd46c0426172c1ecf613a54996af4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8" name="AutoShape 4" descr="C:\Users\%D0%93%D0%B0%D0%B9%D0%B4%D1%83%D0%BA\Desktop\83cd46c0426172c1ecf613a54996af4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0" name="AutoShape 6" descr="C:\Users\%D0%93%D0%B0%D0%B9%D0%B4%D1%83%D0%BA\Desktop\83cd46c0426172c1ecf613a54996af4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4" name="AutoShape 10" descr="C:\Users\%D0%93%D0%B0%D0%B9%D0%B4%D1%83%D0%BA\Desktop\83cd46c0426172c1ecf613a54996af4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6" name="AutoShape 12" descr="C:\Users\%D0%93%D0%B0%D0%B9%D0%B4%D1%83%D0%BA\Desktop\83cd46c0426172c1ecf613a54996af4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8" name="AutoShape 14" descr="C:\Users\%D0%93%D0%B0%D0%B9%D0%B4%D1%83%D0%BA\Desktop\flag_cheremhovo_regio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0" name="AutoShape 16" descr="C:\Users\%D0%93%D0%B0%D0%B9%D0%B4%D1%83%D0%BA\Desktop\flag_cheremhovo_regio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64513" name="Picture 1" descr="C:\Users\Гайдук\Desktop\ea2f7b9b2df4b88878e6a4e425fbaa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071546"/>
            <a:ext cx="8229600" cy="5286412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857224" y="1428736"/>
            <a:ext cx="7715304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None/>
            </a:pPr>
            <a:r>
              <a:rPr lang="ru-RU" sz="21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Михайловское городское поселение</a:t>
            </a:r>
          </a:p>
          <a:p>
            <a:pPr marL="514350" indent="-514350">
              <a:buNone/>
            </a:pPr>
            <a:endParaRPr lang="ru-RU" sz="21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marL="514350" indent="-514350">
              <a:buNone/>
            </a:pPr>
            <a:r>
              <a:rPr lang="ru-RU" sz="21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 </a:t>
            </a:r>
          </a:p>
          <a:p>
            <a:pPr marL="514350" indent="-514350">
              <a:buNone/>
            </a:pPr>
            <a:r>
              <a:rPr lang="ru-RU" sz="21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Сельские поселения:</a:t>
            </a:r>
          </a:p>
          <a:p>
            <a:pPr marL="514350" indent="-514350">
              <a:buNone/>
            </a:pPr>
            <a:r>
              <a:rPr lang="ru-RU" sz="21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</a:t>
            </a:r>
            <a:r>
              <a:rPr lang="ru-RU" sz="21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1.  Алехинское                        10. Новостроевское</a:t>
            </a:r>
          </a:p>
          <a:p>
            <a:pPr marL="514350" indent="-514350">
              <a:buNone/>
            </a:pPr>
            <a:r>
              <a:rPr lang="ru-RU" sz="21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2.  Бельское                            11. Онотское</a:t>
            </a:r>
          </a:p>
          <a:p>
            <a:pPr marL="514350" indent="-514350">
              <a:buNone/>
            </a:pPr>
            <a:r>
              <a:rPr lang="ru-RU" sz="21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3.  Булайское                          12. Парфеновское</a:t>
            </a:r>
          </a:p>
          <a:p>
            <a:pPr marL="514350" indent="-514350">
              <a:buNone/>
            </a:pPr>
            <a:r>
              <a:rPr lang="ru-RU" sz="21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4.  Голуметское                      13. Саянское </a:t>
            </a:r>
          </a:p>
          <a:p>
            <a:pPr marL="514350" indent="-514350">
              <a:buNone/>
            </a:pPr>
            <a:r>
              <a:rPr lang="ru-RU" sz="21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5.  Лоховское                          14. Тальниковское</a:t>
            </a:r>
          </a:p>
          <a:p>
            <a:pPr marL="514350" indent="-514350">
              <a:buNone/>
            </a:pPr>
            <a:r>
              <a:rPr lang="ru-RU" sz="21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6.  Зерновское                        15. Тунгусское</a:t>
            </a:r>
          </a:p>
          <a:p>
            <a:pPr marL="514350" indent="-514350">
              <a:buNone/>
            </a:pPr>
            <a:r>
              <a:rPr lang="ru-RU" sz="21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7.  Каменно-Ангарское           16. Узколугское</a:t>
            </a:r>
          </a:p>
          <a:p>
            <a:pPr marL="514350" indent="-514350">
              <a:buNone/>
            </a:pPr>
            <a:r>
              <a:rPr lang="ru-RU" sz="21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8.  Нижнеиретское                 17. Черемховское</a:t>
            </a:r>
          </a:p>
          <a:p>
            <a:pPr marL="514350" indent="-514350">
              <a:buNone/>
            </a:pPr>
            <a:r>
              <a:rPr lang="ru-RU" sz="21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9.  Новогромовское              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c694.4shared.com/img/n4y2I7KEee/s24/166bdb85838/%D0%A1%D0%BE%D0%B2%D0%B5%D1%89%D0%B0%D0%BD%D0%B8%D0%B5_%D0%B7%D0%B0%D0%B2%D0%B5%D0%B4%D1%83%D1%8E%D1%89%D0%B8%D1%85_2310__27_?async&amp;rand=0.6109532170764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7" y="4429132"/>
            <a:ext cx="3000396" cy="22502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6357949" y="4429132"/>
            <a:ext cx="2571769" cy="928694"/>
          </a:xfrm>
          <a:prstGeom prst="wedgeRoundRectCallout">
            <a:avLst>
              <a:gd name="adj1" fmla="val -4342"/>
              <a:gd name="adj2" fmla="val 74275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содержание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обеспечение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деятельности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Отдела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образования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АЧРМО </a:t>
            </a:r>
          </a:p>
        </p:txBody>
      </p:sp>
      <p:sp>
        <p:nvSpPr>
          <p:cNvPr id="6" name="Овал 5"/>
          <p:cNvSpPr/>
          <p:nvPr/>
        </p:nvSpPr>
        <p:spPr>
          <a:xfrm>
            <a:off x="7500958" y="5715016"/>
            <a:ext cx="1069663" cy="458049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4 602,0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500034" y="4714884"/>
            <a:ext cx="2714644" cy="1071546"/>
          </a:xfrm>
          <a:prstGeom prst="wedgeRoundRectCallout">
            <a:avLst>
              <a:gd name="adj1" fmla="val -4874"/>
              <a:gd name="adj2" fmla="val 67208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содержание 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обеспечение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деятельности муниципального           казенного учреждения</a:t>
            </a:r>
          </a:p>
          <a:p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Центр развития образования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785918" y="6000768"/>
            <a:ext cx="1109061" cy="44982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10 884,2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1083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1357298"/>
            <a:ext cx="3031240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Скругленная прямоугольная выноска 8"/>
          <p:cNvSpPr/>
          <p:nvPr/>
        </p:nvSpPr>
        <p:spPr>
          <a:xfrm>
            <a:off x="500034" y="1428736"/>
            <a:ext cx="3000396" cy="857256"/>
          </a:xfrm>
          <a:prstGeom prst="wedgeRoundRectCallout">
            <a:avLst>
              <a:gd name="adj1" fmla="val 70578"/>
              <a:gd name="adj2" fmla="val 6497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проведение санитарно-эпидемиологических мероприятий на территории  образовательных организаций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214810" y="1643050"/>
            <a:ext cx="1214446" cy="642942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99,1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500034" y="2428868"/>
            <a:ext cx="3000396" cy="857256"/>
          </a:xfrm>
          <a:prstGeom prst="wedgeRoundRectCallout">
            <a:avLst>
              <a:gd name="adj1" fmla="val 71213"/>
              <a:gd name="adj2" fmla="val 9831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комплектование школьных библиотек учебной литературой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86248" y="2571744"/>
            <a:ext cx="1285884" cy="642942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15,0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500034" y="3571876"/>
            <a:ext cx="2928958" cy="785818"/>
          </a:xfrm>
          <a:prstGeom prst="wedgeRoundRectCallout">
            <a:avLst>
              <a:gd name="adj1" fmla="val 73381"/>
              <a:gd name="adj2" fmla="val 2760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профилактика суицидальных попыток среди несовершеннолетних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286248" y="3643314"/>
            <a:ext cx="1285884" cy="642942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10,0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Заголовок 6"/>
          <p:cNvSpPr txBox="1">
            <a:spLocks/>
          </p:cNvSpPr>
          <p:nvPr/>
        </p:nvSpPr>
        <p:spPr>
          <a:xfrm>
            <a:off x="411617" y="104503"/>
            <a:ext cx="8424153" cy="83992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1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«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Развитие образования в Черемховском районном муниципальном образовании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» на 2018-2023 годы  </a:t>
            </a:r>
            <a:endParaRPr lang="ru-RU" sz="18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16" name="Line 26"/>
          <p:cNvSpPr>
            <a:spLocks noChangeShapeType="1"/>
          </p:cNvSpPr>
          <p:nvPr/>
        </p:nvSpPr>
        <p:spPr bwMode="auto">
          <a:xfrm>
            <a:off x="361218" y="1050723"/>
            <a:ext cx="8496300" cy="0"/>
          </a:xfrm>
          <a:prstGeom prst="line">
            <a:avLst/>
          </a:prstGeom>
          <a:noFill/>
          <a:ln w="47625" cmpd="dbl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16450" y="1091820"/>
            <a:ext cx="7818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>
                <a:solidFill>
                  <a:srgbClr val="566444"/>
                </a:solidFill>
                <a:latin typeface="+mj-lt"/>
                <a:cs typeface="Times New Roman" panose="02020603050405020304" pitchFamily="18" charset="0"/>
              </a:rPr>
              <a:t>Основные </a:t>
            </a:r>
            <a:r>
              <a:rPr lang="ru-RU" sz="1600" b="1" i="1" dirty="0" smtClean="0">
                <a:solidFill>
                  <a:srgbClr val="566444"/>
                </a:solidFill>
                <a:latin typeface="+mj-lt"/>
                <a:cs typeface="Times New Roman" panose="02020603050405020304" pitchFamily="18" charset="0"/>
              </a:rPr>
              <a:t>мероприятия муниципальной программы в 2021 году</a:t>
            </a:r>
            <a:endParaRPr lang="ru-RU" sz="1600" i="1" dirty="0">
              <a:solidFill>
                <a:srgbClr val="566444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Блок-схема: альтернативный процесс 18"/>
          <p:cNvSpPr/>
          <p:nvPr/>
        </p:nvSpPr>
        <p:spPr>
          <a:xfrm>
            <a:off x="3458509" y="2413930"/>
            <a:ext cx="3271900" cy="1694630"/>
          </a:xfrm>
          <a:prstGeom prst="flowChartAlternateProcess">
            <a:avLst/>
          </a:prstGeom>
          <a:solidFill>
            <a:srgbClr val="CBFAA8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Музейное дело;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Организация библиотечного обслуживания;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культурно-досуговой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деятельности;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дополнительного образования детей в области искусств</a:t>
            </a:r>
          </a:p>
          <a:p>
            <a:pPr algn="ctr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8274" y="2509135"/>
            <a:ext cx="2957481" cy="1167125"/>
          </a:xfrm>
          <a:prstGeom prst="rect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Подпрограмма: «Укрепление единого культурного пространства на территории Черемховского районного муниципального образования» на 2018-2023 годы 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68273" y="4252191"/>
            <a:ext cx="3540641" cy="910856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Подпрограмма: «Обеспечение реализации муниципальной программы и прочие мероприятия в области культуры» на 2018-2023 годы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4097078" y="4331936"/>
            <a:ext cx="2633331" cy="751365"/>
          </a:xfrm>
          <a:prstGeom prst="flowChartAlternateProcess">
            <a:avLst/>
          </a:prstGeom>
          <a:solidFill>
            <a:srgbClr val="CBFAA8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управление в сфере культуры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ятиугольник 14"/>
          <p:cNvSpPr/>
          <p:nvPr/>
        </p:nvSpPr>
        <p:spPr>
          <a:xfrm>
            <a:off x="329608" y="1350334"/>
            <a:ext cx="6257803" cy="797442"/>
          </a:xfrm>
          <a:prstGeom prst="homePlate">
            <a:avLst/>
          </a:prstGeom>
          <a:solidFill>
            <a:srgbClr val="73E84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условий для развития культурного потенциала жителей и реализации единой культурной политики на территории Черемховского района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3125755" y="3032150"/>
            <a:ext cx="305814" cy="224758"/>
          </a:xfrm>
          <a:prstGeom prst="rightArrow">
            <a:avLst/>
          </a:prstGeom>
          <a:solidFill>
            <a:srgbClr val="D38F9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трелка вправо 15"/>
          <p:cNvSpPr/>
          <p:nvPr/>
        </p:nvSpPr>
        <p:spPr>
          <a:xfrm>
            <a:off x="3708914" y="4599992"/>
            <a:ext cx="380201" cy="249409"/>
          </a:xfrm>
          <a:prstGeom prst="rightArrow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Line 26"/>
          <p:cNvSpPr>
            <a:spLocks noChangeShapeType="1"/>
          </p:cNvSpPr>
          <p:nvPr/>
        </p:nvSpPr>
        <p:spPr bwMode="auto">
          <a:xfrm>
            <a:off x="361218" y="1128545"/>
            <a:ext cx="8496300" cy="0"/>
          </a:xfrm>
          <a:prstGeom prst="line">
            <a:avLst/>
          </a:prstGeom>
          <a:noFill/>
          <a:ln w="47625" cmpd="dbl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21" name="Заголовок 6"/>
          <p:cNvSpPr txBox="1">
            <a:spLocks/>
          </p:cNvSpPr>
          <p:nvPr/>
        </p:nvSpPr>
        <p:spPr>
          <a:xfrm>
            <a:off x="586348" y="125694"/>
            <a:ext cx="8424153" cy="94442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«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Сохранение и развитие культуры в Черемховском районном муниципальном образовании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» на 2018-2023 годы  </a:t>
            </a:r>
            <a:endParaRPr lang="ru-RU" sz="1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18" name="Выноска со стрелкой вниз 17"/>
          <p:cNvSpPr/>
          <p:nvPr/>
        </p:nvSpPr>
        <p:spPr>
          <a:xfrm>
            <a:off x="6723958" y="1287613"/>
            <a:ext cx="2420042" cy="1797988"/>
          </a:xfrm>
          <a:prstGeom prst="downArrowCallou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 год – 54 611,6 тыс. руб.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год – 47 622,3  тыс. руб.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год – 41 073,3 тыс. руб.</a:t>
            </a:r>
          </a:p>
        </p:txBody>
      </p:sp>
      <p:pic>
        <p:nvPicPr>
          <p:cNvPr id="27650" name="Picture 2" descr="https://i.mycdn.me/i?r=AyH4iRPQ2q0otWIFepML2LxR4HFK7YFgy_H3EbMlcRvY4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5085184"/>
            <a:ext cx="2160240" cy="16201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652" name="Picture 4" descr="https://i.mycdn.me/i?r=AyH4iRPQ2q0otWIFepML2LxRQsKSh-U4kIV2_dFOit07K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5157192"/>
            <a:ext cx="2016224" cy="1512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654" name="Picture 6" descr="https://i.mycdn.me/i?r=AyH4iRPQ2q0otWIFepML2LxRBlkhqcUBkh1V2-Kwe5k4I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5229200"/>
            <a:ext cx="2030113" cy="14505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656" name="Picture 8" descr="https://i.mycdn.me/i?r=AyH4iRPQ2q0otWIFepML2LxRRFzteenDoFmmXxB-ItZM1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760" y="5229200"/>
            <a:ext cx="1920214" cy="1440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660" name="Picture 12" descr="img_553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249" y="3284984"/>
            <a:ext cx="2160240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her.irkobl.ru/upload/medialibrary/ace/aceac13f9ef4691964eea6fac1c702e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4941168"/>
            <a:ext cx="2404211" cy="1800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320633"/>
            <a:ext cx="2695904" cy="1732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Eva\Desktop\64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276872"/>
            <a:ext cx="2679112" cy="1782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Line 26"/>
          <p:cNvSpPr>
            <a:spLocks noChangeShapeType="1"/>
          </p:cNvSpPr>
          <p:nvPr/>
        </p:nvSpPr>
        <p:spPr bwMode="auto">
          <a:xfrm>
            <a:off x="405554" y="992433"/>
            <a:ext cx="8496300" cy="0"/>
          </a:xfrm>
          <a:prstGeom prst="line">
            <a:avLst/>
          </a:prstGeom>
          <a:noFill/>
          <a:ln w="47625" cmpd="dbl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3" name="Скругленная прямоугольная выноска 2"/>
          <p:cNvSpPr/>
          <p:nvPr/>
        </p:nvSpPr>
        <p:spPr>
          <a:xfrm>
            <a:off x="405554" y="1587496"/>
            <a:ext cx="3546759" cy="733137"/>
          </a:xfrm>
          <a:prstGeom prst="wedgeRoundRectCallout">
            <a:avLst>
              <a:gd name="adj1" fmla="val -29192"/>
              <a:gd name="adj2" fmla="val 73040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содержание и обеспечение деятельности музея, расположенного на территории </a:t>
            </a:r>
            <a:endParaRPr lang="ru-RU" sz="1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Михайловка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>
            <a:off x="4798424" y="1650212"/>
            <a:ext cx="3317809" cy="840597"/>
          </a:xfrm>
          <a:prstGeom prst="wedgeRoundRectCallout">
            <a:avLst>
              <a:gd name="adj1" fmla="val -1250"/>
              <a:gd name="adj2" fmla="val 70161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библиотечного обслуживания населения района </a:t>
            </a:r>
          </a:p>
        </p:txBody>
      </p:sp>
      <p:sp>
        <p:nvSpPr>
          <p:cNvPr id="22" name="Скругленная прямоугольная выноска 21"/>
          <p:cNvSpPr/>
          <p:nvPr/>
        </p:nvSpPr>
        <p:spPr>
          <a:xfrm>
            <a:off x="3925747" y="4053013"/>
            <a:ext cx="4190488" cy="983512"/>
          </a:xfrm>
          <a:prstGeom prst="wedgeRoundRectCallout">
            <a:avLst>
              <a:gd name="adj1" fmla="val -2393"/>
              <a:gd name="adj2" fmla="val 66428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культурно-досуговой деятельности, включая расходы на содержание и обеспечение деятельности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Межпоселенческого 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культурного центра и проведение мероприятий в сфере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культуры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ая прямоугольная выноска 22"/>
          <p:cNvSpPr/>
          <p:nvPr/>
        </p:nvSpPr>
        <p:spPr>
          <a:xfrm>
            <a:off x="251520" y="5805264"/>
            <a:ext cx="2995526" cy="784928"/>
          </a:xfrm>
          <a:prstGeom prst="wedgeRoundRectCallout">
            <a:avLst>
              <a:gd name="adj1" fmla="val 6074"/>
              <a:gd name="adj2" fmla="val 67131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содержание 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обеспечение деятельности отдела культуры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АЧРМО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ая прямоугольная выноска 24"/>
          <p:cNvSpPr/>
          <p:nvPr/>
        </p:nvSpPr>
        <p:spPr>
          <a:xfrm>
            <a:off x="2695903" y="2706491"/>
            <a:ext cx="3259157" cy="1122380"/>
          </a:xfrm>
          <a:prstGeom prst="wedgeRoundRectCallout">
            <a:avLst>
              <a:gd name="adj1" fmla="val -6504"/>
              <a:gd name="adj2" fmla="val 57995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дополнительного 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образования детей в области искусств, включая содержание и обеспечение деятельности детской школы искусств </a:t>
            </a:r>
            <a:endParaRPr lang="ru-RU" sz="1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Михайловка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008803" y="2096491"/>
            <a:ext cx="1172696" cy="44828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2 938,3</a:t>
            </a:r>
          </a:p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943539" y="2266667"/>
            <a:ext cx="1172696" cy="44828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23 046,2</a:t>
            </a:r>
          </a:p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7311431" y="4759110"/>
            <a:ext cx="1172696" cy="44828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16 448,1</a:t>
            </a:r>
          </a:p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937144" y="3604729"/>
            <a:ext cx="1172696" cy="44828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10 119,4</a:t>
            </a:r>
          </a:p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79512" y="6309320"/>
            <a:ext cx="1172696" cy="44828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2059,6 тыс.руб.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Заголовок 6"/>
          <p:cNvSpPr txBox="1">
            <a:spLocks/>
          </p:cNvSpPr>
          <p:nvPr/>
        </p:nvSpPr>
        <p:spPr>
          <a:xfrm>
            <a:off x="586348" y="2536"/>
            <a:ext cx="8424153" cy="94442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«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Сохранение и развитие культуры в Черемховском районном муниципальном образовании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» на 2018-2023 годы  </a:t>
            </a:r>
            <a:endParaRPr lang="ru-RU" sz="1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1933" y="1112368"/>
            <a:ext cx="7818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>
                <a:solidFill>
                  <a:srgbClr val="566444"/>
                </a:solidFill>
                <a:latin typeface="+mj-lt"/>
                <a:cs typeface="Times New Roman" panose="02020603050405020304" pitchFamily="18" charset="0"/>
              </a:rPr>
              <a:t>Основные </a:t>
            </a:r>
            <a:r>
              <a:rPr lang="ru-RU" sz="1600" b="1" i="1" dirty="0" smtClean="0">
                <a:solidFill>
                  <a:srgbClr val="566444"/>
                </a:solidFill>
                <a:latin typeface="+mj-lt"/>
                <a:cs typeface="Times New Roman" panose="02020603050405020304" pitchFamily="18" charset="0"/>
              </a:rPr>
              <a:t>мероприятия муниципальной программы в 2020 году</a:t>
            </a:r>
            <a:endParaRPr lang="ru-RU" sz="1600" i="1" dirty="0">
              <a:solidFill>
                <a:srgbClr val="566444"/>
              </a:solidFill>
              <a:latin typeface="+mj-lt"/>
            </a:endParaRPr>
          </a:p>
        </p:txBody>
      </p:sp>
      <p:pic>
        <p:nvPicPr>
          <p:cNvPr id="26630" name="Picture 6" descr="http://kaibicy.ru/images/uploads/news/2018/3/12/76131d103aa4916ef56029b55fe7b3be_X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14744" y="5204745"/>
            <a:ext cx="1928827" cy="15104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606" name="Picture 6" descr="https://i.mycdn.me/i?r=AyH4iRPQ2q0otWIFepML2LxRETOjBykSKjo8cGoZtBXl3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4077072"/>
            <a:ext cx="2520280" cy="16801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5099406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959" y="145915"/>
            <a:ext cx="8888817" cy="927973"/>
          </a:xfrm>
        </p:spPr>
        <p:txBody>
          <a:bodyPr/>
          <a:lstStyle/>
          <a:p>
            <a:pPr>
              <a:defRPr/>
            </a:pPr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17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</a:br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«</a:t>
            </a:r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Жилищно-коммунальный комплекс и развитие инфраструктуры в  Черемховском районном муниципальном образовании</a:t>
            </a:r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» на 2018-2023 гг.</a:t>
            </a:r>
            <a:endParaRPr lang="ru-RU" sz="17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0724" name="Содержимое 3"/>
          <p:cNvSpPr>
            <a:spLocks noGrp="1"/>
          </p:cNvSpPr>
          <p:nvPr>
            <p:ph type="body" sz="quarter" idx="13"/>
          </p:nvPr>
        </p:nvSpPr>
        <p:spPr>
          <a:xfrm>
            <a:off x="323850" y="1639888"/>
            <a:ext cx="4037013" cy="4414837"/>
          </a:xfrm>
        </p:spPr>
        <p:txBody>
          <a:bodyPr/>
          <a:lstStyle/>
          <a:p>
            <a:pPr marL="87313" indent="0" eaLnBrk="1" hangingPunct="1"/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87313" indent="0" eaLnBrk="1" hangingPunct="1"/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F2EFB606-9489-4C2F-BECD-38F80641C1FD}" type="slidenum">
              <a:rPr lang="de-DE" smtClean="0"/>
              <a:pPr>
                <a:defRPr/>
              </a:pPr>
              <a:t>33</a:t>
            </a:fld>
            <a:endParaRPr lang="de-DE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6959" y="2295209"/>
            <a:ext cx="2689678" cy="987055"/>
          </a:xfrm>
          <a:prstGeom prst="rect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Подпрограмма: «Устойчивое развитие сельских территорий Черемховского районного муниципального образования»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8224" y="3394480"/>
            <a:ext cx="2604977" cy="1134139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Подпрограмма: «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Охрана окружающей среды на территории Черемховского районного муниципального образования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6959" y="4694019"/>
            <a:ext cx="2732568" cy="1151861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Подпрограмма: «Энергосбережение 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повышение энергетической эффективности на территории Черемховского районного муниципального образования»</a:t>
            </a:r>
          </a:p>
          <a:p>
            <a:pPr algn="ctr"/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1387" y="5954233"/>
            <a:ext cx="2402523" cy="850604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Подпрограмма: «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реализации муниципальной программы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012653" y="2157668"/>
            <a:ext cx="3793327" cy="1284194"/>
          </a:xfrm>
          <a:prstGeom prst="roundRect">
            <a:avLst/>
          </a:prstGeom>
          <a:solidFill>
            <a:srgbClr val="CBFAA8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Комплексное обустройство населенных пунктов объектами социальной и инженерной инфраструктуры; Поощрение лучших работающих в агропромышленном комплексе трудовых коллективов и передовых работников за высокие производственные показатели</a:t>
            </a:r>
          </a:p>
          <a:p>
            <a:pPr algn="ctr"/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215720" y="3509792"/>
            <a:ext cx="3274827" cy="1043168"/>
          </a:xfrm>
          <a:prstGeom prst="roundRect">
            <a:avLst/>
          </a:prstGeom>
          <a:solidFill>
            <a:srgbClr val="CBFAA8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Капитальные вложения в объекты муниципальной собственности в сфере охраны окружающей среды; Осуществление отдельных областных государственных полномочий 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098775" y="4622667"/>
            <a:ext cx="3883993" cy="1338438"/>
          </a:xfrm>
          <a:prstGeom prst="roundRect">
            <a:avLst/>
          </a:prstGeom>
          <a:solidFill>
            <a:srgbClr val="CBFAA8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Содействие в реализации мероприятий в области энергосбережения и повышения энергетической эффективности; Создание системы мониторинга и информационного и методического обеспечения мероприятий по энергосбережению и повышению энергетической эффективности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098775" y="6058462"/>
            <a:ext cx="3590477" cy="782396"/>
          </a:xfrm>
          <a:prstGeom prst="roundRect">
            <a:avLst/>
          </a:prstGeom>
          <a:solidFill>
            <a:srgbClr val="CBFAA8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управление в области жилищно-коммунального хозяйства; Осуществление отдельных областных государственных полномочий</a:t>
            </a:r>
          </a:p>
          <a:p>
            <a:pPr algn="ctr"/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трелка вниз 20"/>
          <p:cNvSpPr/>
          <p:nvPr/>
        </p:nvSpPr>
        <p:spPr>
          <a:xfrm>
            <a:off x="7889359" y="2597887"/>
            <a:ext cx="163032" cy="1772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Стрелка вправо 22"/>
          <p:cNvSpPr/>
          <p:nvPr/>
        </p:nvSpPr>
        <p:spPr>
          <a:xfrm>
            <a:off x="2599363" y="6297154"/>
            <a:ext cx="469434" cy="278308"/>
          </a:xfrm>
          <a:prstGeom prst="rightArrow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ятиугольник 23"/>
          <p:cNvSpPr/>
          <p:nvPr/>
        </p:nvSpPr>
        <p:spPr>
          <a:xfrm>
            <a:off x="321181" y="1306284"/>
            <a:ext cx="6274828" cy="797442"/>
          </a:xfrm>
          <a:prstGeom prst="homePlate">
            <a:avLst/>
          </a:prstGeom>
          <a:solidFill>
            <a:srgbClr val="73E84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Эффективное функционирование и устойчивое развитие территорий Черемховского района, повышение качества и комфорта жизнедеятельности населения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трелка вправо 25"/>
          <p:cNvSpPr/>
          <p:nvPr/>
        </p:nvSpPr>
        <p:spPr>
          <a:xfrm>
            <a:off x="2816912" y="2665943"/>
            <a:ext cx="183143" cy="221096"/>
          </a:xfrm>
          <a:prstGeom prst="rightArrow">
            <a:avLst/>
          </a:prstGeom>
          <a:solidFill>
            <a:srgbClr val="D38F9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Стрелка вправо 26"/>
          <p:cNvSpPr/>
          <p:nvPr/>
        </p:nvSpPr>
        <p:spPr>
          <a:xfrm>
            <a:off x="2774022" y="3874978"/>
            <a:ext cx="431207" cy="296330"/>
          </a:xfrm>
          <a:prstGeom prst="rightArrow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Стрелка вправо 27"/>
          <p:cNvSpPr/>
          <p:nvPr/>
        </p:nvSpPr>
        <p:spPr>
          <a:xfrm>
            <a:off x="2864172" y="5140969"/>
            <a:ext cx="234603" cy="250878"/>
          </a:xfrm>
          <a:prstGeom prst="rightArrow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Line 26"/>
          <p:cNvSpPr>
            <a:spLocks noChangeShapeType="1"/>
          </p:cNvSpPr>
          <p:nvPr/>
        </p:nvSpPr>
        <p:spPr bwMode="auto">
          <a:xfrm>
            <a:off x="361218" y="1128545"/>
            <a:ext cx="8496300" cy="0"/>
          </a:xfrm>
          <a:prstGeom prst="line">
            <a:avLst/>
          </a:prstGeom>
          <a:noFill/>
          <a:ln w="47625" cmpd="dbl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30" name="Выноска со стрелкой вниз 29"/>
          <p:cNvSpPr/>
          <p:nvPr/>
        </p:nvSpPr>
        <p:spPr>
          <a:xfrm>
            <a:off x="6616557" y="1225968"/>
            <a:ext cx="2527443" cy="1774086"/>
          </a:xfrm>
          <a:prstGeom prst="downArrowCallou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 год – 20 842,7 тыс. руб.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год – 27 691,7 тыс. руб.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год – 39 662,8 тыс. руб.</a:t>
            </a:r>
          </a:p>
        </p:txBody>
      </p:sp>
      <p:pic>
        <p:nvPicPr>
          <p:cNvPr id="24578" name="Picture 2" descr="https://skif-glass.ru/wp-content/uploads/2019/11/espacerh-corporate-social-responsibility-1-980x550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3071810"/>
            <a:ext cx="1934727" cy="10858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580" name="Picture 4" descr="http://pnipu.ru/images/VR/2020-2021/11/18/pos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4357694"/>
            <a:ext cx="1967481" cy="23574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https://i.artfile.ru/1920x1200_734225_%5bwww.ArtFile.ru%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2285992"/>
            <a:ext cx="2643206" cy="163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https://www.belor.ru/pictures/photo/ph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3714752"/>
            <a:ext cx="2500330" cy="1472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5" descr="C:\Users\Jakovleva\Desktop\lamp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4000504"/>
            <a:ext cx="1868795" cy="1353763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992" y="145915"/>
            <a:ext cx="8977008" cy="535021"/>
          </a:xfrm>
        </p:spPr>
        <p:txBody>
          <a:bodyPr/>
          <a:lstStyle/>
          <a:p>
            <a:pPr>
              <a:defRPr/>
            </a:pPr>
            <a:r>
              <a:rPr lang="ru-RU" sz="17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МП «</a:t>
            </a:r>
            <a:r>
              <a:rPr lang="ru-RU" sz="17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Жилищно-коммунальный комплекс и развитие инфраструктуры в  Черемховском районном муниципальном образовании</a:t>
            </a:r>
            <a:r>
              <a:rPr lang="ru-RU" sz="17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» на 2018-2023 гг.</a:t>
            </a:r>
            <a:endParaRPr lang="ru-RU" sz="17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0724" name="Содержимое 3"/>
          <p:cNvSpPr>
            <a:spLocks noGrp="1"/>
          </p:cNvSpPr>
          <p:nvPr>
            <p:ph type="body" sz="quarter" idx="13"/>
          </p:nvPr>
        </p:nvSpPr>
        <p:spPr>
          <a:xfrm>
            <a:off x="361218" y="1721259"/>
            <a:ext cx="4037013" cy="4414837"/>
          </a:xfrm>
        </p:spPr>
        <p:txBody>
          <a:bodyPr/>
          <a:lstStyle/>
          <a:p>
            <a:pPr marL="87313" indent="0" eaLnBrk="1" hangingPunct="1"/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87313" indent="0" eaLnBrk="1" hangingPunct="1"/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F2EFB606-9489-4C2F-BECD-38F80641C1FD}" type="slidenum">
              <a:rPr lang="de-DE" smtClean="0"/>
              <a:pPr>
                <a:defRPr/>
              </a:pPr>
              <a:t>34</a:t>
            </a:fld>
            <a:endParaRPr lang="de-DE" dirty="0"/>
          </a:p>
        </p:txBody>
      </p:sp>
      <p:sp>
        <p:nvSpPr>
          <p:cNvPr id="29" name="Line 26"/>
          <p:cNvSpPr>
            <a:spLocks noChangeShapeType="1"/>
          </p:cNvSpPr>
          <p:nvPr/>
        </p:nvSpPr>
        <p:spPr bwMode="auto">
          <a:xfrm>
            <a:off x="450310" y="749166"/>
            <a:ext cx="8496300" cy="0"/>
          </a:xfrm>
          <a:prstGeom prst="line">
            <a:avLst/>
          </a:prstGeom>
          <a:noFill/>
          <a:ln w="47625" cmpd="dbl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3" name="Скругленная прямоугольная выноска 2"/>
          <p:cNvSpPr/>
          <p:nvPr/>
        </p:nvSpPr>
        <p:spPr>
          <a:xfrm>
            <a:off x="214282" y="1214422"/>
            <a:ext cx="4317265" cy="1183848"/>
          </a:xfrm>
          <a:prstGeom prst="wedgeRoundRectCallout">
            <a:avLst>
              <a:gd name="adj1" fmla="val -5558"/>
              <a:gd name="adj2" fmla="val 61290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Предоставление гражданам субсидий на оплату жилых помещений и коммунальных услуг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ая прямоугольная выноска 30"/>
          <p:cNvSpPr/>
          <p:nvPr/>
        </p:nvSpPr>
        <p:spPr>
          <a:xfrm>
            <a:off x="4857752" y="1142984"/>
            <a:ext cx="4188081" cy="1220070"/>
          </a:xfrm>
          <a:prstGeom prst="wedgeRoundRectCallout">
            <a:avLst>
              <a:gd name="adj1" fmla="val 31739"/>
              <a:gd name="adj2" fmla="val 67208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осуществление отдельных областных государственных полномочий по организации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мероприятий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осуществлении деятельности по обращению с собаками и кошками без владельцев в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границах населенных пунктов Иркутской области</a:t>
            </a:r>
          </a:p>
        </p:txBody>
      </p:sp>
      <p:sp>
        <p:nvSpPr>
          <p:cNvPr id="33" name="Скругленная прямоугольная выноска 32"/>
          <p:cNvSpPr/>
          <p:nvPr/>
        </p:nvSpPr>
        <p:spPr>
          <a:xfrm>
            <a:off x="4843430" y="5162294"/>
            <a:ext cx="4157726" cy="1483205"/>
          </a:xfrm>
          <a:prstGeom prst="wedgeRoundRectCallout">
            <a:avLst>
              <a:gd name="adj1" fmla="val -31760"/>
              <a:gd name="adj2" fmla="val -61137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районного трудового соревнования (конкурса) в сфере агропромышленного комплекса, направленного на выявление лучших работающих в сельскохозяйственном производстве трудовых коллективов, передовых работников агропромышленного комплекса и поощрение их за высокие результаты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Скругленная прямоугольная выноска 33"/>
          <p:cNvSpPr/>
          <p:nvPr/>
        </p:nvSpPr>
        <p:spPr>
          <a:xfrm>
            <a:off x="428596" y="4000504"/>
            <a:ext cx="2062263" cy="1173483"/>
          </a:xfrm>
          <a:prstGeom prst="wedgeRoundRectCallout">
            <a:avLst>
              <a:gd name="adj1" fmla="val 71060"/>
              <a:gd name="adj2" fmla="val 11790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мероприятия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сфере образования и культуры в области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энергосбережения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7715272" y="2714620"/>
            <a:ext cx="1172696" cy="44828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1 570,1</a:t>
            </a:r>
          </a:p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2786050" y="2143116"/>
            <a:ext cx="1314591" cy="44828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10 364,4</a:t>
            </a:r>
          </a:p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ая прямоугольная выноска 20"/>
          <p:cNvSpPr/>
          <p:nvPr/>
        </p:nvSpPr>
        <p:spPr>
          <a:xfrm>
            <a:off x="1714480" y="5429264"/>
            <a:ext cx="3046918" cy="1143008"/>
          </a:xfrm>
          <a:prstGeom prst="wedgeRoundRectCallout">
            <a:avLst>
              <a:gd name="adj1" fmla="val -63589"/>
              <a:gd name="adj2" fmla="val 15889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содержание 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обеспечение деятельности Управления жилищно-коммунального хозяйства, транспорта, связи и экологии АЧРМО </a:t>
            </a:r>
          </a:p>
        </p:txBody>
      </p:sp>
      <p:sp>
        <p:nvSpPr>
          <p:cNvPr id="22" name="Овал 21"/>
          <p:cNvSpPr/>
          <p:nvPr/>
        </p:nvSpPr>
        <p:spPr>
          <a:xfrm>
            <a:off x="3286116" y="4786322"/>
            <a:ext cx="1172696" cy="44828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324,7</a:t>
            </a:r>
          </a:p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5143504" y="4286256"/>
            <a:ext cx="1172696" cy="59116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114,5</a:t>
            </a:r>
          </a:p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0014" y="752774"/>
            <a:ext cx="7818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>
                <a:solidFill>
                  <a:srgbClr val="566444"/>
                </a:solidFill>
                <a:latin typeface="+mj-lt"/>
                <a:cs typeface="Times New Roman" panose="02020603050405020304" pitchFamily="18" charset="0"/>
              </a:rPr>
              <a:t>Основные </a:t>
            </a:r>
            <a:r>
              <a:rPr lang="ru-RU" sz="1600" b="1" i="1" dirty="0" smtClean="0">
                <a:solidFill>
                  <a:srgbClr val="566444"/>
                </a:solidFill>
                <a:latin typeface="+mj-lt"/>
                <a:cs typeface="Times New Roman" panose="02020603050405020304" pitchFamily="18" charset="0"/>
              </a:rPr>
              <a:t>мероприятия муниципальной программы в 2021 году</a:t>
            </a:r>
            <a:endParaRPr lang="ru-RU" sz="1600" i="1" dirty="0">
              <a:solidFill>
                <a:srgbClr val="566444"/>
              </a:solidFill>
              <a:latin typeface="+mj-lt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285720" y="5572140"/>
            <a:ext cx="1172696" cy="642942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8 466,6</a:t>
            </a:r>
          </a:p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6" name="Picture 4" descr="https://cashback2you.ru/wp-content/uploads/2018/08/2-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2571744"/>
            <a:ext cx="3857652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10065038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BE8F5B37-FE08-48A0-9AAE-95759E317DE8}" type="slidenum">
              <a:rPr lang="de-DE" smtClean="0"/>
              <a:pPr>
                <a:defRPr/>
              </a:pPr>
              <a:t>35</a:t>
            </a:fld>
            <a:endParaRPr lang="de-DE" dirty="0"/>
          </a:p>
        </p:txBody>
      </p:sp>
      <p:sp>
        <p:nvSpPr>
          <p:cNvPr id="5" name="Пятиугольник 4"/>
          <p:cNvSpPr/>
          <p:nvPr/>
        </p:nvSpPr>
        <p:spPr>
          <a:xfrm>
            <a:off x="329609" y="1350333"/>
            <a:ext cx="6033870" cy="833030"/>
          </a:xfrm>
          <a:prstGeom prst="homePlate">
            <a:avLst/>
          </a:prstGeom>
          <a:solidFill>
            <a:srgbClr val="73E84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качества управления муниципальными финансами</a:t>
            </a:r>
            <a:endParaRPr lang="ru-RU" sz="1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6477000" y="1297171"/>
            <a:ext cx="2475615" cy="1935126"/>
          </a:xfrm>
          <a:prstGeom prst="downArrowCallou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 год – 154 681,8 тыс. руб.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год – 141 922,2 тыс. руб.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год – 136 349,7 тыс. руб.</a:t>
            </a:r>
          </a:p>
        </p:txBody>
      </p:sp>
      <p:pic>
        <p:nvPicPr>
          <p:cNvPr id="37892" name="Picture 4" descr="C:\Users\Jakovleva\Desktop\54156bdcd7316e7eeaa9c4bdf4e0b58e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139542" y="5213268"/>
            <a:ext cx="2717976" cy="1640512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36478" y="2385176"/>
            <a:ext cx="2877310" cy="1759545"/>
          </a:xfrm>
          <a:prstGeom prst="rect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Подпрограмма </a:t>
            </a:r>
            <a:r>
              <a:rPr lang="ru-RU" sz="13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"Управление муниципальными финансами Черемховского районного муниципального образования, организация составления, исполнения и контроля за исполнением районного бюджета" на 2018-2023 годы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75046" y="2373923"/>
            <a:ext cx="2976466" cy="1547694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Подпрограмма "Создание условий для эффективного и ответственного управления муниципальными финансами, повышение устойчивости бюджетов поселений Черемховского района" на 2018 – 2023 годы</a:t>
            </a: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142844" y="4329404"/>
            <a:ext cx="2964250" cy="2435290"/>
          </a:xfrm>
          <a:prstGeom prst="flowChartAlternateProcess">
            <a:avLst/>
          </a:prstGeom>
          <a:solidFill>
            <a:srgbClr val="CBFAA8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эффективного управления муниципальными финансами, организация составления, исполнения и контроля за исполнением районного бюджета, реализация возложенных на финансовое управление бюджетных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полномочий;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 муниципальным долгом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3511419" y="4173910"/>
            <a:ext cx="2628123" cy="1062256"/>
          </a:xfrm>
          <a:prstGeom prst="flowChartAlternateProcess">
            <a:avLst/>
          </a:prstGeom>
          <a:solidFill>
            <a:srgbClr val="CBFAA8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Повышение финансовой устойчивости бюджетов поселений Черемховского района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1417834" y="4154995"/>
            <a:ext cx="256854" cy="180699"/>
          </a:xfrm>
          <a:prstGeom prst="downArrow">
            <a:avLst/>
          </a:prstGeom>
          <a:solidFill>
            <a:srgbClr val="D38F9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трелка вниз 13"/>
          <p:cNvSpPr/>
          <p:nvPr/>
        </p:nvSpPr>
        <p:spPr>
          <a:xfrm>
            <a:off x="4679307" y="3932547"/>
            <a:ext cx="233266" cy="212175"/>
          </a:xfrm>
          <a:prstGeom prst="downArrow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170" name="Picture 2" descr="C:\Users\Eva\Downloads\17147818806af3d716d7c0b6e39149c9b1db0375a06_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533" y="5340980"/>
            <a:ext cx="2761548" cy="142758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Line 26"/>
          <p:cNvSpPr>
            <a:spLocks noChangeShapeType="1"/>
          </p:cNvSpPr>
          <p:nvPr/>
        </p:nvSpPr>
        <p:spPr bwMode="auto">
          <a:xfrm>
            <a:off x="361218" y="1041132"/>
            <a:ext cx="8496300" cy="0"/>
          </a:xfrm>
          <a:prstGeom prst="line">
            <a:avLst/>
          </a:prstGeom>
          <a:noFill/>
          <a:ln w="47625" cmpd="dbl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6" name="Заголовок 6"/>
          <p:cNvSpPr txBox="1">
            <a:spLocks/>
          </p:cNvSpPr>
          <p:nvPr/>
        </p:nvSpPr>
        <p:spPr>
          <a:xfrm>
            <a:off x="433365" y="12278"/>
            <a:ext cx="8424153" cy="94442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«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Управление муниципальными финансами Черемховского районного муниципального образования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» на 2018-2023 годы  </a:t>
            </a:r>
            <a:endParaRPr lang="ru-RU" sz="1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s://lopasnya.ru/wp-content/uploads/2020/10/tzvymyts5s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3286124"/>
            <a:ext cx="2428892" cy="185738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BE8F5B37-FE08-48A0-9AAE-95759E317DE8}" type="slidenum">
              <a:rPr lang="de-DE" smtClean="0"/>
              <a:pPr>
                <a:defRPr/>
              </a:pPr>
              <a:t>36</a:t>
            </a:fld>
            <a:endParaRPr lang="de-DE" dirty="0"/>
          </a:p>
        </p:txBody>
      </p:sp>
      <p:sp>
        <p:nvSpPr>
          <p:cNvPr id="15" name="Line 26"/>
          <p:cNvSpPr>
            <a:spLocks noChangeShapeType="1"/>
          </p:cNvSpPr>
          <p:nvPr/>
        </p:nvSpPr>
        <p:spPr bwMode="auto">
          <a:xfrm>
            <a:off x="361218" y="827123"/>
            <a:ext cx="8496300" cy="0"/>
          </a:xfrm>
          <a:prstGeom prst="line">
            <a:avLst/>
          </a:prstGeom>
          <a:noFill/>
          <a:ln w="47625" cmpd="dbl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3" name="Скругленная прямоугольная выноска 2"/>
          <p:cNvSpPr/>
          <p:nvPr/>
        </p:nvSpPr>
        <p:spPr>
          <a:xfrm>
            <a:off x="476518" y="1316474"/>
            <a:ext cx="3717399" cy="838653"/>
          </a:xfrm>
          <a:prstGeom prst="wedgeRoundRectCallout">
            <a:avLst>
              <a:gd name="adj1" fmla="val 64047"/>
              <a:gd name="adj2" fmla="val -462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деятельности Финансового управления АЧРМО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534472" y="2341402"/>
            <a:ext cx="3601490" cy="744326"/>
          </a:xfrm>
          <a:prstGeom prst="wedgeRoundRectCallout">
            <a:avLst>
              <a:gd name="adj1" fmla="val 1159"/>
              <a:gd name="adj2" fmla="val 83835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деятельности Централизованной бухгалтерии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ЧРМО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ая прямоугольная выноска 18"/>
          <p:cNvSpPr/>
          <p:nvPr/>
        </p:nvSpPr>
        <p:spPr>
          <a:xfrm>
            <a:off x="4572000" y="3500438"/>
            <a:ext cx="4262907" cy="1066570"/>
          </a:xfrm>
          <a:prstGeom prst="wedgeRoundRectCallout">
            <a:avLst>
              <a:gd name="adj1" fmla="val -58992"/>
              <a:gd name="adj2" fmla="val -7728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предоставление дотаций на выравнивание бюджетной обеспеченности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поселений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>
            <a:off x="4643438" y="4857760"/>
            <a:ext cx="4143850" cy="1125168"/>
          </a:xfrm>
          <a:prstGeom prst="wedgeRoundRectCallout">
            <a:avLst>
              <a:gd name="adj1" fmla="val 1698"/>
              <a:gd name="adj2" fmla="val 91679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предоставление иных межбюджетных трансфертов бюджетам поселений на поддержку мер по обеспечению сбалансированности местных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бюджетов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000364" y="3714752"/>
            <a:ext cx="1206538" cy="44828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95 937,5</a:t>
            </a:r>
          </a:p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357818" y="6215082"/>
            <a:ext cx="1269818" cy="500066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16 880,2</a:t>
            </a:r>
          </a:p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168203" y="1738153"/>
            <a:ext cx="1199613" cy="44828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14 055,2</a:t>
            </a:r>
          </a:p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071538" y="3143248"/>
            <a:ext cx="1250871" cy="500066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27 808,9</a:t>
            </a:r>
          </a:p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675" y="1122338"/>
            <a:ext cx="3549701" cy="2065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Заголовок 6"/>
          <p:cNvSpPr txBox="1">
            <a:spLocks/>
          </p:cNvSpPr>
          <p:nvPr/>
        </p:nvSpPr>
        <p:spPr>
          <a:xfrm>
            <a:off x="361218" y="-76200"/>
            <a:ext cx="8424153" cy="94442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1800" dirty="0" smtClean="0">
              <a:solidFill>
                <a:srgbClr val="C00000"/>
              </a:solidFill>
              <a:effectLst/>
              <a:latin typeface="Bookman Old Style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 «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Управление муниципальными финансами Черемховского районного муниципального образования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» на 2018-2023 годы  </a:t>
            </a:r>
          </a:p>
          <a:p>
            <a:pPr>
              <a:defRPr/>
            </a:pPr>
            <a:endParaRPr lang="ru-RU" sz="1800" dirty="0">
              <a:solidFill>
                <a:srgbClr val="C00000"/>
              </a:solidFill>
              <a:effectLst/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29466" y="876062"/>
            <a:ext cx="7818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>
                <a:solidFill>
                  <a:srgbClr val="566444"/>
                </a:solidFill>
                <a:latin typeface="+mj-lt"/>
                <a:cs typeface="Times New Roman" panose="02020603050405020304" pitchFamily="18" charset="0"/>
              </a:rPr>
              <a:t>Основные </a:t>
            </a:r>
            <a:r>
              <a:rPr lang="ru-RU" sz="1600" b="1" i="1" dirty="0" smtClean="0">
                <a:solidFill>
                  <a:srgbClr val="566444"/>
                </a:solidFill>
                <a:latin typeface="+mj-lt"/>
                <a:cs typeface="Times New Roman" panose="02020603050405020304" pitchFamily="18" charset="0"/>
              </a:rPr>
              <a:t>мероприятия муниципальной программы в 2021 году</a:t>
            </a:r>
            <a:endParaRPr lang="ru-RU" sz="1600" i="1" dirty="0">
              <a:solidFill>
                <a:srgbClr val="566444"/>
              </a:solidFill>
              <a:latin typeface="+mj-lt"/>
            </a:endParaRPr>
          </a:p>
        </p:txBody>
      </p:sp>
      <p:pic>
        <p:nvPicPr>
          <p:cNvPr id="24" name="Picture 6" descr="https://fond-chasty.ucoz.ru/bizn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357694"/>
            <a:ext cx="3442383" cy="22818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418276622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191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977515159"/>
              </p:ext>
            </p:extLst>
          </p:nvPr>
        </p:nvGraphicFramePr>
        <p:xfrm>
          <a:off x="225580" y="812324"/>
          <a:ext cx="8686798" cy="5876400"/>
        </p:xfrm>
        <a:graphic>
          <a:graphicData uri="http://schemas.openxmlformats.org/drawingml/2006/table">
            <a:tbl>
              <a:tblPr bandRow="1">
                <a:tableStyleId>{22838BEF-8BB2-4498-84A7-C5851F593DF1}</a:tableStyleId>
              </a:tblPr>
              <a:tblGrid>
                <a:gridCol w="787568"/>
                <a:gridCol w="4408274"/>
                <a:gridCol w="1217776"/>
                <a:gridCol w="1136590"/>
                <a:gridCol w="1136590"/>
              </a:tblGrid>
              <a:tr h="355061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Наименование 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год,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год,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год,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33719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7228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Алехинское сельское поселение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5788,1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5443,8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5060,8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7228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Бельское сельское поселение</a:t>
                      </a:r>
                    </a:p>
                  </a:txBody>
                  <a:tcPr marL="7620" marR="7620" marT="7620" marB="0" anchor="b" horzOverflow="overflow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6465,0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6132,4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5755,1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7228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Булайское сельское поселение</a:t>
                      </a:r>
                    </a:p>
                  </a:txBody>
                  <a:tcPr marL="7620" marR="7620" marT="7620" marB="0" anchor="b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5070,2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4815,9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4521,5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7228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Голуметское сельское поселение</a:t>
                      </a:r>
                    </a:p>
                  </a:txBody>
                  <a:tcPr marL="7620" marR="7620" marT="7620" marB="0" anchor="b" horzOverflow="overflow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8089,6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7701,0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7227,9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7228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Зерновское сельское поселение</a:t>
                      </a:r>
                    </a:p>
                  </a:txBody>
                  <a:tcPr marL="7620" marR="7620" marT="7620" marB="0" anchor="b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5362,4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5080,5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4756,2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7228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Каменно-Ангарское сельское поселение</a:t>
                      </a:r>
                    </a:p>
                  </a:txBody>
                  <a:tcPr marL="7620" marR="7620" marT="7620" marB="0" anchor="b" horzOverflow="overflow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2613,7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2480,3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2328,5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7228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Лоховское сельское поселение</a:t>
                      </a:r>
                    </a:p>
                  </a:txBody>
                  <a:tcPr marL="7620" marR="7620" marT="7620" marB="0" anchor="b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8448,8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8009,7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7503,9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7228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Михайловское городское поселение</a:t>
                      </a:r>
                    </a:p>
                  </a:txBody>
                  <a:tcPr marL="7620" marR="7620" marT="7620" marB="0" anchor="b" horzOverflow="overflow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6542,4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6032,3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5555,0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7228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Нижнеиретское сельское поселение</a:t>
                      </a:r>
                    </a:p>
                  </a:txBody>
                  <a:tcPr marL="7620" marR="7620" marT="7620" marB="0" anchor="b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3093,2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2933,0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2752,7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72280">
                <a:tc>
                  <a:txBody>
                    <a:bodyPr/>
                    <a:lstStyle/>
                    <a:p>
                      <a:pPr marL="0" algn="ctr" defTabSz="914400" rtl="0" fontAlgn="t" latinLnBrk="0"/>
                      <a:r>
                        <a:rPr lang="ru-RU" sz="1200" b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</a:t>
                      </a:r>
                      <a:endParaRPr lang="ru-RU" sz="1200" b="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Новогромовское сельское поселение</a:t>
                      </a:r>
                    </a:p>
                  </a:txBody>
                  <a:tcPr marL="7620" marR="7620" marT="7620" marB="0" anchor="b" horzOverflow="overflow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6366,5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6038,8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5668,7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72280">
                <a:tc>
                  <a:txBody>
                    <a:bodyPr/>
                    <a:lstStyle/>
                    <a:p>
                      <a:pPr marL="0" algn="ctr" defTabSz="914400" rtl="0" fontAlgn="t" latinLnBrk="0"/>
                      <a:r>
                        <a:rPr lang="ru-RU" sz="1200" b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</a:t>
                      </a:r>
                      <a:endParaRPr lang="ru-RU" sz="1200" b="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Новостроевское сельское поселение</a:t>
                      </a:r>
                    </a:p>
                  </a:txBody>
                  <a:tcPr marL="7620" marR="7620" marT="7620" marB="0" anchor="b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2750,5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2610,3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2451,0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7228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Онотское сельское поселение</a:t>
                      </a:r>
                    </a:p>
                  </a:txBody>
                  <a:tcPr marL="7620" marR="7620" marT="7620" marB="0" anchor="b" horzOverflow="overflow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2821,5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2676,0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2511,6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7228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Парфеновское сельское поселение</a:t>
                      </a:r>
                    </a:p>
                  </a:txBody>
                  <a:tcPr marL="7620" marR="7620" marT="7620" marB="0" anchor="b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7113,1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6738,9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6320,9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7228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Саянское сельское поселение</a:t>
                      </a:r>
                    </a:p>
                  </a:txBody>
                  <a:tcPr marL="7620" marR="7620" marT="7620" marB="0" anchor="b" horzOverflow="overflow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4463,6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4235,8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3977,1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7228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Тальниковское сельское поселение</a:t>
                      </a:r>
                    </a:p>
                  </a:txBody>
                  <a:tcPr marL="7620" marR="7620" marT="7620" marB="0" anchor="b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4026,7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3821,6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3588,6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7228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7620" marR="7620" marT="7620" marB="0" anchor="ctr" horzOverflow="overflow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Тунгусское сельское поселение</a:t>
                      </a:r>
                    </a:p>
                  </a:txBody>
                  <a:tcPr marL="7620" marR="7620" marT="7620" marB="0" anchor="b" horzOverflow="overflow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2127,9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2019,7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1896,6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7228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7620" marR="7620" marT="7620" marB="0" anchor="ctr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Узколугское сельское поселение</a:t>
                      </a:r>
                    </a:p>
                  </a:txBody>
                  <a:tcPr marL="7620" marR="7620" marT="7620" marB="0" anchor="b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3754,4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3559,5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3341,0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7228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7620" marR="7620" marT="7620" marB="0" anchor="ctr" horzOverflow="overflow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Черемховское сельское поселение</a:t>
                      </a:r>
                    </a:p>
                  </a:txBody>
                  <a:tcPr marL="7620" marR="7620" marT="7620" marB="0" anchor="b" horzOverflow="overflow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11039,9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10461,5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9805,0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7149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endParaRPr lang="ru-RU" sz="1200" b="1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95937,5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90791,0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85022,1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4507" y="152400"/>
            <a:ext cx="9129493" cy="7757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alt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62199" y="204282"/>
            <a:ext cx="8929991" cy="7782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</a:rPr>
              <a:t> 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Распределение дотаций на выравнивание бюджетной обеспеченности поселений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ru-RU" sz="2800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9" name="Line 26"/>
          <p:cNvSpPr>
            <a:spLocks noChangeShapeType="1"/>
          </p:cNvSpPr>
          <p:nvPr/>
        </p:nvSpPr>
        <p:spPr bwMode="auto">
          <a:xfrm>
            <a:off x="381766" y="695608"/>
            <a:ext cx="8496300" cy="0"/>
          </a:xfrm>
          <a:prstGeom prst="line">
            <a:avLst/>
          </a:prstGeom>
          <a:noFill/>
          <a:ln w="47625" cmpd="dbl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4591132"/>
      </p:ext>
    </p:extLst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b="0" dirty="0" smtClean="0">
                <a:cs typeface="Times New Roman" pitchFamily="18" charset="0"/>
              </a:rPr>
              <a:t/>
            </a:r>
            <a:br>
              <a:rPr lang="ru-RU" b="0" dirty="0" smtClean="0">
                <a:cs typeface="Times New Roman" pitchFamily="18" charset="0"/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323850" y="1571625"/>
            <a:ext cx="3979863" cy="4260850"/>
          </a:xfrm>
        </p:spPr>
        <p:txBody>
          <a:bodyPr/>
          <a:lstStyle/>
          <a:p>
            <a:pPr marL="87313" indent="0" eaLnBrk="1" hangingPunct="1">
              <a:buFont typeface="Wingdings" pitchFamily="2" charset="2"/>
              <a:buChar char="Ø"/>
              <a:defRPr/>
            </a:pPr>
            <a:endParaRPr lang="ru-RU" sz="1800" b="1" dirty="0" smtClean="0">
              <a:latin typeface="Times New Roman" pitchFamily="16" charset="0"/>
              <a:cs typeface="Times New Roman" pitchFamily="16" charset="0"/>
            </a:endParaRPr>
          </a:p>
          <a:p>
            <a:pPr marL="87313" indent="0" eaLnBrk="1" hangingPunct="1">
              <a:buFont typeface="Wingdings" pitchFamily="2" charset="2"/>
              <a:buChar char="Ø"/>
              <a:defRPr/>
            </a:pPr>
            <a:endParaRPr lang="ru-RU" sz="1800" b="1" dirty="0" smtClean="0">
              <a:latin typeface="Times New Roman" pitchFamily="16" charset="0"/>
              <a:cs typeface="Times New Roman" pitchFamily="16" charset="0"/>
            </a:endParaRPr>
          </a:p>
          <a:p>
            <a:pPr eaLnBrk="1" hangingPunct="1"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F24EBAB5-6A5F-4203-86BC-28482249DC2F}" type="slidenum">
              <a:rPr lang="de-DE" smtClean="0"/>
              <a:pPr>
                <a:defRPr/>
              </a:pPr>
              <a:t>38</a:t>
            </a:fld>
            <a:endParaRPr lang="de-DE" dirty="0"/>
          </a:p>
        </p:txBody>
      </p:sp>
      <p:sp>
        <p:nvSpPr>
          <p:cNvPr id="11" name="Пятиугольник 10"/>
          <p:cNvSpPr/>
          <p:nvPr/>
        </p:nvSpPr>
        <p:spPr>
          <a:xfrm>
            <a:off x="70896" y="1269514"/>
            <a:ext cx="6783572" cy="1339921"/>
          </a:xfrm>
          <a:prstGeom prst="homePlate">
            <a:avLst/>
          </a:prstGeom>
          <a:solidFill>
            <a:srgbClr val="73E84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и реализация единой политики в сфере владения, пользования и распоряжения имуществом, находящимся в собственности Черемховского районного муниципального образования, обеспечение реализации предусмотренных законодательством Российской Федерации полномочий органов местного самоуправления в сфере выполнения работ, оказания услуг, обеспечивающих деятельность Черемховского районного муниципального образования</a:t>
            </a:r>
            <a:endParaRPr lang="ru-RU" sz="135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Выноска со стрелкой вниз 11"/>
          <p:cNvSpPr/>
          <p:nvPr/>
        </p:nvSpPr>
        <p:spPr>
          <a:xfrm>
            <a:off x="6842040" y="1233505"/>
            <a:ext cx="2318037" cy="1589979"/>
          </a:xfrm>
          <a:prstGeom prst="downArrowCallou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3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 год – 42 935,2 тыс. руб.</a:t>
            </a:r>
          </a:p>
          <a:p>
            <a:pPr algn="ctr"/>
            <a:r>
              <a:rPr lang="ru-RU" sz="13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год – 34 532,1 тыс</a:t>
            </a:r>
            <a:r>
              <a:rPr lang="ru-RU" sz="13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algn="ctr"/>
            <a:r>
              <a:rPr lang="ru-RU" sz="13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год – 34 356,8 тыс</a:t>
            </a:r>
            <a:r>
              <a:rPr lang="ru-RU" sz="13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algn="ctr"/>
            <a:endParaRPr lang="ru-RU" sz="135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0e5557b7921c03e2dc1f86a881f3c7c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92653" y="5092921"/>
            <a:ext cx="2251347" cy="146907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5" name="Рисунок 14" descr="a385b53b0c817c145e8914f0f00551b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892652" y="2810728"/>
            <a:ext cx="2251347" cy="149996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38223" y="2969336"/>
            <a:ext cx="3191070" cy="1182744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Подпрограмма "Совершенствование качества управления муниципальным имуществом и земельными ресурсами в Черемховском районном муниципальном образовании" 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38222" y="4262395"/>
            <a:ext cx="3526971" cy="1205344"/>
          </a:xfrm>
          <a:prstGeom prst="rect">
            <a:avLst/>
          </a:prstGeom>
          <a:solidFill>
            <a:srgbClr val="D38F9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Подпрограмма "Обеспечение деятельности муниципальных бюджетных учреждений и муниципальных унитарных предприятий Черемховского районного муниципального образования" на 2018-2023 годы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38223" y="5569116"/>
            <a:ext cx="3526971" cy="1140029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Подпрограмма "Осуществление полномочий Комитета по управлению муниципальным имуществом Черемховского районного муниципального образования" на 2018 – 2023 годы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3563040" y="3030981"/>
            <a:ext cx="3125755" cy="759480"/>
          </a:xfrm>
          <a:prstGeom prst="flowChartAlternateProcess">
            <a:avLst/>
          </a:prstGeom>
          <a:solidFill>
            <a:srgbClr val="CBFAA8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Реализация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функций по управлению и распоряжению муниципальным имуществом</a:t>
            </a:r>
            <a:endParaRPr lang="ru-RU" sz="1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Блок-схема: альтернативный процесс 19"/>
          <p:cNvSpPr/>
          <p:nvPr/>
        </p:nvSpPr>
        <p:spPr>
          <a:xfrm>
            <a:off x="3749169" y="3946001"/>
            <a:ext cx="3733982" cy="1735929"/>
          </a:xfrm>
          <a:prstGeom prst="flowChartAlternateProcess">
            <a:avLst/>
          </a:prstGeom>
          <a:solidFill>
            <a:srgbClr val="CBFAA8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Финансовое обеспечение муниципального задания на оказание муниципальных услуг (выполнение работ) муниципальными бюджетными </a:t>
            </a:r>
            <a:r>
              <a:rPr lang="ru-RU" sz="13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учреждениями; </a:t>
            </a:r>
          </a:p>
          <a:p>
            <a:pPr algn="ctr"/>
            <a:r>
              <a:rPr lang="ru-RU" sz="13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Информирование населения муниципального образования о деятельности органов власти, а также по вопросам, имеющим большую социальную значимость</a:t>
            </a:r>
          </a:p>
        </p:txBody>
      </p:sp>
      <p:sp>
        <p:nvSpPr>
          <p:cNvPr id="21" name="Блок-схема: альтернативный процесс 20"/>
          <p:cNvSpPr/>
          <p:nvPr/>
        </p:nvSpPr>
        <p:spPr>
          <a:xfrm>
            <a:off x="3916156" y="5794745"/>
            <a:ext cx="2600280" cy="914400"/>
          </a:xfrm>
          <a:prstGeom prst="flowChartAlternateProcess">
            <a:avLst/>
          </a:prstGeom>
          <a:solidFill>
            <a:srgbClr val="CBFAA8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 муниципальной собственностью Черемховского районного муниципального образования</a:t>
            </a:r>
          </a:p>
        </p:txBody>
      </p:sp>
      <p:sp>
        <p:nvSpPr>
          <p:cNvPr id="17" name="Line 26"/>
          <p:cNvSpPr>
            <a:spLocks noChangeShapeType="1"/>
          </p:cNvSpPr>
          <p:nvPr/>
        </p:nvSpPr>
        <p:spPr bwMode="auto">
          <a:xfrm>
            <a:off x="361218" y="1026984"/>
            <a:ext cx="8496300" cy="0"/>
          </a:xfrm>
          <a:prstGeom prst="line">
            <a:avLst/>
          </a:prstGeom>
          <a:noFill/>
          <a:ln w="47625" cmpd="dbl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3331501" y="3359349"/>
            <a:ext cx="223357" cy="236605"/>
          </a:xfrm>
          <a:prstGeom prst="rightArrow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Стрелка вправо 21"/>
          <p:cNvSpPr/>
          <p:nvPr/>
        </p:nvSpPr>
        <p:spPr>
          <a:xfrm>
            <a:off x="3678148" y="6083836"/>
            <a:ext cx="238008" cy="214221"/>
          </a:xfrm>
          <a:prstGeom prst="rightArrow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Стрелка вправо 22"/>
          <p:cNvSpPr/>
          <p:nvPr/>
        </p:nvSpPr>
        <p:spPr>
          <a:xfrm>
            <a:off x="3686232" y="4704360"/>
            <a:ext cx="83493" cy="219210"/>
          </a:xfrm>
          <a:prstGeom prst="rightArrow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Заголовок 6"/>
          <p:cNvSpPr txBox="1">
            <a:spLocks/>
          </p:cNvSpPr>
          <p:nvPr/>
        </p:nvSpPr>
        <p:spPr>
          <a:xfrm>
            <a:off x="361218" y="0"/>
            <a:ext cx="8424153" cy="94442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«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Управление муниципальным имуществом Черемховского районного муниципального образования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» на 2018-2023 годы  </a:t>
            </a:r>
            <a:endParaRPr lang="ru-RU" sz="1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Eva\Desktop\Budget-Calculator-1024x6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959" y="4603903"/>
            <a:ext cx="2595559" cy="145221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1467" y="4509991"/>
            <a:ext cx="1701810" cy="1133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72" y="2147474"/>
            <a:ext cx="2787433" cy="2743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b="0" dirty="0" smtClean="0">
                <a:cs typeface="Times New Roman" pitchFamily="18" charset="0"/>
              </a:rPr>
              <a:t/>
            </a:r>
            <a:br>
              <a:rPr lang="ru-RU" b="0" dirty="0" smtClean="0">
                <a:cs typeface="Times New Roman" pitchFamily="18" charset="0"/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323850" y="1571625"/>
            <a:ext cx="3979863" cy="4260850"/>
          </a:xfrm>
        </p:spPr>
        <p:txBody>
          <a:bodyPr/>
          <a:lstStyle/>
          <a:p>
            <a:pPr marL="87313" indent="0" eaLnBrk="1" hangingPunct="1">
              <a:buFont typeface="Wingdings" pitchFamily="2" charset="2"/>
              <a:buChar char="Ø"/>
              <a:defRPr/>
            </a:pPr>
            <a:endParaRPr lang="ru-RU" sz="1800" b="1" dirty="0" smtClean="0">
              <a:latin typeface="Times New Roman" pitchFamily="16" charset="0"/>
              <a:cs typeface="Times New Roman" pitchFamily="16" charset="0"/>
            </a:endParaRPr>
          </a:p>
          <a:p>
            <a:pPr marL="87313" indent="0" eaLnBrk="1" hangingPunct="1">
              <a:buFont typeface="Wingdings" pitchFamily="2" charset="2"/>
              <a:buChar char="Ø"/>
              <a:defRPr/>
            </a:pPr>
            <a:endParaRPr lang="ru-RU" sz="1800" b="1" dirty="0" smtClean="0">
              <a:latin typeface="Times New Roman" pitchFamily="16" charset="0"/>
              <a:cs typeface="Times New Roman" pitchFamily="16" charset="0"/>
            </a:endParaRPr>
          </a:p>
          <a:p>
            <a:pPr eaLnBrk="1" hangingPunct="1"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F24EBAB5-6A5F-4203-86BC-28482249DC2F}" type="slidenum">
              <a:rPr lang="de-DE" smtClean="0"/>
              <a:pPr>
                <a:defRPr/>
              </a:pPr>
              <a:t>39</a:t>
            </a:fld>
            <a:endParaRPr lang="de-DE" dirty="0"/>
          </a:p>
        </p:txBody>
      </p:sp>
      <p:sp>
        <p:nvSpPr>
          <p:cNvPr id="17" name="Line 26"/>
          <p:cNvSpPr>
            <a:spLocks noChangeShapeType="1"/>
          </p:cNvSpPr>
          <p:nvPr/>
        </p:nvSpPr>
        <p:spPr bwMode="auto">
          <a:xfrm>
            <a:off x="361218" y="980811"/>
            <a:ext cx="8496300" cy="0"/>
          </a:xfrm>
          <a:prstGeom prst="line">
            <a:avLst/>
          </a:prstGeom>
          <a:noFill/>
          <a:ln w="47625" cmpd="dbl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184824" y="1399162"/>
            <a:ext cx="4258387" cy="982494"/>
          </a:xfrm>
          <a:prstGeom prst="wedgeRoundRectCallout">
            <a:avLst>
              <a:gd name="adj1" fmla="val 31791"/>
              <a:gd name="adj2" fmla="val 82163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инвентаризация 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объектов недвижимости и земельных участков, расположенных на территории Черемховского районного муниципального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образования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ая прямоугольная выноска 21"/>
          <p:cNvSpPr/>
          <p:nvPr/>
        </p:nvSpPr>
        <p:spPr>
          <a:xfrm>
            <a:off x="5930705" y="2748303"/>
            <a:ext cx="2935781" cy="710118"/>
          </a:xfrm>
          <a:prstGeom prst="wedgeRoundRectCallout">
            <a:avLst>
              <a:gd name="adj1" fmla="val -57245"/>
              <a:gd name="adj2" fmla="val 31669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определение рыночной стоимости муниципального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имущества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ая прямоугольная выноска 22"/>
          <p:cNvSpPr/>
          <p:nvPr/>
        </p:nvSpPr>
        <p:spPr>
          <a:xfrm>
            <a:off x="172773" y="2527431"/>
            <a:ext cx="3173671" cy="888459"/>
          </a:xfrm>
          <a:prstGeom prst="wedgeRoundRectCallout">
            <a:avLst>
              <a:gd name="adj1" fmla="val 38009"/>
              <a:gd name="adj2" fmla="val 61050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земельных участков, государственная собственность на которые не разграничена (межевание, установление границ на местности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ая прямоугольная выноска 23"/>
          <p:cNvSpPr/>
          <p:nvPr/>
        </p:nvSpPr>
        <p:spPr>
          <a:xfrm>
            <a:off x="4609368" y="1389277"/>
            <a:ext cx="4332051" cy="1178140"/>
          </a:xfrm>
          <a:prstGeom prst="wedgeRoundRectCallout">
            <a:avLst>
              <a:gd name="adj1" fmla="val -30941"/>
              <a:gd name="adj2" fmla="val 63498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содержание муниципального имущества, включая расходы на оплату коммунальных услуг по муниципальному жилому фонду, оплату транспортного налога по транспортным средствам, стоящим на балансе Комитета по управлению муниципальным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имуществом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ая прямоугольная выноска 24"/>
          <p:cNvSpPr/>
          <p:nvPr/>
        </p:nvSpPr>
        <p:spPr>
          <a:xfrm>
            <a:off x="172773" y="3745791"/>
            <a:ext cx="2459600" cy="1072186"/>
          </a:xfrm>
          <a:prstGeom prst="wedgeRoundRectCallout">
            <a:avLst>
              <a:gd name="adj1" fmla="val 36727"/>
              <a:gd name="adj2" fmla="val 62500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взносы муниципального образования на капитальный ремонт общего имущества в многоквартирных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домах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ая прямоугольная выноска 25"/>
          <p:cNvSpPr/>
          <p:nvPr/>
        </p:nvSpPr>
        <p:spPr>
          <a:xfrm>
            <a:off x="0" y="5643322"/>
            <a:ext cx="3817457" cy="1162449"/>
          </a:xfrm>
          <a:prstGeom prst="wedgeRoundRectCallout">
            <a:avLst>
              <a:gd name="adj1" fmla="val 54063"/>
              <a:gd name="adj2" fmla="val -5082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предоставление субсидии в целях возмещения недополученных доходов и финансового обеспечения (возмещения) затрат в связи с производством (реализацией) товаров, выполнением работ, оказанием услуг МУП Газета «Мое село, край Черемховский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ая прямоугольная выноска 26"/>
          <p:cNvSpPr/>
          <p:nvPr/>
        </p:nvSpPr>
        <p:spPr>
          <a:xfrm>
            <a:off x="5801016" y="3571699"/>
            <a:ext cx="3336262" cy="1022136"/>
          </a:xfrm>
          <a:prstGeom prst="wedgeRoundRectCallout">
            <a:avLst/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финансовое обеспечение муниципального задания муниципального бюджетного учреждения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Автоцентр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ая прямоугольная выноска 27"/>
          <p:cNvSpPr/>
          <p:nvPr/>
        </p:nvSpPr>
        <p:spPr>
          <a:xfrm>
            <a:off x="3532675" y="4570441"/>
            <a:ext cx="2628656" cy="841847"/>
          </a:xfrm>
          <a:prstGeom prst="wedgeRoundRectCallout">
            <a:avLst>
              <a:gd name="adj1" fmla="val 65396"/>
              <a:gd name="adj2" fmla="val 33433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финансовое обеспечение муниципального задания муниципального бюджетного учреждения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Проектсметсервис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кругленная прямоугольная выноска 28"/>
          <p:cNvSpPr/>
          <p:nvPr/>
        </p:nvSpPr>
        <p:spPr>
          <a:xfrm>
            <a:off x="5801016" y="6056118"/>
            <a:ext cx="2745367" cy="765471"/>
          </a:xfrm>
          <a:prstGeom prst="wedgeRoundRectCallout">
            <a:avLst>
              <a:gd name="adj1" fmla="val 7314"/>
              <a:gd name="adj2" fmla="val -68733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функций Комитета по управлению муниципальным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имуществом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172772" y="2145861"/>
            <a:ext cx="1078095" cy="44828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265,0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172772" y="3347557"/>
            <a:ext cx="1078099" cy="44828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250,0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8037992" y="3297507"/>
            <a:ext cx="1106008" cy="44828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200,0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84824" y="4767222"/>
            <a:ext cx="1131278" cy="44828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3,9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3299555" y="6438854"/>
            <a:ext cx="1096766" cy="44828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3 681,7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7906898" y="2481630"/>
            <a:ext cx="1081558" cy="44828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66,0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8037992" y="4369693"/>
            <a:ext cx="1099286" cy="44828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30 244,8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5456144" y="5371161"/>
            <a:ext cx="1100669" cy="44828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2 729,4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8137186" y="6414335"/>
            <a:ext cx="1077772" cy="44828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5 494,4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" name="Рисунок 6" descr="26838-english-language-newspaper-material-1024x960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47938" y="5324829"/>
            <a:ext cx="1608206" cy="1653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47003" y="5903561"/>
            <a:ext cx="717667" cy="902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" name="Заголовок 6"/>
          <p:cNvSpPr txBox="1">
            <a:spLocks/>
          </p:cNvSpPr>
          <p:nvPr/>
        </p:nvSpPr>
        <p:spPr>
          <a:xfrm>
            <a:off x="361218" y="0"/>
            <a:ext cx="8424153" cy="94442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1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«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Управление муниципальным имуществом Черемховского районного муниципального образования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» на 2018-2023 годы  </a:t>
            </a:r>
            <a:endParaRPr lang="ru-RU" sz="18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29466" y="1030175"/>
            <a:ext cx="7818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>
                <a:solidFill>
                  <a:srgbClr val="566444"/>
                </a:solidFill>
                <a:latin typeface="+mj-lt"/>
                <a:cs typeface="Times New Roman" panose="02020603050405020304" pitchFamily="18" charset="0"/>
              </a:rPr>
              <a:t>Основные </a:t>
            </a:r>
            <a:r>
              <a:rPr lang="ru-RU" sz="1600" b="1" i="1" dirty="0" smtClean="0">
                <a:solidFill>
                  <a:srgbClr val="566444"/>
                </a:solidFill>
                <a:latin typeface="+mj-lt"/>
                <a:cs typeface="Times New Roman" panose="02020603050405020304" pitchFamily="18" charset="0"/>
              </a:rPr>
              <a:t>мероприятия муниципальной программы в 2021 году</a:t>
            </a:r>
            <a:endParaRPr lang="ru-RU" sz="1600" i="1" dirty="0">
              <a:solidFill>
                <a:srgbClr val="566444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522318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4624"/>
            <a:ext cx="8944708" cy="79208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Основные показатели</a:t>
            </a:r>
            <a:br>
              <a:rPr lang="ru-RU" alt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alt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социально-экономического развития</a:t>
            </a: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251520" y="1124744"/>
          <a:ext cx="3984104" cy="2608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428860" y="2143116"/>
            <a:ext cx="6480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FF0000"/>
                </a:solidFill>
              </a:rPr>
              <a:t>5432,75</a:t>
            </a:r>
            <a:endParaRPr lang="ru-RU" sz="11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00364" y="2357430"/>
            <a:ext cx="6480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FF0000"/>
                </a:solidFill>
              </a:rPr>
              <a:t>3868,54</a:t>
            </a:r>
            <a:endParaRPr lang="ru-RU" sz="11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1868" y="2428868"/>
            <a:ext cx="6480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FF0000"/>
                </a:solidFill>
              </a:rPr>
              <a:t>3577,94</a:t>
            </a:r>
            <a:endParaRPr lang="ru-RU" sz="1100" b="1" dirty="0">
              <a:solidFill>
                <a:srgbClr val="FF0000"/>
              </a:solidFill>
            </a:endParaRP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4499992" y="1124744"/>
          <a:ext cx="3984104" cy="2608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Диаграмма 16"/>
          <p:cNvGraphicFramePr/>
          <p:nvPr/>
        </p:nvGraphicFramePr>
        <p:xfrm>
          <a:off x="2627784" y="3933056"/>
          <a:ext cx="3984104" cy="2608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Левая круглая скобка 21"/>
          <p:cNvSpPr/>
          <p:nvPr/>
        </p:nvSpPr>
        <p:spPr>
          <a:xfrm rot="16200000">
            <a:off x="1092757" y="2830076"/>
            <a:ext cx="58864" cy="1427014"/>
          </a:xfrm>
          <a:prstGeom prst="leftBracket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Левая круглая скобка 22"/>
          <p:cNvSpPr/>
          <p:nvPr/>
        </p:nvSpPr>
        <p:spPr>
          <a:xfrm rot="16200000">
            <a:off x="2189163" y="3363565"/>
            <a:ext cx="72008" cy="346894"/>
          </a:xfrm>
          <a:prstGeom prst="leftBracket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755576" y="3501008"/>
            <a:ext cx="720080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прогноз</a:t>
            </a:r>
            <a:endParaRPr lang="ru-RU" sz="12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907704" y="3501008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оценка</a:t>
            </a:r>
            <a:endParaRPr lang="ru-RU" sz="12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1907704" y="2060848"/>
            <a:ext cx="6480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FF0000"/>
                </a:solidFill>
              </a:rPr>
              <a:t>5577,88</a:t>
            </a:r>
            <a:endParaRPr lang="ru-RU" sz="11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85852" y="2015263"/>
            <a:ext cx="8572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FF0000"/>
                </a:solidFill>
              </a:rPr>
              <a:t>6302,18</a:t>
            </a:r>
            <a:endParaRPr lang="ru-RU" sz="11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27584" y="1988840"/>
            <a:ext cx="6480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FF0000"/>
                </a:solidFill>
              </a:rPr>
              <a:t>7007,65</a:t>
            </a:r>
            <a:endParaRPr lang="ru-RU" sz="11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3528" y="1943254"/>
            <a:ext cx="6480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FF0000"/>
                </a:solidFill>
              </a:rPr>
              <a:t>7216,02</a:t>
            </a:r>
            <a:endParaRPr lang="ru-RU" sz="11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732240" y="1916832"/>
            <a:ext cx="6480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FF0000"/>
                </a:solidFill>
              </a:rPr>
              <a:t>413,17</a:t>
            </a:r>
            <a:endParaRPr lang="ru-RU" sz="1100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286644" y="1857364"/>
            <a:ext cx="6480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FF0000"/>
                </a:solidFill>
              </a:rPr>
              <a:t>456,32</a:t>
            </a:r>
            <a:endParaRPr lang="ru-RU" sz="1100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715272" y="2143116"/>
            <a:ext cx="6480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FF0000"/>
                </a:solidFill>
              </a:rPr>
              <a:t>336,87</a:t>
            </a:r>
            <a:endParaRPr lang="ru-RU" sz="1100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156176" y="1871246"/>
            <a:ext cx="6480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FF0000"/>
                </a:solidFill>
              </a:rPr>
              <a:t>436,31</a:t>
            </a:r>
            <a:endParaRPr lang="ru-RU" sz="1100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652120" y="1844824"/>
            <a:ext cx="6480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FF0000"/>
                </a:solidFill>
              </a:rPr>
              <a:t>459,0</a:t>
            </a:r>
            <a:endParaRPr lang="ru-RU" sz="1100" b="1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076056" y="1772816"/>
            <a:ext cx="6480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FF0000"/>
                </a:solidFill>
              </a:rPr>
              <a:t>481,5</a:t>
            </a:r>
            <a:endParaRPr lang="ru-RU" sz="1100" b="1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572000" y="1700808"/>
            <a:ext cx="6480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FF0000"/>
                </a:solidFill>
              </a:rPr>
              <a:t>504,6</a:t>
            </a:r>
          </a:p>
          <a:p>
            <a:pPr algn="ctr"/>
            <a:endParaRPr lang="ru-RU" sz="1100" b="1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076056" y="3501008"/>
            <a:ext cx="720080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прогноз</a:t>
            </a:r>
            <a:endParaRPr lang="ru-RU" sz="12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6156176" y="3501008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оценка</a:t>
            </a:r>
            <a:endParaRPr lang="ru-RU" sz="12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4283968" y="6237312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оценка</a:t>
            </a:r>
            <a:endParaRPr lang="ru-RU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61540" y="2591972"/>
            <a:ext cx="3009448" cy="838235"/>
          </a:xfrm>
          <a:prstGeom prst="rect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Подпрограмма: «Развитие системы управления муниципальным образованием» на 2018-2023 годы</a:t>
            </a:r>
          </a:p>
          <a:p>
            <a:pPr algn="ctr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16220" y="2591972"/>
            <a:ext cx="2679403" cy="848858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Подпрограмма: «Развитие предпринимательства» на 2018-2023 годы</a:t>
            </a:r>
          </a:p>
          <a:p>
            <a:pPr algn="ctr"/>
            <a:endParaRPr lang="ru-RU" sz="1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340242" y="1467292"/>
            <a:ext cx="6060558" cy="797442"/>
          </a:xfrm>
          <a:prstGeom prst="homePlate">
            <a:avLst/>
          </a:prstGeom>
          <a:solidFill>
            <a:srgbClr val="73E84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Совершенствование муниципального управления Черемховского районного муниципального образования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Выноска со стрелкой вниз 10"/>
          <p:cNvSpPr/>
          <p:nvPr/>
        </p:nvSpPr>
        <p:spPr>
          <a:xfrm>
            <a:off x="6592186" y="1297171"/>
            <a:ext cx="2360429" cy="1935126"/>
          </a:xfrm>
          <a:prstGeom prst="downArrowCallou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 год – 63 138,2 тыс. руб.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год – 52 599,2 тыс. руб.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год – 52 728,5 тыс. руб.</a:t>
            </a: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83971" y="3636238"/>
            <a:ext cx="3732249" cy="3137786"/>
          </a:xfrm>
          <a:prstGeom prst="flowChartAlternateProcess">
            <a:avLst/>
          </a:prstGeom>
          <a:solidFill>
            <a:srgbClr val="CBFAA8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Определение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потребности и организация обучения, подготовки и повышения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квалификации;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Доплаты к пенсиям, дополнительное пенсионное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обеспечение;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Льготы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предоставляемые гражданам, удостоенным звания "Почетный гражданин Черемховского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района;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Членские взносы;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Осуществление функций администрации муниципального района, деятельности мэра муниципального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района;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Осуществление отдельных государственных полномочий</a:t>
            </a:r>
          </a:p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3880214" y="3625439"/>
            <a:ext cx="2893810" cy="1047727"/>
          </a:xfrm>
          <a:prstGeom prst="flowChartAlternateProcess">
            <a:avLst/>
          </a:prstGeom>
          <a:solidFill>
            <a:srgbClr val="CBFAA8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Оказание административно-организационной поддержки субъектам малого и среднего предпринимательства</a:t>
            </a:r>
          </a:p>
        </p:txBody>
      </p:sp>
      <p:sp>
        <p:nvSpPr>
          <p:cNvPr id="2" name="Стрелка вниз 1"/>
          <p:cNvSpPr/>
          <p:nvPr/>
        </p:nvSpPr>
        <p:spPr>
          <a:xfrm>
            <a:off x="1828937" y="3453625"/>
            <a:ext cx="242316" cy="182613"/>
          </a:xfrm>
          <a:prstGeom prst="downArrow">
            <a:avLst/>
          </a:prstGeom>
          <a:solidFill>
            <a:srgbClr val="D38F9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трелка вниз 12"/>
          <p:cNvSpPr/>
          <p:nvPr/>
        </p:nvSpPr>
        <p:spPr>
          <a:xfrm>
            <a:off x="5164972" y="3450778"/>
            <a:ext cx="237452" cy="174661"/>
          </a:xfrm>
          <a:prstGeom prst="downArrow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44" name="Picture 4" descr="C:\Users\Eva\Downloads\licdeia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214" y="4989853"/>
            <a:ext cx="1745666" cy="12588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C:\Users\Eva\Downloads\a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880" y="4989851"/>
            <a:ext cx="1522210" cy="12588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Eva\Downloads\повышение-квалификации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547" y="4989853"/>
            <a:ext cx="2106453" cy="12989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Line 26"/>
          <p:cNvSpPr>
            <a:spLocks noChangeShapeType="1"/>
          </p:cNvSpPr>
          <p:nvPr/>
        </p:nvSpPr>
        <p:spPr bwMode="auto">
          <a:xfrm>
            <a:off x="342562" y="1033672"/>
            <a:ext cx="8496300" cy="0"/>
          </a:xfrm>
          <a:prstGeom prst="line">
            <a:avLst/>
          </a:prstGeom>
          <a:noFill/>
          <a:ln w="47625" cmpd="dbl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6" name="Заголовок 6"/>
          <p:cNvSpPr txBox="1">
            <a:spLocks/>
          </p:cNvSpPr>
          <p:nvPr/>
        </p:nvSpPr>
        <p:spPr>
          <a:xfrm>
            <a:off x="461540" y="37229"/>
            <a:ext cx="8424153" cy="94442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«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Муниципальное управление в Черемховском районном муниципальном образовании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» на 2018-2023 годы  </a:t>
            </a:r>
            <a:endParaRPr lang="ru-RU" sz="1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15362" name="AutoShape 2" descr="https://www.eada.edu/assets/images/CDD/Managemen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5364" name="Picture 4" descr="https://www.eada.edu/assets/images/CDD/Managemen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3248980"/>
            <a:ext cx="2232248" cy="1674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C:\Users\Eva\Desktop\depositphotos_9596999-Confectioner-working-with-crem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465" r="13811"/>
          <a:stretch/>
        </p:blipFill>
        <p:spPr bwMode="auto">
          <a:xfrm>
            <a:off x="7199290" y="5037372"/>
            <a:ext cx="1899185" cy="182062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Eva\Desktop\О-компании-МЕГАКУРЬЕР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8" y="4897381"/>
            <a:ext cx="3378110" cy="196946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Eva\Desktop\25397_picture_c8d7bc649389ed563c7751b40868eeeb0621c58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30" y="2507790"/>
            <a:ext cx="2634299" cy="162997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Line 26"/>
          <p:cNvSpPr>
            <a:spLocks noChangeShapeType="1"/>
          </p:cNvSpPr>
          <p:nvPr/>
        </p:nvSpPr>
        <p:spPr bwMode="auto">
          <a:xfrm>
            <a:off x="375544" y="1050723"/>
            <a:ext cx="8496300" cy="0"/>
          </a:xfrm>
          <a:prstGeom prst="line">
            <a:avLst/>
          </a:prstGeom>
          <a:noFill/>
          <a:ln w="47625" cmpd="dbl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3" name="Скругленная прямоугольная выноска 2"/>
          <p:cNvSpPr/>
          <p:nvPr/>
        </p:nvSpPr>
        <p:spPr>
          <a:xfrm>
            <a:off x="237552" y="1553751"/>
            <a:ext cx="3235283" cy="844114"/>
          </a:xfrm>
          <a:prstGeom prst="wedgeRoundRectCallout">
            <a:avLst>
              <a:gd name="adj1" fmla="val -19241"/>
              <a:gd name="adj2" fmla="val 68603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обучения, подготовки и повышения квалификации муниципальных служащих администрации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ЧРМО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4857752" y="1428736"/>
            <a:ext cx="3770481" cy="1178181"/>
          </a:xfrm>
          <a:prstGeom prst="wedgeRoundRectCallout">
            <a:avLst>
              <a:gd name="adj1" fmla="val -62171"/>
              <a:gd name="adj2" fmla="val -3951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выплату пенсии за выслугу лет гражданам, замещавшим должности муниципальной службы в органах местного самоуправления Черемховского районного муниципального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образования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ая прямоугольная выноска 21"/>
          <p:cNvSpPr/>
          <p:nvPr/>
        </p:nvSpPr>
        <p:spPr>
          <a:xfrm>
            <a:off x="139581" y="3962401"/>
            <a:ext cx="1721877" cy="783770"/>
          </a:xfrm>
          <a:prstGeom prst="wedgeRoundRectCallout">
            <a:avLst>
              <a:gd name="adj1" fmla="val -17604"/>
              <a:gd name="adj2" fmla="val 80490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деятельности мэра муниципального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района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633838" y="2218545"/>
            <a:ext cx="1078099" cy="44828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188,0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115390" y="4757575"/>
            <a:ext cx="1061754" cy="44828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3 593,5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3000364" y="5643578"/>
            <a:ext cx="1078099" cy="44828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46 257,5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3786182" y="2000240"/>
            <a:ext cx="1078099" cy="44828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6 901,5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Заголовок 6"/>
          <p:cNvSpPr txBox="1">
            <a:spLocks/>
          </p:cNvSpPr>
          <p:nvPr/>
        </p:nvSpPr>
        <p:spPr>
          <a:xfrm>
            <a:off x="461540" y="37229"/>
            <a:ext cx="8424153" cy="94442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1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«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Муниципальное управление в Черемховском районном муниципальном образовании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» на 2018-2023 годы  </a:t>
            </a:r>
            <a:endParaRPr lang="ru-RU" sz="18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76045" y="1102094"/>
            <a:ext cx="7818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>
                <a:solidFill>
                  <a:srgbClr val="566444"/>
                </a:solidFill>
                <a:latin typeface="+mj-lt"/>
                <a:cs typeface="Times New Roman" panose="02020603050405020304" pitchFamily="18" charset="0"/>
              </a:rPr>
              <a:t>Основные </a:t>
            </a:r>
            <a:r>
              <a:rPr lang="ru-RU" sz="1600" b="1" i="1" dirty="0" smtClean="0">
                <a:solidFill>
                  <a:srgbClr val="566444"/>
                </a:solidFill>
                <a:latin typeface="+mj-lt"/>
                <a:cs typeface="Times New Roman" panose="02020603050405020304" pitchFamily="18" charset="0"/>
              </a:rPr>
              <a:t>мероприятия муниципальной программы в 2021 году</a:t>
            </a:r>
            <a:endParaRPr lang="ru-RU" sz="1600" i="1" dirty="0">
              <a:solidFill>
                <a:srgbClr val="566444"/>
              </a:solidFill>
              <a:latin typeface="+mj-lt"/>
            </a:endParaRPr>
          </a:p>
        </p:txBody>
      </p:sp>
      <p:pic>
        <p:nvPicPr>
          <p:cNvPr id="14338" name="Picture 2" descr="ПОЧЁТНЫЕ ГРАЖДАНЕ В ПОЧЁТЕ 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2643182"/>
            <a:ext cx="3143252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 descr="http://permraion.ru/files/podderzhka-malogo-biznesa-v-rossi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2" y="4572008"/>
            <a:ext cx="2143140" cy="1607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Овал 27"/>
          <p:cNvSpPr/>
          <p:nvPr/>
        </p:nvSpPr>
        <p:spPr>
          <a:xfrm>
            <a:off x="4071934" y="5143512"/>
            <a:ext cx="1078099" cy="500066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4 827,9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ая прямоугольная выноска 22"/>
          <p:cNvSpPr/>
          <p:nvPr/>
        </p:nvSpPr>
        <p:spPr>
          <a:xfrm>
            <a:off x="2571736" y="4357694"/>
            <a:ext cx="2392272" cy="758761"/>
          </a:xfrm>
          <a:prstGeom prst="wedgeRoundRectCallout">
            <a:avLst>
              <a:gd name="adj1" fmla="val -988"/>
              <a:gd name="adj2" fmla="val 68374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осуществление государственных полномочий</a:t>
            </a:r>
          </a:p>
        </p:txBody>
      </p:sp>
      <p:sp>
        <p:nvSpPr>
          <p:cNvPr id="14" name="Овал 13"/>
          <p:cNvSpPr/>
          <p:nvPr/>
        </p:nvSpPr>
        <p:spPr>
          <a:xfrm>
            <a:off x="5319220" y="4151044"/>
            <a:ext cx="1078099" cy="44828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1 313,8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6397319" y="5205859"/>
            <a:ext cx="1078099" cy="44828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10,0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>
            <a:off x="5058235" y="5882113"/>
            <a:ext cx="2564495" cy="762620"/>
          </a:xfrm>
          <a:prstGeom prst="wedgeRoundRectCallout">
            <a:avLst>
              <a:gd name="adj1" fmla="val 28016"/>
              <a:gd name="adj2" fmla="val -76112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конкурсных мероприятий «Развитие предпринимательства»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6571134" y="2786058"/>
            <a:ext cx="2430022" cy="2003160"/>
          </a:xfrm>
          <a:prstGeom prst="wedgeRoundRectCallout">
            <a:avLst>
              <a:gd name="adj1" fmla="val -60593"/>
              <a:gd name="adj2" fmla="val -8980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ежемесячные выплаты в соответствии с Решением Думы Черемховского районного муниципального образования от 27.06.2012 </a:t>
            </a:r>
            <a:endParaRPr lang="ru-RU" sz="1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 213 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"Об утверждении положения "О Почетном звании Почетный гражданин Черемховского района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""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ая прямоугольная выноска 20"/>
          <p:cNvSpPr/>
          <p:nvPr/>
        </p:nvSpPr>
        <p:spPr>
          <a:xfrm>
            <a:off x="2944284" y="6105144"/>
            <a:ext cx="2058974" cy="682164"/>
          </a:xfrm>
          <a:prstGeom prst="wedgeRoundRectCallout">
            <a:avLst>
              <a:gd name="adj1" fmla="val 5990"/>
              <a:gd name="adj2" fmla="val -69311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функций Администрации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ЧРМО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91326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18289" y="115888"/>
            <a:ext cx="8424153" cy="944427"/>
          </a:xfr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1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«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Безопасность жизнедеятельности в Черемховском районном муниципальном образовании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» на 2018-2023 годы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91385" y="2371061"/>
            <a:ext cx="2934585" cy="1180213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Подпрограмма: «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безопасности дорожного движения в Черемховском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районном муниципальном образовании» на 2018-2023 годы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9488" y="3746205"/>
            <a:ext cx="2892056" cy="1091609"/>
          </a:xfrm>
          <a:prstGeom prst="rect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Подпрограмма: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«Улучшение условий охраны труда в Черемховском районном муниципальном образовании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на 2018-2023 годы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91385" y="5039832"/>
            <a:ext cx="2860159" cy="903768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Подпрограмма: «Обеспечение общественной безопасности» на 2018-2023 годы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1461593545_molodez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28638" y="3280566"/>
            <a:ext cx="1739455" cy="1805663"/>
          </a:xfrm>
          <a:prstGeom prst="rect">
            <a:avLst/>
          </a:prstGeom>
        </p:spPr>
      </p:pic>
      <p:pic>
        <p:nvPicPr>
          <p:cNvPr id="17" name="Рисунок 16" descr="ter_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51943" y="5086229"/>
            <a:ext cx="2892057" cy="1314571"/>
          </a:xfrm>
          <a:prstGeom prst="rect">
            <a:avLst/>
          </a:prstGeom>
        </p:spPr>
      </p:pic>
      <p:pic>
        <p:nvPicPr>
          <p:cNvPr id="18" name="Рисунок 17" descr="103985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44810" y="3686137"/>
            <a:ext cx="1499190" cy="1400092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3413051" y="2317896"/>
            <a:ext cx="2573079" cy="988830"/>
          </a:xfrm>
          <a:prstGeom prst="roundRect">
            <a:avLst/>
          </a:prstGeom>
          <a:solidFill>
            <a:srgbClr val="CBFAA8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безопасности участников дорожного движения и развитие сети искусственных сооружений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370521" y="3400464"/>
            <a:ext cx="2764465" cy="1325524"/>
          </a:xfrm>
          <a:prstGeom prst="roundRect">
            <a:avLst/>
          </a:prstGeom>
          <a:solidFill>
            <a:srgbClr val="CBFAA8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Реализация превентивных мер, направленных на улучшение условий труда, снижение уровня производственного травматизма и профессиональной заболеваемости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295854" y="4800776"/>
            <a:ext cx="3051544" cy="1949813"/>
          </a:xfrm>
          <a:prstGeom prst="roundRect">
            <a:avLst/>
          </a:prstGeom>
          <a:solidFill>
            <a:srgbClr val="CBFAA8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Мероприятия по профилактике правонарушений и повышению уровня безопасности граждан на территории Черемховского района; Расходы на обеспечение деятельности Муниципального казенного учреждения "Единая дежурно-деспетчерская служба Черемховского района"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ятиугольник 22"/>
          <p:cNvSpPr/>
          <p:nvPr/>
        </p:nvSpPr>
        <p:spPr>
          <a:xfrm>
            <a:off x="206379" y="1337443"/>
            <a:ext cx="6347638" cy="797442"/>
          </a:xfrm>
          <a:prstGeom prst="homePlate">
            <a:avLst/>
          </a:prstGeom>
          <a:solidFill>
            <a:srgbClr val="73E84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безопасности жизнедеятельности населения Черемховского района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Выноска со стрелкой вниз 23"/>
          <p:cNvSpPr/>
          <p:nvPr/>
        </p:nvSpPr>
        <p:spPr>
          <a:xfrm>
            <a:off x="6586870" y="1318436"/>
            <a:ext cx="2449625" cy="1935126"/>
          </a:xfrm>
          <a:prstGeom prst="downArrowCallou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 год – 6 946,7 тыс. руб.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2022 год  –  5 743,7 тыс. руб.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2023 год  –  5 687,0 тыс. руб.</a:t>
            </a:r>
          </a:p>
        </p:txBody>
      </p:sp>
      <p:sp>
        <p:nvSpPr>
          <p:cNvPr id="2" name="Стрелка вправо 1"/>
          <p:cNvSpPr/>
          <p:nvPr/>
        </p:nvSpPr>
        <p:spPr>
          <a:xfrm>
            <a:off x="3143891" y="2781489"/>
            <a:ext cx="236307" cy="239113"/>
          </a:xfrm>
          <a:prstGeom prst="rightArrow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трелка вправо 15"/>
          <p:cNvSpPr/>
          <p:nvPr/>
        </p:nvSpPr>
        <p:spPr>
          <a:xfrm>
            <a:off x="3071973" y="4066753"/>
            <a:ext cx="288276" cy="238118"/>
          </a:xfrm>
          <a:prstGeom prst="rightArrow">
            <a:avLst/>
          </a:prstGeom>
          <a:solidFill>
            <a:srgbClr val="D38F9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трелка вправо 20"/>
          <p:cNvSpPr/>
          <p:nvPr/>
        </p:nvSpPr>
        <p:spPr>
          <a:xfrm>
            <a:off x="3061699" y="5355642"/>
            <a:ext cx="226031" cy="254047"/>
          </a:xfrm>
          <a:prstGeom prst="rightArrow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Line 26"/>
          <p:cNvSpPr>
            <a:spLocks noChangeShapeType="1"/>
          </p:cNvSpPr>
          <p:nvPr/>
        </p:nvSpPr>
        <p:spPr bwMode="auto">
          <a:xfrm>
            <a:off x="361218" y="1128544"/>
            <a:ext cx="8496300" cy="0"/>
          </a:xfrm>
          <a:prstGeom prst="line">
            <a:avLst/>
          </a:prstGeom>
          <a:noFill/>
          <a:ln w="47625" cmpd="dbl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Eva\Desktop\66dde71d08cdc8ceae72eec8b74744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49" y="1553424"/>
            <a:ext cx="2654844" cy="176298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509120"/>
            <a:ext cx="2595820" cy="1643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2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97441" y="4958410"/>
            <a:ext cx="2695734" cy="1891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 rotWithShape="1">
          <a:blip r:embed="rId5" cstate="print"/>
          <a:srcRect t="12164" b="9853"/>
          <a:stretch/>
        </p:blipFill>
        <p:spPr bwMode="auto">
          <a:xfrm>
            <a:off x="6572264" y="2143116"/>
            <a:ext cx="2571736" cy="1787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22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3702" y="5286388"/>
            <a:ext cx="2285617" cy="1436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15" name="Line 26"/>
          <p:cNvSpPr>
            <a:spLocks noChangeShapeType="1"/>
          </p:cNvSpPr>
          <p:nvPr/>
        </p:nvSpPr>
        <p:spPr bwMode="auto">
          <a:xfrm>
            <a:off x="340242" y="873156"/>
            <a:ext cx="8496300" cy="0"/>
          </a:xfrm>
          <a:prstGeom prst="line">
            <a:avLst/>
          </a:prstGeom>
          <a:noFill/>
          <a:ln w="47625" cmpd="dbl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190717" y="3316406"/>
            <a:ext cx="3063464" cy="929440"/>
          </a:xfrm>
          <a:prstGeom prst="wedgeRoundRectCallout">
            <a:avLst>
              <a:gd name="adj1" fmla="val 5327"/>
              <a:gd name="adj2" fmla="val 65406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мероприятия на проведение конкурсных мероприятий в области охраны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труда, 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также приобретение средств индивидуальной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защиты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>
            <a:off x="6429388" y="4286256"/>
            <a:ext cx="2596144" cy="744226"/>
          </a:xfrm>
          <a:prstGeom prst="wedgeRoundRectCallout">
            <a:avLst>
              <a:gd name="adj1" fmla="val -1021"/>
              <a:gd name="adj2" fmla="val 74019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конкурса 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«Лучший участковый уполномоченный полиции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ая прямоугольная выноска 20"/>
          <p:cNvSpPr/>
          <p:nvPr/>
        </p:nvSpPr>
        <p:spPr>
          <a:xfrm>
            <a:off x="340242" y="6131121"/>
            <a:ext cx="2721329" cy="642596"/>
          </a:xfrm>
          <a:prstGeom prst="wedgeRoundRectCallout">
            <a:avLst>
              <a:gd name="adj1" fmla="val 70891"/>
              <a:gd name="adj2" fmla="val 33441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Функционирование Единой дежурно-диспетчерской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службы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79512" y="4221088"/>
            <a:ext cx="1078099" cy="44828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30,5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987824" y="6021288"/>
            <a:ext cx="1078099" cy="44828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6 435,2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7786710" y="5143512"/>
            <a:ext cx="1078099" cy="44828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5,0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Заголовок 6"/>
          <p:cNvSpPr>
            <a:spLocks noGrp="1"/>
          </p:cNvSpPr>
          <p:nvPr>
            <p:ph type="title"/>
          </p:nvPr>
        </p:nvSpPr>
        <p:spPr>
          <a:xfrm>
            <a:off x="464661" y="-71271"/>
            <a:ext cx="8424153" cy="944427"/>
          </a:xfr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1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«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Безопасность жизнедеятельности в Черемховском районном муниципальном образовании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» на 2018-2023 годы 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52756" y="947982"/>
            <a:ext cx="7818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>
                <a:solidFill>
                  <a:srgbClr val="566444"/>
                </a:solidFill>
                <a:latin typeface="+mj-lt"/>
                <a:cs typeface="Times New Roman" panose="02020603050405020304" pitchFamily="18" charset="0"/>
              </a:rPr>
              <a:t>Основные </a:t>
            </a:r>
            <a:r>
              <a:rPr lang="ru-RU" sz="1600" b="1" i="1" dirty="0" smtClean="0">
                <a:solidFill>
                  <a:srgbClr val="566444"/>
                </a:solidFill>
                <a:latin typeface="+mj-lt"/>
                <a:cs typeface="Times New Roman" panose="02020603050405020304" pitchFamily="18" charset="0"/>
              </a:rPr>
              <a:t>мероприятия муниципальной программы в 2021 году</a:t>
            </a:r>
            <a:endParaRPr lang="ru-RU" sz="1600" i="1" dirty="0">
              <a:solidFill>
                <a:srgbClr val="566444"/>
              </a:solidFill>
              <a:latin typeface="+mj-lt"/>
            </a:endParaRPr>
          </a:p>
        </p:txBody>
      </p:sp>
      <p:sp>
        <p:nvSpPr>
          <p:cNvPr id="27" name="Скругленная прямоугольная выноска 26"/>
          <p:cNvSpPr/>
          <p:nvPr/>
        </p:nvSpPr>
        <p:spPr>
          <a:xfrm>
            <a:off x="3714744" y="2428868"/>
            <a:ext cx="2714644" cy="1214446"/>
          </a:xfrm>
          <a:prstGeom prst="wedgeRoundRectCallout">
            <a:avLst>
              <a:gd name="adj1" fmla="val 62849"/>
              <a:gd name="adj2" fmla="val 50430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мероприятия по профилактике правонарушений, повышению уровня безопасности граждан и профилактике безнадзорности и правонарушений несовершеннолетних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ая прямоугольная выноска 2"/>
          <p:cNvSpPr/>
          <p:nvPr/>
        </p:nvSpPr>
        <p:spPr>
          <a:xfrm>
            <a:off x="2735230" y="1349058"/>
            <a:ext cx="3228496" cy="945343"/>
          </a:xfrm>
          <a:prstGeom prst="wedgeRoundRectCallout">
            <a:avLst>
              <a:gd name="adj1" fmla="val -54651"/>
              <a:gd name="adj2" fmla="val -16903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приобретение методической литературы и проведение районных мероприятий по предупреждению детского дорожно-транспортного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травматизма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637764" y="2210773"/>
            <a:ext cx="1078099" cy="44828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37,4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ая прямоугольная выноска 18"/>
          <p:cNvSpPr/>
          <p:nvPr/>
        </p:nvSpPr>
        <p:spPr>
          <a:xfrm>
            <a:off x="3491728" y="3903260"/>
            <a:ext cx="2901447" cy="973060"/>
          </a:xfrm>
          <a:prstGeom prst="wedgeRoundRectCallout">
            <a:avLst>
              <a:gd name="adj1" fmla="val -57709"/>
              <a:gd name="adj2" fmla="val -588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распространение 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агитационных материалов, посвященных профилактике правонарушений, противодействию терроризму и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экстремизму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6429388" y="3643314"/>
            <a:ext cx="1078099" cy="44828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25,0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2699792" y="4437112"/>
            <a:ext cx="1078099" cy="44828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40,0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6084168" y="1412776"/>
            <a:ext cx="2911206" cy="821324"/>
          </a:xfrm>
          <a:prstGeom prst="wedgeRoundRectCallout">
            <a:avLst/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содержание автомобильных дорог, находящихся в собственности района, за счет средств дорожного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фонда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065901" y="2132856"/>
            <a:ext cx="1078099" cy="44828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370,7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51416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2400" b="0" dirty="0" smtClean="0">
                <a:solidFill>
                  <a:srgbClr val="C00000"/>
                </a:solidFill>
                <a:cs typeface="Times New Roman" pitchFamily="18" charset="0"/>
              </a:rPr>
              <a:t/>
            </a:r>
            <a:br>
              <a:rPr lang="ru-RU" sz="2400" b="0" dirty="0" smtClean="0">
                <a:solidFill>
                  <a:srgbClr val="C00000"/>
                </a:solidFill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C3CBDB89-381F-43BF-9DDF-347BB5C25293}" type="slidenum">
              <a:rPr lang="de-DE" smtClean="0"/>
              <a:pPr>
                <a:defRPr/>
              </a:pPr>
              <a:t>44</a:t>
            </a:fld>
            <a:endParaRPr lang="de-DE" dirty="0"/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3382347" y="4660956"/>
            <a:ext cx="3060440" cy="887000"/>
          </a:xfrm>
          <a:prstGeom prst="flowChartAlternateProcess">
            <a:avLst/>
          </a:prstGeom>
          <a:solidFill>
            <a:srgbClr val="CBFAA8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Поддержка молодых семей и молодых специалистов в решении жилищной проблемы</a:t>
            </a: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3181738" y="2336148"/>
            <a:ext cx="3125755" cy="1045257"/>
          </a:xfrm>
          <a:prstGeom prst="flowChartAlternateProcess">
            <a:avLst/>
          </a:prstGeom>
          <a:solidFill>
            <a:srgbClr val="CBFAA8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7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Реализация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комплекса мероприятий, направленных на становление, развитие молодых граждан, решение молодежных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проблем</a:t>
            </a:r>
          </a:p>
          <a:p>
            <a:pPr algn="ctr"/>
            <a:endParaRPr lang="ru-RU" sz="1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c71a2429b6653696fec553ea666f4e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31430" y="5566618"/>
            <a:ext cx="1860238" cy="13100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ятиугольник 11"/>
          <p:cNvSpPr/>
          <p:nvPr/>
        </p:nvSpPr>
        <p:spPr>
          <a:xfrm>
            <a:off x="233266" y="1403497"/>
            <a:ext cx="6298164" cy="797442"/>
          </a:xfrm>
          <a:prstGeom prst="homePlate">
            <a:avLst/>
          </a:prstGeom>
          <a:solidFill>
            <a:srgbClr val="73E84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успешной социализации и эффективной самореализации молодежи на территории Черемховского районного муниципального образования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3181738" y="3490516"/>
            <a:ext cx="3414390" cy="1057602"/>
          </a:xfrm>
          <a:prstGeom prst="flowChartAlternateProcess">
            <a:avLst/>
          </a:prstGeom>
          <a:solidFill>
            <a:srgbClr val="CBFAA8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спортивных соревнований и физкультурно-массовых мероприятий; 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спортивной инфраструктуры и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материально-технической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базы</a:t>
            </a:r>
          </a:p>
        </p:txBody>
      </p:sp>
      <p:pic>
        <p:nvPicPr>
          <p:cNvPr id="15" name="Рисунок 14" descr="image2748610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92281" y="4343935"/>
            <a:ext cx="2042650" cy="1317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Выноска со стрелкой вниз 15"/>
          <p:cNvSpPr/>
          <p:nvPr/>
        </p:nvSpPr>
        <p:spPr>
          <a:xfrm>
            <a:off x="6596128" y="1251224"/>
            <a:ext cx="2405028" cy="1707733"/>
          </a:xfrm>
          <a:prstGeom prst="downArrowCallou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1 337,0тыс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13 337,0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1 337,0тыс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руб</a:t>
            </a:r>
            <a:r>
              <a:rPr lang="ru-RU" sz="120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33266" y="2394350"/>
            <a:ext cx="2689678" cy="987055"/>
          </a:xfrm>
          <a:prstGeom prst="rect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Подпрограмма: «Молодежная политика в Черемховском районном муниципальном образовании» на 2018-2023 годы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33266" y="3465104"/>
            <a:ext cx="2689678" cy="1083014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Подпрограмма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«Развитие физической культуры и спорта в Черемховском районном муниципальном образовании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на 2018-2023 годы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33266" y="4644470"/>
            <a:ext cx="2689678" cy="866443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Подпрограмма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«Молодым 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семьям – доступное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жилье» 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2018-2023 годы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9977" y="5624622"/>
            <a:ext cx="3111761" cy="1168064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Подпрограмма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«Комплексные 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меры профилактики  злоупотребления наркотическими средствами и психотропными веществами в Черемховском районном муниципальном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образовании» 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2018 - 2023 годы </a:t>
            </a:r>
          </a:p>
        </p:txBody>
      </p:sp>
      <p:sp>
        <p:nvSpPr>
          <p:cNvPr id="21" name="Блок-схема: альтернативный процесс 20"/>
          <p:cNvSpPr/>
          <p:nvPr/>
        </p:nvSpPr>
        <p:spPr>
          <a:xfrm>
            <a:off x="3470986" y="5694888"/>
            <a:ext cx="3060444" cy="1027532"/>
          </a:xfrm>
          <a:prstGeom prst="flowChartAlternateProcess">
            <a:avLst/>
          </a:prstGeom>
          <a:solidFill>
            <a:srgbClr val="CBFAA8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Осуществление комплексных профилактических мероприятий, направленных на улучшение наркоситуации в Черемховском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районе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2953767" y="2779705"/>
            <a:ext cx="210674" cy="230623"/>
          </a:xfrm>
          <a:prstGeom prst="rightArrow">
            <a:avLst/>
          </a:prstGeom>
          <a:solidFill>
            <a:srgbClr val="D38F9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Стрелка вправо 22"/>
          <p:cNvSpPr/>
          <p:nvPr/>
        </p:nvSpPr>
        <p:spPr>
          <a:xfrm>
            <a:off x="2945945" y="3885733"/>
            <a:ext cx="228770" cy="223930"/>
          </a:xfrm>
          <a:prstGeom prst="rightArrow">
            <a:avLst/>
          </a:prstGeom>
          <a:solidFill>
            <a:srgbClr val="73E84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Стрелка вправо 23"/>
          <p:cNvSpPr/>
          <p:nvPr/>
        </p:nvSpPr>
        <p:spPr>
          <a:xfrm>
            <a:off x="2945946" y="4969519"/>
            <a:ext cx="413703" cy="260027"/>
          </a:xfrm>
          <a:prstGeom prst="rightArrow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Стрелка вправо 24"/>
          <p:cNvSpPr/>
          <p:nvPr/>
        </p:nvSpPr>
        <p:spPr>
          <a:xfrm>
            <a:off x="3205536" y="6131304"/>
            <a:ext cx="256855" cy="218125"/>
          </a:xfrm>
          <a:prstGeom prst="rightArrow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218" name="Picture 2" descr="C:\Users\Eva\Downloads\6cffdf8b6ee54c53b2a9dd39051eeb0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128" y="2981423"/>
            <a:ext cx="2538802" cy="14273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Line 26"/>
          <p:cNvSpPr>
            <a:spLocks noChangeShapeType="1"/>
          </p:cNvSpPr>
          <p:nvPr/>
        </p:nvSpPr>
        <p:spPr bwMode="auto">
          <a:xfrm>
            <a:off x="428596" y="1214422"/>
            <a:ext cx="8496300" cy="0"/>
          </a:xfrm>
          <a:prstGeom prst="line">
            <a:avLst/>
          </a:prstGeom>
          <a:noFill/>
          <a:ln w="47625" cmpd="dbl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26" name="Заголовок 6"/>
          <p:cNvSpPr txBox="1">
            <a:spLocks/>
          </p:cNvSpPr>
          <p:nvPr/>
        </p:nvSpPr>
        <p:spPr>
          <a:xfrm>
            <a:off x="473069" y="160858"/>
            <a:ext cx="8456649" cy="982126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«Развитие м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олодежной политика, спорта и туризма в Черемховском районном муниципальном образовании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» на 2021-2023 годы  </a:t>
            </a:r>
            <a:endParaRPr lang="ru-RU" sz="1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C:\Users\Eva\Desktop\contentrotator636189793798259877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2214554"/>
            <a:ext cx="7429552" cy="278608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Eva\Desktop\oPN6XMyklvQ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0316"/>
          <a:stretch/>
        </p:blipFill>
        <p:spPr bwMode="auto">
          <a:xfrm>
            <a:off x="5644788" y="5264478"/>
            <a:ext cx="3213492" cy="146340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Eva\Desktop\molodaya_semya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9563"/>
          <a:stretch/>
        </p:blipFill>
        <p:spPr bwMode="auto">
          <a:xfrm>
            <a:off x="3357554" y="4429132"/>
            <a:ext cx="2282910" cy="164307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285" y="150990"/>
            <a:ext cx="8497092" cy="61645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b="0" dirty="0" smtClean="0">
                <a:solidFill>
                  <a:srgbClr val="C00000"/>
                </a:solidFill>
                <a:cs typeface="Times New Roman" pitchFamily="18" charset="0"/>
              </a:rPr>
              <a:t/>
            </a:r>
            <a:br>
              <a:rPr lang="ru-RU" sz="2400" b="0" dirty="0" smtClean="0">
                <a:solidFill>
                  <a:srgbClr val="C00000"/>
                </a:solidFill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C3CBDB89-381F-43BF-9DDF-347BB5C25293}" type="slidenum">
              <a:rPr lang="de-DE" smtClean="0"/>
              <a:pPr>
                <a:defRPr/>
              </a:pPr>
              <a:t>45</a:t>
            </a:fld>
            <a:endParaRPr lang="de-DE" dirty="0"/>
          </a:p>
        </p:txBody>
      </p:sp>
      <p:sp>
        <p:nvSpPr>
          <p:cNvPr id="22" name="Line 26"/>
          <p:cNvSpPr>
            <a:spLocks noChangeShapeType="1"/>
          </p:cNvSpPr>
          <p:nvPr/>
        </p:nvSpPr>
        <p:spPr bwMode="auto">
          <a:xfrm>
            <a:off x="357158" y="1142984"/>
            <a:ext cx="8496300" cy="0"/>
          </a:xfrm>
          <a:prstGeom prst="line">
            <a:avLst/>
          </a:prstGeom>
          <a:noFill/>
          <a:ln w="47625" cmpd="dbl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3143240" y="1357298"/>
            <a:ext cx="2865073" cy="1152542"/>
          </a:xfrm>
          <a:prstGeom prst="wedgeRoundRectCallout">
            <a:avLst>
              <a:gd name="adj1" fmla="val 2681"/>
              <a:gd name="adj2" fmla="val 73233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и проведение испытаний Всероссийского физкультурно – спортивного комплекса «Готов к труду и обороне» (ГТО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ая прямоугольная выноска 25"/>
          <p:cNvSpPr/>
          <p:nvPr/>
        </p:nvSpPr>
        <p:spPr>
          <a:xfrm>
            <a:off x="6072198" y="1357298"/>
            <a:ext cx="2940940" cy="1214446"/>
          </a:xfrm>
          <a:prstGeom prst="wedgeRoundRectCallout">
            <a:avLst>
              <a:gd name="adj1" fmla="val -407"/>
              <a:gd name="adj2" fmla="val 63142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районных, а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также 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участие в областных и всероссийских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мероприятиях, обеспечение проведения мероприятий в сфере молодежной политики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ая прямоугольная выноска 27"/>
          <p:cNvSpPr/>
          <p:nvPr/>
        </p:nvSpPr>
        <p:spPr>
          <a:xfrm>
            <a:off x="142844" y="4429132"/>
            <a:ext cx="3071834" cy="1285884"/>
          </a:xfrm>
          <a:prstGeom prst="wedgeRoundRectCallout">
            <a:avLst>
              <a:gd name="adj1" fmla="val 1179"/>
              <a:gd name="adj2" fmla="val 62501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Софинансирование расходов на социальные выплаты семьям-участникам программы на приобретение жилого помещения или создание объекта индивидуального жилищного строительства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Скругленная прямоугольная выноска 29"/>
          <p:cNvSpPr/>
          <p:nvPr/>
        </p:nvSpPr>
        <p:spPr>
          <a:xfrm>
            <a:off x="5664783" y="4326465"/>
            <a:ext cx="3062793" cy="1016581"/>
          </a:xfrm>
          <a:prstGeom prst="wedgeRoundRectCallout">
            <a:avLst>
              <a:gd name="adj1" fmla="val -25225"/>
              <a:gd name="adj2" fmla="val 63640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осуществление комплексных профилактических мероприятий, направленных на улучшение наркоситуации в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районе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ая прямоугольная выноска 26"/>
          <p:cNvSpPr/>
          <p:nvPr/>
        </p:nvSpPr>
        <p:spPr>
          <a:xfrm>
            <a:off x="0" y="2643183"/>
            <a:ext cx="2862943" cy="785818"/>
          </a:xfrm>
          <a:prstGeom prst="wedgeRoundRectCallout">
            <a:avLst>
              <a:gd name="adj1" fmla="val -4960"/>
              <a:gd name="adj2" fmla="val 61217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Участие в районных, областных и всероссийских спортивных соревнования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571868" y="2571744"/>
            <a:ext cx="1078099" cy="44828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121,0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357290" y="3429000"/>
            <a:ext cx="1078099" cy="500066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289,0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500034" y="5715016"/>
            <a:ext cx="1078099" cy="57148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512,0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8081333" y="4930562"/>
            <a:ext cx="1062667" cy="42726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84,0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7715272" y="2643182"/>
            <a:ext cx="1078099" cy="44828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166,0,0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Заголовок 6"/>
          <p:cNvSpPr txBox="1">
            <a:spLocks/>
          </p:cNvSpPr>
          <p:nvPr/>
        </p:nvSpPr>
        <p:spPr>
          <a:xfrm>
            <a:off x="500034" y="142852"/>
            <a:ext cx="8336313" cy="78579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«Развитие м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олодежной политика, спорта и туризма в Черемховском районном муниципальном образовании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» на 2021-2023 годы</a:t>
            </a:r>
            <a:endParaRPr lang="ru-RU" sz="1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01385" y="1040449"/>
            <a:ext cx="7818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>
                <a:solidFill>
                  <a:srgbClr val="566444"/>
                </a:solidFill>
                <a:latin typeface="+mj-lt"/>
                <a:cs typeface="Times New Roman" panose="02020603050405020304" pitchFamily="18" charset="0"/>
              </a:rPr>
              <a:t>Основные </a:t>
            </a:r>
            <a:r>
              <a:rPr lang="ru-RU" sz="1600" b="1" i="1" dirty="0" smtClean="0">
                <a:solidFill>
                  <a:srgbClr val="566444"/>
                </a:solidFill>
                <a:latin typeface="+mj-lt"/>
                <a:cs typeface="Times New Roman" panose="02020603050405020304" pitchFamily="18" charset="0"/>
              </a:rPr>
              <a:t>мероприятия муниципальной программы в 2021 году</a:t>
            </a:r>
            <a:endParaRPr lang="ru-RU" sz="1600" i="1" dirty="0">
              <a:solidFill>
                <a:srgbClr val="566444"/>
              </a:solidFill>
              <a:latin typeface="+mj-lt"/>
            </a:endParaRPr>
          </a:p>
        </p:txBody>
      </p:sp>
      <p:sp>
        <p:nvSpPr>
          <p:cNvPr id="24" name="Скругленная прямоугольная выноска 23"/>
          <p:cNvSpPr/>
          <p:nvPr/>
        </p:nvSpPr>
        <p:spPr>
          <a:xfrm>
            <a:off x="251520" y="1412776"/>
            <a:ext cx="2605968" cy="658902"/>
          </a:xfrm>
          <a:prstGeom prst="wedgeRoundRectCallout">
            <a:avLst>
              <a:gd name="adj1" fmla="val 31412"/>
              <a:gd name="adj2" fmla="val 79783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Конкурс социально-значимых проектов «Черемховский район-территория спорта»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2000232" y="2285992"/>
            <a:ext cx="1152129" cy="432048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75,0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ая прямоугольная выноска 30"/>
          <p:cNvSpPr/>
          <p:nvPr/>
        </p:nvSpPr>
        <p:spPr>
          <a:xfrm>
            <a:off x="1714480" y="6072206"/>
            <a:ext cx="2357454" cy="571504"/>
          </a:xfrm>
          <a:prstGeom prst="wedgeRoundRectCallout">
            <a:avLst>
              <a:gd name="adj1" fmla="val 63331"/>
              <a:gd name="adj2" fmla="val 6450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туризма в Черемховском районе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4429124" y="6072206"/>
            <a:ext cx="1078099" cy="57148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50,0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832561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E445337E-D19F-4741-AC2A-D46D5689E67A}" type="slidenum">
              <a:rPr lang="de-DE" smtClean="0"/>
              <a:pPr>
                <a:defRPr/>
              </a:pPr>
              <a:t>46</a:t>
            </a:fld>
            <a:endParaRPr lang="de-DE" dirty="0"/>
          </a:p>
        </p:txBody>
      </p:sp>
      <p:sp>
        <p:nvSpPr>
          <p:cNvPr id="5" name="Пятиугольник 4"/>
          <p:cNvSpPr/>
          <p:nvPr/>
        </p:nvSpPr>
        <p:spPr>
          <a:xfrm>
            <a:off x="145914" y="1206229"/>
            <a:ext cx="6313251" cy="1070043"/>
          </a:xfrm>
          <a:prstGeom prst="homePlate">
            <a:avLst/>
          </a:prstGeom>
          <a:solidFill>
            <a:srgbClr val="73E84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доступности  и улучшение качества оказания медицинской помощи населению Черемховского района, повышение  эффективности медицинских услуг, объемы, виды и качество  которых должны соответствовать уровню заболеваемости и потребностям населения Черемховского района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6520969" y="1238805"/>
            <a:ext cx="2451101" cy="1935126"/>
          </a:xfrm>
          <a:prstGeom prst="downArrowCallou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 год – 245,5 тыс. руб.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год – 144,2 тыс. руб.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2023 год  –   99,0 тыс. руб.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1216" y="2405568"/>
            <a:ext cx="2547257" cy="1028097"/>
          </a:xfrm>
          <a:prstGeom prst="rect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Содействие в кадровом обеспечении учреждений здравоохранения в поселениях Черемховского района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312041" y="2405567"/>
            <a:ext cx="2504041" cy="1028097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Укрепление материально-технической базы учреждений здравоохранения в Черемховском районе</a:t>
            </a: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121298" y="3750870"/>
            <a:ext cx="3082550" cy="1622346"/>
          </a:xfrm>
          <a:prstGeom prst="flowChartAlternateProcess">
            <a:avLst/>
          </a:prstGeom>
          <a:solidFill>
            <a:srgbClr val="CBFAA8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Единовременные выплаты молодым специалистам с высшим образованием, работающим в медицинских учреждениях Черемховского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района, оплата за обучение студентов в средних специальных учебных заведениях</a:t>
            </a:r>
          </a:p>
          <a:p>
            <a:pPr algn="ctr"/>
            <a:endParaRPr lang="ru-RU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3322393" y="3797558"/>
            <a:ext cx="2758367" cy="1268963"/>
          </a:xfrm>
          <a:prstGeom prst="flowChartAlternateProcess">
            <a:avLst/>
          </a:prstGeom>
          <a:solidFill>
            <a:srgbClr val="CBFAA8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ГСМ на ежеквартальные выезды медицинских работников ОГБУЗ ИОКТБ Черемховский филиал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1517113" y="3452326"/>
            <a:ext cx="250041" cy="277194"/>
          </a:xfrm>
          <a:prstGeom prst="downArrow">
            <a:avLst/>
          </a:prstGeom>
          <a:solidFill>
            <a:srgbClr val="D38F9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трелка вниз 12"/>
          <p:cNvSpPr/>
          <p:nvPr/>
        </p:nvSpPr>
        <p:spPr>
          <a:xfrm>
            <a:off x="4447428" y="3442996"/>
            <a:ext cx="237588" cy="307071"/>
          </a:xfrm>
          <a:prstGeom prst="downArrow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194" name="Picture 2" descr="C:\Users\Eva\Downloads\image_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6116" y="5023776"/>
            <a:ext cx="2810437" cy="1834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Eva\Downloads\medicina_i_vra4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0545" y="5429263"/>
            <a:ext cx="2295331" cy="13611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Line 26"/>
          <p:cNvSpPr>
            <a:spLocks noChangeShapeType="1"/>
          </p:cNvSpPr>
          <p:nvPr/>
        </p:nvSpPr>
        <p:spPr bwMode="auto">
          <a:xfrm>
            <a:off x="361218" y="972901"/>
            <a:ext cx="8496300" cy="0"/>
          </a:xfrm>
          <a:prstGeom prst="line">
            <a:avLst/>
          </a:prstGeom>
          <a:noFill/>
          <a:ln w="47625" cmpd="dbl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7" name="Заголовок 6"/>
          <p:cNvSpPr txBox="1">
            <a:spLocks/>
          </p:cNvSpPr>
          <p:nvPr/>
        </p:nvSpPr>
        <p:spPr>
          <a:xfrm>
            <a:off x="468617" y="0"/>
            <a:ext cx="8424153" cy="94442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«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Здоровье населения в Черемховском районном муниципальном образовании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» на 2018-2023 годы  </a:t>
            </a:r>
            <a:endParaRPr lang="ru-RU" sz="1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7170" name="Picture 2" descr="Работа передвижного ФАПа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3286124"/>
            <a:ext cx="2500330" cy="3319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b="0" dirty="0" smtClean="0">
                <a:cs typeface="Times New Roman" pitchFamily="18" charset="0"/>
              </a:rPr>
              <a:t> </a:t>
            </a:r>
            <a:br>
              <a:rPr lang="ru-RU" b="0" dirty="0" smtClean="0">
                <a:cs typeface="Times New Roman" pitchFamily="18" charset="0"/>
              </a:rPr>
            </a:br>
            <a:r>
              <a:rPr lang="ru-RU" b="0" dirty="0" smtClean="0">
                <a:cs typeface="Times New Roman" pitchFamily="18" charset="0"/>
              </a:rPr>
              <a:t/>
            </a:r>
            <a:br>
              <a:rPr lang="ru-RU" b="0" dirty="0" smtClean="0">
                <a:cs typeface="Times New Roman" pitchFamily="18" charset="0"/>
              </a:rPr>
            </a:b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323850" y="1706563"/>
            <a:ext cx="3467100" cy="2006600"/>
          </a:xfrm>
        </p:spPr>
        <p:txBody>
          <a:bodyPr/>
          <a:lstStyle/>
          <a:p>
            <a:pPr marL="87313" indent="0" eaLnBrk="1" hangingPunct="1">
              <a:buFont typeface="Wingdings" pitchFamily="2" charset="2"/>
              <a:buChar char="Ø"/>
              <a:defRPr/>
            </a:pPr>
            <a:endParaRPr lang="ru-RU" b="1" dirty="0" smtClean="0">
              <a:latin typeface="Times New Roman" pitchFamily="16" charset="0"/>
              <a:cs typeface="Times New Roman" pitchFamily="16" charset="0"/>
            </a:endParaRPr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3922870-4F95-4451-A343-E36851056C5E}" type="slidenum">
              <a:rPr lang="de-DE" smtClean="0"/>
              <a:pPr>
                <a:defRPr/>
              </a:pPr>
              <a:t>47</a:t>
            </a:fld>
            <a:endParaRPr lang="de-DE" dirty="0"/>
          </a:p>
        </p:txBody>
      </p:sp>
      <p:sp>
        <p:nvSpPr>
          <p:cNvPr id="12" name="Пятиугольник 11"/>
          <p:cNvSpPr/>
          <p:nvPr/>
        </p:nvSpPr>
        <p:spPr>
          <a:xfrm>
            <a:off x="329608" y="1350334"/>
            <a:ext cx="6295127" cy="797442"/>
          </a:xfrm>
          <a:prstGeom prst="homePlate">
            <a:avLst/>
          </a:prstGeom>
          <a:solidFill>
            <a:srgbClr val="73E84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Улучшение условий доступности и оказание адресной социальной помощи отдельным категориям граждан, из числа жителей Черемховского района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Выноска со стрелкой вниз 12"/>
          <p:cNvSpPr/>
          <p:nvPr/>
        </p:nvSpPr>
        <p:spPr>
          <a:xfrm>
            <a:off x="6725165" y="1247912"/>
            <a:ext cx="2179675" cy="1935126"/>
          </a:xfrm>
          <a:prstGeom prst="downArrowCallou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 год – 332,2 тыс. руб.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год – 332,2 тыс. руб.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год – 332,2 тыс. руб.</a:t>
            </a:r>
          </a:p>
        </p:txBody>
      </p:sp>
      <p:pic>
        <p:nvPicPr>
          <p:cNvPr id="36866" name="Picture 2" descr="C:\Users\Jakovleva\Desktop\Доступная среда   .pd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9915" y="4880538"/>
            <a:ext cx="2484085" cy="1895231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36868" name="Picture 4" descr="C:\Users\Jakovleva\Desktop\nalogovaya-socialnaya-lgota-dejstvuyushhaya-v-ukraine-v-2017-god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4735" y="3175143"/>
            <a:ext cx="2488454" cy="1660266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36869" name="Picture 5" descr="C:\Users\Jakovleva\Desktop\6701687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644" y="5263512"/>
            <a:ext cx="2935952" cy="1594488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329608" y="2445626"/>
            <a:ext cx="2772204" cy="1459035"/>
          </a:xfrm>
          <a:prstGeom prst="rect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Подпрограмма: «Доступная среда для инвалидов и других маломобильных групп населения в Черемховском районном муниципальном образовании" на 2018-2023 года»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338694" y="2445626"/>
            <a:ext cx="2772204" cy="1459035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Подпрограмма: «Поддержка мероприятий, проводимых для пожилых людей в Черемховском районном муниципальном образовании» на 2018-2023 годы</a:t>
            </a: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74644" y="4152050"/>
            <a:ext cx="3517641" cy="2565991"/>
          </a:xfrm>
          <a:prstGeom prst="flowChartAlternateProcess">
            <a:avLst/>
          </a:prstGeom>
          <a:solidFill>
            <a:srgbClr val="CBFAA8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мероприятий по повышению доступности социально значимых объектов и услуг для инвалидов и других маломобильных групп населения Черемховского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района;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комплекса мероприятий, направленных на создание условий для достижения инвалидами социальной адаптации и самореализации инвалидов и других маломобильных групп населения Черемховского района</a:t>
            </a: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3723963" y="4180078"/>
            <a:ext cx="2531706" cy="1033162"/>
          </a:xfrm>
          <a:prstGeom prst="flowChartAlternateProcess">
            <a:avLst/>
          </a:prstGeom>
          <a:solidFill>
            <a:srgbClr val="CBFAA8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досуговых мероприятий, в том числе, приуроченных к праздникам и памятным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датам</a:t>
            </a:r>
          </a:p>
          <a:p>
            <a:pPr algn="ctr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1558210" y="3904661"/>
            <a:ext cx="270590" cy="215276"/>
          </a:xfrm>
          <a:prstGeom prst="downArrow">
            <a:avLst/>
          </a:prstGeom>
          <a:solidFill>
            <a:srgbClr val="D38F9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Стрелка вниз 18"/>
          <p:cNvSpPr/>
          <p:nvPr/>
        </p:nvSpPr>
        <p:spPr>
          <a:xfrm>
            <a:off x="4762158" y="3914936"/>
            <a:ext cx="303002" cy="246099"/>
          </a:xfrm>
          <a:prstGeom prst="downArrow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Line 26"/>
          <p:cNvSpPr>
            <a:spLocks noChangeShapeType="1"/>
          </p:cNvSpPr>
          <p:nvPr/>
        </p:nvSpPr>
        <p:spPr bwMode="auto">
          <a:xfrm>
            <a:off x="329608" y="1128545"/>
            <a:ext cx="8496300" cy="0"/>
          </a:xfrm>
          <a:prstGeom prst="line">
            <a:avLst/>
          </a:prstGeom>
          <a:noFill/>
          <a:ln w="47625" cmpd="dbl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21" name="Заголовок 6"/>
          <p:cNvSpPr txBox="1">
            <a:spLocks/>
          </p:cNvSpPr>
          <p:nvPr/>
        </p:nvSpPr>
        <p:spPr>
          <a:xfrm>
            <a:off x="539807" y="171686"/>
            <a:ext cx="8424153" cy="94442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«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Социальная поддержка населения Черемховского районного муниципального образовании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» на 2018-2023 годы  </a:t>
            </a:r>
            <a:endParaRPr lang="ru-RU" sz="1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C:\Users\Eva\Desktop\knopka-dlja-invalido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476" y="3324192"/>
            <a:ext cx="1884705" cy="141352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C:\Users\Eva\Desktop\invalidy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4686"/>
            <a:ext cx="4277641" cy="226997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Eva\Desktop\Inclusion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96" y="4500570"/>
            <a:ext cx="2423855" cy="190635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Скругленная прямоугольная выноска 22"/>
          <p:cNvSpPr/>
          <p:nvPr/>
        </p:nvSpPr>
        <p:spPr>
          <a:xfrm>
            <a:off x="285720" y="1571612"/>
            <a:ext cx="4572032" cy="1571636"/>
          </a:xfrm>
          <a:prstGeom prst="wedgeRoundRectCallout">
            <a:avLst>
              <a:gd name="adj1" fmla="val -9993"/>
              <a:gd name="adj2" fmla="val 59450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реализация мер, обеспечивающих доступность посещения муниципальных учреждений для людей с ограниченными возможностями здоровья посредством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оборудования санитарных комнат в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здании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библиотеки  с.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Новогромово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с.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Рысево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приобретения пандуса телескопического для ДНТ с.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Бельск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b="0" dirty="0" smtClean="0">
                <a:cs typeface="Times New Roman" pitchFamily="18" charset="0"/>
              </a:rPr>
              <a:t> </a:t>
            </a:r>
            <a:br>
              <a:rPr lang="ru-RU" b="0" dirty="0" smtClean="0">
                <a:cs typeface="Times New Roman" pitchFamily="18" charset="0"/>
              </a:rPr>
            </a:br>
            <a:r>
              <a:rPr lang="ru-RU" b="0" dirty="0" smtClean="0">
                <a:cs typeface="Times New Roman" pitchFamily="18" charset="0"/>
              </a:rPr>
              <a:t/>
            </a:r>
            <a:br>
              <a:rPr lang="ru-RU" b="0" dirty="0" smtClean="0">
                <a:cs typeface="Times New Roman" pitchFamily="18" charset="0"/>
              </a:rPr>
            </a:b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3922870-4F95-4451-A343-E36851056C5E}" type="slidenum">
              <a:rPr lang="de-DE" smtClean="0"/>
              <a:pPr>
                <a:defRPr/>
              </a:pPr>
              <a:t>48</a:t>
            </a:fld>
            <a:endParaRPr lang="de-DE" dirty="0"/>
          </a:p>
        </p:txBody>
      </p:sp>
      <p:sp>
        <p:nvSpPr>
          <p:cNvPr id="20" name="Line 26"/>
          <p:cNvSpPr>
            <a:spLocks noChangeShapeType="1"/>
          </p:cNvSpPr>
          <p:nvPr/>
        </p:nvSpPr>
        <p:spPr bwMode="auto">
          <a:xfrm>
            <a:off x="329608" y="1128545"/>
            <a:ext cx="8496300" cy="0"/>
          </a:xfrm>
          <a:prstGeom prst="line">
            <a:avLst/>
          </a:prstGeom>
          <a:noFill/>
          <a:ln w="47625" cmpd="dbl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21" name="Заголовок 6"/>
          <p:cNvSpPr txBox="1">
            <a:spLocks/>
          </p:cNvSpPr>
          <p:nvPr/>
        </p:nvSpPr>
        <p:spPr>
          <a:xfrm>
            <a:off x="539807" y="171686"/>
            <a:ext cx="8424153" cy="94442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«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Социальная поддержка населения Черемховского районного муниципального образовании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» на 2018-2023 годы  </a:t>
            </a:r>
            <a:endParaRPr lang="ru-RU" sz="1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474152" y="3152100"/>
            <a:ext cx="1171590" cy="44828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227,2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ая прямоугольная выноска 23"/>
          <p:cNvSpPr/>
          <p:nvPr/>
        </p:nvSpPr>
        <p:spPr>
          <a:xfrm>
            <a:off x="214282" y="5500702"/>
            <a:ext cx="3707833" cy="997676"/>
          </a:xfrm>
          <a:prstGeom prst="wedgeRoundRectCallout">
            <a:avLst>
              <a:gd name="adj1" fmla="val -1598"/>
              <a:gd name="adj2" fmla="val 66794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досуговых мероприятий для людей с ограниченными возможностями здоровья </a:t>
            </a:r>
          </a:p>
        </p:txBody>
      </p:sp>
      <p:sp>
        <p:nvSpPr>
          <p:cNvPr id="25" name="Овал 24"/>
          <p:cNvSpPr/>
          <p:nvPr/>
        </p:nvSpPr>
        <p:spPr>
          <a:xfrm>
            <a:off x="2842280" y="6309320"/>
            <a:ext cx="1171590" cy="457051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5,0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6" name="Picture 4" descr="C:\Users\Eva\Desktop\1-oktyabry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714" y="3643314"/>
            <a:ext cx="2782286" cy="29289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Скругленная прямоугольная выноска 25"/>
          <p:cNvSpPr/>
          <p:nvPr/>
        </p:nvSpPr>
        <p:spPr>
          <a:xfrm>
            <a:off x="4997046" y="1629806"/>
            <a:ext cx="3707833" cy="1433582"/>
          </a:xfrm>
          <a:prstGeom prst="wedgeRoundRectCallout">
            <a:avLst>
              <a:gd name="adj1" fmla="val -3448"/>
              <a:gd name="adj2" fmla="val 72207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досуговых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мероприятий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пожилых людей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том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числе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приуроченных к праздникам и памятным датам (День защитника Отечества, Международный женский день 8 марта, День Победы, День пожилого человека и др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7429520" y="3143248"/>
            <a:ext cx="1171590" cy="44828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100,0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8369" y="1132916"/>
            <a:ext cx="7818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>
                <a:solidFill>
                  <a:srgbClr val="566444"/>
                </a:solidFill>
                <a:latin typeface="+mj-lt"/>
                <a:cs typeface="Times New Roman" panose="02020603050405020304" pitchFamily="18" charset="0"/>
              </a:rPr>
              <a:t>Основные </a:t>
            </a:r>
            <a:r>
              <a:rPr lang="ru-RU" sz="1600" b="1" i="1" dirty="0" smtClean="0">
                <a:solidFill>
                  <a:srgbClr val="566444"/>
                </a:solidFill>
                <a:latin typeface="+mj-lt"/>
                <a:cs typeface="Times New Roman" panose="02020603050405020304" pitchFamily="18" charset="0"/>
              </a:rPr>
              <a:t>мероприятия муниципальной программы в 2021 году</a:t>
            </a:r>
            <a:endParaRPr lang="ru-RU" sz="1600" i="1" dirty="0">
              <a:solidFill>
                <a:srgbClr val="566444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834539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05D247-86E0-4AE3-9E44-13B89B269489}" type="slidenum">
              <a:rPr lang="ru-RU" smtClean="0"/>
              <a:pPr>
                <a:defRPr/>
              </a:pPr>
              <a:t>49</a:t>
            </a:fld>
            <a:endParaRPr lang="ru-RU" dirty="0"/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361218" y="946732"/>
            <a:ext cx="2647508" cy="978191"/>
          </a:xfrm>
          <a:prstGeom prst="flowChartAlternateProcess">
            <a:avLst/>
          </a:prstGeom>
          <a:solidFill>
            <a:srgbClr val="D38F9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деятельности Думы Черемховского районного муниципального образования</a:t>
            </a:r>
            <a:endParaRPr lang="ru-RU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5940055" y="836944"/>
            <a:ext cx="2835350" cy="1304262"/>
          </a:xfrm>
          <a:prstGeom prst="flowChartAlternateProcess">
            <a:avLst/>
          </a:prstGeom>
          <a:solidFill>
            <a:srgbClr val="D38F9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деятельности Контрольно-счетной палаты Черемховского районного муниципального образования</a:t>
            </a:r>
            <a:endParaRPr lang="ru-RU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349359" y="2735270"/>
            <a:ext cx="2782187" cy="1148316"/>
          </a:xfrm>
          <a:prstGeom prst="flowChartAlternateProcess">
            <a:avLst/>
          </a:prstGeom>
          <a:solidFill>
            <a:srgbClr val="D38F9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Резервный фонд Администрации Черемховского районного муниципального образования</a:t>
            </a:r>
            <a:endParaRPr lang="ru-RU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6020844" y="3033837"/>
            <a:ext cx="2838894" cy="1115243"/>
          </a:xfrm>
          <a:prstGeom prst="flowChartAlternateProcess">
            <a:avLst/>
          </a:prstGeom>
          <a:solidFill>
            <a:srgbClr val="D38F9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Всероссийской переписи населения</a:t>
            </a:r>
            <a:endParaRPr lang="ru-RU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Нашивка 11"/>
          <p:cNvSpPr/>
          <p:nvPr/>
        </p:nvSpPr>
        <p:spPr>
          <a:xfrm rot="5400000">
            <a:off x="2911092" y="2732454"/>
            <a:ext cx="3357587" cy="2607539"/>
          </a:xfrm>
          <a:prstGeom prst="chevron">
            <a:avLst>
              <a:gd name="adj" fmla="val 39387"/>
            </a:avLst>
          </a:prstGeom>
          <a:solidFill>
            <a:srgbClr val="99CE4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57554" y="3786190"/>
            <a:ext cx="2492388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50" b="1" dirty="0" smtClean="0">
                <a:latin typeface="Times New Roman" pitchFamily="18" charset="0"/>
                <a:cs typeface="Times New Roman" pitchFamily="18" charset="0"/>
              </a:rPr>
              <a:t>2021 год – 14 516,5 тыс. руб.</a:t>
            </a:r>
          </a:p>
          <a:p>
            <a:r>
              <a:rPr lang="ru-RU" sz="1450" b="1" dirty="0" smtClean="0">
                <a:latin typeface="Times New Roman" pitchFamily="18" charset="0"/>
                <a:cs typeface="Times New Roman" pitchFamily="18" charset="0"/>
              </a:rPr>
              <a:t>2022 год – 12 845,4 тыс. руб.</a:t>
            </a:r>
          </a:p>
          <a:p>
            <a:r>
              <a:rPr lang="ru-RU" sz="1450" b="1" dirty="0" smtClean="0">
                <a:latin typeface="Times New Roman" pitchFamily="18" charset="0"/>
                <a:cs typeface="Times New Roman" pitchFamily="18" charset="0"/>
              </a:rPr>
              <a:t>2023 год – 12 717,2 тыс. руб.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13145" y="1970004"/>
            <a:ext cx="2200938" cy="65148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 год – 2 123,7 тыс. руб. </a:t>
            </a:r>
          </a:p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год – 1 641,4 тыс. руб. </a:t>
            </a:r>
          </a:p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год – 1 635,4 тыс. руб.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315736" y="2185377"/>
            <a:ext cx="2172585" cy="72791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 год – 3 505,2 тыс. руб. </a:t>
            </a:r>
          </a:p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год – 2 802,6 тыс. руб. </a:t>
            </a:r>
          </a:p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год – 2 680,4 тыс. руб.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39065" y="3916342"/>
            <a:ext cx="2140691" cy="6663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 год – 300,0 тыс. руб. </a:t>
            </a:r>
          </a:p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год – 300,0 тыс. руб. </a:t>
            </a:r>
          </a:p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год – 300,0 тыс. руб.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372200" y="4149080"/>
            <a:ext cx="2154865" cy="46074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  год – 442,2 тыс. руб. </a:t>
            </a:r>
          </a:p>
        </p:txBody>
      </p:sp>
      <p:sp>
        <p:nvSpPr>
          <p:cNvPr id="23" name="Блок-схема: альтернативный процесс 22"/>
          <p:cNvSpPr/>
          <p:nvPr/>
        </p:nvSpPr>
        <p:spPr>
          <a:xfrm>
            <a:off x="6139878" y="4909069"/>
            <a:ext cx="2727678" cy="1129115"/>
          </a:xfrm>
          <a:prstGeom prst="flowChartAlternateProcess">
            <a:avLst/>
          </a:prstGeom>
          <a:solidFill>
            <a:srgbClr val="D38F9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Мобилизационная подготовка Черемховского районного муниципального образования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434735" y="6079977"/>
            <a:ext cx="2144236" cy="64149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 год – 80,0 тыс. руб. </a:t>
            </a:r>
          </a:p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год – 36,0 тыс. руб. </a:t>
            </a:r>
          </a:p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год – 36,0 тыс. руб.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Line 26"/>
          <p:cNvSpPr>
            <a:spLocks noChangeShapeType="1"/>
          </p:cNvSpPr>
          <p:nvPr/>
        </p:nvSpPr>
        <p:spPr bwMode="auto">
          <a:xfrm>
            <a:off x="361218" y="788076"/>
            <a:ext cx="8496300" cy="0"/>
          </a:xfrm>
          <a:prstGeom prst="line">
            <a:avLst/>
          </a:prstGeom>
          <a:noFill/>
          <a:ln w="47625" cmpd="dbl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27" name="Заголовок 6"/>
          <p:cNvSpPr txBox="1">
            <a:spLocks/>
          </p:cNvSpPr>
          <p:nvPr/>
        </p:nvSpPr>
        <p:spPr>
          <a:xfrm>
            <a:off x="443403" y="185184"/>
            <a:ext cx="8424153" cy="94442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5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Непрограммные направления деятельности</a:t>
            </a:r>
          </a:p>
          <a:p>
            <a:pPr>
              <a:defRPr/>
            </a:pPr>
            <a:endParaRPr lang="ru-RU" sz="2500" dirty="0">
              <a:solidFill>
                <a:srgbClr val="C00000"/>
              </a:solidFill>
              <a:effectLst/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28" name="Блок-схема: альтернативный процесс 27"/>
          <p:cNvSpPr/>
          <p:nvPr/>
        </p:nvSpPr>
        <p:spPr>
          <a:xfrm>
            <a:off x="436268" y="4873789"/>
            <a:ext cx="2782187" cy="1148316"/>
          </a:xfrm>
          <a:prstGeom prst="flowChartAlternateProcess">
            <a:avLst/>
          </a:prstGeom>
          <a:solidFill>
            <a:srgbClr val="D38F9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Реализация мероприятий перечня проектов народных инициатив</a:t>
            </a:r>
            <a:endParaRPr lang="ru-RU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45999" y="6051905"/>
            <a:ext cx="2362727" cy="66956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 год – 8 065,4 тыс. руб. </a:t>
            </a:r>
          </a:p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год – 8 065,4 тыс. руб. </a:t>
            </a:r>
          </a:p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год – 8 065,4 тыс. руб.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4624"/>
            <a:ext cx="8944708" cy="79208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Основные показатели</a:t>
            </a:r>
            <a:br>
              <a:rPr lang="ru-RU" alt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alt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социально-экономического развития</a:t>
            </a: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4572000" y="1052736"/>
          <a:ext cx="3984104" cy="2536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251520" y="1036960"/>
          <a:ext cx="3984104" cy="2608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Диаграмма 16"/>
          <p:cNvGraphicFramePr/>
          <p:nvPr/>
        </p:nvGraphicFramePr>
        <p:xfrm>
          <a:off x="251520" y="3933056"/>
          <a:ext cx="3984104" cy="2608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9" name="Диаграмма 28"/>
          <p:cNvGraphicFramePr/>
          <p:nvPr/>
        </p:nvGraphicFramePr>
        <p:xfrm>
          <a:off x="4572000" y="3933056"/>
          <a:ext cx="3984104" cy="2608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755576" y="3356992"/>
            <a:ext cx="720080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прогноз</a:t>
            </a:r>
            <a:endParaRPr lang="ru-RU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548680"/>
            <a:ext cx="8820150" cy="40575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Спасибо за внимание!</a:t>
            </a:r>
            <a:endParaRPr lang="ru-RU" sz="5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8C014EF-DFAB-40A3-8730-E8CBED8B4707}" type="slidenum">
              <a:rPr lang="de-DE" smtClean="0"/>
              <a:pPr>
                <a:defRPr/>
              </a:pPr>
              <a:t>50</a:t>
            </a:fld>
            <a:endParaRPr lang="de-DE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2636912"/>
            <a:ext cx="78488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Адрес местонахождения:</a:t>
            </a:r>
            <a:endParaRPr lang="ru-RU" sz="2000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665413, г. Черемхово, ул. Куйбышева, 20</a:t>
            </a:r>
          </a:p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Телефон: (39546) 5-06-36, 5-24-05</a:t>
            </a:r>
          </a:p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Факс: 8(39546)5-24-05</a:t>
            </a:r>
          </a:p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E-mail: fin36@gfu.ru</a:t>
            </a:r>
          </a:p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График работы:</a:t>
            </a:r>
          </a:p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Ежедневно (понедельник - пятница): с 09.00 до 18.00</a:t>
            </a:r>
          </a:p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Перерыв: с 13.00 до 14.00</a:t>
            </a:r>
          </a:p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Выходные: суббота и воскресенье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1484784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Финансовое управление администрации Черемховского районного муниципального образования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34922" y="188913"/>
            <a:ext cx="8246017" cy="435927"/>
          </a:xfrm>
        </p:spPr>
        <p:txBody>
          <a:bodyPr>
            <a:noAutofit/>
          </a:bodyPr>
          <a:lstStyle/>
          <a:p>
            <a:pPr eaLnBrk="1" hangingPunct="1"/>
            <a:r>
              <a:rPr lang="ru-RU" sz="33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Что такое бюджет?</a:t>
            </a:r>
          </a:p>
        </p:txBody>
      </p:sp>
      <p:sp>
        <p:nvSpPr>
          <p:cNvPr id="6146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5CB7460-2AC8-44CE-87C1-826E974469F6}" type="slidenum">
              <a:rPr lang="ru-RU" smtClean="0"/>
              <a:pPr eaLnBrk="1" hangingPunct="1"/>
              <a:t>6</a:t>
            </a:fld>
            <a:endParaRPr lang="ru-RU" dirty="0" smtClean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6553" y="1223697"/>
            <a:ext cx="2620981" cy="196226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поступающие в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денежные средства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налоги юридических и физических лиц, административные платежи и сборы, безвозмездные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поступления)</a:t>
            </a:r>
            <a:endParaRPr lang="ru-RU" sz="14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228184" y="1196752"/>
            <a:ext cx="2723744" cy="228515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выплачиваемые из бюджета денежные средства </a:t>
            </a:r>
            <a:endParaRPr lang="ru-RU" sz="1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социальные выплаты населению,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содержание</a:t>
            </a:r>
          </a:p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муниципальных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учреждений (образование, культура, физическая культура и спорт и другие), капитальное строительство и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другие)</a:t>
            </a:r>
            <a:endParaRPr lang="ru-RU" sz="14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076349" y="996061"/>
            <a:ext cx="2945070" cy="228515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5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5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старонормандского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bougette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кошель, сумка, кожаный мешок)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6553" y="996061"/>
            <a:ext cx="2620981" cy="519467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076350" y="963964"/>
            <a:ext cx="2945069" cy="519466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228184" y="980728"/>
            <a:ext cx="2723744" cy="482544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725971" y="3337178"/>
            <a:ext cx="3643338" cy="397136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– Расходы = Дефицит (Профицит)</a:t>
            </a:r>
          </a:p>
          <a:p>
            <a:pPr algn="ctr">
              <a:defRPr/>
            </a:pP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4"/>
          <p:cNvGrpSpPr>
            <a:grpSpLocks/>
          </p:cNvGrpSpPr>
          <p:nvPr/>
        </p:nvGrpSpPr>
        <p:grpSpPr bwMode="auto">
          <a:xfrm>
            <a:off x="43929" y="3706365"/>
            <a:ext cx="2371725" cy="1439019"/>
            <a:chOff x="200413" y="3003265"/>
            <a:chExt cx="2371323" cy="1783057"/>
          </a:xfrm>
        </p:grpSpPr>
        <p:grpSp>
          <p:nvGrpSpPr>
            <p:cNvPr id="3" name="Группа 15"/>
            <p:cNvGrpSpPr>
              <a:grpSpLocks/>
            </p:cNvGrpSpPr>
            <p:nvPr/>
          </p:nvGrpSpPr>
          <p:grpSpPr bwMode="auto">
            <a:xfrm>
              <a:off x="200413" y="3286124"/>
              <a:ext cx="2371323" cy="1500198"/>
              <a:chOff x="110443" y="2500306"/>
              <a:chExt cx="2371323" cy="1500198"/>
            </a:xfrm>
          </p:grpSpPr>
          <p:sp>
            <p:nvSpPr>
              <p:cNvPr id="21" name="Блок-схема: извлечение 20"/>
              <p:cNvSpPr/>
              <p:nvPr/>
            </p:nvSpPr>
            <p:spPr>
              <a:xfrm>
                <a:off x="1071538" y="3500438"/>
                <a:ext cx="357190" cy="500066"/>
              </a:xfrm>
              <a:prstGeom prst="flowChartExtract">
                <a:avLst/>
              </a:prstGeom>
              <a:solidFill>
                <a:srgbClr val="E0C0A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s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 dirty="0"/>
              </a:p>
            </p:txBody>
          </p:sp>
          <p:sp>
            <p:nvSpPr>
              <p:cNvPr id="22" name="Минус 21"/>
              <p:cNvSpPr/>
              <p:nvPr/>
            </p:nvSpPr>
            <p:spPr>
              <a:xfrm rot="234532">
                <a:off x="110443" y="3223576"/>
                <a:ext cx="2371323" cy="428628"/>
              </a:xfrm>
              <a:prstGeom prst="mathMinus">
                <a:avLst/>
              </a:prstGeom>
              <a:solidFill>
                <a:srgbClr val="E0C0A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s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 dirty="0"/>
              </a:p>
            </p:txBody>
          </p:sp>
          <p:grpSp>
            <p:nvGrpSpPr>
              <p:cNvPr id="4" name="Группа 24"/>
              <p:cNvGrpSpPr>
                <a:grpSpLocks/>
              </p:cNvGrpSpPr>
              <p:nvPr/>
            </p:nvGrpSpPr>
            <p:grpSpPr bwMode="auto">
              <a:xfrm>
                <a:off x="500034" y="2728290"/>
                <a:ext cx="578088" cy="615602"/>
                <a:chOff x="500034" y="2728290"/>
                <a:chExt cx="578088" cy="615602"/>
              </a:xfrm>
            </p:grpSpPr>
            <p:sp>
              <p:nvSpPr>
                <p:cNvPr id="30" name="Скругленный прямоугольник 29"/>
                <p:cNvSpPr/>
                <p:nvPr/>
              </p:nvSpPr>
              <p:spPr>
                <a:xfrm rot="166529">
                  <a:off x="500034" y="3058140"/>
                  <a:ext cx="571504" cy="285752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92D050">
                        <a:shade val="30000"/>
                        <a:satMod val="115000"/>
                      </a:srgbClr>
                    </a:gs>
                    <a:gs pos="50000">
                      <a:srgbClr val="92D050">
                        <a:shade val="67500"/>
                        <a:satMod val="115000"/>
                      </a:srgbClr>
                    </a:gs>
                    <a:gs pos="100000">
                      <a:srgbClr val="92D05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s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 dirty="0"/>
                </a:p>
              </p:txBody>
            </p:sp>
            <p:sp>
              <p:nvSpPr>
                <p:cNvPr id="31" name="Скругленный прямоугольник 30"/>
                <p:cNvSpPr/>
                <p:nvPr/>
              </p:nvSpPr>
              <p:spPr>
                <a:xfrm rot="166529">
                  <a:off x="506618" y="2728290"/>
                  <a:ext cx="571504" cy="285752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92D050">
                        <a:shade val="30000"/>
                        <a:satMod val="115000"/>
                      </a:srgbClr>
                    </a:gs>
                    <a:gs pos="50000">
                      <a:srgbClr val="92D050">
                        <a:shade val="67500"/>
                        <a:satMod val="115000"/>
                      </a:srgbClr>
                    </a:gs>
                    <a:gs pos="100000">
                      <a:srgbClr val="92D05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s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 dirty="0"/>
                </a:p>
              </p:txBody>
            </p:sp>
          </p:grpSp>
          <p:grpSp>
            <p:nvGrpSpPr>
              <p:cNvPr id="6" name="Группа 25"/>
              <p:cNvGrpSpPr>
                <a:grpSpLocks/>
              </p:cNvGrpSpPr>
              <p:nvPr/>
            </p:nvGrpSpPr>
            <p:grpSpPr bwMode="auto">
              <a:xfrm>
                <a:off x="1571604" y="2500306"/>
                <a:ext cx="571505" cy="928693"/>
                <a:chOff x="1649624" y="2513976"/>
                <a:chExt cx="571505" cy="928693"/>
              </a:xfrm>
            </p:grpSpPr>
            <p:sp>
              <p:nvSpPr>
                <p:cNvPr id="27" name="Скругленный прямоугольник 26"/>
                <p:cNvSpPr/>
                <p:nvPr/>
              </p:nvSpPr>
              <p:spPr>
                <a:xfrm rot="166529">
                  <a:off x="1649624" y="3156917"/>
                  <a:ext cx="571504" cy="285752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FF6600">
                        <a:shade val="30000"/>
                        <a:satMod val="115000"/>
                      </a:srgbClr>
                    </a:gs>
                    <a:gs pos="50000">
                      <a:srgbClr val="FF6600">
                        <a:shade val="67500"/>
                        <a:satMod val="115000"/>
                      </a:srgbClr>
                    </a:gs>
                    <a:gs pos="100000">
                      <a:srgbClr val="FF66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s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 dirty="0"/>
                </a:p>
              </p:txBody>
            </p:sp>
            <p:sp>
              <p:nvSpPr>
                <p:cNvPr id="28" name="Скругленный прямоугольник 27"/>
                <p:cNvSpPr/>
                <p:nvPr/>
              </p:nvSpPr>
              <p:spPr>
                <a:xfrm rot="166529">
                  <a:off x="1649625" y="2843826"/>
                  <a:ext cx="571504" cy="285752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FF6600">
                        <a:shade val="30000"/>
                        <a:satMod val="115000"/>
                      </a:srgbClr>
                    </a:gs>
                    <a:gs pos="50000">
                      <a:srgbClr val="FF6600">
                        <a:shade val="67500"/>
                        <a:satMod val="115000"/>
                      </a:srgbClr>
                    </a:gs>
                    <a:gs pos="100000">
                      <a:srgbClr val="FF66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s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 dirty="0"/>
                </a:p>
              </p:txBody>
            </p:sp>
            <p:sp>
              <p:nvSpPr>
                <p:cNvPr id="29" name="Скругленный прямоугольник 28"/>
                <p:cNvSpPr/>
                <p:nvPr/>
              </p:nvSpPr>
              <p:spPr>
                <a:xfrm rot="166529">
                  <a:off x="1649625" y="2513976"/>
                  <a:ext cx="571504" cy="285752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FF6600">
                        <a:shade val="30000"/>
                        <a:satMod val="115000"/>
                      </a:srgbClr>
                    </a:gs>
                    <a:gs pos="50000">
                      <a:srgbClr val="FF6600">
                        <a:shade val="67500"/>
                        <a:satMod val="115000"/>
                      </a:srgbClr>
                    </a:gs>
                    <a:gs pos="100000">
                      <a:srgbClr val="FF66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s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 dirty="0"/>
                </a:p>
              </p:txBody>
            </p:sp>
          </p:grpSp>
        </p:grpSp>
        <p:sp>
          <p:nvSpPr>
            <p:cNvPr id="18" name="TextBox 34"/>
            <p:cNvSpPr txBox="1">
              <a:spLocks noChangeArrowheads="1"/>
            </p:cNvSpPr>
            <p:nvPr/>
          </p:nvSpPr>
          <p:spPr bwMode="auto">
            <a:xfrm rot="168766">
              <a:off x="571472" y="3224772"/>
              <a:ext cx="78581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eaLnBrk="1" hangingPunct="1"/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Доходы</a:t>
              </a:r>
            </a:p>
          </p:txBody>
        </p:sp>
        <p:sp>
          <p:nvSpPr>
            <p:cNvPr id="19" name="TextBox 35"/>
            <p:cNvSpPr txBox="1">
              <a:spLocks noChangeArrowheads="1"/>
            </p:cNvSpPr>
            <p:nvPr/>
          </p:nvSpPr>
          <p:spPr bwMode="auto">
            <a:xfrm rot="172549">
              <a:off x="1628086" y="3003265"/>
              <a:ext cx="78581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eaLnBrk="1" hangingPunct="1"/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Расходы</a:t>
              </a:r>
            </a:p>
          </p:txBody>
        </p:sp>
      </p:grpSp>
      <p:grpSp>
        <p:nvGrpSpPr>
          <p:cNvPr id="8" name="Группа 31"/>
          <p:cNvGrpSpPr>
            <a:grpSpLocks/>
          </p:cNvGrpSpPr>
          <p:nvPr/>
        </p:nvGrpSpPr>
        <p:grpSpPr bwMode="auto">
          <a:xfrm>
            <a:off x="2424529" y="3734313"/>
            <a:ext cx="2371724" cy="1418017"/>
            <a:chOff x="3658991" y="2942295"/>
            <a:chExt cx="2371323" cy="1844027"/>
          </a:xfrm>
        </p:grpSpPr>
        <p:grpSp>
          <p:nvGrpSpPr>
            <p:cNvPr id="9" name="Группа 32"/>
            <p:cNvGrpSpPr>
              <a:grpSpLocks/>
            </p:cNvGrpSpPr>
            <p:nvPr/>
          </p:nvGrpSpPr>
          <p:grpSpPr bwMode="auto">
            <a:xfrm>
              <a:off x="3658991" y="3248404"/>
              <a:ext cx="2371323" cy="1537918"/>
              <a:chOff x="3658991" y="2462586"/>
              <a:chExt cx="2371323" cy="1537918"/>
            </a:xfrm>
          </p:grpSpPr>
          <p:sp>
            <p:nvSpPr>
              <p:cNvPr id="36" name="Блок-схема: извлечение 35"/>
              <p:cNvSpPr/>
              <p:nvPr/>
            </p:nvSpPr>
            <p:spPr>
              <a:xfrm>
                <a:off x="4714876" y="3500438"/>
                <a:ext cx="357190" cy="500066"/>
              </a:xfrm>
              <a:prstGeom prst="flowChartExtract">
                <a:avLst/>
              </a:prstGeom>
              <a:solidFill>
                <a:srgbClr val="E0C0A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s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 dirty="0"/>
              </a:p>
            </p:txBody>
          </p:sp>
          <p:sp>
            <p:nvSpPr>
              <p:cNvPr id="37" name="Минус 36"/>
              <p:cNvSpPr/>
              <p:nvPr/>
            </p:nvSpPr>
            <p:spPr>
              <a:xfrm rot="21248405">
                <a:off x="3658991" y="3191743"/>
                <a:ext cx="2371323" cy="428628"/>
              </a:xfrm>
              <a:prstGeom prst="mathMinus">
                <a:avLst/>
              </a:prstGeom>
              <a:solidFill>
                <a:srgbClr val="E0C0A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s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 dirty="0"/>
              </a:p>
            </p:txBody>
          </p:sp>
          <p:grpSp>
            <p:nvGrpSpPr>
              <p:cNvPr id="10" name="Группа 37"/>
              <p:cNvGrpSpPr>
                <a:grpSpLocks/>
              </p:cNvGrpSpPr>
              <p:nvPr/>
            </p:nvGrpSpPr>
            <p:grpSpPr bwMode="auto">
              <a:xfrm rot="-528523">
                <a:off x="5115793" y="2629889"/>
                <a:ext cx="578088" cy="615602"/>
                <a:chOff x="500034" y="2728290"/>
                <a:chExt cx="578088" cy="615602"/>
              </a:xfrm>
            </p:grpSpPr>
            <p:sp>
              <p:nvSpPr>
                <p:cNvPr id="43" name="Скругленный прямоугольник 42"/>
                <p:cNvSpPr/>
                <p:nvPr/>
              </p:nvSpPr>
              <p:spPr>
                <a:xfrm rot="166529">
                  <a:off x="500034" y="3058140"/>
                  <a:ext cx="571504" cy="285752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FF6600">
                        <a:shade val="30000"/>
                        <a:satMod val="115000"/>
                      </a:srgbClr>
                    </a:gs>
                    <a:gs pos="50000">
                      <a:srgbClr val="FF6600">
                        <a:shade val="67500"/>
                        <a:satMod val="115000"/>
                      </a:srgbClr>
                    </a:gs>
                    <a:gs pos="100000">
                      <a:srgbClr val="FF66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s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 dirty="0"/>
                </a:p>
              </p:txBody>
            </p:sp>
            <p:sp>
              <p:nvSpPr>
                <p:cNvPr id="44" name="Скругленный прямоугольник 43"/>
                <p:cNvSpPr/>
                <p:nvPr/>
              </p:nvSpPr>
              <p:spPr>
                <a:xfrm rot="166529">
                  <a:off x="506618" y="2728290"/>
                  <a:ext cx="571504" cy="285752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FF6600">
                        <a:shade val="30000"/>
                        <a:satMod val="115000"/>
                      </a:srgbClr>
                    </a:gs>
                    <a:gs pos="50000">
                      <a:srgbClr val="FF6600">
                        <a:shade val="67500"/>
                        <a:satMod val="115000"/>
                      </a:srgbClr>
                    </a:gs>
                    <a:gs pos="100000">
                      <a:srgbClr val="FF66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s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 dirty="0"/>
                </a:p>
              </p:txBody>
            </p:sp>
          </p:grpSp>
          <p:grpSp>
            <p:nvGrpSpPr>
              <p:cNvPr id="11" name="Группа 38"/>
              <p:cNvGrpSpPr>
                <a:grpSpLocks/>
              </p:cNvGrpSpPr>
              <p:nvPr/>
            </p:nvGrpSpPr>
            <p:grpSpPr bwMode="auto">
              <a:xfrm rot="-519065">
                <a:off x="3857619" y="2462586"/>
                <a:ext cx="571781" cy="928693"/>
                <a:chOff x="1649624" y="2513976"/>
                <a:chExt cx="571781" cy="928693"/>
              </a:xfrm>
            </p:grpSpPr>
            <p:sp>
              <p:nvSpPr>
                <p:cNvPr id="40" name="Скругленный прямоугольник 39"/>
                <p:cNvSpPr/>
                <p:nvPr/>
              </p:nvSpPr>
              <p:spPr>
                <a:xfrm rot="166529">
                  <a:off x="1649624" y="3156917"/>
                  <a:ext cx="571504" cy="285752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92D050">
                        <a:shade val="30000"/>
                        <a:satMod val="115000"/>
                      </a:srgbClr>
                    </a:gs>
                    <a:gs pos="50000">
                      <a:srgbClr val="92D050">
                        <a:shade val="67500"/>
                        <a:satMod val="115000"/>
                      </a:srgbClr>
                    </a:gs>
                    <a:gs pos="100000">
                      <a:srgbClr val="92D05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s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 dirty="0"/>
                </a:p>
              </p:txBody>
            </p:sp>
            <p:sp>
              <p:nvSpPr>
                <p:cNvPr id="41" name="Скругленный прямоугольник 40"/>
                <p:cNvSpPr/>
                <p:nvPr/>
              </p:nvSpPr>
              <p:spPr>
                <a:xfrm rot="166529">
                  <a:off x="1649901" y="2843834"/>
                  <a:ext cx="571504" cy="270909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92D050">
                        <a:shade val="30000"/>
                        <a:satMod val="115000"/>
                      </a:srgbClr>
                    </a:gs>
                    <a:gs pos="50000">
                      <a:srgbClr val="92D050">
                        <a:shade val="67500"/>
                        <a:satMod val="115000"/>
                      </a:srgbClr>
                    </a:gs>
                    <a:gs pos="100000">
                      <a:srgbClr val="92D05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s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 dirty="0"/>
                </a:p>
              </p:txBody>
            </p:sp>
            <p:sp>
              <p:nvSpPr>
                <p:cNvPr id="42" name="Скругленный прямоугольник 41"/>
                <p:cNvSpPr/>
                <p:nvPr/>
              </p:nvSpPr>
              <p:spPr>
                <a:xfrm rot="166529">
                  <a:off x="1649625" y="2513976"/>
                  <a:ext cx="571504" cy="285752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92D050">
                        <a:shade val="30000"/>
                        <a:satMod val="115000"/>
                      </a:srgbClr>
                    </a:gs>
                    <a:gs pos="50000">
                      <a:srgbClr val="92D050">
                        <a:shade val="67500"/>
                        <a:satMod val="115000"/>
                      </a:srgbClr>
                    </a:gs>
                    <a:gs pos="100000">
                      <a:srgbClr val="92D05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s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 dirty="0"/>
                </a:p>
              </p:txBody>
            </p:sp>
          </p:grpSp>
        </p:grpSp>
        <p:sp>
          <p:nvSpPr>
            <p:cNvPr id="34" name="TextBox 36"/>
            <p:cNvSpPr txBox="1">
              <a:spLocks noChangeArrowheads="1"/>
            </p:cNvSpPr>
            <p:nvPr/>
          </p:nvSpPr>
          <p:spPr bwMode="auto">
            <a:xfrm rot="21335945">
              <a:off x="3705865" y="2942295"/>
              <a:ext cx="78581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eaLnBrk="1" hangingPunct="1"/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Доходы</a:t>
              </a:r>
            </a:p>
          </p:txBody>
        </p:sp>
        <p:sp>
          <p:nvSpPr>
            <p:cNvPr id="35" name="TextBox 37"/>
            <p:cNvSpPr txBox="1">
              <a:spLocks noChangeArrowheads="1"/>
            </p:cNvSpPr>
            <p:nvPr/>
          </p:nvSpPr>
          <p:spPr bwMode="auto">
            <a:xfrm rot="21387385">
              <a:off x="5009995" y="3103225"/>
              <a:ext cx="78581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eaLnBrk="1" hangingPunct="1"/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Расходы</a:t>
              </a:r>
            </a:p>
          </p:txBody>
        </p:sp>
      </p:grpSp>
      <p:sp>
        <p:nvSpPr>
          <p:cNvPr id="47" name="Прямоугольник 46"/>
          <p:cNvSpPr/>
          <p:nvPr/>
        </p:nvSpPr>
        <p:spPr>
          <a:xfrm>
            <a:off x="2612588" y="6429374"/>
            <a:ext cx="1874232" cy="40011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0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ПРОФИЦИТ</a:t>
            </a:r>
          </a:p>
        </p:txBody>
      </p:sp>
      <p:grpSp>
        <p:nvGrpSpPr>
          <p:cNvPr id="12" name="Группа 47"/>
          <p:cNvGrpSpPr>
            <a:grpSpLocks/>
          </p:cNvGrpSpPr>
          <p:nvPr/>
        </p:nvGrpSpPr>
        <p:grpSpPr bwMode="auto">
          <a:xfrm>
            <a:off x="2533352" y="5214937"/>
            <a:ext cx="2450839" cy="1643063"/>
            <a:chOff x="3978532" y="4857761"/>
            <a:chExt cx="2450856" cy="1643094"/>
          </a:xfrm>
        </p:grpSpPr>
        <p:sp>
          <p:nvSpPr>
            <p:cNvPr id="49" name="Скругленный прямоугольник 48"/>
            <p:cNvSpPr/>
            <p:nvPr/>
          </p:nvSpPr>
          <p:spPr>
            <a:xfrm>
              <a:off x="3978532" y="4857761"/>
              <a:ext cx="2273545" cy="1214461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При превышении доходов над </a:t>
              </a:r>
              <a:r>
                <a:rPr lang="ru-RU" sz="1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расходами принимается </a:t>
              </a:r>
              <a:r>
                <a:rPr lang="ru-RU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решение как их использовать</a:t>
              </a:r>
            </a:p>
          </p:txBody>
        </p:sp>
        <p:grpSp>
          <p:nvGrpSpPr>
            <p:cNvPr id="13" name="Группа 49"/>
            <p:cNvGrpSpPr>
              <a:grpSpLocks/>
            </p:cNvGrpSpPr>
            <p:nvPr/>
          </p:nvGrpSpPr>
          <p:grpSpPr bwMode="auto">
            <a:xfrm>
              <a:off x="5857884" y="6000789"/>
              <a:ext cx="571504" cy="500066"/>
              <a:chOff x="5857884" y="6000789"/>
              <a:chExt cx="571504" cy="500066"/>
            </a:xfrm>
          </p:grpSpPr>
          <p:sp>
            <p:nvSpPr>
              <p:cNvPr id="51" name="Овал 50"/>
              <p:cNvSpPr/>
              <p:nvPr/>
            </p:nvSpPr>
            <p:spPr>
              <a:xfrm>
                <a:off x="5857884" y="6000789"/>
                <a:ext cx="571504" cy="50006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s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Плюс 51"/>
              <p:cNvSpPr/>
              <p:nvPr/>
            </p:nvSpPr>
            <p:spPr>
              <a:xfrm>
                <a:off x="5929321" y="6072221"/>
                <a:ext cx="428628" cy="357194"/>
              </a:xfrm>
              <a:prstGeom prst="mathPlus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s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54" name="Скругленный прямоугольник 53"/>
          <p:cNvSpPr/>
          <p:nvPr/>
        </p:nvSpPr>
        <p:spPr>
          <a:xfrm>
            <a:off x="38595" y="5203705"/>
            <a:ext cx="2361014" cy="119986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превышении расходов над доходами принимается решение об источниках покрытия дефицита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396601" y="6429374"/>
            <a:ext cx="1645002" cy="40011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0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ДЕФИЦИТ</a:t>
            </a:r>
          </a:p>
        </p:txBody>
      </p:sp>
      <p:sp>
        <p:nvSpPr>
          <p:cNvPr id="56" name="Овал 55"/>
          <p:cNvSpPr/>
          <p:nvPr/>
        </p:nvSpPr>
        <p:spPr>
          <a:xfrm>
            <a:off x="2027729" y="6286496"/>
            <a:ext cx="571504" cy="500066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dirty="0"/>
          </a:p>
        </p:txBody>
      </p:sp>
      <p:sp>
        <p:nvSpPr>
          <p:cNvPr id="57" name="Минус 56"/>
          <p:cNvSpPr/>
          <p:nvPr/>
        </p:nvSpPr>
        <p:spPr>
          <a:xfrm>
            <a:off x="2116630" y="6429374"/>
            <a:ext cx="428625" cy="214313"/>
          </a:xfrm>
          <a:prstGeom prst="mathMin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dirty="0"/>
          </a:p>
        </p:txBody>
      </p:sp>
      <p:pic>
        <p:nvPicPr>
          <p:cNvPr id="1026" name="Picture 2" descr="http://mfnso.nso.ru/sites/mfnso.nso.ru/wodby_files/files/styles/image_without_gallery/public/news/2016/04/26152_x922.jpg?itok=CO1kXB3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3786190"/>
            <a:ext cx="3810000" cy="2895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8597246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Схема 15"/>
          <p:cNvGraphicFramePr/>
          <p:nvPr/>
        </p:nvGraphicFramePr>
        <p:xfrm>
          <a:off x="3275856" y="4653136"/>
          <a:ext cx="5399942" cy="1020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Схема 14"/>
          <p:cNvGraphicFramePr/>
          <p:nvPr/>
        </p:nvGraphicFramePr>
        <p:xfrm>
          <a:off x="3275856" y="2924944"/>
          <a:ext cx="5328138" cy="1116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4" name="Схема 13"/>
          <p:cNvGraphicFramePr/>
          <p:nvPr/>
        </p:nvGraphicFramePr>
        <p:xfrm>
          <a:off x="3275856" y="1340768"/>
          <a:ext cx="5328138" cy="96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9235" name="Rectangle 19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913"/>
            <a:ext cx="8943975" cy="79216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Возможности влияния гражданина на состав бюджета</a:t>
            </a:r>
          </a:p>
        </p:txBody>
      </p:sp>
      <p:pic>
        <p:nvPicPr>
          <p:cNvPr id="25602" name="Picture 2" descr="https://go1.imgsmail.ru/imgpreview?key=455c4ab8b93acda9&amp;mb=imgdb_preview_124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11560" y="1268760"/>
            <a:ext cx="2343150" cy="1543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4" name="Picture 4" descr="http://gov.cap.ru/UserFiles/news/201505/25/home_2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95536" y="4941168"/>
            <a:ext cx="2881421" cy="1618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6" name="Picture 6" descr="http://fb.ru/misc/i/gallery/28188/1390705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83568" y="3068960"/>
            <a:ext cx="2160240" cy="14880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Line 2090"/>
          <p:cNvSpPr>
            <a:spLocks noChangeShapeType="1"/>
          </p:cNvSpPr>
          <p:nvPr/>
        </p:nvSpPr>
        <p:spPr bwMode="auto">
          <a:xfrm>
            <a:off x="395536" y="1124744"/>
            <a:ext cx="8496300" cy="0"/>
          </a:xfrm>
          <a:prstGeom prst="line">
            <a:avLst/>
          </a:prstGeom>
          <a:noFill/>
          <a:ln w="47625" cmpd="dbl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Муниципальные учреждения Черемховского района</a:t>
            </a:r>
            <a:endParaRPr lang="ru-RU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86116" y="1124744"/>
            <a:ext cx="2282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Всего 67 учреждений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1412776"/>
            <a:ext cx="48965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Bookman Old Style" pitchFamily="18" charset="0"/>
              </a:rPr>
              <a:t>Органы власти</a:t>
            </a:r>
          </a:p>
          <a:p>
            <a:r>
              <a:rPr lang="ru-RU" sz="1200" dirty="0" smtClean="0">
                <a:latin typeface="Bookman Old Style" pitchFamily="18" charset="0"/>
              </a:rPr>
              <a:t>Администрация</a:t>
            </a:r>
          </a:p>
          <a:p>
            <a:r>
              <a:rPr lang="ru-RU" sz="1200" dirty="0" smtClean="0">
                <a:latin typeface="Bookman Old Style" pitchFamily="18" charset="0"/>
              </a:rPr>
              <a:t>Комитет по управлению муниципальным имуществом</a:t>
            </a:r>
          </a:p>
          <a:p>
            <a:r>
              <a:rPr lang="ru-RU" sz="1200" dirty="0" smtClean="0">
                <a:latin typeface="Bookman Old Style" pitchFamily="18" charset="0"/>
              </a:rPr>
              <a:t>Финансовое управление</a:t>
            </a:r>
          </a:p>
          <a:p>
            <a:r>
              <a:rPr lang="ru-RU" sz="1200" dirty="0" smtClean="0">
                <a:latin typeface="Bookman Old Style" pitchFamily="18" charset="0"/>
              </a:rPr>
              <a:t>Управление жилищно-коммунального хозяйства, транспорта, связи и экологии</a:t>
            </a:r>
          </a:p>
          <a:p>
            <a:r>
              <a:rPr lang="ru-RU" sz="1200" dirty="0" smtClean="0">
                <a:latin typeface="Bookman Old Style" pitchFamily="18" charset="0"/>
              </a:rPr>
              <a:t>Отдел образования</a:t>
            </a:r>
          </a:p>
          <a:p>
            <a:r>
              <a:rPr lang="ru-RU" sz="1200" dirty="0" smtClean="0">
                <a:latin typeface="Bookman Old Style" pitchFamily="18" charset="0"/>
              </a:rPr>
              <a:t>Отдел культуры</a:t>
            </a:r>
          </a:p>
          <a:p>
            <a:endParaRPr lang="ru-RU" sz="1200" dirty="0" smtClean="0">
              <a:latin typeface="Bookman Old Style" pitchFamily="18" charset="0"/>
            </a:endParaRPr>
          </a:p>
          <a:p>
            <a:r>
              <a:rPr lang="ru-RU" sz="1200" b="1" dirty="0" smtClean="0">
                <a:latin typeface="Bookman Old Style" pitchFamily="18" charset="0"/>
              </a:rPr>
              <a:t>Дума </a:t>
            </a:r>
          </a:p>
          <a:p>
            <a:r>
              <a:rPr lang="ru-RU" sz="1200" b="1" dirty="0" smtClean="0">
                <a:latin typeface="Bookman Old Style" pitchFamily="18" charset="0"/>
              </a:rPr>
              <a:t>Контрольно-счетная палата</a:t>
            </a:r>
            <a:endParaRPr lang="ru-RU" sz="1200" b="1" dirty="0">
              <a:latin typeface="Bookman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4" y="3501008"/>
            <a:ext cx="33526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Bookman Old Style" pitchFamily="18" charset="0"/>
              </a:rPr>
              <a:t>Образовательные учреждения</a:t>
            </a:r>
          </a:p>
          <a:p>
            <a:r>
              <a:rPr lang="ru-RU" sz="1200" dirty="0" smtClean="0">
                <a:latin typeface="Bookman Old Style" pitchFamily="18" charset="0"/>
              </a:rPr>
              <a:t>21 МКОУ СОШ</a:t>
            </a:r>
          </a:p>
          <a:p>
            <a:r>
              <a:rPr lang="ru-RU" sz="1200" dirty="0" smtClean="0">
                <a:latin typeface="Bookman Old Style" pitchFamily="18" charset="0"/>
              </a:rPr>
              <a:t>27 МК ДОУ</a:t>
            </a:r>
          </a:p>
          <a:p>
            <a:r>
              <a:rPr lang="ru-RU" sz="1200" dirty="0" smtClean="0">
                <a:latin typeface="Bookman Old Style" pitchFamily="18" charset="0"/>
              </a:rPr>
              <a:t>1 МКОУ НШ д-сад</a:t>
            </a:r>
          </a:p>
          <a:p>
            <a:r>
              <a:rPr lang="ru-RU" sz="1200" dirty="0" smtClean="0">
                <a:latin typeface="Bookman Old Style" pitchFamily="18" charset="0"/>
              </a:rPr>
              <a:t>1 МКДОУ ДОД ДЮСШ</a:t>
            </a:r>
          </a:p>
          <a:p>
            <a:r>
              <a:rPr lang="ru-RU" sz="1200" dirty="0" smtClean="0">
                <a:latin typeface="Bookman Old Style" pitchFamily="18" charset="0"/>
              </a:rPr>
              <a:t>1 МКУ ДО ЦВР</a:t>
            </a:r>
          </a:p>
          <a:p>
            <a:r>
              <a:rPr lang="ru-RU" sz="1200" dirty="0" smtClean="0">
                <a:latin typeface="Bookman Old Style" pitchFamily="18" charset="0"/>
              </a:rPr>
              <a:t>Центр развития образования</a:t>
            </a:r>
            <a:endParaRPr lang="ru-RU" sz="1200" dirty="0">
              <a:latin typeface="Bookman Old Styl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1920" y="3573016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Bookman Old Style" pitchFamily="18" charset="0"/>
              </a:rPr>
              <a:t>Учреждения культуры</a:t>
            </a:r>
          </a:p>
          <a:p>
            <a:r>
              <a:rPr lang="ru-RU" sz="1200" dirty="0" smtClean="0">
                <a:latin typeface="Bookman Old Style" pitchFamily="18" charset="0"/>
              </a:rPr>
              <a:t>МКУК «Межпоселенческий культурный центр»</a:t>
            </a:r>
          </a:p>
          <a:p>
            <a:r>
              <a:rPr lang="ru-RU" sz="1200" dirty="0" smtClean="0">
                <a:latin typeface="Bookman Old Style" pitchFamily="18" charset="0"/>
              </a:rPr>
              <a:t>МКУК «Историко-краеведческий музей»</a:t>
            </a:r>
          </a:p>
          <a:p>
            <a:r>
              <a:rPr lang="ru-RU" sz="1200" dirty="0" smtClean="0">
                <a:latin typeface="Bookman Old Style" pitchFamily="18" charset="0"/>
              </a:rPr>
              <a:t>МКУК «Межпоселенческая библиотека»</a:t>
            </a:r>
          </a:p>
          <a:p>
            <a:r>
              <a:rPr lang="ru-RU" sz="1200" dirty="0" smtClean="0">
                <a:latin typeface="Bookman Old Style" pitchFamily="18" charset="0"/>
              </a:rPr>
              <a:t>МКОУ ДОД «Детская школа искусств»</a:t>
            </a:r>
            <a:endParaRPr lang="ru-RU" sz="1200" dirty="0">
              <a:latin typeface="Bookman Old Style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27784" y="4941168"/>
            <a:ext cx="34531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Bookman Old Style" pitchFamily="18" charset="0"/>
              </a:rPr>
              <a:t>МКУ «Централизованная бухгалтерия»</a:t>
            </a:r>
          </a:p>
          <a:p>
            <a:r>
              <a:rPr lang="ru-RU" sz="1200" b="1" dirty="0" smtClean="0">
                <a:latin typeface="Bookman Old Style" pitchFamily="18" charset="0"/>
              </a:rPr>
              <a:t>МБУ «Проект Смет Сервис»</a:t>
            </a:r>
          </a:p>
          <a:p>
            <a:r>
              <a:rPr lang="ru-RU" sz="1200" b="1" dirty="0" smtClean="0">
                <a:latin typeface="Bookman Old Style" pitchFamily="18" charset="0"/>
              </a:rPr>
              <a:t>МБУ «Автоцентр»</a:t>
            </a:r>
          </a:p>
          <a:p>
            <a:r>
              <a:rPr lang="ru-RU" sz="1200" b="1" dirty="0" smtClean="0">
                <a:latin typeface="Bookman Old Style" pitchFamily="18" charset="0"/>
              </a:rPr>
              <a:t>МКУ «Единая дежурно-диспетчерская </a:t>
            </a:r>
          </a:p>
          <a:p>
            <a:r>
              <a:rPr lang="ru-RU" sz="1200" b="1" dirty="0" smtClean="0">
                <a:latin typeface="Bookman Old Style" pitchFamily="18" charset="0"/>
              </a:rPr>
              <a:t>служба»</a:t>
            </a:r>
            <a:endParaRPr lang="ru-RU" sz="1200" b="1" dirty="0">
              <a:latin typeface="Bookman Old Style" pitchFamily="18" charset="0"/>
            </a:endParaRPr>
          </a:p>
        </p:txBody>
      </p:sp>
      <p:sp>
        <p:nvSpPr>
          <p:cNvPr id="10244" name="AutoShape 4" descr="https://nces.ed.gov/programs/coe/images/nav/coe_hp_new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46" name="AutoShape 6" descr="https://nces.ed.gov/programs/coe/images/nav/coe_hp_new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48" name="AutoShape 8" descr="https://nces.ed.gov/programs/coe/images/nav/coe_hp_new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50" name="AutoShape 10" descr="Condition of Educ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54" name="AutoShape 14" descr="http://b1.culture.ru/c/415322.700x52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256" name="Picture 16" descr="http://b1.culture.ru/c/415322.700x5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3573016"/>
            <a:ext cx="1811875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58" name="Picture 18" descr="http://simferopol.doski.ru/i/53/01/25301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4728" y="4941168"/>
            <a:ext cx="1647856" cy="1134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0" name="Picture 20" descr="http://bezzzabot.ru/1/smetanaremo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5690704"/>
            <a:ext cx="1475656" cy="1039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62" name="AutoShape 22" descr="https://nces.ed.gov/programs/coe/images/nav/coe_hp_new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64" name="AutoShape 24" descr="https://nces.ed.gov/programs/coe/images/nav/coe_hp_new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66" name="AutoShape 26" descr="https://nces.ed.gov/programs/coe/images/nav/coe_hp_new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267" name="Picture 27" descr="C:\Users\1\Desktop\образ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941168"/>
            <a:ext cx="2329557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9" name="Picture 29" descr="http://svechamunicipal.ru/uploads/posts/2016-08/thumbs/1471609076_edds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5763478"/>
            <a:ext cx="1728192" cy="1094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Line 2090"/>
          <p:cNvSpPr>
            <a:spLocks noChangeShapeType="1"/>
          </p:cNvSpPr>
          <p:nvPr/>
        </p:nvSpPr>
        <p:spPr bwMode="auto">
          <a:xfrm>
            <a:off x="323528" y="1124744"/>
            <a:ext cx="8496300" cy="0"/>
          </a:xfrm>
          <a:prstGeom prst="line">
            <a:avLst/>
          </a:prstGeom>
          <a:noFill/>
          <a:ln w="47625" cmpd="dbl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pic>
        <p:nvPicPr>
          <p:cNvPr id="59394" name="Picture 2" descr="https://im0-tub-ru.yandex.net/i?id=c0c3fb262362202908c27d164892b972-l&amp;n=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57884" y="1500174"/>
            <a:ext cx="2609800" cy="1957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3"/>
          <p:cNvSpPr txBox="1">
            <a:spLocks noChangeArrowheads="1"/>
          </p:cNvSpPr>
          <p:nvPr/>
        </p:nvSpPr>
        <p:spPr bwMode="auto">
          <a:xfrm>
            <a:off x="17463" y="1028131"/>
            <a:ext cx="910907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500" b="1" i="1" dirty="0">
                <a:solidFill>
                  <a:srgbClr val="566444"/>
                </a:solidFill>
                <a:latin typeface="+mj-lt"/>
                <a:cs typeface="Times New Roman" pitchFamily="18" charset="0"/>
              </a:rPr>
              <a:t>Представляет собой деятельность по составлению проекта бюджета, его рассмотрению, утверждению, исполнению, составлению отчета об исполнении и его утверждению</a:t>
            </a:r>
          </a:p>
        </p:txBody>
      </p:sp>
      <p:sp>
        <p:nvSpPr>
          <p:cNvPr id="27" name="Параллелограмм 26"/>
          <p:cNvSpPr/>
          <p:nvPr/>
        </p:nvSpPr>
        <p:spPr>
          <a:xfrm rot="17405235">
            <a:off x="1626127" y="5251104"/>
            <a:ext cx="704599" cy="304413"/>
          </a:xfrm>
          <a:prstGeom prst="parallelogram">
            <a:avLst>
              <a:gd name="adj" fmla="val 44071"/>
            </a:avLst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10800000" lon="13200000" rev="1080000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8" name="Параллелограмм 27"/>
          <p:cNvSpPr/>
          <p:nvPr/>
        </p:nvSpPr>
        <p:spPr>
          <a:xfrm rot="17405235">
            <a:off x="3340639" y="4822476"/>
            <a:ext cx="704599" cy="304413"/>
          </a:xfrm>
          <a:prstGeom prst="parallelogram">
            <a:avLst>
              <a:gd name="adj" fmla="val 44071"/>
            </a:avLst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10800000" lon="13200000" rev="1080000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3" name="Параллелограмм 22"/>
          <p:cNvSpPr/>
          <p:nvPr/>
        </p:nvSpPr>
        <p:spPr>
          <a:xfrm>
            <a:off x="1928795" y="4929198"/>
            <a:ext cx="1785950" cy="857256"/>
          </a:xfrm>
          <a:prstGeom prst="parallelogram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600000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5367" name="Прямоугольник 28"/>
          <p:cNvSpPr>
            <a:spLocks noChangeArrowheads="1"/>
          </p:cNvSpPr>
          <p:nvPr/>
        </p:nvSpPr>
        <p:spPr bwMode="auto">
          <a:xfrm>
            <a:off x="357188" y="5834063"/>
            <a:ext cx="171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1. Разработка проекта бюджета</a:t>
            </a:r>
          </a:p>
        </p:txBody>
      </p:sp>
      <p:sp>
        <p:nvSpPr>
          <p:cNvPr id="30" name="Параллелограмм 29"/>
          <p:cNvSpPr/>
          <p:nvPr/>
        </p:nvSpPr>
        <p:spPr>
          <a:xfrm>
            <a:off x="3643307" y="4500570"/>
            <a:ext cx="1785950" cy="857256"/>
          </a:xfrm>
          <a:prstGeom prst="parallelogram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600000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1" name="Параллелограмм 30"/>
          <p:cNvSpPr/>
          <p:nvPr/>
        </p:nvSpPr>
        <p:spPr>
          <a:xfrm rot="17405235">
            <a:off x="5055151" y="4393848"/>
            <a:ext cx="704599" cy="304413"/>
          </a:xfrm>
          <a:prstGeom prst="parallelogram">
            <a:avLst>
              <a:gd name="adj" fmla="val 44071"/>
            </a:avLst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10800000" lon="13200000" rev="1080000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5370" name="Прямоугольник 31"/>
          <p:cNvSpPr>
            <a:spLocks noChangeArrowheads="1"/>
          </p:cNvSpPr>
          <p:nvPr/>
        </p:nvSpPr>
        <p:spPr bwMode="auto">
          <a:xfrm>
            <a:off x="2143125" y="5405438"/>
            <a:ext cx="16589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2. Рассмотрение проекта бюджета</a:t>
            </a:r>
          </a:p>
        </p:txBody>
      </p:sp>
      <p:sp>
        <p:nvSpPr>
          <p:cNvPr id="15371" name="Прямоугольник 32"/>
          <p:cNvSpPr>
            <a:spLocks noChangeArrowheads="1"/>
          </p:cNvSpPr>
          <p:nvPr/>
        </p:nvSpPr>
        <p:spPr bwMode="auto">
          <a:xfrm>
            <a:off x="3783013" y="4976813"/>
            <a:ext cx="1717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Утверждение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проекта бюджета</a:t>
            </a:r>
          </a:p>
        </p:txBody>
      </p:sp>
      <p:sp>
        <p:nvSpPr>
          <p:cNvPr id="34" name="Параллелограмм 33"/>
          <p:cNvSpPr/>
          <p:nvPr/>
        </p:nvSpPr>
        <p:spPr>
          <a:xfrm>
            <a:off x="5357819" y="4071942"/>
            <a:ext cx="1785950" cy="857256"/>
          </a:xfrm>
          <a:prstGeom prst="parallelogram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600000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5373" name="Прямоугольник 34"/>
          <p:cNvSpPr>
            <a:spLocks noChangeArrowheads="1"/>
          </p:cNvSpPr>
          <p:nvPr/>
        </p:nvSpPr>
        <p:spPr bwMode="auto">
          <a:xfrm>
            <a:off x="5500688" y="4548188"/>
            <a:ext cx="1643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4. Исполнение бюджета</a:t>
            </a:r>
          </a:p>
        </p:txBody>
      </p:sp>
      <p:sp>
        <p:nvSpPr>
          <p:cNvPr id="36" name="Параллелограмм 35"/>
          <p:cNvSpPr/>
          <p:nvPr/>
        </p:nvSpPr>
        <p:spPr>
          <a:xfrm rot="17405235">
            <a:off x="6769663" y="3965220"/>
            <a:ext cx="704599" cy="304413"/>
          </a:xfrm>
          <a:prstGeom prst="parallelogram">
            <a:avLst>
              <a:gd name="adj" fmla="val 44071"/>
            </a:avLst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10800000" lon="13200000" rev="1080000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7" name="Параллелограмм 36"/>
          <p:cNvSpPr/>
          <p:nvPr/>
        </p:nvSpPr>
        <p:spPr>
          <a:xfrm>
            <a:off x="7072331" y="3643314"/>
            <a:ext cx="1785950" cy="857256"/>
          </a:xfrm>
          <a:prstGeom prst="parallelogram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600000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5376" name="Прямоугольник 37"/>
          <p:cNvSpPr>
            <a:spLocks noChangeArrowheads="1"/>
          </p:cNvSpPr>
          <p:nvPr/>
        </p:nvSpPr>
        <p:spPr bwMode="auto">
          <a:xfrm>
            <a:off x="7143750" y="4143375"/>
            <a:ext cx="192881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Рассмотрение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 утверждение отчета об исполнении бюджета</a:t>
            </a:r>
          </a:p>
        </p:txBody>
      </p:sp>
      <p:sp>
        <p:nvSpPr>
          <p:cNvPr id="39" name="Параллелограмм 38"/>
          <p:cNvSpPr/>
          <p:nvPr/>
        </p:nvSpPr>
        <p:spPr>
          <a:xfrm>
            <a:off x="214283" y="5357826"/>
            <a:ext cx="1785950" cy="857256"/>
          </a:xfrm>
          <a:prstGeom prst="parallelogram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600000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141073" y="1925765"/>
            <a:ext cx="6575839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СТАДИИ БЮДЖЕТНОГО </a:t>
            </a:r>
          </a:p>
          <a:p>
            <a:pPr algn="ctr">
              <a:defRPr/>
            </a:pPr>
            <a:r>
              <a:rPr lang="ru-RU" sz="3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ПРОЦЕССА</a:t>
            </a:r>
          </a:p>
        </p:txBody>
      </p:sp>
      <p:pic>
        <p:nvPicPr>
          <p:cNvPr id="53" name="Рисунок 52" descr="1604c7_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3" y="4381528"/>
            <a:ext cx="1571604" cy="1047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4" name="Рисунок 53" descr="ryk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0431" y="3262323"/>
            <a:ext cx="1785950" cy="1381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5" name="Рисунок 54" descr="2014-09-16_05-16-4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14481" y="3794147"/>
            <a:ext cx="1809736" cy="1206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6" name="Рисунок 55" descr="a5a93c63bc699e4a9429e43b5c8b5fd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86380" y="2792138"/>
            <a:ext cx="1714512" cy="1422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7" name="Рисунок 56" descr="pqnmej8z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00924" y="2285992"/>
            <a:ext cx="1857356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9" name="Прямоугольник 58"/>
          <p:cNvSpPr/>
          <p:nvPr/>
        </p:nvSpPr>
        <p:spPr>
          <a:xfrm>
            <a:off x="3786150" y="5720382"/>
            <a:ext cx="535785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i="1" dirty="0">
                <a:ln w="1905"/>
                <a:solidFill>
                  <a:srgbClr val="C00000"/>
                </a:solidFill>
                <a:latin typeface="+mj-lt"/>
                <a:cs typeface="Times New Roman" pitchFamily="18" charset="0"/>
              </a:rPr>
              <a:t>Бюджетный цикл </a:t>
            </a:r>
            <a:r>
              <a:rPr lang="ru-RU" b="1" i="1" dirty="0">
                <a:ln w="1905"/>
                <a:solidFill>
                  <a:srgbClr val="C00000"/>
                </a:solidFill>
                <a:latin typeface="+mj-lt"/>
                <a:cs typeface="Times New Roman" pitchFamily="18" charset="0"/>
              </a:rPr>
              <a:t>— </a:t>
            </a:r>
            <a:r>
              <a:rPr lang="ru-RU" sz="1700" b="1" i="1" dirty="0" smtClean="0">
                <a:ln w="1905"/>
                <a:solidFill>
                  <a:srgbClr val="C00000"/>
                </a:solidFill>
                <a:latin typeface="+mj-lt"/>
                <a:cs typeface="Times New Roman" pitchFamily="18" charset="0"/>
              </a:rPr>
              <a:t>период времени от начала составления бюджета до утверждения отчета об его исполнении</a:t>
            </a:r>
            <a:endParaRPr lang="ru-RU" sz="1700" b="1" i="1" dirty="0">
              <a:ln w="1905"/>
              <a:solidFill>
                <a:srgbClr val="C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9" name="Rectangle 2"/>
          <p:cNvSpPr>
            <a:spLocks noGrp="1" noChangeArrowheads="1"/>
          </p:cNvSpPr>
          <p:nvPr>
            <p:ph type="title"/>
          </p:nvPr>
        </p:nvSpPr>
        <p:spPr>
          <a:xfrm>
            <a:off x="421298" y="226000"/>
            <a:ext cx="8229600" cy="4905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  </a:t>
            </a:r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Bookman Old Style" pitchFamily="18" charset="0"/>
              </a:rPr>
              <a:t>Бюджетный процесс</a:t>
            </a:r>
          </a:p>
        </p:txBody>
      </p:sp>
      <p:sp>
        <p:nvSpPr>
          <p:cNvPr id="15386" name="Номер слайда 2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958D32D-60C5-4EAB-B88E-4EB76E0C2839}" type="slidenum">
              <a:rPr lang="es-ES" smtClean="0"/>
              <a:pPr eaLnBrk="1" hangingPunct="1"/>
              <a:t>9</a:t>
            </a:fld>
            <a:endParaRPr lang="es-ES" dirty="0" smtClean="0"/>
          </a:p>
        </p:txBody>
      </p:sp>
      <p:sp>
        <p:nvSpPr>
          <p:cNvPr id="32" name="Line 26"/>
          <p:cNvSpPr>
            <a:spLocks noChangeShapeType="1"/>
          </p:cNvSpPr>
          <p:nvPr/>
        </p:nvSpPr>
        <p:spPr bwMode="auto">
          <a:xfrm>
            <a:off x="357158" y="857232"/>
            <a:ext cx="8496300" cy="0"/>
          </a:xfrm>
          <a:prstGeom prst="line">
            <a:avLst/>
          </a:prstGeom>
          <a:noFill/>
          <a:ln w="47625" cmpd="dbl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29148238"/>
      </p:ext>
    </p:extLst>
  </p:cSld>
  <p:clrMapOvr>
    <a:masterClrMapping/>
  </p:clrMapOvr>
  <p:transition spd="slow"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4750</TotalTime>
  <Words>5563</Words>
  <Application>Microsoft Office PowerPoint</Application>
  <PresentationFormat>Экран (4:3)</PresentationFormat>
  <Paragraphs>1264</Paragraphs>
  <Slides>50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1" baseType="lpstr">
      <vt:lpstr>Тема Office</vt:lpstr>
      <vt:lpstr>Слайд 1</vt:lpstr>
      <vt:lpstr>Общие сведения о районе</vt:lpstr>
      <vt:lpstr>Муниципальные образования Черемховского района</vt:lpstr>
      <vt:lpstr>Основные показатели социально-экономического развития</vt:lpstr>
      <vt:lpstr>Основные показатели социально-экономического развития</vt:lpstr>
      <vt:lpstr>Что такое бюджет?</vt:lpstr>
      <vt:lpstr>Возможности влияния гражданина на состав бюджета</vt:lpstr>
      <vt:lpstr>Муниципальные учреждения Черемховского района</vt:lpstr>
      <vt:lpstr>  Бюджетный процесс</vt:lpstr>
      <vt:lpstr>Документы, на основании которых составляется проект бюджета</vt:lpstr>
      <vt:lpstr>Основные направления бюджетной и налоговой политики Черемховкого района</vt:lpstr>
      <vt:lpstr>Основные параметры проекта бюджета Черемховского районного муниципального образования на 2021 год и плановый период 2022 и 2023 годов</vt:lpstr>
      <vt:lpstr>Доходы бюджета Черемховского района</vt:lpstr>
      <vt:lpstr>Структура прогнозируемых доходов бюджета Черемховского районного муниципального образования на 2021 год и плановый период 2022 и 2023 годы </vt:lpstr>
      <vt:lpstr>Основные изменения в нормативах отчислений в бюджет с 1 января 2021 года</vt:lpstr>
      <vt:lpstr>Налоговые доходы - поступления от уплаты налогов и сборов, установленных Налоговым кодексом РФ </vt:lpstr>
      <vt:lpstr>Неналоговые доходы - все доходы, поступающие в бюджет района, не отнесенные к налоговым доходам и безвозмездным поступлениям </vt:lpstr>
      <vt:lpstr>Безвозмездные поступления - все</vt:lpstr>
      <vt:lpstr>Слайд 19</vt:lpstr>
      <vt:lpstr>Слайд 20</vt:lpstr>
      <vt:lpstr>Слайд 21</vt:lpstr>
      <vt:lpstr>Слайд 22</vt:lpstr>
      <vt:lpstr>Слайд 23</vt:lpstr>
      <vt:lpstr>  Расходы бюджета по разделам на 2021 год и плановый период 2022-2023 годов </vt:lpstr>
      <vt:lpstr>       Программно-целевой метод формирования и расходования бюджетных средств 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Муниципальная программа  «Жилищно-коммунальный комплекс и развитие инфраструктуры в  Черемховском районном муниципальном образовании» на 2018-2023 гг.</vt:lpstr>
      <vt:lpstr>МП «Жилищно-коммунальный комплекс и развитие инфраструктуры в  Черемховском районном муниципальном образовании» на 2018-2023 гг.</vt:lpstr>
      <vt:lpstr>Слайд 35</vt:lpstr>
      <vt:lpstr>Слайд 36</vt:lpstr>
      <vt:lpstr>  Распределение дотаций на выравнивание бюджетной обеспеченности поселений </vt:lpstr>
      <vt:lpstr> </vt:lpstr>
      <vt:lpstr> </vt:lpstr>
      <vt:lpstr>Слайд 40</vt:lpstr>
      <vt:lpstr>Слайд 41</vt:lpstr>
      <vt:lpstr>Муниципальная программа  «Безопасность жизнедеятельности в Черемховском районном муниципальном образовании» на 2018-2023 годы  </vt:lpstr>
      <vt:lpstr>Муниципальная программа  «Безопасность жизнедеятельности в Черемховском районном муниципальном образовании» на 2018-2023 годы  </vt:lpstr>
      <vt:lpstr> </vt:lpstr>
      <vt:lpstr> </vt:lpstr>
      <vt:lpstr>Слайд 46</vt:lpstr>
      <vt:lpstr>   </vt:lpstr>
      <vt:lpstr>   </vt:lpstr>
      <vt:lpstr>Слайд 49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Доходы бюджета Черемховского района</dc:title>
  <dc:creator>Татина</dc:creator>
  <cp:lastModifiedBy>Гайдук</cp:lastModifiedBy>
  <cp:revision>454</cp:revision>
  <dcterms:created xsi:type="dcterms:W3CDTF">2018-11-26T03:36:54Z</dcterms:created>
  <dcterms:modified xsi:type="dcterms:W3CDTF">2020-12-22T09:42:10Z</dcterms:modified>
</cp:coreProperties>
</file>