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346" r:id="rId3"/>
    <p:sldId id="326" r:id="rId4"/>
    <p:sldId id="332" r:id="rId5"/>
    <p:sldId id="335" r:id="rId6"/>
    <p:sldId id="256" r:id="rId7"/>
    <p:sldId id="257" r:id="rId8"/>
    <p:sldId id="259" r:id="rId9"/>
    <p:sldId id="261" r:id="rId10"/>
    <p:sldId id="263" r:id="rId11"/>
    <p:sldId id="260" r:id="rId12"/>
    <p:sldId id="283" r:id="rId13"/>
    <p:sldId id="280" r:id="rId14"/>
    <p:sldId id="290" r:id="rId15"/>
    <p:sldId id="345" r:id="rId16"/>
    <p:sldId id="338" r:id="rId17"/>
    <p:sldId id="337" r:id="rId18"/>
    <p:sldId id="339" r:id="rId19"/>
    <p:sldId id="340" r:id="rId20"/>
    <p:sldId id="341" r:id="rId21"/>
    <p:sldId id="342" r:id="rId22"/>
    <p:sldId id="343" r:id="rId23"/>
    <p:sldId id="344" r:id="rId24"/>
    <p:sldId id="347" r:id="rId25"/>
    <p:sldId id="348" r:id="rId26"/>
    <p:sldId id="350" r:id="rId27"/>
    <p:sldId id="35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2" autoAdjust="0"/>
    <p:restoredTop sz="94302" autoAdjust="0"/>
  </p:normalViewPr>
  <p:slideViewPr>
    <p:cSldViewPr snapToGrid="0">
      <p:cViewPr varScale="1">
        <p:scale>
          <a:sx n="105" d="100"/>
          <a:sy n="105" d="100"/>
        </p:scale>
        <p:origin x="7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2D96-886F-4D88-8B69-F370B93FAEE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3FC3D-C945-4032-ACFA-145FFFDDD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9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65F067E-1935-43B5-8017-DA63554C976F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2531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65F067E-1935-43B5-8017-DA63554C976F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6697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294C-B597-4F89-8AA2-6E05B8B8CC1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9F34-F3B3-44AC-B785-5E9FFD72A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4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294C-B597-4F89-8AA2-6E05B8B8CC1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9F34-F3B3-44AC-B785-5E9FFD72A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13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294C-B597-4F89-8AA2-6E05B8B8CC1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9F34-F3B3-44AC-B785-5E9FFD72A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33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81200"/>
            <a:ext cx="103632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08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5FED8-FC36-4B56-A70C-B6F2BA756F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0542780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4A6E0-C848-4447-BB31-C13135CC73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567499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79E0D-73A5-4050-8173-DA69ABFCEA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911637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1D336-E18C-424D-B980-05494B1AB7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4175170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7DED0-B034-4170-BFA6-7D1DC0459F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285484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0AA0B-CFB5-4DF3-90D5-D6E2A364A1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6699930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118DF-EB52-42E4-B6C0-60023E4599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4980350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353E0-9992-4C8E-98B5-4BE823934D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9190403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294C-B597-4F89-8AA2-6E05B8B8CC1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9F34-F3B3-44AC-B785-5E9FFD72A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12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9B9C2-E584-4C43-813D-DC88F32945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2668030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E7927-A863-4F3C-8CBD-121D58EBD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418625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63EBA-BE2B-4167-A41F-F763DE05E5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3642098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56FDD-9CAA-4CAD-AD6E-7CBB210C1F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5523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F8E9A-2FDD-414D-AB4F-AC38DDBF9F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617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294C-B597-4F89-8AA2-6E05B8B8CC1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9F34-F3B3-44AC-B785-5E9FFD72A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6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294C-B597-4F89-8AA2-6E05B8B8CC1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9F34-F3B3-44AC-B785-5E9FFD72A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1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294C-B597-4F89-8AA2-6E05B8B8CC1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9F34-F3B3-44AC-B785-5E9FFD72A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29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294C-B597-4F89-8AA2-6E05B8B8CC1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9F34-F3B3-44AC-B785-5E9FFD72A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3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294C-B597-4F89-8AA2-6E05B8B8CC1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9F34-F3B3-44AC-B785-5E9FFD72A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294C-B597-4F89-8AA2-6E05B8B8CC1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9F34-F3B3-44AC-B785-5E9FFD72A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9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294C-B597-4F89-8AA2-6E05B8B8CC1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9F34-F3B3-44AC-B785-5E9FFD72A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0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0294C-B597-4F89-8AA2-6E05B8B8CC18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F9F34-F3B3-44AC-B785-5E9FFD72A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9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1"/>
            <a:ext cx="11347451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98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76401"/>
            <a:ext cx="11387667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5225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94D83C4-733A-454B-924F-21B57FB21E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389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umc38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nternet.garant.ru/#/document/10107960/entry/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mc38.umcgochs-irkutsk.ru/index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umcgochs-irkutsk.ru/index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7"/>
          <p:cNvSpPr>
            <a:spLocks noChangeArrowheads="1"/>
          </p:cNvSpPr>
          <p:nvPr/>
        </p:nvSpPr>
        <p:spPr bwMode="auto">
          <a:xfrm>
            <a:off x="1487488" y="1733550"/>
            <a:ext cx="88487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Министерство имущественных отношений Иркутской области</a:t>
            </a:r>
          </a:p>
          <a:p>
            <a:pPr algn="ctr">
              <a:buFont typeface="Arial" panose="020B0604020202020204" pitchFamily="34" charset="0"/>
              <a:buNone/>
            </a:pPr>
            <a:endParaRPr lang="ru-RU" altLang="ru-RU" sz="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учреждение дополнительного профессионального образования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«Учебно-методический центр по гражданской обороне, чрезвычайным ситуациям и пожарной безопасности Иркутской области»</a:t>
            </a:r>
          </a:p>
        </p:txBody>
      </p:sp>
      <p:cxnSp>
        <p:nvCxnSpPr>
          <p:cNvPr id="9" name="Прямая соединительная линия 8">
            <a:extLst/>
          </p:cNvPr>
          <p:cNvCxnSpPr>
            <a:cxnSpLocks/>
          </p:cNvCxnSpPr>
          <p:nvPr/>
        </p:nvCxnSpPr>
        <p:spPr>
          <a:xfrm>
            <a:off x="2687638" y="622300"/>
            <a:ext cx="67341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6"/>
          <p:cNvSpPr txBox="1">
            <a:spLocks/>
          </p:cNvSpPr>
          <p:nvPr/>
        </p:nvSpPr>
        <p:spPr>
          <a:xfrm>
            <a:off x="623888" y="3297128"/>
            <a:ext cx="10801350" cy="2237008"/>
          </a:xfrm>
          <a:prstGeom prst="rect">
            <a:avLst/>
          </a:prstGeom>
        </p:spPr>
        <p:txBody>
          <a:bodyPr lIns="0" tIns="8113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41" algn="ctr" fontAlgn="auto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70C0"/>
                </a:solidFill>
              </a:rPr>
              <a:t>Организация выполнения мероприятий должностными лицами и специалистами ГОЧС по подготовке всех групп населения в области ГО и РСЧС 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 marL="6241" algn="ctr" fontAlgn="auto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defRPr/>
            </a:pPr>
            <a:r>
              <a:rPr lang="ru-RU" sz="3600" b="1" spc="-1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3600" b="1" spc="-1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 2025 </a:t>
            </a:r>
            <a:r>
              <a:rPr lang="ru-RU" sz="3600" b="1" spc="-1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61938"/>
            <a:ext cx="11779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38113"/>
            <a:ext cx="138906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239713"/>
            <a:ext cx="19081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6"/>
          <p:cNvSpPr txBox="1">
            <a:spLocks/>
          </p:cNvSpPr>
          <p:nvPr/>
        </p:nvSpPr>
        <p:spPr>
          <a:xfrm>
            <a:off x="7400925" y="5859463"/>
            <a:ext cx="4024313" cy="668337"/>
          </a:xfrm>
          <a:prstGeom prst="rect">
            <a:avLst/>
          </a:prstGeom>
        </p:spPr>
        <p:txBody>
          <a:bodyPr lIns="0" tIns="8113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41" algn="r" fontAlgn="auto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defRPr/>
            </a:pPr>
            <a:r>
              <a:rPr lang="ru-RU" sz="1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Заведующий учебной </a:t>
            </a: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частью </a:t>
            </a:r>
            <a:r>
              <a:rPr lang="ru-RU" sz="1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pc="-1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ГБУ </a:t>
            </a: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ДПО "УМЦ ГОЧС и ПБ Иркутской области" </a:t>
            </a:r>
            <a:endParaRPr lang="ru-RU" sz="1400" spc="-1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1" algn="r" fontAlgn="auto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defRPr/>
            </a:pPr>
            <a:r>
              <a:rPr lang="ru-RU" sz="14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Череухо</a:t>
            </a:r>
            <a:r>
              <a:rPr lang="ru-RU" sz="1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 Наталия Николаевна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88613" y="107950"/>
            <a:ext cx="1511300" cy="137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556" t="11851" r="9561" b="6627"/>
          <a:stretch/>
        </p:blipFill>
        <p:spPr>
          <a:xfrm>
            <a:off x="457200" y="233463"/>
            <a:ext cx="11108987" cy="64578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30" y="4355963"/>
            <a:ext cx="3700593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616" t="10962" r="10081" b="5340"/>
          <a:stretch/>
        </p:blipFill>
        <p:spPr>
          <a:xfrm>
            <a:off x="478972" y="163284"/>
            <a:ext cx="10907485" cy="65581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459686" y="1556657"/>
            <a:ext cx="2362200" cy="631371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167" t="10705" r="1001" b="14165"/>
          <a:stretch/>
        </p:blipFill>
        <p:spPr>
          <a:xfrm>
            <a:off x="218661" y="576469"/>
            <a:ext cx="11810239" cy="520810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997148" y="2035629"/>
            <a:ext cx="2842591" cy="718457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97783"/>
            <a:ext cx="9982200" cy="75610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Государственное бюджетное учреждение дополнительного профессионального образования </a:t>
            </a:r>
            <a:br>
              <a:rPr lang="ru-RU" sz="1600" b="1" dirty="0" smtClean="0"/>
            </a:br>
            <a:r>
              <a:rPr lang="ru-RU" sz="1600" b="1" dirty="0" smtClean="0"/>
              <a:t>«Учебно-методический центр по гражданской обороне, чрезвычайным ситуациям и пожарной безопасности Иркутской области»</a:t>
            </a: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31" y="1775918"/>
            <a:ext cx="11756749" cy="482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sz="2500" b="1" dirty="0" smtClean="0"/>
              <a:t>Наш адрес:</a:t>
            </a:r>
          </a:p>
          <a:p>
            <a:pPr marL="0" indent="0">
              <a:buNone/>
            </a:pPr>
            <a:r>
              <a:rPr lang="ru-RU" sz="2500" dirty="0" smtClean="0"/>
              <a:t>	664011</a:t>
            </a:r>
            <a:r>
              <a:rPr lang="ru-RU" sz="2500" dirty="0"/>
              <a:t>, г. Иркутск, ул. Ударника, </a:t>
            </a:r>
            <a:r>
              <a:rPr lang="ru-RU" sz="2500" dirty="0" smtClean="0"/>
              <a:t>4</a:t>
            </a:r>
          </a:p>
          <a:p>
            <a:pPr marL="0" indent="0">
              <a:buNone/>
            </a:pPr>
            <a:r>
              <a:rPr lang="ru-RU" sz="2500" b="1" dirty="0" smtClean="0"/>
              <a:t>	</a:t>
            </a:r>
          </a:p>
          <a:p>
            <a:pPr marL="0" indent="0">
              <a:buNone/>
            </a:pPr>
            <a:r>
              <a:rPr lang="ru-RU" sz="2500" b="1" dirty="0"/>
              <a:t>	</a:t>
            </a:r>
            <a:r>
              <a:rPr lang="ru-RU" sz="2500" b="1" dirty="0" smtClean="0"/>
              <a:t>Номера телефонов:</a:t>
            </a:r>
          </a:p>
          <a:p>
            <a:pPr marL="0" indent="0">
              <a:buNone/>
            </a:pPr>
            <a:r>
              <a:rPr lang="ru-RU" sz="2500" dirty="0"/>
              <a:t> </a:t>
            </a:r>
            <a:r>
              <a:rPr lang="ru-RU" sz="2500" dirty="0" smtClean="0"/>
              <a:t>	8(3952</a:t>
            </a:r>
            <a:r>
              <a:rPr lang="ru-RU" sz="2500" dirty="0"/>
              <a:t>) 50-64-73 </a:t>
            </a:r>
            <a:r>
              <a:rPr lang="ru-RU" sz="2500" dirty="0" smtClean="0"/>
              <a:t>– единый номер</a:t>
            </a:r>
          </a:p>
          <a:p>
            <a:pPr marL="0" indent="0">
              <a:buNone/>
            </a:pPr>
            <a:r>
              <a:rPr lang="ru-RU" sz="2500" dirty="0" smtClean="0"/>
              <a:t>	8 </a:t>
            </a:r>
            <a:r>
              <a:rPr lang="ru-RU" sz="2500" dirty="0"/>
              <a:t>(3952) 29-60-03 – </a:t>
            </a:r>
            <a:r>
              <a:rPr lang="ru-RU" sz="2500" dirty="0" smtClean="0"/>
              <a:t>заведующий </a:t>
            </a:r>
            <a:r>
              <a:rPr lang="ru-RU" sz="2500" dirty="0"/>
              <a:t>учебной частью </a:t>
            </a:r>
            <a:r>
              <a:rPr lang="ru-RU" sz="2500" dirty="0" smtClean="0"/>
              <a:t>Череухо Наталия Николаевна</a:t>
            </a:r>
            <a:endParaRPr lang="ru-RU" sz="2500" dirty="0"/>
          </a:p>
          <a:p>
            <a:pPr marL="0" indent="0">
              <a:buNone/>
            </a:pPr>
            <a:r>
              <a:rPr lang="ru-RU" sz="2500" dirty="0" smtClean="0"/>
              <a:t>	8 </a:t>
            </a:r>
            <a:r>
              <a:rPr lang="ru-RU" sz="2500" dirty="0"/>
              <a:t>(3952) 29-59-74 </a:t>
            </a:r>
            <a:r>
              <a:rPr lang="ru-RU" sz="2500" dirty="0" smtClean="0"/>
              <a:t>– </a:t>
            </a:r>
            <a:r>
              <a:rPr lang="ru-RU" sz="2500" dirty="0"/>
              <a:t>по вопросам оказания платных </a:t>
            </a:r>
            <a:r>
              <a:rPr lang="ru-RU" sz="2500" dirty="0" smtClean="0"/>
              <a:t>образовательных услуг</a:t>
            </a:r>
            <a:endParaRPr lang="ru-RU" sz="2500" dirty="0"/>
          </a:p>
          <a:p>
            <a:pPr marL="0" indent="0">
              <a:buNone/>
            </a:pPr>
            <a:r>
              <a:rPr lang="ru-RU" sz="2500" b="1" dirty="0" smtClean="0"/>
              <a:t>	</a:t>
            </a:r>
          </a:p>
          <a:p>
            <a:pPr marL="0" indent="0">
              <a:buNone/>
            </a:pPr>
            <a:r>
              <a:rPr lang="ru-RU" sz="2500" b="1" dirty="0"/>
              <a:t>	</a:t>
            </a:r>
            <a:r>
              <a:rPr lang="ru-RU" sz="2500" b="1" dirty="0" smtClean="0"/>
              <a:t>Электронная почта:</a:t>
            </a:r>
            <a:br>
              <a:rPr lang="ru-RU" sz="2500" b="1" dirty="0" smtClean="0"/>
            </a:br>
            <a:r>
              <a:rPr lang="ru-RU" sz="2500" dirty="0" smtClean="0"/>
              <a:t>	</a:t>
            </a:r>
            <a:r>
              <a:rPr lang="ru-RU" sz="2500" u="sng" dirty="0">
                <a:hlinkClick r:id="rId2"/>
              </a:rPr>
              <a:t>umc38@mail.ru</a:t>
            </a:r>
            <a:r>
              <a:rPr lang="ru-RU" sz="2500" dirty="0" smtClean="0"/>
              <a:t>      </a:t>
            </a:r>
            <a:endParaRPr lang="ru-RU" sz="2500" dirty="0"/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8" y="332058"/>
            <a:ext cx="11779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C:\Users\Dorohina_AS\Desktop\Почта\3_Март\Адрес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9" y="1775918"/>
            <a:ext cx="1249843" cy="925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Dorohina_AS\Desktop\Почта\3_Март\телефон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9" y="3572458"/>
            <a:ext cx="779174" cy="81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Dorohina_AS\Desktop\Почта\3_Март\емеил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0" y="5555974"/>
            <a:ext cx="777177" cy="716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4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7"/>
          <p:cNvSpPr>
            <a:spLocks noChangeArrowheads="1"/>
          </p:cNvSpPr>
          <p:nvPr/>
        </p:nvSpPr>
        <p:spPr bwMode="auto">
          <a:xfrm>
            <a:off x="1487488" y="1733550"/>
            <a:ext cx="88487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Министерство имущественных отношений Иркутской области</a:t>
            </a:r>
          </a:p>
          <a:p>
            <a:pPr algn="ctr">
              <a:buFont typeface="Arial" panose="020B0604020202020204" pitchFamily="34" charset="0"/>
              <a:buNone/>
            </a:pPr>
            <a:endParaRPr lang="ru-RU" altLang="ru-RU" sz="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учреждение дополнительного профессионального образования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«Учебно-методический центр по гражданской обороне, чрезвычайным ситуациям и пожарной безопасности Иркутской области»</a:t>
            </a:r>
          </a:p>
        </p:txBody>
      </p:sp>
      <p:cxnSp>
        <p:nvCxnSpPr>
          <p:cNvPr id="9" name="Прямая соединительная линия 8">
            <a:extLst/>
          </p:cNvPr>
          <p:cNvCxnSpPr>
            <a:cxnSpLocks/>
          </p:cNvCxnSpPr>
          <p:nvPr/>
        </p:nvCxnSpPr>
        <p:spPr>
          <a:xfrm>
            <a:off x="2687638" y="622300"/>
            <a:ext cx="67341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6"/>
          <p:cNvSpPr txBox="1">
            <a:spLocks/>
          </p:cNvSpPr>
          <p:nvPr/>
        </p:nvSpPr>
        <p:spPr>
          <a:xfrm>
            <a:off x="623888" y="3284538"/>
            <a:ext cx="10801350" cy="2262187"/>
          </a:xfrm>
          <a:prstGeom prst="rect">
            <a:avLst/>
          </a:prstGeom>
        </p:spPr>
        <p:txBody>
          <a:bodyPr lIns="0" tIns="8113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41" algn="ctr" fontAlgn="auto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defRPr/>
            </a:pPr>
            <a:r>
              <a:rPr lang="ru-RU" sz="3600" b="1" spc="-1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внесении изменений </a:t>
            </a:r>
          </a:p>
          <a:p>
            <a:pPr marL="6241" algn="ctr" fontAlgn="auto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defRPr/>
            </a:pPr>
            <a:r>
              <a:rPr lang="ru-RU" sz="3600" b="1" spc="-1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нормативные правовые акты </a:t>
            </a:r>
          </a:p>
          <a:p>
            <a:pPr marL="6241" algn="ctr" fontAlgn="auto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defRPr/>
            </a:pPr>
            <a:r>
              <a:rPr lang="ru-RU" sz="3600" b="1" spc="-1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по ГО и ЧС </a:t>
            </a:r>
          </a:p>
          <a:p>
            <a:pPr marL="6241" algn="ctr" fontAlgn="auto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defRPr/>
            </a:pPr>
            <a:r>
              <a:rPr lang="ru-RU" sz="3600" b="1" spc="-15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декабря 2025 </a:t>
            </a:r>
            <a:r>
              <a:rPr lang="ru-RU" sz="3600" b="1" spc="-1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61938"/>
            <a:ext cx="11779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38113"/>
            <a:ext cx="138906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239713"/>
            <a:ext cx="19081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6"/>
          <p:cNvSpPr txBox="1">
            <a:spLocks/>
          </p:cNvSpPr>
          <p:nvPr/>
        </p:nvSpPr>
        <p:spPr>
          <a:xfrm>
            <a:off x="7400925" y="5859463"/>
            <a:ext cx="4024313" cy="668337"/>
          </a:xfrm>
          <a:prstGeom prst="rect">
            <a:avLst/>
          </a:prstGeom>
        </p:spPr>
        <p:txBody>
          <a:bodyPr lIns="0" tIns="8113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41" algn="r" fontAlgn="auto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defRPr/>
            </a:pPr>
            <a:r>
              <a:rPr lang="ru-RU" sz="1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Заведующий учебной </a:t>
            </a: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частью </a:t>
            </a:r>
            <a:r>
              <a:rPr lang="ru-RU" sz="1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pc="-1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ГБУ </a:t>
            </a:r>
            <a:r>
              <a:rPr lang="ru-RU" sz="1400" spc="-15" dirty="0">
                <a:latin typeface="Arial" panose="020B0604020202020204" pitchFamily="34" charset="0"/>
                <a:cs typeface="Arial" panose="020B0604020202020204" pitchFamily="34" charset="0"/>
              </a:rPr>
              <a:t>ДПО "УМЦ ГОЧС и ПБ Иркутской области" </a:t>
            </a:r>
            <a:endParaRPr lang="ru-RU" sz="1400" spc="-1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41" algn="r" fontAlgn="auto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defRPr/>
            </a:pPr>
            <a:r>
              <a:rPr lang="ru-RU" sz="14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Череухо</a:t>
            </a:r>
            <a:r>
              <a:rPr lang="ru-RU" sz="14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 Наталия Николаевна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88613" y="107950"/>
            <a:ext cx="1511300" cy="1376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95325" y="260350"/>
            <a:ext cx="10136798" cy="1325563"/>
          </a:xfrm>
        </p:spPr>
        <p:txBody>
          <a:bodyPr/>
          <a:lstStyle/>
          <a:p>
            <a:r>
              <a:rPr lang="ru-RU" altLang="ru-RU" dirty="0" smtClean="0"/>
              <a:t>Федеральный закон от 12 февраля 1998 г. № 28-ФЗ «О гражданской обороне»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/>
              <a:t>21 раз вносились изменения и дополнения. </a:t>
            </a:r>
          </a:p>
          <a:p>
            <a:r>
              <a:rPr lang="ru-RU" altLang="ru-RU" dirty="0" smtClean="0"/>
              <a:t>Последнее: </a:t>
            </a:r>
            <a:r>
              <a:rPr lang="ru-RU" b="1" dirty="0" smtClean="0"/>
              <a:t>Федеральный закон </a:t>
            </a:r>
            <a:r>
              <a:rPr lang="ru-RU" b="1" dirty="0"/>
              <a:t>от 23.07.2025г. № 240-ФЗ </a:t>
            </a:r>
            <a:endParaRPr lang="ru-RU" altLang="ru-RU" dirty="0" smtClean="0"/>
          </a:p>
          <a:p>
            <a:r>
              <a:rPr lang="ru-RU" altLang="ru-RU" dirty="0" smtClean="0">
                <a:solidFill>
                  <a:srgbClr val="0070C0"/>
                </a:solidFill>
              </a:rPr>
              <a:t>Изменения вступят в силу с 20 января 2026 г.</a:t>
            </a: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742B3A8-6683-42C8-9068-575B869CBCAF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37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528" y="1164017"/>
            <a:ext cx="8672848" cy="229342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Гражданская оборона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система мероприятий по подготовке к защите и по защите населения, материальных и культурных ценностей на территории Российской Федерации от опасностей, возникающих при военных конфликтах или вследствие этих конфликтов, а также при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чрезвычайных ситуациях природного и техногенного характера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7568" y="4077073"/>
            <a:ext cx="8312808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оборона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 мероприятий по подготовке к защите и по защите населения, материальных и культурных ценностей на территории Российской Федерации от опасностей, возникающих в период мобилизации, в период действия военного положения, в военное время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 января 2026 г.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8" y="332058"/>
            <a:ext cx="11779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12487" y="337156"/>
            <a:ext cx="4156010" cy="390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терминологии и акцентов: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528" y="1164016"/>
            <a:ext cx="8672848" cy="4498229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деятельности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ФОИВ,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и организаций при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указанными органами и организациями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гражданской обороне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комиссиями по предупреждению и ликвидации чрезвычайных ситуаций и обеспечению пожарной безопасности субъектов Российской Федерации, созданными в соответствии с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Федеральным законом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 21 декабря 1994 года N 68-ФЗ "О защите населения и территорий от чрезвычайных ситуаций природного и техногенного характера".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8" y="332058"/>
            <a:ext cx="11779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33505" y="337156"/>
            <a:ext cx="3513975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деятельности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528" y="1164016"/>
            <a:ext cx="8672848" cy="4498229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Спасательные службы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собой создаваемую исполнительными органами субъекта Российской Федерации, органами местного самоуправления совокупность сил и средств, которые функционально объединены на нештатной основе и привлекаются для выполнения мероприятий по гражданской обороне в соответствии с планами гражданской обороны и защиты населения по решению должностного лица, осуществляющего руководство гражданской обороной на соответствующей территории.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8" y="332058"/>
            <a:ext cx="11779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07106" y="337156"/>
            <a:ext cx="2966774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Спасательные службы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79425" y="465138"/>
            <a:ext cx="10941783" cy="1685925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>Постановление Правительства РФ </a:t>
            </a:r>
            <a:br>
              <a:rPr lang="ru-RU" altLang="ru-RU" dirty="0" smtClean="0"/>
            </a:br>
            <a:r>
              <a:rPr lang="ru-RU" altLang="ru-RU" dirty="0" smtClean="0"/>
              <a:t>от 30 декабря 2003 г. № 794 "О единой государственной системе предупреждения и ликвидации чрезвычайных ситуаций"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479425" y="3035300"/>
            <a:ext cx="10515600" cy="2449513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 smtClean="0"/>
              <a:t>34 раза вносились изменения и дополнения. </a:t>
            </a:r>
          </a:p>
          <a:p>
            <a:r>
              <a:rPr lang="ru-RU" altLang="ru-RU" dirty="0" smtClean="0"/>
              <a:t>Последнее: </a:t>
            </a:r>
            <a:r>
              <a:rPr lang="ru-RU" altLang="ru-RU" dirty="0"/>
              <a:t>Постановление Правительства Российской Федерации от 30 сентября 2025 г. </a:t>
            </a:r>
            <a:r>
              <a:rPr lang="ru-RU" altLang="ru-RU" dirty="0" smtClean="0"/>
              <a:t>№ </a:t>
            </a:r>
            <a:r>
              <a:rPr lang="ru-RU" altLang="ru-RU" dirty="0"/>
              <a:t>1509</a:t>
            </a:r>
          </a:p>
          <a:p>
            <a:r>
              <a:rPr lang="ru-RU" altLang="ru-RU" dirty="0" smtClean="0"/>
              <a:t>«О </a:t>
            </a:r>
            <a:r>
              <a:rPr lang="ru-RU" altLang="ru-RU" dirty="0"/>
              <a:t>внесении изменений в постановление Правительства Российской Федерации от 30 декабря 2003 г. N </a:t>
            </a:r>
            <a:r>
              <a:rPr lang="ru-RU" altLang="ru-RU" dirty="0" smtClean="0"/>
              <a:t>794»</a:t>
            </a:r>
          </a:p>
          <a:p>
            <a:r>
              <a:rPr lang="ru-RU" altLang="ru-RU" dirty="0" smtClean="0">
                <a:solidFill>
                  <a:srgbClr val="0070C0"/>
                </a:solidFill>
              </a:rPr>
              <a:t>Изменения вступили в силу с 9 октября 2025 г.</a:t>
            </a:r>
          </a:p>
          <a:p>
            <a:endParaRPr lang="ru-RU" alt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87F13F7-8877-4E33-B30A-FF80C57E600E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3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59623" y="782516"/>
            <a:ext cx="8331258" cy="770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распоряжения Правительства Иркутской области от 25.06.2024 г. № 320-рп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4693" y="2020486"/>
            <a:ext cx="9689121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Плана комплектования обучающихся по дополнительным профессиональным программам в области гражданской обороны и защиты от чрезвычайных ситуаций природного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в государственном бюджетном учреждении дополнительного профессионального образования «Учебно-методическом центр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обороне, чрезвычайным ситуациям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 2025 год и о признании утратившими силу отдельных распоряжений Правительства Иркутской области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7528" y="1164016"/>
            <a:ext cx="8672848" cy="4498229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20: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дополнить абзацем следующего содержания: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«Резервы финансовых и материальных ресурсов федеральных органов исполнительной власти, исполнительных органов субъектов Российской Федерации, органов местного самоуправления и организаций могут использоваться при введении режима повышенной готовности в случае, если это предусмотрено порядком создания и использования указанных резервов».</a:t>
            </a:r>
          </a:p>
        </p:txBody>
      </p:sp>
      <p:pic>
        <p:nvPicPr>
          <p:cNvPr id="6" name="Объект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8" y="332058"/>
            <a:ext cx="11779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4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5450" y="240824"/>
            <a:ext cx="9793487" cy="4498229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угрозы возникновения чрезвычайных ситуаций на объектах, территориях или акваториях органы управления и силы единой системы функционируют в режиме повседневной деятельности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федеральных органов исполнительной власти, органов государственной власти субъектов Российской Федерации, органов местного самоуправления 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организаций, на территории которых могут возникнуть или возникли чрезвычайные ситуации либо к полномочиям которых отнесена ликвидация чрезвычайных ситуаций, для соответствующих органов управления и сил единой системы может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из следующих режимов функционирования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режим повышенной готовности - при угрозе возникновения чрезвычайных ситуаций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режим чрезвычайной ситуации - при возникновении и ликвидации чрезвычайных ситуаций.</a:t>
            </a:r>
          </a:p>
        </p:txBody>
      </p:sp>
      <p:pic>
        <p:nvPicPr>
          <p:cNvPr id="6" name="Объект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8" y="332058"/>
            <a:ext cx="11779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1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92369" y="404813"/>
            <a:ext cx="11007969" cy="18716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/>
              <a:t>Постановление Правительства РФ </a:t>
            </a:r>
            <a:br>
              <a:rPr lang="ru-RU" altLang="ru-RU" dirty="0" smtClean="0"/>
            </a:br>
            <a:r>
              <a:rPr lang="ru-RU" altLang="ru-RU" dirty="0" smtClean="0"/>
              <a:t>от 29 ноября 1999 г. № 1309 «О порядке создания убежищ и иных объектов гражданской обороны»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695325" y="2781300"/>
            <a:ext cx="10658475" cy="3395663"/>
          </a:xfrm>
        </p:spPr>
        <p:txBody>
          <a:bodyPr/>
          <a:lstStyle/>
          <a:p>
            <a:r>
              <a:rPr lang="ru-RU" altLang="ru-RU" dirty="0" smtClean="0"/>
              <a:t>3 раза вносились изменения и дополнения. </a:t>
            </a:r>
          </a:p>
          <a:p>
            <a:r>
              <a:rPr lang="ru-RU" altLang="ru-RU" dirty="0" smtClean="0"/>
              <a:t>Последнее: Постановление Правительства Российской Федерации от 2 октября 2025 г. N 1517</a:t>
            </a:r>
          </a:p>
          <a:p>
            <a:r>
              <a:rPr lang="ru-RU" altLang="ru-RU" dirty="0" smtClean="0">
                <a:solidFill>
                  <a:srgbClr val="0070C0"/>
                </a:solidFill>
              </a:rPr>
              <a:t>Изменения вступили в силу с 11 октября 2025 г.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686153E-1A20-4640-A9B9-062B40C85A7F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92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5450" y="240824"/>
            <a:ext cx="9793487" cy="4498229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угрозы возникновения чрезвычайных ситуаций на объектах, территориях или акваториях органы управления и силы единой системы функционируют в режиме повседневной деятельности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федеральных органов исполнительной власти, органов государственной власти субъектов Российской Федерации, органов местного самоуправления 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организаций, на территории которых могут возникнуть или возникли чрезвычайные ситуации либо к полномочиям которых отнесена ликвидация чрезвычайных ситуаций, для соответствующих органов управления и сил единой системы может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из следующих режимов функционирования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режим повышенной готовности - при угрозе возникновения чрезвычайных ситуаций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режим чрезвычайной ситуации - при возникновении и ликвидации чрезвычайных ситуаций.</a:t>
            </a:r>
          </a:p>
        </p:txBody>
      </p:sp>
      <p:pic>
        <p:nvPicPr>
          <p:cNvPr id="6" name="Объект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8" y="332058"/>
            <a:ext cx="11779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2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3" name="Text Box 3"/>
          <p:cNvSpPr txBox="1">
            <a:spLocks noChangeArrowheads="1"/>
          </p:cNvSpPr>
          <p:nvPr/>
        </p:nvSpPr>
        <p:spPr bwMode="auto">
          <a:xfrm>
            <a:off x="1647093" y="1246921"/>
            <a:ext cx="9144000" cy="20145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Рекомендации главам муниципальных образований:</a:t>
            </a:r>
          </a:p>
          <a:p>
            <a:pPr lv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определять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согласованию с ГУ МЧС России  по Иркутской области  </a:t>
            </a:r>
            <a:r>
              <a:rPr lang="ru-RU" alt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(ноябрь 2025) </a:t>
            </a: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общую потребность в объектах ГО;</a:t>
            </a:r>
          </a:p>
          <a:p>
            <a:pPr lv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осуществлять в мирное время создание, сохранение, реконструкцию существующих объектов ГО и поддержание их в состоянии готовности к использованию;</a:t>
            </a:r>
          </a:p>
          <a:p>
            <a:pPr lv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осуществлять в пределах своей компетенции контроль за созданием объектов ГО на территории соответствующих муниципальных образований Иркутской области и поддержанием их в состоянии постоянной готовности к использованию;</a:t>
            </a:r>
          </a:p>
          <a:p>
            <a:pPr lv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вести учет существующих и создаваемых объектов ГО.</a:t>
            </a:r>
          </a:p>
        </p:txBody>
      </p:sp>
      <p:sp>
        <p:nvSpPr>
          <p:cNvPr id="563206" name="Text Box 6"/>
          <p:cNvSpPr txBox="1">
            <a:spLocks noChangeArrowheads="1"/>
          </p:cNvSpPr>
          <p:nvPr/>
        </p:nvSpPr>
        <p:spPr bwMode="auto">
          <a:xfrm>
            <a:off x="1647093" y="3966675"/>
            <a:ext cx="9144000" cy="1939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  <a:defRPr/>
            </a:pPr>
            <a:r>
              <a:rPr lang="ru-RU" alt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руководителям организаций:</a:t>
            </a:r>
          </a:p>
          <a:p>
            <a:pPr marL="0" indent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создавать в мирное время по согласованию с ФОИВ, исполнительными органами государственной власти Иркутской области и ОМСУ муниципальных образований Иркутской области, в сфере ведения которых они находятся, объекты ГО;</a:t>
            </a:r>
          </a:p>
          <a:p>
            <a:pPr marL="0" indent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обеспечивать сохранность существующих объектов ГО, принимать меры по поддержанию их в </a:t>
            </a:r>
            <a:r>
              <a:rPr lang="ru-RU" alt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 готовности </a:t>
            </a:r>
            <a:r>
              <a:rPr lang="ru-RU" alt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использованию и по поддержанию в состоянии </a:t>
            </a:r>
            <a:r>
              <a:rPr lang="ru-RU" alt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постоянной готовности </a:t>
            </a:r>
            <a:r>
              <a:rPr lang="ru-RU" alt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использованию убежищ;</a:t>
            </a:r>
          </a:p>
          <a:p>
            <a:pPr marL="0" indent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вести учет существующих и создаваемых объектов ГО;</a:t>
            </a:r>
          </a:p>
          <a:p>
            <a:pPr marL="0" indent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ru-RU" alt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не допускать случаев необоснованного и преждевременного снятия с учета объектов ГО.</a:t>
            </a:r>
          </a:p>
        </p:txBody>
      </p:sp>
    </p:spTree>
    <p:extLst>
      <p:ext uri="{BB962C8B-B14F-4D97-AF65-F5344CB8AC3E}">
        <p14:creationId xmlns:p14="http://schemas.microsoft.com/office/powerpoint/2010/main" val="42363927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56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56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3" grpId="0" animBg="1"/>
      <p:bldP spid="56320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FEFF3D3-3849-49A1-BACA-35D4F57A8018}" type="slidenum">
              <a:rPr lang="ru-RU" altLang="ru-RU" smtClean="0"/>
              <a:pPr eaLnBrk="1" hangingPunct="1">
                <a:defRPr/>
              </a:pPr>
              <a:t>25</a:t>
            </a:fld>
            <a:endParaRPr lang="ru-RU" altLang="ru-RU" smtClean="0"/>
          </a:p>
        </p:txBody>
      </p:sp>
      <p:sp>
        <p:nvSpPr>
          <p:cNvPr id="136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09750" y="285751"/>
            <a:ext cx="5149850" cy="62150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/>
              <a:t>Убежище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3200" dirty="0"/>
              <a:t>  </a:t>
            </a:r>
            <a:r>
              <a:rPr lang="ru-RU" sz="2000" b="1" dirty="0">
                <a:solidFill>
                  <a:srgbClr val="FF0000"/>
                </a:solidFill>
                <a:effectLst/>
              </a:rPr>
              <a:t>защитное сооружение гражданской обороны</a:t>
            </a:r>
            <a:r>
              <a:rPr lang="ru-RU" sz="2000" b="1" dirty="0">
                <a:effectLst/>
              </a:rPr>
              <a:t>, предназначенное для защиты укрываемых в течение нормативного времени от расчетного воздействия поражающих факторов ядерного, химического,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/>
              </a:rPr>
              <a:t>биологического</a:t>
            </a:r>
            <a:r>
              <a:rPr lang="ru-RU" sz="2000" b="1" dirty="0">
                <a:effectLst/>
              </a:rPr>
              <a:t> оружия и обычных средств поражения, поражающих концентраций </a:t>
            </a:r>
            <a:r>
              <a:rPr lang="ru-RU" sz="2000" b="1" dirty="0" err="1">
                <a:effectLst/>
              </a:rPr>
              <a:t>аварийно</a:t>
            </a:r>
            <a:r>
              <a:rPr lang="ru-RU" sz="2000" b="1" dirty="0">
                <a:effectLst/>
              </a:rPr>
              <a:t> химически опасных веществ на потенциально опасных объектах,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/>
              </a:rPr>
              <a:t>биологических средств поражения, патогенных микроорганизмов и токсинов при авариях на потенциально опасных биологических </a:t>
            </a:r>
            <a:r>
              <a:rPr lang="ru-RU" sz="2000" b="1" dirty="0">
                <a:effectLst/>
              </a:rPr>
              <a:t>объектах, ионизирующих излучений при радиационных авариях, а также от высоких температур и продуктов горения при пожарах; (</a:t>
            </a:r>
            <a:r>
              <a:rPr lang="ru-RU" sz="1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 165.1325800.2014, 1309 ПП</a:t>
            </a:r>
            <a:r>
              <a:rPr lang="ru-RU" sz="2000" b="1" dirty="0">
                <a:effectLst/>
              </a:rPr>
              <a:t>)</a:t>
            </a:r>
            <a:endParaRPr lang="ru-RU" sz="2000" b="1" dirty="0">
              <a:solidFill>
                <a:srgbClr val="FFFF99"/>
              </a:solidFill>
              <a:effectLst/>
            </a:endParaRPr>
          </a:p>
        </p:txBody>
      </p:sp>
      <p:pic>
        <p:nvPicPr>
          <p:cNvPr id="79876" name="Picture 6" descr="https://im0-tub-ru.yandex.net/i?id=03de37fe55703878afb94c893a91032b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6" y="142875"/>
            <a:ext cx="21431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 descr="https://ds04.infourok.ru/uploads/ex/0e52/000d4139-015129a2/img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4" y="3643313"/>
            <a:ext cx="32146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37627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9425" y="157164"/>
            <a:ext cx="8631238" cy="17541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совместного укрытия населения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наибольшей работающей смены организации, обеспечивающей прием и укрытие населения, используются имеющиеся защитные сооружения гражданской обороны, а при их отсутствии -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заглубленные помещения, приспособленные для укрытия населения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(п.4 1309-ПП).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233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3195638"/>
            <a:ext cx="32289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1" name="Прямоугольник 2"/>
          <p:cNvSpPr>
            <a:spLocks noChangeArrowheads="1"/>
          </p:cNvSpPr>
          <p:nvPr/>
        </p:nvSpPr>
        <p:spPr bwMode="auto">
          <a:xfrm>
            <a:off x="731350" y="4106496"/>
            <a:ext cx="60118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Заглубленное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помещение, приспособленное для укрытия населения, - часть здания или сооружения, полностью или частично заглубленного в грунт, ограниченная ограждающими и несущими строительными конструкциями, способная обеспечить защиту укрываемого населения от фугасного и осколочного действия обычных средств поражения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(1309-ПП);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1126" y="2392973"/>
            <a:ext cx="810992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населением в настоящем Порядке понимаются граждане РФ, иностранные граждане и лица без гражданства, находящиеся на территории РФ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81864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12377" y="756139"/>
            <a:ext cx="8331258" cy="770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распоряжения Правительства Иркутской области от 18.09.2025 г. № 416-рп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9524" y="2512855"/>
            <a:ext cx="9689121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Плана комплектования обучающихся по дополнительным профессиональным программам в области гражданской обороны и защиты от чрезвычайных ситуаций природного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в государственном бюджетном учреждении дополнительного профессионального образования «Учебно-методическом центр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обороне, чрезвычайным ситуациям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 2026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0"/>
            <a:ext cx="10515600" cy="166688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МЧС России от 24 апреля 2020 г.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262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перечня должностных лиц, проходящих обучение соответственно по дополнительным профессиональным программам и программам курсового обучения в области гражданской обороны в организациях, осуществляющих образовательную деятельность по дополнительным профессиональным программам в области гражданской обороны, находящихся в ведении Министерства Российской Федерации по делам гражданской обороны, чрезвычайным ситуациям и ликвидации последствий стихийных бедствий, других федеральных органов исполнительной власти, в других организациях, осуществляющих образовательную деятельность по дополнительным профессиональным программам в области гражданской обороны, в том числе в учебно-методических центрах, а также на курсах гражданской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обороны» (изм. с 1 сентября 2024 г.)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157182"/>
              </p:ext>
            </p:extLst>
          </p:nvPr>
        </p:nvGraphicFramePr>
        <p:xfrm>
          <a:off x="914400" y="4256227"/>
          <a:ext cx="10515600" cy="1985684"/>
        </p:xfrm>
        <a:graphic>
          <a:graphicData uri="http://schemas.openxmlformats.org/drawingml/2006/table">
            <a:tbl>
              <a:tblPr/>
              <a:tblGrid>
                <a:gridCol w="709729">
                  <a:extLst>
                    <a:ext uri="{9D8B030D-6E8A-4147-A177-3AD203B41FA5}">
                      <a16:colId xmlns:a16="http://schemas.microsoft.com/office/drawing/2014/main" val="97660849"/>
                    </a:ext>
                  </a:extLst>
                </a:gridCol>
                <a:gridCol w="3709341">
                  <a:extLst>
                    <a:ext uri="{9D8B030D-6E8A-4147-A177-3AD203B41FA5}">
                      <a16:colId xmlns:a16="http://schemas.microsoft.com/office/drawing/2014/main" val="2994491659"/>
                    </a:ext>
                  </a:extLst>
                </a:gridCol>
                <a:gridCol w="964161">
                  <a:extLst>
                    <a:ext uri="{9D8B030D-6E8A-4147-A177-3AD203B41FA5}">
                      <a16:colId xmlns:a16="http://schemas.microsoft.com/office/drawing/2014/main" val="1901201333"/>
                    </a:ext>
                  </a:extLst>
                </a:gridCol>
                <a:gridCol w="328529">
                  <a:extLst>
                    <a:ext uri="{9D8B030D-6E8A-4147-A177-3AD203B41FA5}">
                      <a16:colId xmlns:a16="http://schemas.microsoft.com/office/drawing/2014/main" val="1701948915"/>
                    </a:ext>
                  </a:extLst>
                </a:gridCol>
                <a:gridCol w="328529">
                  <a:extLst>
                    <a:ext uri="{9D8B030D-6E8A-4147-A177-3AD203B41FA5}">
                      <a16:colId xmlns:a16="http://schemas.microsoft.com/office/drawing/2014/main" val="3608166937"/>
                    </a:ext>
                  </a:extLst>
                </a:gridCol>
                <a:gridCol w="328529">
                  <a:extLst>
                    <a:ext uri="{9D8B030D-6E8A-4147-A177-3AD203B41FA5}">
                      <a16:colId xmlns:a16="http://schemas.microsoft.com/office/drawing/2014/main" val="1374697603"/>
                    </a:ext>
                  </a:extLst>
                </a:gridCol>
                <a:gridCol w="1218592">
                  <a:extLst>
                    <a:ext uri="{9D8B030D-6E8A-4147-A177-3AD203B41FA5}">
                      <a16:colId xmlns:a16="http://schemas.microsoft.com/office/drawing/2014/main" val="3776556815"/>
                    </a:ext>
                  </a:extLst>
                </a:gridCol>
                <a:gridCol w="292819">
                  <a:extLst>
                    <a:ext uri="{9D8B030D-6E8A-4147-A177-3AD203B41FA5}">
                      <a16:colId xmlns:a16="http://schemas.microsoft.com/office/drawing/2014/main" val="2324382695"/>
                    </a:ext>
                  </a:extLst>
                </a:gridCol>
                <a:gridCol w="292819">
                  <a:extLst>
                    <a:ext uri="{9D8B030D-6E8A-4147-A177-3AD203B41FA5}">
                      <a16:colId xmlns:a16="http://schemas.microsoft.com/office/drawing/2014/main" val="3730828740"/>
                    </a:ext>
                  </a:extLst>
                </a:gridCol>
                <a:gridCol w="292819">
                  <a:extLst>
                    <a:ext uri="{9D8B030D-6E8A-4147-A177-3AD203B41FA5}">
                      <a16:colId xmlns:a16="http://schemas.microsoft.com/office/drawing/2014/main" val="1568889895"/>
                    </a:ext>
                  </a:extLst>
                </a:gridCol>
                <a:gridCol w="292819">
                  <a:extLst>
                    <a:ext uri="{9D8B030D-6E8A-4147-A177-3AD203B41FA5}">
                      <a16:colId xmlns:a16="http://schemas.microsoft.com/office/drawing/2014/main" val="3941322849"/>
                    </a:ext>
                  </a:extLst>
                </a:gridCol>
                <a:gridCol w="292819">
                  <a:extLst>
                    <a:ext uri="{9D8B030D-6E8A-4147-A177-3AD203B41FA5}">
                      <a16:colId xmlns:a16="http://schemas.microsoft.com/office/drawing/2014/main" val="1890933716"/>
                    </a:ext>
                  </a:extLst>
                </a:gridCol>
                <a:gridCol w="292819">
                  <a:extLst>
                    <a:ext uri="{9D8B030D-6E8A-4147-A177-3AD203B41FA5}">
                      <a16:colId xmlns:a16="http://schemas.microsoft.com/office/drawing/2014/main" val="2991789993"/>
                    </a:ext>
                  </a:extLst>
                </a:gridCol>
                <a:gridCol w="292819">
                  <a:extLst>
                    <a:ext uri="{9D8B030D-6E8A-4147-A177-3AD203B41FA5}">
                      <a16:colId xmlns:a16="http://schemas.microsoft.com/office/drawing/2014/main" val="2987042210"/>
                    </a:ext>
                  </a:extLst>
                </a:gridCol>
                <a:gridCol w="292819">
                  <a:extLst>
                    <a:ext uri="{9D8B030D-6E8A-4147-A177-3AD203B41FA5}">
                      <a16:colId xmlns:a16="http://schemas.microsoft.com/office/drawing/2014/main" val="195517682"/>
                    </a:ext>
                  </a:extLst>
                </a:gridCol>
                <a:gridCol w="292819">
                  <a:extLst>
                    <a:ext uri="{9D8B030D-6E8A-4147-A177-3AD203B41FA5}">
                      <a16:colId xmlns:a16="http://schemas.microsoft.com/office/drawing/2014/main" val="1222153233"/>
                    </a:ext>
                  </a:extLst>
                </a:gridCol>
                <a:gridCol w="292819">
                  <a:extLst>
                    <a:ext uri="{9D8B030D-6E8A-4147-A177-3AD203B41FA5}">
                      <a16:colId xmlns:a16="http://schemas.microsoft.com/office/drawing/2014/main" val="154826453"/>
                    </a:ext>
                  </a:extLst>
                </a:gridCol>
              </a:tblGrid>
              <a:tr h="1376979">
                <a:tc>
                  <a:txBody>
                    <a:bodyPr/>
                    <a:lstStyle/>
                    <a:p>
                      <a:pPr algn="ctr"/>
                      <a:r>
                        <a:rPr lang="ru-RU" sz="1700" i="0">
                          <a:effectLst/>
                        </a:rPr>
                        <a:t>14</a:t>
                      </a:r>
                      <a:r>
                        <a:rPr lang="ru-RU" sz="1700" i="0" baseline="30000">
                          <a:effectLst/>
                        </a:rPr>
                        <a:t> 1</a:t>
                      </a:r>
                      <a:r>
                        <a:rPr lang="ru-RU" sz="1700" i="0">
                          <a:effectLst/>
                        </a:rPr>
                        <a:t>.</a:t>
                      </a:r>
                      <a:endParaRPr lang="ru-RU" sz="1700">
                        <a:effectLst/>
                      </a:endParaRPr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i="0" dirty="0">
                          <a:effectLst/>
                        </a:rPr>
                        <a:t>Должностные лица, входящие в составы сборных и приемных эвакуационных пунктов, промежуточных пунктов эвакуации органов местного </a:t>
                      </a:r>
                      <a:r>
                        <a:rPr lang="ru-RU" sz="1700" i="0" dirty="0" smtClean="0">
                          <a:effectLst/>
                        </a:rPr>
                        <a:t>самоуправления</a:t>
                      </a:r>
                      <a:endParaRPr lang="ru-RU" sz="1700" dirty="0">
                        <a:effectLst/>
                      </a:endParaRPr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 </a:t>
                      </a:r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 </a:t>
                      </a:r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 </a:t>
                      </a:r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0">
                          <a:effectLst/>
                        </a:rPr>
                        <a:t>+</a:t>
                      </a:r>
                      <a:endParaRPr lang="ru-RU" sz="1700">
                        <a:effectLst/>
                      </a:endParaRPr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0">
                          <a:effectLst/>
                        </a:rPr>
                        <a:t>+</a:t>
                      </a:r>
                      <a:endParaRPr lang="ru-RU" sz="1700">
                        <a:effectLst/>
                      </a:endParaRPr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E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 </a:t>
                      </a:r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 </a:t>
                      </a:r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 </a:t>
                      </a:r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i="0">
                          <a:effectLst/>
                        </a:rPr>
                        <a:t>+</a:t>
                      </a:r>
                      <a:endParaRPr lang="ru-RU" sz="1700">
                        <a:effectLst/>
                      </a:endParaRPr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i="0">
                          <a:effectLst/>
                        </a:rPr>
                        <a:t>+</a:t>
                      </a:r>
                      <a:endParaRPr lang="ru-RU" sz="1700">
                        <a:effectLst/>
                      </a:endParaRPr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84072"/>
                  </a:ext>
                </a:extLst>
              </a:tr>
              <a:tr h="602428">
                <a:tc>
                  <a:txBody>
                    <a:bodyPr/>
                    <a:lstStyle/>
                    <a:p>
                      <a:pPr algn="ctr"/>
                      <a:r>
                        <a:rPr lang="ru-RU" sz="1700" i="0">
                          <a:effectLst/>
                        </a:rPr>
                        <a:t>14</a:t>
                      </a:r>
                      <a:r>
                        <a:rPr lang="ru-RU" sz="1700" i="0" baseline="30000">
                          <a:effectLst/>
                        </a:rPr>
                        <a:t> 2</a:t>
                      </a:r>
                      <a:r>
                        <a:rPr lang="ru-RU" sz="1700" i="0">
                          <a:effectLst/>
                        </a:rPr>
                        <a:t>.</a:t>
                      </a:r>
                      <a:endParaRPr lang="ru-RU" sz="1700">
                        <a:effectLst/>
                      </a:endParaRPr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i="0">
                          <a:effectLst/>
                        </a:rPr>
                        <a:t>Руководители спасательных служб муниципальных образований</a:t>
                      </a:r>
                      <a:endParaRPr lang="ru-RU" sz="1700">
                        <a:effectLst/>
                      </a:endParaRPr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 </a:t>
                      </a:r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 </a:t>
                      </a:r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>
                          <a:effectLst/>
                        </a:rPr>
                        <a:t> </a:t>
                      </a:r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0">
                          <a:effectLst/>
                        </a:rPr>
                        <a:t>+</a:t>
                      </a:r>
                      <a:endParaRPr lang="ru-RU" sz="1700">
                        <a:effectLst/>
                      </a:endParaRPr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i="0">
                          <a:effectLst/>
                        </a:rPr>
                        <a:t>+</a:t>
                      </a:r>
                      <a:endParaRPr lang="ru-RU" sz="1700">
                        <a:effectLst/>
                      </a:endParaRPr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1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061" marR="86061" marT="43031" marB="430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061" marR="86061" marT="43031" marB="43031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061" marR="86061" marT="43031" marB="43031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061" marR="86061" marT="43031" marB="43031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061" marR="86061" marT="43031" marB="43031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061" marR="86061" marT="43031" marB="43031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061" marR="86061" marT="43031" marB="43031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061" marR="86061" marT="43031" marB="43031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700"/>
                    </a:p>
                  </a:txBody>
                  <a:tcPr marL="86061" marR="86061" marT="43031" marB="43031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6061" marR="86061" marT="43031" marB="43031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9791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2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2954" y="2431916"/>
            <a:ext cx="9283428" cy="2363820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solidFill>
                  <a:srgbClr val="0070C0"/>
                </a:solidFill>
                <a:latin typeface="+mn-lt"/>
              </a:rPr>
              <a:t>Образовательный портал для обучения населения</a:t>
            </a:r>
            <a:br>
              <a:rPr lang="ru-RU" sz="35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500" b="1" dirty="0" smtClean="0">
                <a:solidFill>
                  <a:srgbClr val="0070C0"/>
                </a:solidFill>
                <a:latin typeface="+mn-lt"/>
              </a:rPr>
              <a:t>Иркутской области по вопросам ГО и ЧС</a:t>
            </a:r>
            <a:br>
              <a:rPr lang="ru-RU" sz="35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500" b="1" dirty="0" smtClean="0">
                <a:solidFill>
                  <a:srgbClr val="0070C0"/>
                </a:solidFill>
                <a:latin typeface="+mn-lt"/>
              </a:rPr>
              <a:t>ГБУ ДПО "УМЦ ГОЧС и ПБ Иркутской области</a:t>
            </a:r>
            <a:r>
              <a:rPr lang="ru-RU" sz="3500" b="1" dirty="0" smtClean="0">
                <a:solidFill>
                  <a:srgbClr val="0070C0"/>
                </a:solidFill>
              </a:rPr>
              <a:t>"</a:t>
            </a:r>
            <a:br>
              <a:rPr lang="ru-RU" sz="3500" b="1" dirty="0" smtClean="0">
                <a:solidFill>
                  <a:srgbClr val="0070C0"/>
                </a:solidFill>
              </a:rPr>
            </a:br>
            <a:r>
              <a:rPr lang="ru-RU" sz="35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3600" spc="-2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https://umc38.umcgochs-irkutsk.ru/index.php</a:t>
            </a:r>
            <a:endParaRPr lang="ru-RU" sz="35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9566" y="489187"/>
            <a:ext cx="9144000" cy="70731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b="1" dirty="0">
                <a:latin typeface="+mj-lt"/>
                <a:cs typeface="Arial" panose="020B0604020202020204" pitchFamily="34" charset="0"/>
              </a:rPr>
              <a:t>Государственное бюджетное учреждение дополнительного профессионального образования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b="1" dirty="0">
                <a:latin typeface="+mj-lt"/>
                <a:cs typeface="Arial" panose="020B0604020202020204" pitchFamily="34" charset="0"/>
              </a:rPr>
              <a:t>«Учебно-методический центр по гражданской обороне, чрезвычайным ситуациям и пожарной безопасности Иркутской </a:t>
            </a:r>
            <a:r>
              <a:rPr lang="ru-RU" altLang="ru-RU" b="1" dirty="0" smtClean="0">
                <a:latin typeface="+mj-lt"/>
                <a:cs typeface="Arial" panose="020B0604020202020204" pitchFamily="34" charset="0"/>
              </a:rPr>
              <a:t>области»</a:t>
            </a:r>
          </a:p>
          <a:p>
            <a:endParaRPr lang="ru-RU" dirty="0"/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8" y="332058"/>
            <a:ext cx="11779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6" y="2632209"/>
            <a:ext cx="19796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0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472" y="297032"/>
            <a:ext cx="10515600" cy="539547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hlinkClick r:id="rId2"/>
              </a:rPr>
              <a:t>https://umcgochs-irkutsk.ru/index.php</a:t>
            </a:r>
            <a:r>
              <a:rPr lang="ru-RU" sz="3000" dirty="0" smtClean="0"/>
              <a:t> </a:t>
            </a:r>
            <a:endParaRPr lang="ru-RU" sz="3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00" t="11434" r="1270" b="6209"/>
          <a:stretch/>
        </p:blipFill>
        <p:spPr>
          <a:xfrm>
            <a:off x="352974" y="1086138"/>
            <a:ext cx="11430000" cy="556603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433090" y="3701144"/>
            <a:ext cx="3485281" cy="7821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1195" t="11251" r="9695" b="4692"/>
          <a:stretch/>
        </p:blipFill>
        <p:spPr>
          <a:xfrm>
            <a:off x="651753" y="275484"/>
            <a:ext cx="11011710" cy="658251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28601" y="3352800"/>
            <a:ext cx="3679370" cy="1894114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1195" t="11251" r="9695" b="4692"/>
          <a:stretch/>
        </p:blipFill>
        <p:spPr>
          <a:xfrm>
            <a:off x="651753" y="275484"/>
            <a:ext cx="11011710" cy="658251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971801" y="3401438"/>
            <a:ext cx="3679370" cy="1894114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1195" t="11251" r="9695" b="4692"/>
          <a:stretch/>
        </p:blipFill>
        <p:spPr>
          <a:xfrm>
            <a:off x="651753" y="275484"/>
            <a:ext cx="11011710" cy="6582516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312286" y="3381983"/>
            <a:ext cx="3679370" cy="1894114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лак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1592</Words>
  <Application>Microsoft Office PowerPoint</Application>
  <PresentationFormat>Широкоэкранный</PresentationFormat>
  <Paragraphs>109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Corbel</vt:lpstr>
      <vt:lpstr>Times New Roman</vt:lpstr>
      <vt:lpstr>Wingdings</vt:lpstr>
      <vt:lpstr>Тема Office</vt:lpstr>
      <vt:lpstr>Облака</vt:lpstr>
      <vt:lpstr>Презентация PowerPoint</vt:lpstr>
      <vt:lpstr>Презентация PowerPoint</vt:lpstr>
      <vt:lpstr>Презентация PowerPoint</vt:lpstr>
      <vt:lpstr>Приказ МЧС России от 24 апреля 2020 г. № 262 «Об утверждении перечня должностных лиц, проходящих обучение соответственно по дополнительным профессиональным программам и программам курсового обучения в области гражданской обороны в организациях, осуществляющих образовательную деятельность по дополнительным профессиональным программам в области гражданской обороны, находящихся в ведении Министерства Российской Федерации по делам гражданской обороны, чрезвычайным ситуациям и ликвидации последствий стихийных бедствий, других федеральных органов исполнительной власти, в других организациях, осуществляющих образовательную деятельность по дополнительным профессиональным программам в области гражданской обороны, в том числе в учебно-методических центрах, а также на курсах гражданской обороны» (изм. с 1 сентября 2024 г.)</vt:lpstr>
      <vt:lpstr>Образовательный портал для обучения населения Иркутской области по вопросам ГО и ЧС ГБУ ДПО "УМЦ ГОЧС и ПБ Иркутской области"  https://umc38.umcgochs-irkutsk.ru/index.php</vt:lpstr>
      <vt:lpstr>https://umcgochs-irkutsk.ru/index.php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Государственное бюджетное учреждение дополнительного профессионального образования  «Учебно-методический центр по гражданской обороне, чрезвычайным ситуациям и пожарной безопасности Иркутской области»</vt:lpstr>
      <vt:lpstr>Презентация PowerPoint</vt:lpstr>
      <vt:lpstr>Федеральный закон от 12 февраля 1998 г. № 28-ФЗ «О гражданской обороне»</vt:lpstr>
      <vt:lpstr>Презентация PowerPoint</vt:lpstr>
      <vt:lpstr>Презентация PowerPoint</vt:lpstr>
      <vt:lpstr>Презентация PowerPoint</vt:lpstr>
      <vt:lpstr>Постановление Правительства РФ  от 30 декабря 2003 г. № 794 "О единой государственной системе предупреждения и ликвидации чрезвычайных ситуаций"</vt:lpstr>
      <vt:lpstr>Презентация PowerPoint</vt:lpstr>
      <vt:lpstr>Презентация PowerPoint</vt:lpstr>
      <vt:lpstr>Постановление Правительства РФ  от 29 ноября 1999 г. № 1309 «О порядке создания убежищ и иных объектов гражданской обороны»</vt:lpstr>
      <vt:lpstr>Презентация PowerPoint</vt:lpstr>
      <vt:lpstr>Презентация PowerPoint</vt:lpstr>
      <vt:lpstr>Убежище   защитное сооружение гражданской обороны, предназначенное для защиты укрываемых в течение нормативного времени от расчетного воздействия поражающих факторов ядерного, химического, биологического оружия и обычных средств поражения, поражающих концентраций аварийно химически опасных веществ на потенциально опасных объектах, биологических средств поражения, патогенных микроорганизмов и токсинов при авариях на потенциально опасных биологических объектах, ионизирующих излучений при радиационных авариях, а также от высоких температур и продуктов горения при пожарах; (СП 165.1325800.2014, 1309 ПП)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портал для обучения населения Иркутской области по вопросам ГО и ЧС ГБУ ДПО "УМЦ ГОЧС и ПБ Иркутской области"  https://umc38.umcgochs-irkutsk.ru/index.php</dc:title>
  <dc:creator>Dorohina_AS</dc:creator>
  <cp:lastModifiedBy>Ольга Витальевна Зубцова</cp:lastModifiedBy>
  <cp:revision>151</cp:revision>
  <dcterms:created xsi:type="dcterms:W3CDTF">2024-11-20T02:10:39Z</dcterms:created>
  <dcterms:modified xsi:type="dcterms:W3CDTF">2025-12-15T01:40:34Z</dcterms:modified>
</cp:coreProperties>
</file>