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68"/>
  </p:notesMasterIdLst>
  <p:sldIdLst>
    <p:sldId id="32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341" r:id="rId16"/>
    <p:sldId id="272" r:id="rId17"/>
    <p:sldId id="274" r:id="rId18"/>
    <p:sldId id="275" r:id="rId19"/>
    <p:sldId id="327" r:id="rId20"/>
    <p:sldId id="256" r:id="rId21"/>
    <p:sldId id="328" r:id="rId22"/>
    <p:sldId id="329" r:id="rId23"/>
    <p:sldId id="330" r:id="rId24"/>
    <p:sldId id="282" r:id="rId25"/>
    <p:sldId id="313" r:id="rId26"/>
    <p:sldId id="314" r:id="rId27"/>
    <p:sldId id="315" r:id="rId28"/>
    <p:sldId id="317" r:id="rId29"/>
    <p:sldId id="331" r:id="rId30"/>
    <p:sldId id="332" r:id="rId31"/>
    <p:sldId id="333" r:id="rId32"/>
    <p:sldId id="338" r:id="rId33"/>
    <p:sldId id="294" r:id="rId34"/>
    <p:sldId id="334" r:id="rId35"/>
    <p:sldId id="335" r:id="rId36"/>
    <p:sldId id="295" r:id="rId37"/>
    <p:sldId id="296" r:id="rId38"/>
    <p:sldId id="286" r:id="rId39"/>
    <p:sldId id="342" r:id="rId40"/>
    <p:sldId id="297" r:id="rId41"/>
    <p:sldId id="298" r:id="rId42"/>
    <p:sldId id="287" r:id="rId43"/>
    <p:sldId id="336" r:id="rId44"/>
    <p:sldId id="299" r:id="rId45"/>
    <p:sldId id="300" r:id="rId46"/>
    <p:sldId id="288" r:id="rId47"/>
    <p:sldId id="337" r:id="rId48"/>
    <p:sldId id="301" r:id="rId49"/>
    <p:sldId id="302" r:id="rId50"/>
    <p:sldId id="289" r:id="rId51"/>
    <p:sldId id="339" r:id="rId52"/>
    <p:sldId id="303" r:id="rId53"/>
    <p:sldId id="290" r:id="rId54"/>
    <p:sldId id="304" r:id="rId55"/>
    <p:sldId id="305" r:id="rId56"/>
    <p:sldId id="306" r:id="rId57"/>
    <p:sldId id="291" r:id="rId58"/>
    <p:sldId id="307" r:id="rId59"/>
    <p:sldId id="308" r:id="rId60"/>
    <p:sldId id="309" r:id="rId61"/>
    <p:sldId id="292" r:id="rId62"/>
    <p:sldId id="310" r:id="rId63"/>
    <p:sldId id="293" r:id="rId64"/>
    <p:sldId id="311" r:id="rId65"/>
    <p:sldId id="340" r:id="rId66"/>
    <p:sldId id="325" r:id="rId67"/>
  </p:sldIdLst>
  <p:sldSz cx="9906000" cy="6858000" type="A4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йдук" initials="Г" lastIdx="1" clrIdx="0">
    <p:extLst>
      <p:ext uri="{19B8F6BF-5375-455C-9EA6-DF929625EA0E}">
        <p15:presenceInfo xmlns:p15="http://schemas.microsoft.com/office/powerpoint/2012/main" userId="Гайду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5C9"/>
    <a:srgbClr val="CCCCFF"/>
    <a:srgbClr val="B34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330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-1476" y="-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10431777028426"/>
          <c:y val="0.11138670236069383"/>
          <c:w val="0.49397403680645197"/>
          <c:h val="0.769272807340782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086816862013295E-3"/>
                  <c:y val="2.402385587805113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135,1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5D3-4725-AE59-B7A895649EA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88,5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E00-4DC2-A7DD-7DC3651DBE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77,6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E00-4DC2-A7DD-7DC3651DBEC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24,9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E00-4DC2-A7DD-7DC3651DBEC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E00-4DC2-A7DD-7DC3651DBEC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E00-4DC2-A7DD-7DC3651DBEC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6,0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E00-4DC2-A7DD-7DC3651DBEC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5,4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E00-4DC2-A7DD-7DC3651DBE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БЮДЖЕТНАЯ СФЕРА</c:v>
                </c:pt>
                <c:pt idx="1">
                  <c:v>СХАО "БЕЛОРЕЧЕНСКОЕ"</c:v>
                </c:pt>
                <c:pt idx="2">
                  <c:v>ООО "РАЗРЕЗ ЧЕРЕМХОВУГОЛЬ"</c:v>
                </c:pt>
                <c:pt idx="3">
                  <c:v>ООО "РАЗРЕЗ ИРЕТСКИЙ"</c:v>
                </c:pt>
                <c:pt idx="4">
                  <c:v>ЗДРАВООХРАНЕНИЕ</c:v>
                </c:pt>
                <c:pt idx="5">
                  <c:v>ООО "БАЙКАЛЬСКИЕ МИНЕРАЛЫ"</c:v>
                </c:pt>
                <c:pt idx="6">
                  <c:v>ООО "СИБНА"</c:v>
                </c:pt>
                <c:pt idx="7">
                  <c:v>ОАО "РЖД"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131.5</c:v>
                </c:pt>
                <c:pt idx="1">
                  <c:v>85.8</c:v>
                </c:pt>
                <c:pt idx="2">
                  <c:v>76.599999999999994</c:v>
                </c:pt>
                <c:pt idx="3">
                  <c:v>19.399999999999999</c:v>
                </c:pt>
                <c:pt idx="4">
                  <c:v>17.399999999999999</c:v>
                </c:pt>
                <c:pt idx="5">
                  <c:v>5.5</c:v>
                </c:pt>
                <c:pt idx="6" formatCode="0.0">
                  <c:v>5</c:v>
                </c:pt>
                <c:pt idx="7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B-4110-910B-3275ECFF7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737088"/>
        <c:axId val="171760640"/>
      </c:barChart>
      <c:catAx>
        <c:axId val="171737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ru-RU"/>
          </a:p>
        </c:txPr>
        <c:crossAx val="171760640"/>
        <c:crosses val="autoZero"/>
        <c:auto val="1"/>
        <c:lblAlgn val="ctr"/>
        <c:lblOffset val="100"/>
        <c:noMultiLvlLbl val="0"/>
      </c:catAx>
      <c:valAx>
        <c:axId val="1717606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ru-RU"/>
          </a:p>
        </c:txPr>
        <c:crossAx val="17173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4934163058371"/>
          <c:y val="0.11569934600326788"/>
          <c:w val="0.87722858245150881"/>
          <c:h val="0.69759674720838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439-447E-837D-8E08C621BE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1E-4D9D-920E-C8C90603A087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1468681.6</c:v>
                </c:pt>
                <c:pt idx="1">
                  <c:v>448231.2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39-447E-837D-8E08C621B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986586112969091"/>
          <c:y val="1.712018168885783E-2"/>
          <c:w val="0.43853739353225596"/>
          <c:h val="0.95351294241944007"/>
        </c:manualLayout>
      </c:layout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Исполнение_3!$B$7:$B$13</c:f>
              <c:strCache>
                <c:ptCount val="7"/>
                <c:pt idx="0">
                  <c:v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c:v>
                </c:pt>
                <c:pt idx="1">
                  <c:v>Закупка товаров, работ и услуг для государственных (муниципальных) нужд</c:v>
                </c:pt>
                <c:pt idx="2">
                  <c:v>Социальное обеспечение и иные выплаты населению</c:v>
                </c:pt>
                <c:pt idx="3">
                  <c:v>Капитальные вложения в объекты государственной (муниципальной) собственности</c:v>
                </c:pt>
                <c:pt idx="4">
                  <c:v>Межбюджетные трансферты</c:v>
                </c:pt>
                <c:pt idx="5">
                  <c:v>Предоставление субсидий бюджетным, автономным учреждениям и иным некоммерческим организациям</c:v>
                </c:pt>
                <c:pt idx="6">
                  <c:v>Иные бюджетные ассигнования</c:v>
                </c:pt>
              </c:strCache>
            </c:strRef>
          </c:cat>
          <c:val>
            <c:numRef>
              <c:f>Исполнение_3!$C$7:$C$13</c:f>
              <c:numCache>
                <c:formatCode>#\ ##0.0;[Red]\-#\ ##0.0;0.0</c:formatCode>
                <c:ptCount val="7"/>
                <c:pt idx="0">
                  <c:v>1321421</c:v>
                </c:pt>
                <c:pt idx="1">
                  <c:v>319898.3</c:v>
                </c:pt>
                <c:pt idx="2">
                  <c:v>12806.8</c:v>
                </c:pt>
                <c:pt idx="3">
                  <c:v>63194.6</c:v>
                </c:pt>
                <c:pt idx="4">
                  <c:v>204816.9</c:v>
                </c:pt>
                <c:pt idx="5">
                  <c:v>45330.9</c:v>
                </c:pt>
                <c:pt idx="6">
                  <c:v>6948.5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8-44E9-A48B-0787E9D38237}"/>
            </c:ext>
          </c:extLst>
        </c:ser>
        <c:ser>
          <c:idx val="1"/>
          <c:order val="1"/>
          <c:tx>
            <c:v>Факт</c:v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Исполнение_3!$B$7:$B$13</c:f>
              <c:strCache>
                <c:ptCount val="7"/>
                <c:pt idx="0">
                  <c:v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c:v>
                </c:pt>
                <c:pt idx="1">
                  <c:v>Закупка товаров, работ и услуг для государственных (муниципальных) нужд</c:v>
                </c:pt>
                <c:pt idx="2">
                  <c:v>Социальное обеспечение и иные выплаты населению</c:v>
                </c:pt>
                <c:pt idx="3">
                  <c:v>Капитальные вложения в объекты государственной (муниципальной) собственности</c:v>
                </c:pt>
                <c:pt idx="4">
                  <c:v>Межбюджетные трансферты</c:v>
                </c:pt>
                <c:pt idx="5">
                  <c:v>Предоставление субсидий бюджетным, автономным учреждениям и иным некоммерческим организациям</c:v>
                </c:pt>
                <c:pt idx="6">
                  <c:v>Иные бюджетные ассигнования</c:v>
                </c:pt>
              </c:strCache>
            </c:strRef>
          </c:cat>
          <c:val>
            <c:numRef>
              <c:f>Исполнение_3!$D$7:$D$13</c:f>
              <c:numCache>
                <c:formatCode>#\ ##0.0;[Red]\-#\ ##0.0;0.0</c:formatCode>
                <c:ptCount val="7"/>
                <c:pt idx="0">
                  <c:v>1319136.1000000001</c:v>
                </c:pt>
                <c:pt idx="1">
                  <c:v>264786.2</c:v>
                </c:pt>
                <c:pt idx="2">
                  <c:v>12806.6</c:v>
                </c:pt>
                <c:pt idx="3">
                  <c:v>63190.8</c:v>
                </c:pt>
                <c:pt idx="4">
                  <c:v>204816.9</c:v>
                </c:pt>
                <c:pt idx="5">
                  <c:v>45330.9</c:v>
                </c:pt>
                <c:pt idx="6">
                  <c:v>6845.3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28-44E9-A48B-0787E9D38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377674160"/>
        <c:axId val="1377677904"/>
      </c:barChart>
      <c:catAx>
        <c:axId val="137767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ru-RU"/>
          </a:p>
        </c:txPr>
        <c:crossAx val="1377677904"/>
        <c:crosses val="autoZero"/>
        <c:auto val="1"/>
        <c:lblAlgn val="ctr"/>
        <c:lblOffset val="100"/>
        <c:noMultiLvlLbl val="0"/>
      </c:catAx>
      <c:valAx>
        <c:axId val="1377677904"/>
        <c:scaling>
          <c:orientation val="minMax"/>
        </c:scaling>
        <c:delete val="1"/>
        <c:axPos val="b"/>
        <c:numFmt formatCode="#\ ##0.0;[Red]\-#\ ##0.0;0.0" sourceLinked="1"/>
        <c:majorTickMark val="none"/>
        <c:minorTickMark val="none"/>
        <c:tickLblPos val="nextTo"/>
        <c:crossAx val="137767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133267049479894"/>
          <c:y val="0.36664537215866883"/>
          <c:w val="0.13714754103965759"/>
          <c:h val="0.259434457485267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45168509287037"/>
          <c:y val="4.0032235390039417E-2"/>
          <c:w val="0.73384846740758636"/>
          <c:h val="0.9260226756120802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2-9F4A-41DC-9A03-917335722D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26-4610-B6F8-30EC7ADC3879}"/>
              </c:ext>
            </c:extLst>
          </c:dPt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A-41DC-9A03-917335722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D8-42EA-A508-CD123606CC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D8-42EA-A508-CD123606CC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D8-42EA-A508-CD123606CC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D8-42EA-A508-CD123606CC9D}"/>
              </c:ext>
            </c:extLst>
          </c:dPt>
          <c:cat>
            <c:strRef>
              <c:f>Лист1!$A$2:$A$5</c:f>
              <c:strCache>
                <c:ptCount val="4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75941.3</c:v>
                </c:pt>
                <c:pt idx="1">
                  <c:v>3462.6</c:v>
                </c:pt>
                <c:pt idx="2">
                  <c:v>449.2</c:v>
                </c:pt>
                <c:pt idx="3">
                  <c:v>14284.6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6-4824-A67B-FDB071865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03954664585855"/>
          <c:y val="0"/>
          <c:w val="0.55111348889297906"/>
          <c:h val="0.703546476585791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ощем объеме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A4-4891-AEF8-D2C0919E7A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A4-4891-AEF8-D2C0919E7A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A4-4891-AEF8-D2C0919E7A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A4-4891-AEF8-D2C0919E7A70}"/>
              </c:ext>
            </c:extLst>
          </c:dPt>
          <c:cat>
            <c:strRef>
              <c:f>Лист1!$A$2:$A$5</c:f>
              <c:strCache>
                <c:ptCount val="3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908</c:v>
                </c:pt>
                <c:pt idx="1">
                  <c:v>49080.9</c:v>
                </c:pt>
                <c:pt idx="2">
                  <c:v>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CB-40FB-9519-B8EEFD1E8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81531418261196"/>
          <c:y val="0.77184420836475542"/>
          <c:w val="0.53310006299465706"/>
          <c:h val="0.2281557916352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финансирования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A9-4CCB-AAD9-0A9AF514D2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A9-4CCB-AAD9-0A9AF514D2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A9-4CCB-AAD9-0A9AF514D2D1}"/>
              </c:ext>
            </c:extLst>
          </c:dPt>
          <c:cat>
            <c:strRef>
              <c:f>Лист1!$A$2:$A$4</c:f>
              <c:strCache>
                <c:ptCount val="3"/>
                <c:pt idx="0">
                  <c:v>Местный бюджет 1 484,5 тыс.руб.</c:v>
                </c:pt>
                <c:pt idx="1">
                  <c:v>Областной бюджет 1 791,2 тыс.руб.</c:v>
                </c:pt>
                <c:pt idx="2">
                  <c:v>Федеральный бюджет 265,4 тыс.руб.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1484.5</c:v>
                </c:pt>
                <c:pt idx="1">
                  <c:v>1791.2</c:v>
                </c:pt>
                <c:pt idx="2" formatCode="General">
                  <c:v>265.39999999999998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E2-433C-B03D-E9423A08D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svg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2" Type="http://schemas.openxmlformats.org/officeDocument/2006/relationships/image" Target="../media/image205.svg"/><Relationship Id="rId1" Type="http://schemas.openxmlformats.org/officeDocument/2006/relationships/image" Target="../media/image204.png"/><Relationship Id="rId6" Type="http://schemas.openxmlformats.org/officeDocument/2006/relationships/image" Target="../media/image209.svg"/><Relationship Id="rId5" Type="http://schemas.openxmlformats.org/officeDocument/2006/relationships/image" Target="../media/image208.png"/><Relationship Id="rId10" Type="http://schemas.openxmlformats.org/officeDocument/2006/relationships/image" Target="../media/image213.svg"/><Relationship Id="rId4" Type="http://schemas.openxmlformats.org/officeDocument/2006/relationships/image" Target="../media/image207.svg"/><Relationship Id="rId9" Type="http://schemas.openxmlformats.org/officeDocument/2006/relationships/image" Target="../media/image2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svg"/><Relationship Id="rId1" Type="http://schemas.openxmlformats.org/officeDocument/2006/relationships/image" Target="../media/image217.png"/><Relationship Id="rId4" Type="http://schemas.openxmlformats.org/officeDocument/2006/relationships/image" Target="../media/image2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svg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2" Type="http://schemas.openxmlformats.org/officeDocument/2006/relationships/image" Target="../media/image205.svg"/><Relationship Id="rId1" Type="http://schemas.openxmlformats.org/officeDocument/2006/relationships/image" Target="../media/image204.png"/><Relationship Id="rId6" Type="http://schemas.openxmlformats.org/officeDocument/2006/relationships/image" Target="../media/image209.svg"/><Relationship Id="rId5" Type="http://schemas.openxmlformats.org/officeDocument/2006/relationships/image" Target="../media/image208.png"/><Relationship Id="rId10" Type="http://schemas.openxmlformats.org/officeDocument/2006/relationships/image" Target="../media/image213.svg"/><Relationship Id="rId4" Type="http://schemas.openxmlformats.org/officeDocument/2006/relationships/image" Target="../media/image207.svg"/><Relationship Id="rId9" Type="http://schemas.openxmlformats.org/officeDocument/2006/relationships/image" Target="../media/image2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svg"/><Relationship Id="rId1" Type="http://schemas.openxmlformats.org/officeDocument/2006/relationships/image" Target="../media/image217.png"/><Relationship Id="rId4" Type="http://schemas.openxmlformats.org/officeDocument/2006/relationships/image" Target="../media/image2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0DED8-2981-4C72-BD14-15B2C220531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DC6CE5-FB77-4041-A379-7D37C47F7933}">
      <dgm:prSet custT="1"/>
      <dgm:spPr/>
      <dgm:t>
        <a:bodyPr/>
        <a:lstStyle/>
        <a:p>
          <a:r>
            <a:rPr lang="ru-RU" sz="1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подпрограмма «Молодежная политика в Черемховском районном муниципальном образовании» реализована на сумму 164,1 тыс. руб.</a:t>
          </a:r>
        </a:p>
      </dgm:t>
    </dgm:pt>
    <dgm:pt modelId="{D8D8F39C-F80B-475F-AB24-9792F9D2BD50}" type="parTrans" cxnId="{71B5A230-C1FE-4342-8328-8CF7340B3A6F}">
      <dgm:prSet/>
      <dgm:spPr/>
      <dgm:t>
        <a:bodyPr/>
        <a:lstStyle/>
        <a:p>
          <a:endParaRPr lang="ru-RU" sz="100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49326042-829F-4708-8999-B85590808014}" type="sibTrans" cxnId="{71B5A230-C1FE-4342-8328-8CF7340B3A6F}">
      <dgm:prSet/>
      <dgm:spPr/>
      <dgm:t>
        <a:bodyPr/>
        <a:lstStyle/>
        <a:p>
          <a:endParaRPr lang="ru-RU" sz="100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6C0582D8-2B15-404B-BB48-1DFC170029B9}">
      <dgm:prSet custT="1"/>
      <dgm:spPr/>
      <dgm:t>
        <a:bodyPr/>
        <a:lstStyle/>
        <a:p>
          <a:r>
            <a:rPr lang="ru-RU" sz="1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подпрограмма «Развитие туризма в Черемховском районном муниципальном образовании» исполнена на 100% от плановых назначений в общей сумме 69,4 тыс. руб. </a:t>
          </a:r>
        </a:p>
      </dgm:t>
    </dgm:pt>
    <dgm:pt modelId="{7440ABAE-7E26-4A64-A780-8CDBAA8368F6}" type="parTrans" cxnId="{14C93A0F-4394-4382-AD3B-6E9160E0DFAD}">
      <dgm:prSet/>
      <dgm:spPr/>
      <dgm:t>
        <a:bodyPr/>
        <a:lstStyle/>
        <a:p>
          <a:endParaRPr lang="ru-RU" sz="100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EA11DC18-DB3F-4C7D-9CBD-3FEAED066036}" type="sibTrans" cxnId="{14C93A0F-4394-4382-AD3B-6E9160E0DFAD}">
      <dgm:prSet/>
      <dgm:spPr/>
      <dgm:t>
        <a:bodyPr/>
        <a:lstStyle/>
        <a:p>
          <a:endParaRPr lang="ru-RU" sz="100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B34A2ABB-9025-4065-83AD-82BD4D671476}">
      <dgm:prSet custT="1"/>
      <dgm:spPr/>
      <dgm:t>
        <a:bodyPr/>
        <a:lstStyle/>
        <a:p>
          <a:r>
            <a:rPr lang="ru-RU" sz="1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подпрограмма «Молодым семьям - доступное жилье» предусматривает расходы на социальные выплаты семьям-участникам программы на приобретение жилого помещения или создание объекта индивидуального жилищного строительства. За отчетный год подпрограмма исполнена на 100% в сумме 1 656,7 тыс. руб. </a:t>
          </a:r>
        </a:p>
      </dgm:t>
    </dgm:pt>
    <dgm:pt modelId="{10C7AADA-7E4B-43DD-A580-2ABD68FBDC7A}" type="parTrans" cxnId="{D6A578D2-36AA-4DA2-A25A-BBEC7AF6C212}">
      <dgm:prSet/>
      <dgm:spPr/>
      <dgm:t>
        <a:bodyPr/>
        <a:lstStyle/>
        <a:p>
          <a:endParaRPr lang="ru-RU" sz="100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2BC6ED3F-66A3-4A32-B7F4-4AF8A7E3B1EA}" type="sibTrans" cxnId="{D6A578D2-36AA-4DA2-A25A-BBEC7AF6C212}">
      <dgm:prSet/>
      <dgm:spPr/>
      <dgm:t>
        <a:bodyPr/>
        <a:lstStyle/>
        <a:p>
          <a:endParaRPr lang="ru-RU" sz="100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7CAA79E1-DD97-4F4E-A871-FE7320A0B2F2}">
      <dgm:prSet custT="1"/>
      <dgm:spPr/>
      <dgm:t>
        <a:bodyPr/>
        <a:lstStyle/>
        <a:p>
          <a:r>
            <a:rPr lang="ru-RU" sz="1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подпрограмма "Комплексные меры профилактики  злоупотребления наркотическими средствами и психотропными веществами в Черемховском районном муниципальном образовании" предусматривает осуществление комплексных профилактических мероприятий, направленных на улучшение наркоситуации в Черемховском районе в сумме 88,8 тыс. руб.</a:t>
          </a:r>
        </a:p>
      </dgm:t>
    </dgm:pt>
    <dgm:pt modelId="{FDD682EA-CB8C-46BD-B20C-E58339C74DD3}" type="parTrans" cxnId="{FA5D237D-84E3-4A83-85C2-7A39A2E83F53}">
      <dgm:prSet/>
      <dgm:spPr/>
      <dgm:t>
        <a:bodyPr/>
        <a:lstStyle/>
        <a:p>
          <a:endParaRPr lang="ru-RU" sz="100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7C3D76E4-A585-4D45-9673-40163D9F9A6E}" type="sibTrans" cxnId="{FA5D237D-84E3-4A83-85C2-7A39A2E83F53}">
      <dgm:prSet/>
      <dgm:spPr/>
      <dgm:t>
        <a:bodyPr/>
        <a:lstStyle/>
        <a:p>
          <a:endParaRPr lang="ru-RU" sz="100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35AEBD35-D48D-4892-9344-E67180FACE53}">
      <dgm:prSet custT="1"/>
      <dgm:spPr/>
      <dgm:t>
        <a:bodyPr/>
        <a:lstStyle/>
        <a:p>
          <a:r>
            <a:rPr lang="ru-RU" sz="1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подпрограмма «Развитие физической культуры и спорта в Черемховском районном муниципальном образовании» содержит расходы на проведение спортивных соревнований и физкультурно-массовых мероприятий, а также на развитие спортивной инфраструктуры и материально-технической базы в сумме 1 562,1 тыс. руб.</a:t>
          </a:r>
        </a:p>
      </dgm:t>
    </dgm:pt>
    <dgm:pt modelId="{3FAACEF8-5D37-4A2A-B930-7C9C4A403381}" type="parTrans" cxnId="{400AB871-2973-46AA-AB28-74A0ED2209E1}">
      <dgm:prSet/>
      <dgm:spPr/>
      <dgm:t>
        <a:bodyPr/>
        <a:lstStyle/>
        <a:p>
          <a:endParaRPr lang="ru-RU" sz="100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BF7A1A80-E7CA-435D-B100-BDA187B18786}" type="sibTrans" cxnId="{400AB871-2973-46AA-AB28-74A0ED2209E1}">
      <dgm:prSet/>
      <dgm:spPr/>
      <dgm:t>
        <a:bodyPr/>
        <a:lstStyle/>
        <a:p>
          <a:endParaRPr lang="ru-RU" sz="1000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9FE07EC6-AE62-41EB-93BD-7D08AB65BD00}" type="pres">
      <dgm:prSet presAssocID="{FD10DED8-2981-4C72-BD14-15B2C2205317}" presName="linear" presStyleCnt="0">
        <dgm:presLayoutVars>
          <dgm:dir/>
          <dgm:resizeHandles val="exact"/>
        </dgm:presLayoutVars>
      </dgm:prSet>
      <dgm:spPr/>
    </dgm:pt>
    <dgm:pt modelId="{AEE11764-8C0B-448B-BDBD-E409AFC3722F}" type="pres">
      <dgm:prSet presAssocID="{15DC6CE5-FB77-4041-A379-7D37C47F7933}" presName="comp" presStyleCnt="0"/>
      <dgm:spPr/>
    </dgm:pt>
    <dgm:pt modelId="{9C3F8EE5-990F-46AC-AA68-B97917271285}" type="pres">
      <dgm:prSet presAssocID="{15DC6CE5-FB77-4041-A379-7D37C47F7933}" presName="box" presStyleLbl="node1" presStyleIdx="0" presStyleCnt="5"/>
      <dgm:spPr/>
    </dgm:pt>
    <dgm:pt modelId="{A816D4A1-91EE-4B27-8461-5F408AEBDE9F}" type="pres">
      <dgm:prSet presAssocID="{15DC6CE5-FB77-4041-A379-7D37C47F7933}" presName="img" presStyleLbl="fgImgPlac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6000" b="-36000"/>
          </a:stretch>
        </a:blipFill>
      </dgm:spPr>
      <dgm:extLst>
        <a:ext uri="{E40237B7-FDA0-4F09-8148-C483321AD2D9}">
          <dgm14:cNvPr xmlns:dgm14="http://schemas.microsoft.com/office/drawing/2010/diagram" id="0" name="" descr="Дети со сплошной заливкой"/>
        </a:ext>
      </dgm:extLst>
    </dgm:pt>
    <dgm:pt modelId="{F2C7A9F8-F864-4981-AA5D-A44BF815CDFF}" type="pres">
      <dgm:prSet presAssocID="{15DC6CE5-FB77-4041-A379-7D37C47F7933}" presName="text" presStyleLbl="node1" presStyleIdx="0" presStyleCnt="5">
        <dgm:presLayoutVars>
          <dgm:bulletEnabled val="1"/>
        </dgm:presLayoutVars>
      </dgm:prSet>
      <dgm:spPr/>
    </dgm:pt>
    <dgm:pt modelId="{0B649C38-5777-48ED-8622-795D33847CB7}" type="pres">
      <dgm:prSet presAssocID="{49326042-829F-4708-8999-B85590808014}" presName="spacer" presStyleCnt="0"/>
      <dgm:spPr/>
    </dgm:pt>
    <dgm:pt modelId="{45583455-04A2-4602-BF80-B8F362568436}" type="pres">
      <dgm:prSet presAssocID="{35AEBD35-D48D-4892-9344-E67180FACE53}" presName="comp" presStyleCnt="0"/>
      <dgm:spPr/>
    </dgm:pt>
    <dgm:pt modelId="{C16D0D24-B213-476B-9464-F6D79F096F2C}" type="pres">
      <dgm:prSet presAssocID="{35AEBD35-D48D-4892-9344-E67180FACE53}" presName="box" presStyleLbl="node1" presStyleIdx="1" presStyleCnt="5" custLinFactNeighborY="-1493"/>
      <dgm:spPr/>
    </dgm:pt>
    <dgm:pt modelId="{439B27CE-EABA-4131-AE6A-D9822E6EAE33}" type="pres">
      <dgm:prSet presAssocID="{35AEBD35-D48D-4892-9344-E67180FACE53}" presName="img" presStyleLbl="fgImgPlace1" presStyleIdx="1" presStyleCnt="5" custScaleX="98325" custScaleY="106677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8000" b="-38000"/>
          </a:stretch>
        </a:blipFill>
      </dgm:spPr>
      <dgm:extLst>
        <a:ext uri="{E40237B7-FDA0-4F09-8148-C483321AD2D9}">
          <dgm14:cNvPr xmlns:dgm14="http://schemas.microsoft.com/office/drawing/2010/diagram" id="0" name="" descr="Пьедестал со сплошной заливкой"/>
        </a:ext>
      </dgm:extLst>
    </dgm:pt>
    <dgm:pt modelId="{2E18F19B-FC9F-499E-9A30-3B2B66E820D1}" type="pres">
      <dgm:prSet presAssocID="{35AEBD35-D48D-4892-9344-E67180FACE53}" presName="text" presStyleLbl="node1" presStyleIdx="1" presStyleCnt="5">
        <dgm:presLayoutVars>
          <dgm:bulletEnabled val="1"/>
        </dgm:presLayoutVars>
      </dgm:prSet>
      <dgm:spPr/>
    </dgm:pt>
    <dgm:pt modelId="{93EA4C27-49A6-455E-8260-9326EA2F68D9}" type="pres">
      <dgm:prSet presAssocID="{BF7A1A80-E7CA-435D-B100-BDA187B18786}" presName="spacer" presStyleCnt="0"/>
      <dgm:spPr/>
    </dgm:pt>
    <dgm:pt modelId="{12244424-3A64-4B91-B5FF-7679FC40A714}" type="pres">
      <dgm:prSet presAssocID="{7CAA79E1-DD97-4F4E-A871-FE7320A0B2F2}" presName="comp" presStyleCnt="0"/>
      <dgm:spPr/>
    </dgm:pt>
    <dgm:pt modelId="{7BB4A311-1893-42EC-8764-C28C8FB77A34}" type="pres">
      <dgm:prSet presAssocID="{7CAA79E1-DD97-4F4E-A871-FE7320A0B2F2}" presName="box" presStyleLbl="node1" presStyleIdx="2" presStyleCnt="5"/>
      <dgm:spPr/>
    </dgm:pt>
    <dgm:pt modelId="{599B0DD2-2E83-46A0-8479-BAB1B970163D}" type="pres">
      <dgm:prSet presAssocID="{7CAA79E1-DD97-4F4E-A871-FE7320A0B2F2}" presName="img" presStyleLbl="fgImgPlace1" presStyleIdx="2" presStyleCnt="5" custScaleY="99674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6000" b="-36000"/>
          </a:stretch>
        </a:blipFill>
      </dgm:spPr>
      <dgm:extLst>
        <a:ext uri="{E40237B7-FDA0-4F09-8148-C483321AD2D9}">
          <dgm14:cNvPr xmlns:dgm14="http://schemas.microsoft.com/office/drawing/2010/diagram" id="0" name="" descr="Знак запрета со сплошной заливкой"/>
        </a:ext>
      </dgm:extLst>
    </dgm:pt>
    <dgm:pt modelId="{B306369F-7AA2-4440-AD8E-555C154D9188}" type="pres">
      <dgm:prSet presAssocID="{7CAA79E1-DD97-4F4E-A871-FE7320A0B2F2}" presName="text" presStyleLbl="node1" presStyleIdx="2" presStyleCnt="5">
        <dgm:presLayoutVars>
          <dgm:bulletEnabled val="1"/>
        </dgm:presLayoutVars>
      </dgm:prSet>
      <dgm:spPr/>
    </dgm:pt>
    <dgm:pt modelId="{A137C488-1625-41EF-B34E-48833AB99162}" type="pres">
      <dgm:prSet presAssocID="{7C3D76E4-A585-4D45-9673-40163D9F9A6E}" presName="spacer" presStyleCnt="0"/>
      <dgm:spPr/>
    </dgm:pt>
    <dgm:pt modelId="{96C66462-8CAC-463B-9B1D-A561142B59FC}" type="pres">
      <dgm:prSet presAssocID="{B34A2ABB-9025-4065-83AD-82BD4D671476}" presName="comp" presStyleCnt="0"/>
      <dgm:spPr/>
    </dgm:pt>
    <dgm:pt modelId="{B5888557-7E06-44DF-A2B5-1DA7D90FD148}" type="pres">
      <dgm:prSet presAssocID="{B34A2ABB-9025-4065-83AD-82BD4D671476}" presName="box" presStyleLbl="node1" presStyleIdx="3" presStyleCnt="5"/>
      <dgm:spPr/>
    </dgm:pt>
    <dgm:pt modelId="{A0E02B2D-C38D-4E41-BCEE-334764D59C67}" type="pres">
      <dgm:prSet presAssocID="{B34A2ABB-9025-4065-83AD-82BD4D671476}" presName="img" presStyleLbl="fgImgPlace1" presStyleIdx="3" presStyleCnt="5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36000" b="-36000"/>
          </a:stretch>
        </a:blipFill>
      </dgm:spPr>
      <dgm:extLst>
        <a:ext uri="{E40237B7-FDA0-4F09-8148-C483321AD2D9}">
          <dgm14:cNvPr xmlns:dgm14="http://schemas.microsoft.com/office/drawing/2010/diagram" id="0" name="" descr="Загородная сцена со сплошной заливкой"/>
        </a:ext>
      </dgm:extLst>
    </dgm:pt>
    <dgm:pt modelId="{EEDC4399-0EE9-4D98-B8A2-38F77501C8C8}" type="pres">
      <dgm:prSet presAssocID="{B34A2ABB-9025-4065-83AD-82BD4D671476}" presName="text" presStyleLbl="node1" presStyleIdx="3" presStyleCnt="5">
        <dgm:presLayoutVars>
          <dgm:bulletEnabled val="1"/>
        </dgm:presLayoutVars>
      </dgm:prSet>
      <dgm:spPr/>
    </dgm:pt>
    <dgm:pt modelId="{DE0B046A-0EB7-4667-AD40-41FE5E30EEC1}" type="pres">
      <dgm:prSet presAssocID="{2BC6ED3F-66A3-4A32-B7F4-4AF8A7E3B1EA}" presName="spacer" presStyleCnt="0"/>
      <dgm:spPr/>
    </dgm:pt>
    <dgm:pt modelId="{3AB39DAB-591D-4EA7-B71F-A69ED224A50F}" type="pres">
      <dgm:prSet presAssocID="{6C0582D8-2B15-404B-BB48-1DFC170029B9}" presName="comp" presStyleCnt="0"/>
      <dgm:spPr/>
    </dgm:pt>
    <dgm:pt modelId="{0E0FD49F-E3DF-478F-9D48-B6C8D2976B3F}" type="pres">
      <dgm:prSet presAssocID="{6C0582D8-2B15-404B-BB48-1DFC170029B9}" presName="box" presStyleLbl="node1" presStyleIdx="4" presStyleCnt="5"/>
      <dgm:spPr/>
    </dgm:pt>
    <dgm:pt modelId="{59A21ACA-C8EB-4C24-AFC6-95A5363FA464}" type="pres">
      <dgm:prSet presAssocID="{6C0582D8-2B15-404B-BB48-1DFC170029B9}" presName="img" presStyleLbl="fgImgPlace1" presStyleIdx="4" presStyleCnt="5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36000" b="-36000"/>
          </a:stretch>
        </a:blipFill>
      </dgm:spPr>
      <dgm:extLst>
        <a:ext uri="{E40237B7-FDA0-4F09-8148-C483321AD2D9}">
          <dgm14:cNvPr xmlns:dgm14="http://schemas.microsoft.com/office/drawing/2010/diagram" id="0" name="" descr="Пейзаж леса со сплошной заливкой"/>
        </a:ext>
      </dgm:extLst>
    </dgm:pt>
    <dgm:pt modelId="{2DE51404-951D-4857-988A-89E47CC76E33}" type="pres">
      <dgm:prSet presAssocID="{6C0582D8-2B15-404B-BB48-1DFC170029B9}" presName="text" presStyleLbl="node1" presStyleIdx="4" presStyleCnt="5">
        <dgm:presLayoutVars>
          <dgm:bulletEnabled val="1"/>
        </dgm:presLayoutVars>
      </dgm:prSet>
      <dgm:spPr/>
    </dgm:pt>
  </dgm:ptLst>
  <dgm:cxnLst>
    <dgm:cxn modelId="{14C93A0F-4394-4382-AD3B-6E9160E0DFAD}" srcId="{FD10DED8-2981-4C72-BD14-15B2C2205317}" destId="{6C0582D8-2B15-404B-BB48-1DFC170029B9}" srcOrd="4" destOrd="0" parTransId="{7440ABAE-7E26-4A64-A780-8CDBAA8368F6}" sibTransId="{EA11DC18-DB3F-4C7D-9CBD-3FEAED066036}"/>
    <dgm:cxn modelId="{71B5A230-C1FE-4342-8328-8CF7340B3A6F}" srcId="{FD10DED8-2981-4C72-BD14-15B2C2205317}" destId="{15DC6CE5-FB77-4041-A379-7D37C47F7933}" srcOrd="0" destOrd="0" parTransId="{D8D8F39C-F80B-475F-AB24-9792F9D2BD50}" sibTransId="{49326042-829F-4708-8999-B85590808014}"/>
    <dgm:cxn modelId="{34C4EF32-F2A5-4692-B7E6-B5DF5971A48A}" type="presOf" srcId="{35AEBD35-D48D-4892-9344-E67180FACE53}" destId="{C16D0D24-B213-476B-9464-F6D79F096F2C}" srcOrd="0" destOrd="0" presId="urn:microsoft.com/office/officeart/2005/8/layout/vList4"/>
    <dgm:cxn modelId="{81BD3E65-01BA-4E5C-9B1C-0615AB4B8073}" type="presOf" srcId="{7CAA79E1-DD97-4F4E-A871-FE7320A0B2F2}" destId="{7BB4A311-1893-42EC-8764-C28C8FB77A34}" srcOrd="0" destOrd="0" presId="urn:microsoft.com/office/officeart/2005/8/layout/vList4"/>
    <dgm:cxn modelId="{F2762E66-210C-4EE0-8B30-1C55794AFCAC}" type="presOf" srcId="{6C0582D8-2B15-404B-BB48-1DFC170029B9}" destId="{2DE51404-951D-4857-988A-89E47CC76E33}" srcOrd="1" destOrd="0" presId="urn:microsoft.com/office/officeart/2005/8/layout/vList4"/>
    <dgm:cxn modelId="{400AB871-2973-46AA-AB28-74A0ED2209E1}" srcId="{FD10DED8-2981-4C72-BD14-15B2C2205317}" destId="{35AEBD35-D48D-4892-9344-E67180FACE53}" srcOrd="1" destOrd="0" parTransId="{3FAACEF8-5D37-4A2A-B930-7C9C4A403381}" sibTransId="{BF7A1A80-E7CA-435D-B100-BDA187B18786}"/>
    <dgm:cxn modelId="{2C2BD252-7DF3-4E14-BB9A-62A536D4C6D3}" type="presOf" srcId="{35AEBD35-D48D-4892-9344-E67180FACE53}" destId="{2E18F19B-FC9F-499E-9A30-3B2B66E820D1}" srcOrd="1" destOrd="0" presId="urn:microsoft.com/office/officeart/2005/8/layout/vList4"/>
    <dgm:cxn modelId="{5FF9E558-347F-4A0B-B8B2-03E335D32202}" type="presOf" srcId="{6C0582D8-2B15-404B-BB48-1DFC170029B9}" destId="{0E0FD49F-E3DF-478F-9D48-B6C8D2976B3F}" srcOrd="0" destOrd="0" presId="urn:microsoft.com/office/officeart/2005/8/layout/vList4"/>
    <dgm:cxn modelId="{FA5D237D-84E3-4A83-85C2-7A39A2E83F53}" srcId="{FD10DED8-2981-4C72-BD14-15B2C2205317}" destId="{7CAA79E1-DD97-4F4E-A871-FE7320A0B2F2}" srcOrd="2" destOrd="0" parTransId="{FDD682EA-CB8C-46BD-B20C-E58339C74DD3}" sibTransId="{7C3D76E4-A585-4D45-9673-40163D9F9A6E}"/>
    <dgm:cxn modelId="{99285682-8E91-4A0E-8666-D01D6793D99B}" type="presOf" srcId="{15DC6CE5-FB77-4041-A379-7D37C47F7933}" destId="{F2C7A9F8-F864-4981-AA5D-A44BF815CDFF}" srcOrd="1" destOrd="0" presId="urn:microsoft.com/office/officeart/2005/8/layout/vList4"/>
    <dgm:cxn modelId="{C99FEF9C-A869-4040-A404-D5E670B74D29}" type="presOf" srcId="{B34A2ABB-9025-4065-83AD-82BD4D671476}" destId="{EEDC4399-0EE9-4D98-B8A2-38F77501C8C8}" srcOrd="1" destOrd="0" presId="urn:microsoft.com/office/officeart/2005/8/layout/vList4"/>
    <dgm:cxn modelId="{08E8EFA2-6BD2-4130-9576-B01400227A64}" type="presOf" srcId="{FD10DED8-2981-4C72-BD14-15B2C2205317}" destId="{9FE07EC6-AE62-41EB-93BD-7D08AB65BD00}" srcOrd="0" destOrd="0" presId="urn:microsoft.com/office/officeart/2005/8/layout/vList4"/>
    <dgm:cxn modelId="{FF0D69C7-91D8-4F2E-BFB1-66C455C2C68D}" type="presOf" srcId="{7CAA79E1-DD97-4F4E-A871-FE7320A0B2F2}" destId="{B306369F-7AA2-4440-AD8E-555C154D9188}" srcOrd="1" destOrd="0" presId="urn:microsoft.com/office/officeart/2005/8/layout/vList4"/>
    <dgm:cxn modelId="{D6A578D2-36AA-4DA2-A25A-BBEC7AF6C212}" srcId="{FD10DED8-2981-4C72-BD14-15B2C2205317}" destId="{B34A2ABB-9025-4065-83AD-82BD4D671476}" srcOrd="3" destOrd="0" parTransId="{10C7AADA-7E4B-43DD-A580-2ABD68FBDC7A}" sibTransId="{2BC6ED3F-66A3-4A32-B7F4-4AF8A7E3B1EA}"/>
    <dgm:cxn modelId="{8EE0E8DE-E31F-4AC8-A911-D6744B23A91E}" type="presOf" srcId="{15DC6CE5-FB77-4041-A379-7D37C47F7933}" destId="{9C3F8EE5-990F-46AC-AA68-B97917271285}" srcOrd="0" destOrd="0" presId="urn:microsoft.com/office/officeart/2005/8/layout/vList4"/>
    <dgm:cxn modelId="{33547FFC-E76A-491B-9989-AC4DCB082E12}" type="presOf" srcId="{B34A2ABB-9025-4065-83AD-82BD4D671476}" destId="{B5888557-7E06-44DF-A2B5-1DA7D90FD148}" srcOrd="0" destOrd="0" presId="urn:microsoft.com/office/officeart/2005/8/layout/vList4"/>
    <dgm:cxn modelId="{623DF406-BB28-4C0B-9F8F-5DCAF98D7689}" type="presParOf" srcId="{9FE07EC6-AE62-41EB-93BD-7D08AB65BD00}" destId="{AEE11764-8C0B-448B-BDBD-E409AFC3722F}" srcOrd="0" destOrd="0" presId="urn:microsoft.com/office/officeart/2005/8/layout/vList4"/>
    <dgm:cxn modelId="{E5BEDD36-840A-4CB8-8DF1-2E56A3BB21B1}" type="presParOf" srcId="{AEE11764-8C0B-448B-BDBD-E409AFC3722F}" destId="{9C3F8EE5-990F-46AC-AA68-B97917271285}" srcOrd="0" destOrd="0" presId="urn:microsoft.com/office/officeart/2005/8/layout/vList4"/>
    <dgm:cxn modelId="{59773C64-F38C-4021-B561-1CD5CFF3B37F}" type="presParOf" srcId="{AEE11764-8C0B-448B-BDBD-E409AFC3722F}" destId="{A816D4A1-91EE-4B27-8461-5F408AEBDE9F}" srcOrd="1" destOrd="0" presId="urn:microsoft.com/office/officeart/2005/8/layout/vList4"/>
    <dgm:cxn modelId="{74F0F966-417A-4556-9BA8-249D7A1E478B}" type="presParOf" srcId="{AEE11764-8C0B-448B-BDBD-E409AFC3722F}" destId="{F2C7A9F8-F864-4981-AA5D-A44BF815CDFF}" srcOrd="2" destOrd="0" presId="urn:microsoft.com/office/officeart/2005/8/layout/vList4"/>
    <dgm:cxn modelId="{FF09D4D4-88D9-4709-93B6-957BB85FD9B1}" type="presParOf" srcId="{9FE07EC6-AE62-41EB-93BD-7D08AB65BD00}" destId="{0B649C38-5777-48ED-8622-795D33847CB7}" srcOrd="1" destOrd="0" presId="urn:microsoft.com/office/officeart/2005/8/layout/vList4"/>
    <dgm:cxn modelId="{E73CED3F-2666-46BA-B012-A27025F47B87}" type="presParOf" srcId="{9FE07EC6-AE62-41EB-93BD-7D08AB65BD00}" destId="{45583455-04A2-4602-BF80-B8F362568436}" srcOrd="2" destOrd="0" presId="urn:microsoft.com/office/officeart/2005/8/layout/vList4"/>
    <dgm:cxn modelId="{276A5198-BC77-41D3-B938-621F1CA820C2}" type="presParOf" srcId="{45583455-04A2-4602-BF80-B8F362568436}" destId="{C16D0D24-B213-476B-9464-F6D79F096F2C}" srcOrd="0" destOrd="0" presId="urn:microsoft.com/office/officeart/2005/8/layout/vList4"/>
    <dgm:cxn modelId="{074830CC-0819-471C-B953-A7070CB8A996}" type="presParOf" srcId="{45583455-04A2-4602-BF80-B8F362568436}" destId="{439B27CE-EABA-4131-AE6A-D9822E6EAE33}" srcOrd="1" destOrd="0" presId="urn:microsoft.com/office/officeart/2005/8/layout/vList4"/>
    <dgm:cxn modelId="{D759364A-CFA4-490F-B708-83677F389AB6}" type="presParOf" srcId="{45583455-04A2-4602-BF80-B8F362568436}" destId="{2E18F19B-FC9F-499E-9A30-3B2B66E820D1}" srcOrd="2" destOrd="0" presId="urn:microsoft.com/office/officeart/2005/8/layout/vList4"/>
    <dgm:cxn modelId="{7D2AE0A6-F5C7-4590-8E52-1A847B69EFA3}" type="presParOf" srcId="{9FE07EC6-AE62-41EB-93BD-7D08AB65BD00}" destId="{93EA4C27-49A6-455E-8260-9326EA2F68D9}" srcOrd="3" destOrd="0" presId="urn:microsoft.com/office/officeart/2005/8/layout/vList4"/>
    <dgm:cxn modelId="{DCB3C0C3-CE3A-439F-9212-6A8907CD12FD}" type="presParOf" srcId="{9FE07EC6-AE62-41EB-93BD-7D08AB65BD00}" destId="{12244424-3A64-4B91-B5FF-7679FC40A714}" srcOrd="4" destOrd="0" presId="urn:microsoft.com/office/officeart/2005/8/layout/vList4"/>
    <dgm:cxn modelId="{28B39D51-652F-4201-B72F-B752636740D1}" type="presParOf" srcId="{12244424-3A64-4B91-B5FF-7679FC40A714}" destId="{7BB4A311-1893-42EC-8764-C28C8FB77A34}" srcOrd="0" destOrd="0" presId="urn:microsoft.com/office/officeart/2005/8/layout/vList4"/>
    <dgm:cxn modelId="{1643ABC3-399C-4F5D-9C74-31405C708FB8}" type="presParOf" srcId="{12244424-3A64-4B91-B5FF-7679FC40A714}" destId="{599B0DD2-2E83-46A0-8479-BAB1B970163D}" srcOrd="1" destOrd="0" presId="urn:microsoft.com/office/officeart/2005/8/layout/vList4"/>
    <dgm:cxn modelId="{E07DA524-49C1-4C82-8D62-8D93FBEE1608}" type="presParOf" srcId="{12244424-3A64-4B91-B5FF-7679FC40A714}" destId="{B306369F-7AA2-4440-AD8E-555C154D9188}" srcOrd="2" destOrd="0" presId="urn:microsoft.com/office/officeart/2005/8/layout/vList4"/>
    <dgm:cxn modelId="{5E078707-6B06-4981-A899-FA6345331A1B}" type="presParOf" srcId="{9FE07EC6-AE62-41EB-93BD-7D08AB65BD00}" destId="{A137C488-1625-41EF-B34E-48833AB99162}" srcOrd="5" destOrd="0" presId="urn:microsoft.com/office/officeart/2005/8/layout/vList4"/>
    <dgm:cxn modelId="{051250AD-43DD-405B-8942-5B15E42F33B1}" type="presParOf" srcId="{9FE07EC6-AE62-41EB-93BD-7D08AB65BD00}" destId="{96C66462-8CAC-463B-9B1D-A561142B59FC}" srcOrd="6" destOrd="0" presId="urn:microsoft.com/office/officeart/2005/8/layout/vList4"/>
    <dgm:cxn modelId="{F426C15C-551A-4AF7-AEAE-A812DE0C3793}" type="presParOf" srcId="{96C66462-8CAC-463B-9B1D-A561142B59FC}" destId="{B5888557-7E06-44DF-A2B5-1DA7D90FD148}" srcOrd="0" destOrd="0" presId="urn:microsoft.com/office/officeart/2005/8/layout/vList4"/>
    <dgm:cxn modelId="{EB49CA61-E13F-4435-9F7A-D3BAA1EB4E2F}" type="presParOf" srcId="{96C66462-8CAC-463B-9B1D-A561142B59FC}" destId="{A0E02B2D-C38D-4E41-BCEE-334764D59C67}" srcOrd="1" destOrd="0" presId="urn:microsoft.com/office/officeart/2005/8/layout/vList4"/>
    <dgm:cxn modelId="{47B586C8-9F61-4469-BAD2-C7955AB03182}" type="presParOf" srcId="{96C66462-8CAC-463B-9B1D-A561142B59FC}" destId="{EEDC4399-0EE9-4D98-B8A2-38F77501C8C8}" srcOrd="2" destOrd="0" presId="urn:microsoft.com/office/officeart/2005/8/layout/vList4"/>
    <dgm:cxn modelId="{75B17614-662A-4C60-B847-AC76F6FB298E}" type="presParOf" srcId="{9FE07EC6-AE62-41EB-93BD-7D08AB65BD00}" destId="{DE0B046A-0EB7-4667-AD40-41FE5E30EEC1}" srcOrd="7" destOrd="0" presId="urn:microsoft.com/office/officeart/2005/8/layout/vList4"/>
    <dgm:cxn modelId="{CBB1FC3E-EF19-4B89-863E-7E2459860380}" type="presParOf" srcId="{9FE07EC6-AE62-41EB-93BD-7D08AB65BD00}" destId="{3AB39DAB-591D-4EA7-B71F-A69ED224A50F}" srcOrd="8" destOrd="0" presId="urn:microsoft.com/office/officeart/2005/8/layout/vList4"/>
    <dgm:cxn modelId="{A773D52F-041C-49E2-95A0-336C485A043C}" type="presParOf" srcId="{3AB39DAB-591D-4EA7-B71F-A69ED224A50F}" destId="{0E0FD49F-E3DF-478F-9D48-B6C8D2976B3F}" srcOrd="0" destOrd="0" presId="urn:microsoft.com/office/officeart/2005/8/layout/vList4"/>
    <dgm:cxn modelId="{1F5A8C47-3F69-418E-B728-541FD457FE3A}" type="presParOf" srcId="{3AB39DAB-591D-4EA7-B71F-A69ED224A50F}" destId="{59A21ACA-C8EB-4C24-AFC6-95A5363FA464}" srcOrd="1" destOrd="0" presId="urn:microsoft.com/office/officeart/2005/8/layout/vList4"/>
    <dgm:cxn modelId="{586ADA63-4D60-4E9F-ADED-EBD1988600D8}" type="presParOf" srcId="{3AB39DAB-591D-4EA7-B71F-A69ED224A50F}" destId="{2DE51404-951D-4857-988A-89E47CC76E3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FA1164-5BA2-4006-A82E-4139B6E087F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5785F8A0-1C5B-4311-B313-F229A202E450}">
      <dgm:prSet/>
      <dgm:spPr/>
      <dgm:t>
        <a:bodyPr/>
        <a:lstStyle/>
        <a:p>
          <a:pPr algn="ctr"/>
          <a:r>
            <a: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единовременные выплаты молодым специалистам с высшим или средним профессиональным образованием, работающим в медицинских учреждениях Черемховского района</a:t>
          </a:r>
        </a:p>
      </dgm:t>
    </dgm:pt>
    <dgm:pt modelId="{53D9976D-D4A8-49DA-A82D-583B6FCF61F1}" type="parTrans" cxnId="{9E6EEDC1-7D8D-497E-8E7D-4CD2C9288730}">
      <dgm:prSet/>
      <dgm:spPr/>
      <dgm:t>
        <a:bodyPr/>
        <a:lstStyle/>
        <a:p>
          <a:endParaRPr lang="ru-RU"/>
        </a:p>
      </dgm:t>
    </dgm:pt>
    <dgm:pt modelId="{F509B87E-6C2F-4027-9BA1-401C0DEE527B}" type="sibTrans" cxnId="{9E6EEDC1-7D8D-497E-8E7D-4CD2C9288730}">
      <dgm:prSet/>
      <dgm:spPr/>
      <dgm:t>
        <a:bodyPr/>
        <a:lstStyle/>
        <a:p>
          <a:endParaRPr lang="ru-RU"/>
        </a:p>
      </dgm:t>
    </dgm:pt>
    <dgm:pt modelId="{98345E5C-CBEE-4D8E-94E6-5D0FB243FE83}">
      <dgm:prSet/>
      <dgm:spPr/>
      <dgm:t>
        <a:bodyPr/>
        <a:lstStyle/>
        <a:p>
          <a:pPr algn="ctr"/>
          <a:r>
            <a: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оплата обучения студентов в средних специальных учебных заведениях</a:t>
          </a:r>
        </a:p>
      </dgm:t>
    </dgm:pt>
    <dgm:pt modelId="{F792E3B8-C979-4916-B892-50102239127A}" type="parTrans" cxnId="{F2DED700-312C-477D-BB00-446CAE798B3E}">
      <dgm:prSet/>
      <dgm:spPr/>
      <dgm:t>
        <a:bodyPr/>
        <a:lstStyle/>
        <a:p>
          <a:endParaRPr lang="ru-RU"/>
        </a:p>
      </dgm:t>
    </dgm:pt>
    <dgm:pt modelId="{2E21E0AC-BB2E-4A5B-8F18-76900F2DE690}" type="sibTrans" cxnId="{F2DED700-312C-477D-BB00-446CAE798B3E}">
      <dgm:prSet/>
      <dgm:spPr/>
      <dgm:t>
        <a:bodyPr/>
        <a:lstStyle/>
        <a:p>
          <a:endParaRPr lang="ru-RU"/>
        </a:p>
      </dgm:t>
    </dgm:pt>
    <dgm:pt modelId="{30C92DE2-CC3D-45D1-9827-71A3F16D2520}">
      <dgm:prSet/>
      <dgm:spPr/>
      <dgm:t>
        <a:bodyPr/>
        <a:lstStyle/>
        <a:p>
          <a:pPr algn="ctr"/>
          <a:r>
            <a: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обеспечение ГСМ на ежеквартальные выезды медицинских работников ОГБУЗ ИОКТБ Черемховский филиал</a:t>
          </a:r>
        </a:p>
      </dgm:t>
    </dgm:pt>
    <dgm:pt modelId="{17424739-355B-425C-89C9-24341766559E}" type="parTrans" cxnId="{5A10348C-832E-4650-9B95-0F9CE9DD3ED4}">
      <dgm:prSet/>
      <dgm:spPr/>
      <dgm:t>
        <a:bodyPr/>
        <a:lstStyle/>
        <a:p>
          <a:endParaRPr lang="ru-RU"/>
        </a:p>
      </dgm:t>
    </dgm:pt>
    <dgm:pt modelId="{433CBC4C-C460-4B35-932E-3AA8262A5DAC}" type="sibTrans" cxnId="{5A10348C-832E-4650-9B95-0F9CE9DD3ED4}">
      <dgm:prSet/>
      <dgm:spPr/>
      <dgm:t>
        <a:bodyPr/>
        <a:lstStyle/>
        <a:p>
          <a:endParaRPr lang="ru-RU"/>
        </a:p>
      </dgm:t>
    </dgm:pt>
    <dgm:pt modelId="{DF553320-4F58-4276-85C7-DA0AB6B367AC}">
      <dgm:prSet/>
      <dgm:spPr/>
      <dgm:t>
        <a:bodyPr/>
        <a:lstStyle/>
        <a:p>
          <a:pPr algn="ctr"/>
          <a:r>
            <a: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выплата стипендии мэра Черемховского района студентам средне-специальных учебных заведений, обучающихся на бюджетной основе и заключившим договор на обучение с обязательством последующей отработки в медицинских учреждениях, расположенных на территории Черемховского районного муниципального образования</a:t>
          </a:r>
        </a:p>
      </dgm:t>
    </dgm:pt>
    <dgm:pt modelId="{CA849AD4-C5E8-47A3-9817-373E12B40377}" type="parTrans" cxnId="{B5FAEDDA-0C60-4841-84A2-3E4C1CE6C73E}">
      <dgm:prSet/>
      <dgm:spPr/>
      <dgm:t>
        <a:bodyPr/>
        <a:lstStyle/>
        <a:p>
          <a:endParaRPr lang="ru-RU"/>
        </a:p>
      </dgm:t>
    </dgm:pt>
    <dgm:pt modelId="{E5D732D6-7EB3-4997-A276-329CAA417B47}" type="sibTrans" cxnId="{B5FAEDDA-0C60-4841-84A2-3E4C1CE6C73E}">
      <dgm:prSet/>
      <dgm:spPr/>
      <dgm:t>
        <a:bodyPr/>
        <a:lstStyle/>
        <a:p>
          <a:endParaRPr lang="ru-RU"/>
        </a:p>
      </dgm:t>
    </dgm:pt>
    <dgm:pt modelId="{0FAD9879-E2D9-428E-98D1-88423CBF5D22}" type="pres">
      <dgm:prSet presAssocID="{90FA1164-5BA2-4006-A82E-4139B6E087F0}" presName="Name0" presStyleCnt="0">
        <dgm:presLayoutVars>
          <dgm:chMax val="7"/>
          <dgm:chPref val="7"/>
          <dgm:dir/>
        </dgm:presLayoutVars>
      </dgm:prSet>
      <dgm:spPr/>
    </dgm:pt>
    <dgm:pt modelId="{4156D2B5-3480-4B34-95AD-283B93669BBD}" type="pres">
      <dgm:prSet presAssocID="{90FA1164-5BA2-4006-A82E-4139B6E087F0}" presName="Name1" presStyleCnt="0"/>
      <dgm:spPr/>
    </dgm:pt>
    <dgm:pt modelId="{EBF9318C-11E4-4879-B1F0-02642723A0FF}" type="pres">
      <dgm:prSet presAssocID="{90FA1164-5BA2-4006-A82E-4139B6E087F0}" presName="cycle" presStyleCnt="0"/>
      <dgm:spPr/>
    </dgm:pt>
    <dgm:pt modelId="{0157C482-1456-4C96-8B66-87991863392A}" type="pres">
      <dgm:prSet presAssocID="{90FA1164-5BA2-4006-A82E-4139B6E087F0}" presName="srcNode" presStyleLbl="node1" presStyleIdx="0" presStyleCnt="4"/>
      <dgm:spPr/>
    </dgm:pt>
    <dgm:pt modelId="{F667CF2F-2BD9-4CAB-AE43-13A036A5C0DF}" type="pres">
      <dgm:prSet presAssocID="{90FA1164-5BA2-4006-A82E-4139B6E087F0}" presName="conn" presStyleLbl="parChTrans1D2" presStyleIdx="0" presStyleCnt="1"/>
      <dgm:spPr/>
    </dgm:pt>
    <dgm:pt modelId="{5DC50149-B51B-4E07-8E94-4151D048F5B8}" type="pres">
      <dgm:prSet presAssocID="{90FA1164-5BA2-4006-A82E-4139B6E087F0}" presName="extraNode" presStyleLbl="node1" presStyleIdx="0" presStyleCnt="4"/>
      <dgm:spPr/>
    </dgm:pt>
    <dgm:pt modelId="{6DDFAA6F-7B2B-40BF-8344-CAFAEDE30E6C}" type="pres">
      <dgm:prSet presAssocID="{90FA1164-5BA2-4006-A82E-4139B6E087F0}" presName="dstNode" presStyleLbl="node1" presStyleIdx="0" presStyleCnt="4"/>
      <dgm:spPr/>
    </dgm:pt>
    <dgm:pt modelId="{1018A46E-1F1E-4EB4-8B37-F4C40E12B773}" type="pres">
      <dgm:prSet presAssocID="{5785F8A0-1C5B-4311-B313-F229A202E450}" presName="text_1" presStyleLbl="node1" presStyleIdx="0" presStyleCnt="4">
        <dgm:presLayoutVars>
          <dgm:bulletEnabled val="1"/>
        </dgm:presLayoutVars>
      </dgm:prSet>
      <dgm:spPr/>
    </dgm:pt>
    <dgm:pt modelId="{9725AE9C-50EA-42C2-BBD3-906B77D00943}" type="pres">
      <dgm:prSet presAssocID="{5785F8A0-1C5B-4311-B313-F229A202E450}" presName="accent_1" presStyleCnt="0"/>
      <dgm:spPr/>
    </dgm:pt>
    <dgm:pt modelId="{9B0FB7B4-4C9B-42E2-BE0A-7A9218A9A422}" type="pres">
      <dgm:prSet presAssocID="{5785F8A0-1C5B-4311-B313-F229A202E450}" presName="accentRepeatNode" presStyleLbl="solidFgAcc1" presStyleIdx="0" presStyleCnt="4"/>
      <dgm:spPr/>
    </dgm:pt>
    <dgm:pt modelId="{55BFC320-16DB-4A6F-AB94-38DA8F4835B9}" type="pres">
      <dgm:prSet presAssocID="{DF553320-4F58-4276-85C7-DA0AB6B367AC}" presName="text_2" presStyleLbl="node1" presStyleIdx="1" presStyleCnt="4">
        <dgm:presLayoutVars>
          <dgm:bulletEnabled val="1"/>
        </dgm:presLayoutVars>
      </dgm:prSet>
      <dgm:spPr/>
    </dgm:pt>
    <dgm:pt modelId="{6C66AF5E-563B-4A75-9B98-72BCEA5375C1}" type="pres">
      <dgm:prSet presAssocID="{DF553320-4F58-4276-85C7-DA0AB6B367AC}" presName="accent_2" presStyleCnt="0"/>
      <dgm:spPr/>
    </dgm:pt>
    <dgm:pt modelId="{B9D30AC5-1642-4A55-BE10-239E8629414F}" type="pres">
      <dgm:prSet presAssocID="{DF553320-4F58-4276-85C7-DA0AB6B367AC}" presName="accentRepeatNode" presStyleLbl="solidFgAcc1" presStyleIdx="1" presStyleCnt="4"/>
      <dgm:spPr/>
    </dgm:pt>
    <dgm:pt modelId="{660EC603-9FD7-4B95-B9B9-CBA40EE81CD0}" type="pres">
      <dgm:prSet presAssocID="{30C92DE2-CC3D-45D1-9827-71A3F16D2520}" presName="text_3" presStyleLbl="node1" presStyleIdx="2" presStyleCnt="4">
        <dgm:presLayoutVars>
          <dgm:bulletEnabled val="1"/>
        </dgm:presLayoutVars>
      </dgm:prSet>
      <dgm:spPr/>
    </dgm:pt>
    <dgm:pt modelId="{2D544DCE-8F8B-4043-B786-6B9D49170133}" type="pres">
      <dgm:prSet presAssocID="{30C92DE2-CC3D-45D1-9827-71A3F16D2520}" presName="accent_3" presStyleCnt="0"/>
      <dgm:spPr/>
    </dgm:pt>
    <dgm:pt modelId="{C7B3DD95-F699-446B-81BD-9E50A4FBF1B9}" type="pres">
      <dgm:prSet presAssocID="{30C92DE2-CC3D-45D1-9827-71A3F16D2520}" presName="accentRepeatNode" presStyleLbl="solidFgAcc1" presStyleIdx="2" presStyleCnt="4"/>
      <dgm:spPr/>
    </dgm:pt>
    <dgm:pt modelId="{C54873AD-B575-436D-B0D5-0B38768D908A}" type="pres">
      <dgm:prSet presAssocID="{98345E5C-CBEE-4D8E-94E6-5D0FB243FE83}" presName="text_4" presStyleLbl="node1" presStyleIdx="3" presStyleCnt="4">
        <dgm:presLayoutVars>
          <dgm:bulletEnabled val="1"/>
        </dgm:presLayoutVars>
      </dgm:prSet>
      <dgm:spPr/>
    </dgm:pt>
    <dgm:pt modelId="{94039C75-2FFB-418D-BACC-A4BDA509EC3C}" type="pres">
      <dgm:prSet presAssocID="{98345E5C-CBEE-4D8E-94E6-5D0FB243FE83}" presName="accent_4" presStyleCnt="0"/>
      <dgm:spPr/>
    </dgm:pt>
    <dgm:pt modelId="{01C906DB-BE16-4A12-BDBA-799C28943150}" type="pres">
      <dgm:prSet presAssocID="{98345E5C-CBEE-4D8E-94E6-5D0FB243FE83}" presName="accentRepeatNode" presStyleLbl="solidFgAcc1" presStyleIdx="3" presStyleCnt="4"/>
      <dgm:spPr/>
    </dgm:pt>
  </dgm:ptLst>
  <dgm:cxnLst>
    <dgm:cxn modelId="{F2DED700-312C-477D-BB00-446CAE798B3E}" srcId="{90FA1164-5BA2-4006-A82E-4139B6E087F0}" destId="{98345E5C-CBEE-4D8E-94E6-5D0FB243FE83}" srcOrd="3" destOrd="0" parTransId="{F792E3B8-C979-4916-B892-50102239127A}" sibTransId="{2E21E0AC-BB2E-4A5B-8F18-76900F2DE690}"/>
    <dgm:cxn modelId="{FDA9CE37-B04E-4D11-8344-8D393E49351E}" type="presOf" srcId="{98345E5C-CBEE-4D8E-94E6-5D0FB243FE83}" destId="{C54873AD-B575-436D-B0D5-0B38768D908A}" srcOrd="0" destOrd="0" presId="urn:microsoft.com/office/officeart/2008/layout/VerticalCurvedList"/>
    <dgm:cxn modelId="{71E00E66-AD11-46FB-A8EA-1A3F676CC6E5}" type="presOf" srcId="{30C92DE2-CC3D-45D1-9827-71A3F16D2520}" destId="{660EC603-9FD7-4B95-B9B9-CBA40EE81CD0}" srcOrd="0" destOrd="0" presId="urn:microsoft.com/office/officeart/2008/layout/VerticalCurvedList"/>
    <dgm:cxn modelId="{EE78B866-74D7-4A01-878D-46ECF9D65F30}" type="presOf" srcId="{5785F8A0-1C5B-4311-B313-F229A202E450}" destId="{1018A46E-1F1E-4EB4-8B37-F4C40E12B773}" srcOrd="0" destOrd="0" presId="urn:microsoft.com/office/officeart/2008/layout/VerticalCurvedList"/>
    <dgm:cxn modelId="{1261874B-54BB-42C8-9232-18BFD4ACD5BD}" type="presOf" srcId="{90FA1164-5BA2-4006-A82E-4139B6E087F0}" destId="{0FAD9879-E2D9-428E-98D1-88423CBF5D22}" srcOrd="0" destOrd="0" presId="urn:microsoft.com/office/officeart/2008/layout/VerticalCurvedList"/>
    <dgm:cxn modelId="{A1602479-31BD-4F86-9603-4A28AF431C74}" type="presOf" srcId="{F509B87E-6C2F-4027-9BA1-401C0DEE527B}" destId="{F667CF2F-2BD9-4CAB-AE43-13A036A5C0DF}" srcOrd="0" destOrd="0" presId="urn:microsoft.com/office/officeart/2008/layout/VerticalCurvedList"/>
    <dgm:cxn modelId="{5A10348C-832E-4650-9B95-0F9CE9DD3ED4}" srcId="{90FA1164-5BA2-4006-A82E-4139B6E087F0}" destId="{30C92DE2-CC3D-45D1-9827-71A3F16D2520}" srcOrd="2" destOrd="0" parTransId="{17424739-355B-425C-89C9-24341766559E}" sibTransId="{433CBC4C-C460-4B35-932E-3AA8262A5DAC}"/>
    <dgm:cxn modelId="{BB792FC0-D175-4447-B7C0-EC9F0BB513CB}" type="presOf" srcId="{DF553320-4F58-4276-85C7-DA0AB6B367AC}" destId="{55BFC320-16DB-4A6F-AB94-38DA8F4835B9}" srcOrd="0" destOrd="0" presId="urn:microsoft.com/office/officeart/2008/layout/VerticalCurvedList"/>
    <dgm:cxn modelId="{9E6EEDC1-7D8D-497E-8E7D-4CD2C9288730}" srcId="{90FA1164-5BA2-4006-A82E-4139B6E087F0}" destId="{5785F8A0-1C5B-4311-B313-F229A202E450}" srcOrd="0" destOrd="0" parTransId="{53D9976D-D4A8-49DA-A82D-583B6FCF61F1}" sibTransId="{F509B87E-6C2F-4027-9BA1-401C0DEE527B}"/>
    <dgm:cxn modelId="{B5FAEDDA-0C60-4841-84A2-3E4C1CE6C73E}" srcId="{90FA1164-5BA2-4006-A82E-4139B6E087F0}" destId="{DF553320-4F58-4276-85C7-DA0AB6B367AC}" srcOrd="1" destOrd="0" parTransId="{CA849AD4-C5E8-47A3-9817-373E12B40377}" sibTransId="{E5D732D6-7EB3-4997-A276-329CAA417B47}"/>
    <dgm:cxn modelId="{F1AC11BC-A3AF-44C0-BF06-9599CF04BB02}" type="presParOf" srcId="{0FAD9879-E2D9-428E-98D1-88423CBF5D22}" destId="{4156D2B5-3480-4B34-95AD-283B93669BBD}" srcOrd="0" destOrd="0" presId="urn:microsoft.com/office/officeart/2008/layout/VerticalCurvedList"/>
    <dgm:cxn modelId="{0A6A5767-3CDA-49ED-83B1-3FAE6659F495}" type="presParOf" srcId="{4156D2B5-3480-4B34-95AD-283B93669BBD}" destId="{EBF9318C-11E4-4879-B1F0-02642723A0FF}" srcOrd="0" destOrd="0" presId="urn:microsoft.com/office/officeart/2008/layout/VerticalCurvedList"/>
    <dgm:cxn modelId="{07F1A0EA-1E72-4EF8-A7D0-7BB15B3E7CA4}" type="presParOf" srcId="{EBF9318C-11E4-4879-B1F0-02642723A0FF}" destId="{0157C482-1456-4C96-8B66-87991863392A}" srcOrd="0" destOrd="0" presId="urn:microsoft.com/office/officeart/2008/layout/VerticalCurvedList"/>
    <dgm:cxn modelId="{6C0A2C2F-539C-4B95-AA10-0E6C90D7B865}" type="presParOf" srcId="{EBF9318C-11E4-4879-B1F0-02642723A0FF}" destId="{F667CF2F-2BD9-4CAB-AE43-13A036A5C0DF}" srcOrd="1" destOrd="0" presId="urn:microsoft.com/office/officeart/2008/layout/VerticalCurvedList"/>
    <dgm:cxn modelId="{AC378618-8802-4C25-9B26-076C7AD8521B}" type="presParOf" srcId="{EBF9318C-11E4-4879-B1F0-02642723A0FF}" destId="{5DC50149-B51B-4E07-8E94-4151D048F5B8}" srcOrd="2" destOrd="0" presId="urn:microsoft.com/office/officeart/2008/layout/VerticalCurvedList"/>
    <dgm:cxn modelId="{83E6F945-7665-4D62-AAAA-8BC554B84943}" type="presParOf" srcId="{EBF9318C-11E4-4879-B1F0-02642723A0FF}" destId="{6DDFAA6F-7B2B-40BF-8344-CAFAEDE30E6C}" srcOrd="3" destOrd="0" presId="urn:microsoft.com/office/officeart/2008/layout/VerticalCurvedList"/>
    <dgm:cxn modelId="{0BA6E063-6418-413C-8BD8-19C0B8C1FEA6}" type="presParOf" srcId="{4156D2B5-3480-4B34-95AD-283B93669BBD}" destId="{1018A46E-1F1E-4EB4-8B37-F4C40E12B773}" srcOrd="1" destOrd="0" presId="urn:microsoft.com/office/officeart/2008/layout/VerticalCurvedList"/>
    <dgm:cxn modelId="{1C402953-5177-495D-9B8D-4E51FDB70FF0}" type="presParOf" srcId="{4156D2B5-3480-4B34-95AD-283B93669BBD}" destId="{9725AE9C-50EA-42C2-BBD3-906B77D00943}" srcOrd="2" destOrd="0" presId="urn:microsoft.com/office/officeart/2008/layout/VerticalCurvedList"/>
    <dgm:cxn modelId="{3CE32B8C-DDFB-4928-910C-F519DA866F24}" type="presParOf" srcId="{9725AE9C-50EA-42C2-BBD3-906B77D00943}" destId="{9B0FB7B4-4C9B-42E2-BE0A-7A9218A9A422}" srcOrd="0" destOrd="0" presId="urn:microsoft.com/office/officeart/2008/layout/VerticalCurvedList"/>
    <dgm:cxn modelId="{905475B4-9767-4969-A0A7-CE19B100C1A1}" type="presParOf" srcId="{4156D2B5-3480-4B34-95AD-283B93669BBD}" destId="{55BFC320-16DB-4A6F-AB94-38DA8F4835B9}" srcOrd="3" destOrd="0" presId="urn:microsoft.com/office/officeart/2008/layout/VerticalCurvedList"/>
    <dgm:cxn modelId="{06217FBA-62D7-4CBD-AC5B-759BB870C65E}" type="presParOf" srcId="{4156D2B5-3480-4B34-95AD-283B93669BBD}" destId="{6C66AF5E-563B-4A75-9B98-72BCEA5375C1}" srcOrd="4" destOrd="0" presId="urn:microsoft.com/office/officeart/2008/layout/VerticalCurvedList"/>
    <dgm:cxn modelId="{C0C92AE5-04B2-4E81-87F5-55A9EC653AFF}" type="presParOf" srcId="{6C66AF5E-563B-4A75-9B98-72BCEA5375C1}" destId="{B9D30AC5-1642-4A55-BE10-239E8629414F}" srcOrd="0" destOrd="0" presId="urn:microsoft.com/office/officeart/2008/layout/VerticalCurvedList"/>
    <dgm:cxn modelId="{2F4381BC-0DA3-4173-B267-40BC9B72D77F}" type="presParOf" srcId="{4156D2B5-3480-4B34-95AD-283B93669BBD}" destId="{660EC603-9FD7-4B95-B9B9-CBA40EE81CD0}" srcOrd="5" destOrd="0" presId="urn:microsoft.com/office/officeart/2008/layout/VerticalCurvedList"/>
    <dgm:cxn modelId="{0A0953CF-60C1-477F-AEE2-D90C7F9E85A4}" type="presParOf" srcId="{4156D2B5-3480-4B34-95AD-283B93669BBD}" destId="{2D544DCE-8F8B-4043-B786-6B9D49170133}" srcOrd="6" destOrd="0" presId="urn:microsoft.com/office/officeart/2008/layout/VerticalCurvedList"/>
    <dgm:cxn modelId="{5B17C273-927C-4A9E-8FF3-2F8683BDF786}" type="presParOf" srcId="{2D544DCE-8F8B-4043-B786-6B9D49170133}" destId="{C7B3DD95-F699-446B-81BD-9E50A4FBF1B9}" srcOrd="0" destOrd="0" presId="urn:microsoft.com/office/officeart/2008/layout/VerticalCurvedList"/>
    <dgm:cxn modelId="{1CD86C3B-15CE-4788-AEC3-602418B30EBF}" type="presParOf" srcId="{4156D2B5-3480-4B34-95AD-283B93669BBD}" destId="{C54873AD-B575-436D-B0D5-0B38768D908A}" srcOrd="7" destOrd="0" presId="urn:microsoft.com/office/officeart/2008/layout/VerticalCurvedList"/>
    <dgm:cxn modelId="{227EF1A6-FC83-40A4-AD04-8E3F666BF6DB}" type="presParOf" srcId="{4156D2B5-3480-4B34-95AD-283B93669BBD}" destId="{94039C75-2FFB-418D-BACC-A4BDA509EC3C}" srcOrd="8" destOrd="0" presId="urn:microsoft.com/office/officeart/2008/layout/VerticalCurvedList"/>
    <dgm:cxn modelId="{8F556918-6F5B-48A8-966E-3FB602E41360}" type="presParOf" srcId="{94039C75-2FFB-418D-BACC-A4BDA509EC3C}" destId="{01C906DB-BE16-4A12-BDBA-799C28943150}" srcOrd="0" destOrd="0" presId="urn:microsoft.com/office/officeart/2008/layout/VerticalCurvedLis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964635-B938-4F1B-A5A9-E65A5173FB4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5A1B3E-B2B2-49F3-BC97-EA5D2592C207}">
      <dgm:prSet phldrT="[Текст]" custT="1"/>
      <dgm:spPr/>
      <dgm:t>
        <a:bodyPr/>
        <a:lstStyle/>
        <a:p>
          <a:pPr algn="just"/>
          <a:r>
            <a:rPr lang="ru-RU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Подпрограмма «Доступная среда для инвалидов и других маломобильных групп населения в Черемховском районном муниципальном образовании» в отчетном периоде предусматривает проведение досуговых мероприятий для людей с ограниченными возможностями здоровья на сумму 5,0 тыс. руб., а также приобретение информационного табло «бегущая строка» в МКЦ </a:t>
          </a:r>
        </a:p>
      </dgm:t>
    </dgm:pt>
    <dgm:pt modelId="{215446CE-A2AD-4468-86B5-9018B0425AAC}" type="parTrans" cxnId="{E2672547-F42B-402E-A85A-88F21B55917C}">
      <dgm:prSet/>
      <dgm:spPr/>
      <dgm:t>
        <a:bodyPr/>
        <a:lstStyle/>
        <a:p>
          <a:endParaRPr lang="ru-RU"/>
        </a:p>
      </dgm:t>
    </dgm:pt>
    <dgm:pt modelId="{E3945633-2415-466E-90DE-C28A03BF00D5}" type="sibTrans" cxnId="{E2672547-F42B-402E-A85A-88F21B55917C}">
      <dgm:prSet/>
      <dgm:spPr/>
      <dgm:t>
        <a:bodyPr/>
        <a:lstStyle/>
        <a:p>
          <a:endParaRPr lang="ru-RU"/>
        </a:p>
      </dgm:t>
    </dgm:pt>
    <dgm:pt modelId="{885FB32D-962C-4FA7-B33A-B412C2D07218}">
      <dgm:prSet custT="1"/>
      <dgm:spPr/>
      <dgm:t>
        <a:bodyPr/>
        <a:lstStyle/>
        <a:p>
          <a:pPr algn="just"/>
          <a:r>
            <a:rPr lang="ru-RU"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Подпрограмма «Поддержка мероприятий, проводимых для пожилых людей в Черемховском районном муниципальном образовании» на сумму 195,0 тыс. руб. включает расходы на организацию мероприятий, посвященных празднованию Дня победы, Дня пожилых людей, Декаде инвалидов, а также чествование участников ВОВ и ветеранов администрации в юбилейные даты, граждан старше 90 лет в дни рождения</a:t>
          </a:r>
        </a:p>
      </dgm:t>
    </dgm:pt>
    <dgm:pt modelId="{1E9CE0A7-22A7-42F1-9CE8-B94BD897D8E2}" type="parTrans" cxnId="{86671F74-0C73-4609-AFCA-D41A447776CB}">
      <dgm:prSet/>
      <dgm:spPr/>
      <dgm:t>
        <a:bodyPr/>
        <a:lstStyle/>
        <a:p>
          <a:endParaRPr lang="ru-RU"/>
        </a:p>
      </dgm:t>
    </dgm:pt>
    <dgm:pt modelId="{2917C73A-7A42-4015-9880-7E2A2A04E6C7}" type="sibTrans" cxnId="{86671F74-0C73-4609-AFCA-D41A447776CB}">
      <dgm:prSet/>
      <dgm:spPr/>
      <dgm:t>
        <a:bodyPr/>
        <a:lstStyle/>
        <a:p>
          <a:endParaRPr lang="ru-RU"/>
        </a:p>
      </dgm:t>
    </dgm:pt>
    <dgm:pt modelId="{31DB5344-76FB-4DE6-BEFE-AEC544D3102F}" type="pres">
      <dgm:prSet presAssocID="{52964635-B938-4F1B-A5A9-E65A5173FB40}" presName="linear" presStyleCnt="0">
        <dgm:presLayoutVars>
          <dgm:dir/>
          <dgm:resizeHandles val="exact"/>
        </dgm:presLayoutVars>
      </dgm:prSet>
      <dgm:spPr/>
    </dgm:pt>
    <dgm:pt modelId="{9BD1020B-9BC1-4BF8-81C1-AEAC8B010957}" type="pres">
      <dgm:prSet presAssocID="{DA5A1B3E-B2B2-49F3-BC97-EA5D2592C207}" presName="comp" presStyleCnt="0"/>
      <dgm:spPr/>
    </dgm:pt>
    <dgm:pt modelId="{D01394F0-8B8F-4465-8129-261B544D5861}" type="pres">
      <dgm:prSet presAssocID="{DA5A1B3E-B2B2-49F3-BC97-EA5D2592C207}" presName="box" presStyleLbl="node1" presStyleIdx="0" presStyleCnt="2"/>
      <dgm:spPr/>
    </dgm:pt>
    <dgm:pt modelId="{88375A83-FFA5-48B6-ADE2-5A9201ED95D4}" type="pres">
      <dgm:prSet presAssocID="{DA5A1B3E-B2B2-49F3-BC97-EA5D2592C207}" presName="img" presStyleLbl="fgImgPlace1" presStyleIdx="0" presStyleCnt="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3000" r="-13000"/>
          </a:stretch>
        </a:blipFill>
      </dgm:spPr>
      <dgm:extLst>
        <a:ext uri="{E40237B7-FDA0-4F09-8148-C483321AD2D9}">
          <dgm14:cNvPr xmlns:dgm14="http://schemas.microsoft.com/office/drawing/2010/diagram" id="0" name="" descr="Мужчина с тростью со сплошной заливкой"/>
        </a:ext>
      </dgm:extLst>
    </dgm:pt>
    <dgm:pt modelId="{BBC2E8AE-4C7D-4FDC-830A-8E0D15B7BBA3}" type="pres">
      <dgm:prSet presAssocID="{DA5A1B3E-B2B2-49F3-BC97-EA5D2592C207}" presName="text" presStyleLbl="node1" presStyleIdx="0" presStyleCnt="2">
        <dgm:presLayoutVars>
          <dgm:bulletEnabled val="1"/>
        </dgm:presLayoutVars>
      </dgm:prSet>
      <dgm:spPr/>
    </dgm:pt>
    <dgm:pt modelId="{0C350D36-3B05-4A93-A12E-B0CC3856209E}" type="pres">
      <dgm:prSet presAssocID="{E3945633-2415-466E-90DE-C28A03BF00D5}" presName="spacer" presStyleCnt="0"/>
      <dgm:spPr/>
    </dgm:pt>
    <dgm:pt modelId="{4BED74F3-ACF1-4460-9957-0E4D87E37BE2}" type="pres">
      <dgm:prSet presAssocID="{885FB32D-962C-4FA7-B33A-B412C2D07218}" presName="comp" presStyleCnt="0"/>
      <dgm:spPr/>
    </dgm:pt>
    <dgm:pt modelId="{9E33BAD2-9EDC-4F52-9DB4-98B73DB3B7AC}" type="pres">
      <dgm:prSet presAssocID="{885FB32D-962C-4FA7-B33A-B412C2D07218}" presName="box" presStyleLbl="node1" presStyleIdx="1" presStyleCnt="2"/>
      <dgm:spPr/>
    </dgm:pt>
    <dgm:pt modelId="{846BAC3B-A033-4B9F-BAA6-EF47C618A67A}" type="pres">
      <dgm:prSet presAssocID="{885FB32D-962C-4FA7-B33A-B412C2D07218}" presName="img" presStyleLbl="fgImgPlace1" presStyleIdx="1" presStyleCnt="2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3000" r="-13000"/>
          </a:stretch>
        </a:blipFill>
      </dgm:spPr>
      <dgm:extLst>
        <a:ext uri="{E40237B7-FDA0-4F09-8148-C483321AD2D9}">
          <dgm14:cNvPr xmlns:dgm14="http://schemas.microsoft.com/office/drawing/2010/diagram" id="0" name="" descr="Хлопать в ладоши со сплошной заливкой"/>
        </a:ext>
      </dgm:extLst>
    </dgm:pt>
    <dgm:pt modelId="{1A00672B-33CF-4C58-AAC3-859DA4863767}" type="pres">
      <dgm:prSet presAssocID="{885FB32D-962C-4FA7-B33A-B412C2D07218}" presName="text" presStyleLbl="node1" presStyleIdx="1" presStyleCnt="2">
        <dgm:presLayoutVars>
          <dgm:bulletEnabled val="1"/>
        </dgm:presLayoutVars>
      </dgm:prSet>
      <dgm:spPr/>
    </dgm:pt>
  </dgm:ptLst>
  <dgm:cxnLst>
    <dgm:cxn modelId="{BE08945F-5373-43DA-B85F-ACCDE05B9DF4}" type="presOf" srcId="{DA5A1B3E-B2B2-49F3-BC97-EA5D2592C207}" destId="{BBC2E8AE-4C7D-4FDC-830A-8E0D15B7BBA3}" srcOrd="1" destOrd="0" presId="urn:microsoft.com/office/officeart/2005/8/layout/vList4"/>
    <dgm:cxn modelId="{E2672547-F42B-402E-A85A-88F21B55917C}" srcId="{52964635-B938-4F1B-A5A9-E65A5173FB40}" destId="{DA5A1B3E-B2B2-49F3-BC97-EA5D2592C207}" srcOrd="0" destOrd="0" parTransId="{215446CE-A2AD-4468-86B5-9018B0425AAC}" sibTransId="{E3945633-2415-466E-90DE-C28A03BF00D5}"/>
    <dgm:cxn modelId="{86671F74-0C73-4609-AFCA-D41A447776CB}" srcId="{52964635-B938-4F1B-A5A9-E65A5173FB40}" destId="{885FB32D-962C-4FA7-B33A-B412C2D07218}" srcOrd="1" destOrd="0" parTransId="{1E9CE0A7-22A7-42F1-9CE8-B94BD897D8E2}" sibTransId="{2917C73A-7A42-4015-9880-7E2A2A04E6C7}"/>
    <dgm:cxn modelId="{2B53AE76-7E20-4E2E-A49B-DCA41AE38428}" type="presOf" srcId="{DA5A1B3E-B2B2-49F3-BC97-EA5D2592C207}" destId="{D01394F0-8B8F-4465-8129-261B544D5861}" srcOrd="0" destOrd="0" presId="urn:microsoft.com/office/officeart/2005/8/layout/vList4"/>
    <dgm:cxn modelId="{9EE13B7F-176B-439F-8CA8-9EE9A5C3C260}" type="presOf" srcId="{885FB32D-962C-4FA7-B33A-B412C2D07218}" destId="{9E33BAD2-9EDC-4F52-9DB4-98B73DB3B7AC}" srcOrd="0" destOrd="0" presId="urn:microsoft.com/office/officeart/2005/8/layout/vList4"/>
    <dgm:cxn modelId="{8C0E76C1-7F20-48A2-B586-655354237AD7}" type="presOf" srcId="{52964635-B938-4F1B-A5A9-E65A5173FB40}" destId="{31DB5344-76FB-4DE6-BEFE-AEC544D3102F}" srcOrd="0" destOrd="0" presId="urn:microsoft.com/office/officeart/2005/8/layout/vList4"/>
    <dgm:cxn modelId="{27BF3FD0-D6C0-4E64-8C7F-649081B13BEC}" type="presOf" srcId="{885FB32D-962C-4FA7-B33A-B412C2D07218}" destId="{1A00672B-33CF-4C58-AAC3-859DA4863767}" srcOrd="1" destOrd="0" presId="urn:microsoft.com/office/officeart/2005/8/layout/vList4"/>
    <dgm:cxn modelId="{5FA53506-6BA7-46AB-BE79-001DAEC31EFF}" type="presParOf" srcId="{31DB5344-76FB-4DE6-BEFE-AEC544D3102F}" destId="{9BD1020B-9BC1-4BF8-81C1-AEAC8B010957}" srcOrd="0" destOrd="0" presId="urn:microsoft.com/office/officeart/2005/8/layout/vList4"/>
    <dgm:cxn modelId="{C4A751C5-98CE-45F2-B08E-4402A707529F}" type="presParOf" srcId="{9BD1020B-9BC1-4BF8-81C1-AEAC8B010957}" destId="{D01394F0-8B8F-4465-8129-261B544D5861}" srcOrd="0" destOrd="0" presId="urn:microsoft.com/office/officeart/2005/8/layout/vList4"/>
    <dgm:cxn modelId="{D90B79C0-FA76-4679-B571-D60A9FFDC275}" type="presParOf" srcId="{9BD1020B-9BC1-4BF8-81C1-AEAC8B010957}" destId="{88375A83-FFA5-48B6-ADE2-5A9201ED95D4}" srcOrd="1" destOrd="0" presId="urn:microsoft.com/office/officeart/2005/8/layout/vList4"/>
    <dgm:cxn modelId="{1C85FA4F-2C0B-4F68-8335-DECC4D0D635D}" type="presParOf" srcId="{9BD1020B-9BC1-4BF8-81C1-AEAC8B010957}" destId="{BBC2E8AE-4C7D-4FDC-830A-8E0D15B7BBA3}" srcOrd="2" destOrd="0" presId="urn:microsoft.com/office/officeart/2005/8/layout/vList4"/>
    <dgm:cxn modelId="{5368402E-5FD4-4694-ADA8-4925019A567B}" type="presParOf" srcId="{31DB5344-76FB-4DE6-BEFE-AEC544D3102F}" destId="{0C350D36-3B05-4A93-A12E-B0CC3856209E}" srcOrd="1" destOrd="0" presId="urn:microsoft.com/office/officeart/2005/8/layout/vList4"/>
    <dgm:cxn modelId="{438F3B0E-A673-4277-BA66-6F385D58887B}" type="presParOf" srcId="{31DB5344-76FB-4DE6-BEFE-AEC544D3102F}" destId="{4BED74F3-ACF1-4460-9957-0E4D87E37BE2}" srcOrd="2" destOrd="0" presId="urn:microsoft.com/office/officeart/2005/8/layout/vList4"/>
    <dgm:cxn modelId="{6FB7FEB5-8C1B-4FB3-80D8-27AB444960AD}" type="presParOf" srcId="{4BED74F3-ACF1-4460-9957-0E4D87E37BE2}" destId="{9E33BAD2-9EDC-4F52-9DB4-98B73DB3B7AC}" srcOrd="0" destOrd="0" presId="urn:microsoft.com/office/officeart/2005/8/layout/vList4"/>
    <dgm:cxn modelId="{B3C2B0E3-904C-4A88-AE4D-C33420AD0346}" type="presParOf" srcId="{4BED74F3-ACF1-4460-9957-0E4D87E37BE2}" destId="{846BAC3B-A033-4B9F-BAA6-EF47C618A67A}" srcOrd="1" destOrd="0" presId="urn:microsoft.com/office/officeart/2005/8/layout/vList4"/>
    <dgm:cxn modelId="{3FEFAEA0-9638-4EE4-A28E-76B6A62D5932}" type="presParOf" srcId="{4BED74F3-ACF1-4460-9957-0E4D87E37BE2}" destId="{1A00672B-33CF-4C58-AAC3-859DA486376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6CAFBB-455E-4E22-8715-C1069813FDE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01FB9E-0CE6-4BCB-A639-A5B48A57D25F}">
      <dgm:prSet/>
      <dgm:spPr/>
      <dgm:t>
        <a:bodyPr/>
        <a:lstStyle/>
        <a:p>
          <a:pPr algn="ctr"/>
          <a:r>
            <a: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обеспечение деятельности органов местного самоуправления</a:t>
          </a:r>
        </a:p>
      </dgm:t>
    </dgm:pt>
    <dgm:pt modelId="{EF1B493A-2762-47AB-B44C-22D91CFDBFF3}" type="parTrans" cxnId="{5967A970-2D56-463E-8817-B0294BAAE74A}">
      <dgm:prSet/>
      <dgm:spPr/>
      <dgm:t>
        <a:bodyPr/>
        <a:lstStyle/>
        <a:p>
          <a:pPr algn="ctr"/>
          <a:endParaRPr lang="ru-RU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A27B90AD-6F0D-4B25-964A-3FCEE7948951}" type="sibTrans" cxnId="{5967A970-2D56-463E-8817-B0294BAAE74A}">
      <dgm:prSet/>
      <dgm:spPr/>
      <dgm:t>
        <a:bodyPr/>
        <a:lstStyle/>
        <a:p>
          <a:pPr algn="ctr"/>
          <a:endParaRPr lang="ru-RU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0D62533A-62A0-42C8-8581-859C08E62F0C}">
      <dgm:prSet/>
      <dgm:spPr/>
      <dgm:t>
        <a:bodyPr/>
        <a:lstStyle/>
        <a:p>
          <a:pPr algn="ctr"/>
          <a:r>
            <a: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ликвидация последствий чрезвычайной ситуации, связанной с дождевым паводком в июле 2023 года за счет средств резервного фонда администрации Черемховского района на выполнение работ по ремонту подвесного пешеходного моста на территории Онотского поселения</a:t>
          </a:r>
        </a:p>
      </dgm:t>
    </dgm:pt>
    <dgm:pt modelId="{19264914-0959-4253-8CB9-845D755A1B67}" type="parTrans" cxnId="{B9AC1D92-C5B9-4A6F-A4D1-EB8CE4E93C50}">
      <dgm:prSet/>
      <dgm:spPr/>
      <dgm:t>
        <a:bodyPr/>
        <a:lstStyle/>
        <a:p>
          <a:pPr algn="ctr"/>
          <a:endParaRPr lang="ru-RU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0B84C3A5-DCD8-416D-AF61-E5847D2D52DC}" type="sibTrans" cxnId="{B9AC1D92-C5B9-4A6F-A4D1-EB8CE4E93C50}">
      <dgm:prSet/>
      <dgm:spPr/>
      <dgm:t>
        <a:bodyPr/>
        <a:lstStyle/>
        <a:p>
          <a:pPr algn="ctr"/>
          <a:endParaRPr lang="ru-RU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7CC4C51F-4262-4788-A269-6FCB01DFF4A0}">
      <dgm:prSet/>
      <dgm:spPr/>
      <dgm:t>
        <a:bodyPr/>
        <a:lstStyle/>
        <a:p>
          <a:pPr algn="ctr"/>
          <a:r>
            <a: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финансовое обеспечение выборов в представительный орган района (в связи со сложением полномочий депутата);</a:t>
          </a:r>
        </a:p>
      </dgm:t>
    </dgm:pt>
    <dgm:pt modelId="{1ABCF626-3AF2-43C6-BA3D-5BE3F0E31716}" type="parTrans" cxnId="{2598224C-DA96-4253-A082-256F614D42BE}">
      <dgm:prSet/>
      <dgm:spPr/>
      <dgm:t>
        <a:bodyPr/>
        <a:lstStyle/>
        <a:p>
          <a:pPr algn="ctr"/>
          <a:endParaRPr lang="ru-RU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124A90C7-48B3-45B0-89F8-9F65D26D898B}" type="sibTrans" cxnId="{2598224C-DA96-4253-A082-256F614D42BE}">
      <dgm:prSet/>
      <dgm:spPr/>
      <dgm:t>
        <a:bodyPr/>
        <a:lstStyle/>
        <a:p>
          <a:pPr algn="ctr"/>
          <a:endParaRPr lang="ru-RU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7F869B7B-41D7-4D1C-A286-1B26F454BF47}">
      <dgm:prSet/>
      <dgm:spPr/>
      <dgm:t>
        <a:bodyPr/>
        <a:lstStyle/>
        <a:p>
          <a:pPr algn="ctr"/>
          <a:r>
            <a: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формирование резерва материальных ресурсов для ликвидации последствий чрезвычайных ситуаций природного и техногенного характера в сумме 52,0 тыс. руб.;</a:t>
          </a:r>
        </a:p>
      </dgm:t>
    </dgm:pt>
    <dgm:pt modelId="{74498AB3-8A84-44A6-AC2D-D15E7162C5ED}" type="parTrans" cxnId="{2DE52756-8A67-4A5E-9AC0-556E4430A95A}">
      <dgm:prSet/>
      <dgm:spPr/>
      <dgm:t>
        <a:bodyPr/>
        <a:lstStyle/>
        <a:p>
          <a:pPr algn="ctr"/>
          <a:endParaRPr lang="ru-RU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4B75587B-A388-4508-BA3F-1E775353CA04}" type="sibTrans" cxnId="{2DE52756-8A67-4A5E-9AC0-556E4430A95A}">
      <dgm:prSet/>
      <dgm:spPr/>
      <dgm:t>
        <a:bodyPr/>
        <a:lstStyle/>
        <a:p>
          <a:pPr algn="ctr"/>
          <a:endParaRPr lang="ru-RU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1CBA3C04-11F5-4C1F-8E21-EE40C20E2D31}">
      <dgm:prSet/>
      <dgm:spPr/>
      <dgm:t>
        <a:bodyPr/>
        <a:lstStyle/>
        <a:p>
          <a:pPr algn="ctr"/>
          <a:r>
            <a: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реализация мероприятий, направленных на обеспечение секретности и защиты государственной тайны в Администрации Черемховского районного муниципального образования</a:t>
          </a:r>
        </a:p>
      </dgm:t>
    </dgm:pt>
    <dgm:pt modelId="{91A12BC9-CBCE-4206-B3E3-D619A7F01A7B}" type="parTrans" cxnId="{C94DB5E6-757A-46B7-BB08-27F0D539E1E9}">
      <dgm:prSet/>
      <dgm:spPr/>
      <dgm:t>
        <a:bodyPr/>
        <a:lstStyle/>
        <a:p>
          <a:pPr algn="ctr"/>
          <a:endParaRPr lang="ru-RU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2B6EDA0D-56ED-4E1F-BF59-81FCCE26D8A3}" type="sibTrans" cxnId="{C94DB5E6-757A-46B7-BB08-27F0D539E1E9}">
      <dgm:prSet/>
      <dgm:spPr/>
      <dgm:t>
        <a:bodyPr/>
        <a:lstStyle/>
        <a:p>
          <a:pPr algn="ctr"/>
          <a:endParaRPr lang="ru-RU">
            <a:latin typeface="Microsoft Sans Serif" panose="020B0604020202020204" pitchFamily="34" charset="0"/>
            <a:ea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1153C5A9-3DBC-4A55-B58E-EE24D961C4E4}" type="pres">
      <dgm:prSet presAssocID="{5D6CAFBB-455E-4E22-8715-C1069813FDE8}" presName="Name0" presStyleCnt="0">
        <dgm:presLayoutVars>
          <dgm:chMax val="7"/>
          <dgm:chPref val="7"/>
          <dgm:dir/>
        </dgm:presLayoutVars>
      </dgm:prSet>
      <dgm:spPr/>
    </dgm:pt>
    <dgm:pt modelId="{EE947D28-350A-44D0-917C-F86A9D900494}" type="pres">
      <dgm:prSet presAssocID="{5D6CAFBB-455E-4E22-8715-C1069813FDE8}" presName="Name1" presStyleCnt="0"/>
      <dgm:spPr/>
    </dgm:pt>
    <dgm:pt modelId="{9587D23F-6EFE-45A3-BE3A-B5183A3FDC2C}" type="pres">
      <dgm:prSet presAssocID="{5D6CAFBB-455E-4E22-8715-C1069813FDE8}" presName="cycle" presStyleCnt="0"/>
      <dgm:spPr/>
    </dgm:pt>
    <dgm:pt modelId="{1EA04ABF-1854-4043-BD20-DAA7217E9017}" type="pres">
      <dgm:prSet presAssocID="{5D6CAFBB-455E-4E22-8715-C1069813FDE8}" presName="srcNode" presStyleLbl="node1" presStyleIdx="0" presStyleCnt="5"/>
      <dgm:spPr/>
    </dgm:pt>
    <dgm:pt modelId="{492F1CEA-6DA5-40F5-9CDA-C578B822A73C}" type="pres">
      <dgm:prSet presAssocID="{5D6CAFBB-455E-4E22-8715-C1069813FDE8}" presName="conn" presStyleLbl="parChTrans1D2" presStyleIdx="0" presStyleCnt="1"/>
      <dgm:spPr/>
    </dgm:pt>
    <dgm:pt modelId="{AAC6A17E-4F03-4903-9BD8-1CB3CECC742D}" type="pres">
      <dgm:prSet presAssocID="{5D6CAFBB-455E-4E22-8715-C1069813FDE8}" presName="extraNode" presStyleLbl="node1" presStyleIdx="0" presStyleCnt="5"/>
      <dgm:spPr/>
    </dgm:pt>
    <dgm:pt modelId="{1D518AD1-0A37-412C-A4E7-8055EE91C544}" type="pres">
      <dgm:prSet presAssocID="{5D6CAFBB-455E-4E22-8715-C1069813FDE8}" presName="dstNode" presStyleLbl="node1" presStyleIdx="0" presStyleCnt="5"/>
      <dgm:spPr/>
    </dgm:pt>
    <dgm:pt modelId="{22EC96EE-C100-40C5-BACB-9D4C34ED0AD9}" type="pres">
      <dgm:prSet presAssocID="{A201FB9E-0CE6-4BCB-A639-A5B48A57D25F}" presName="text_1" presStyleLbl="node1" presStyleIdx="0" presStyleCnt="5">
        <dgm:presLayoutVars>
          <dgm:bulletEnabled val="1"/>
        </dgm:presLayoutVars>
      </dgm:prSet>
      <dgm:spPr/>
    </dgm:pt>
    <dgm:pt modelId="{15B567F1-EC1F-4643-94EC-5AD3B18FA166}" type="pres">
      <dgm:prSet presAssocID="{A201FB9E-0CE6-4BCB-A639-A5B48A57D25F}" presName="accent_1" presStyleCnt="0"/>
      <dgm:spPr/>
    </dgm:pt>
    <dgm:pt modelId="{068B22DA-94FC-46E8-81E2-1ECEC383C596}" type="pres">
      <dgm:prSet presAssocID="{A201FB9E-0CE6-4BCB-A639-A5B48A57D25F}" presName="accentRepeatNode" presStyleLbl="solidFgAcc1" presStyleIdx="0" presStyleCnt="5" custScaleX="111988" custScaleY="114118"/>
      <dgm:spPr/>
    </dgm:pt>
    <dgm:pt modelId="{EACE67EA-0FCF-4C8A-831E-66F386B36F81}" type="pres">
      <dgm:prSet presAssocID="{0D62533A-62A0-42C8-8581-859C08E62F0C}" presName="text_2" presStyleLbl="node1" presStyleIdx="1" presStyleCnt="5">
        <dgm:presLayoutVars>
          <dgm:bulletEnabled val="1"/>
        </dgm:presLayoutVars>
      </dgm:prSet>
      <dgm:spPr/>
    </dgm:pt>
    <dgm:pt modelId="{BD1BAC7B-EBAC-4255-AF8B-27C1A4695AEA}" type="pres">
      <dgm:prSet presAssocID="{0D62533A-62A0-42C8-8581-859C08E62F0C}" presName="accent_2" presStyleCnt="0"/>
      <dgm:spPr/>
    </dgm:pt>
    <dgm:pt modelId="{B80E6A5C-31E9-4C99-A99A-DC87D3BE47F1}" type="pres">
      <dgm:prSet presAssocID="{0D62533A-62A0-42C8-8581-859C08E62F0C}" presName="accentRepeatNode" presStyleLbl="solidFgAcc1" presStyleIdx="1" presStyleCnt="5"/>
      <dgm:spPr/>
    </dgm:pt>
    <dgm:pt modelId="{3129E4E3-F4C4-497F-889D-54D587768766}" type="pres">
      <dgm:prSet presAssocID="{7CC4C51F-4262-4788-A269-6FCB01DFF4A0}" presName="text_3" presStyleLbl="node1" presStyleIdx="2" presStyleCnt="5">
        <dgm:presLayoutVars>
          <dgm:bulletEnabled val="1"/>
        </dgm:presLayoutVars>
      </dgm:prSet>
      <dgm:spPr/>
    </dgm:pt>
    <dgm:pt modelId="{BDA17A5B-8C60-48F6-B5FA-7E691F519028}" type="pres">
      <dgm:prSet presAssocID="{7CC4C51F-4262-4788-A269-6FCB01DFF4A0}" presName="accent_3" presStyleCnt="0"/>
      <dgm:spPr/>
    </dgm:pt>
    <dgm:pt modelId="{483BFCFB-6367-438F-9B4C-0096835E2412}" type="pres">
      <dgm:prSet presAssocID="{7CC4C51F-4262-4788-A269-6FCB01DFF4A0}" presName="accentRepeatNode" presStyleLbl="solidFgAcc1" presStyleIdx="2" presStyleCnt="5"/>
      <dgm:spPr/>
    </dgm:pt>
    <dgm:pt modelId="{DE13F12F-DFC6-4102-8E35-00313F929FDB}" type="pres">
      <dgm:prSet presAssocID="{7F869B7B-41D7-4D1C-A286-1B26F454BF47}" presName="text_4" presStyleLbl="node1" presStyleIdx="3" presStyleCnt="5">
        <dgm:presLayoutVars>
          <dgm:bulletEnabled val="1"/>
        </dgm:presLayoutVars>
      </dgm:prSet>
      <dgm:spPr/>
    </dgm:pt>
    <dgm:pt modelId="{52929D07-7661-46F5-8C19-D52DCA2FDE80}" type="pres">
      <dgm:prSet presAssocID="{7F869B7B-41D7-4D1C-A286-1B26F454BF47}" presName="accent_4" presStyleCnt="0"/>
      <dgm:spPr/>
    </dgm:pt>
    <dgm:pt modelId="{E8F4CE1E-4FCC-400B-A936-A47426DCACC9}" type="pres">
      <dgm:prSet presAssocID="{7F869B7B-41D7-4D1C-A286-1B26F454BF47}" presName="accentRepeatNode" presStyleLbl="solidFgAcc1" presStyleIdx="3" presStyleCnt="5"/>
      <dgm:spPr/>
    </dgm:pt>
    <dgm:pt modelId="{E87D35E8-C383-48A5-B5C0-F6146EE87EFA}" type="pres">
      <dgm:prSet presAssocID="{1CBA3C04-11F5-4C1F-8E21-EE40C20E2D31}" presName="text_5" presStyleLbl="node1" presStyleIdx="4" presStyleCnt="5">
        <dgm:presLayoutVars>
          <dgm:bulletEnabled val="1"/>
        </dgm:presLayoutVars>
      </dgm:prSet>
      <dgm:spPr/>
    </dgm:pt>
    <dgm:pt modelId="{EFA27461-5071-4F24-92E2-4E63268AA7B1}" type="pres">
      <dgm:prSet presAssocID="{1CBA3C04-11F5-4C1F-8E21-EE40C20E2D31}" presName="accent_5" presStyleCnt="0"/>
      <dgm:spPr/>
    </dgm:pt>
    <dgm:pt modelId="{F32C2B06-86D3-401A-8742-840D73D1F104}" type="pres">
      <dgm:prSet presAssocID="{1CBA3C04-11F5-4C1F-8E21-EE40C20E2D31}" presName="accentRepeatNode" presStyleLbl="solidFgAcc1" presStyleIdx="4" presStyleCnt="5"/>
      <dgm:spPr/>
    </dgm:pt>
  </dgm:ptLst>
  <dgm:cxnLst>
    <dgm:cxn modelId="{0BD3D605-E3D8-43F8-8DE6-535FAC6ABC69}" type="presOf" srcId="{7CC4C51F-4262-4788-A269-6FCB01DFF4A0}" destId="{3129E4E3-F4C4-497F-889D-54D587768766}" srcOrd="0" destOrd="0" presId="urn:microsoft.com/office/officeart/2008/layout/VerticalCurvedList"/>
    <dgm:cxn modelId="{2A79C619-2E7B-4AFB-A49F-3CB5273388AD}" type="presOf" srcId="{1CBA3C04-11F5-4C1F-8E21-EE40C20E2D31}" destId="{E87D35E8-C383-48A5-B5C0-F6146EE87EFA}" srcOrd="0" destOrd="0" presId="urn:microsoft.com/office/officeart/2008/layout/VerticalCurvedList"/>
    <dgm:cxn modelId="{DBAE0936-5E20-46F5-9EDE-9D2B6FABFE6C}" type="presOf" srcId="{A201FB9E-0CE6-4BCB-A639-A5B48A57D25F}" destId="{22EC96EE-C100-40C5-BACB-9D4C34ED0AD9}" srcOrd="0" destOrd="0" presId="urn:microsoft.com/office/officeart/2008/layout/VerticalCurvedList"/>
    <dgm:cxn modelId="{501D5238-79BC-4EA5-B321-77743237714F}" type="presOf" srcId="{A27B90AD-6F0D-4B25-964A-3FCEE7948951}" destId="{492F1CEA-6DA5-40F5-9CDA-C578B822A73C}" srcOrd="0" destOrd="0" presId="urn:microsoft.com/office/officeart/2008/layout/VerticalCurvedList"/>
    <dgm:cxn modelId="{2598224C-DA96-4253-A082-256F614D42BE}" srcId="{5D6CAFBB-455E-4E22-8715-C1069813FDE8}" destId="{7CC4C51F-4262-4788-A269-6FCB01DFF4A0}" srcOrd="2" destOrd="0" parTransId="{1ABCF626-3AF2-43C6-BA3D-5BE3F0E31716}" sibTransId="{124A90C7-48B3-45B0-89F8-9F65D26D898B}"/>
    <dgm:cxn modelId="{5967A970-2D56-463E-8817-B0294BAAE74A}" srcId="{5D6CAFBB-455E-4E22-8715-C1069813FDE8}" destId="{A201FB9E-0CE6-4BCB-A639-A5B48A57D25F}" srcOrd="0" destOrd="0" parTransId="{EF1B493A-2762-47AB-B44C-22D91CFDBFF3}" sibTransId="{A27B90AD-6F0D-4B25-964A-3FCEE7948951}"/>
    <dgm:cxn modelId="{2DE52756-8A67-4A5E-9AC0-556E4430A95A}" srcId="{5D6CAFBB-455E-4E22-8715-C1069813FDE8}" destId="{7F869B7B-41D7-4D1C-A286-1B26F454BF47}" srcOrd="3" destOrd="0" parTransId="{74498AB3-8A84-44A6-AC2D-D15E7162C5ED}" sibTransId="{4B75587B-A388-4508-BA3F-1E775353CA04}"/>
    <dgm:cxn modelId="{F9101E57-4FDF-4EAD-BEB7-06F307A24889}" type="presOf" srcId="{7F869B7B-41D7-4D1C-A286-1B26F454BF47}" destId="{DE13F12F-DFC6-4102-8E35-00313F929FDB}" srcOrd="0" destOrd="0" presId="urn:microsoft.com/office/officeart/2008/layout/VerticalCurvedList"/>
    <dgm:cxn modelId="{B9AC1D92-C5B9-4A6F-A4D1-EB8CE4E93C50}" srcId="{5D6CAFBB-455E-4E22-8715-C1069813FDE8}" destId="{0D62533A-62A0-42C8-8581-859C08E62F0C}" srcOrd="1" destOrd="0" parTransId="{19264914-0959-4253-8CB9-845D755A1B67}" sibTransId="{0B84C3A5-DCD8-416D-AF61-E5847D2D52DC}"/>
    <dgm:cxn modelId="{CC9959E2-345D-410A-A990-C89056F4CCF3}" type="presOf" srcId="{5D6CAFBB-455E-4E22-8715-C1069813FDE8}" destId="{1153C5A9-3DBC-4A55-B58E-EE24D961C4E4}" srcOrd="0" destOrd="0" presId="urn:microsoft.com/office/officeart/2008/layout/VerticalCurvedList"/>
    <dgm:cxn modelId="{C94DB5E6-757A-46B7-BB08-27F0D539E1E9}" srcId="{5D6CAFBB-455E-4E22-8715-C1069813FDE8}" destId="{1CBA3C04-11F5-4C1F-8E21-EE40C20E2D31}" srcOrd="4" destOrd="0" parTransId="{91A12BC9-CBCE-4206-B3E3-D619A7F01A7B}" sibTransId="{2B6EDA0D-56ED-4E1F-BF59-81FCCE26D8A3}"/>
    <dgm:cxn modelId="{1B8304F6-88BB-4F7B-B257-D56890124C49}" type="presOf" srcId="{0D62533A-62A0-42C8-8581-859C08E62F0C}" destId="{EACE67EA-0FCF-4C8A-831E-66F386B36F81}" srcOrd="0" destOrd="0" presId="urn:microsoft.com/office/officeart/2008/layout/VerticalCurvedList"/>
    <dgm:cxn modelId="{0FB60ED0-8FFF-4642-8929-B049B4C1CDFD}" type="presParOf" srcId="{1153C5A9-3DBC-4A55-B58E-EE24D961C4E4}" destId="{EE947D28-350A-44D0-917C-F86A9D900494}" srcOrd="0" destOrd="0" presId="urn:microsoft.com/office/officeart/2008/layout/VerticalCurvedList"/>
    <dgm:cxn modelId="{76996E61-187D-4A81-97B5-02D6C0E938CD}" type="presParOf" srcId="{EE947D28-350A-44D0-917C-F86A9D900494}" destId="{9587D23F-6EFE-45A3-BE3A-B5183A3FDC2C}" srcOrd="0" destOrd="0" presId="urn:microsoft.com/office/officeart/2008/layout/VerticalCurvedList"/>
    <dgm:cxn modelId="{57CE906E-D4EF-48AC-9901-AA9D46A4BAC9}" type="presParOf" srcId="{9587D23F-6EFE-45A3-BE3A-B5183A3FDC2C}" destId="{1EA04ABF-1854-4043-BD20-DAA7217E9017}" srcOrd="0" destOrd="0" presId="urn:microsoft.com/office/officeart/2008/layout/VerticalCurvedList"/>
    <dgm:cxn modelId="{E4F10CDA-CE08-4B2A-B8B3-339E547BB6C2}" type="presParOf" srcId="{9587D23F-6EFE-45A3-BE3A-B5183A3FDC2C}" destId="{492F1CEA-6DA5-40F5-9CDA-C578B822A73C}" srcOrd="1" destOrd="0" presId="urn:microsoft.com/office/officeart/2008/layout/VerticalCurvedList"/>
    <dgm:cxn modelId="{7F949293-85B3-4401-8828-1C5AB6BE2D10}" type="presParOf" srcId="{9587D23F-6EFE-45A3-BE3A-B5183A3FDC2C}" destId="{AAC6A17E-4F03-4903-9BD8-1CB3CECC742D}" srcOrd="2" destOrd="0" presId="urn:microsoft.com/office/officeart/2008/layout/VerticalCurvedList"/>
    <dgm:cxn modelId="{0C878704-1680-40D4-99EC-1E5C0873C3B4}" type="presParOf" srcId="{9587D23F-6EFE-45A3-BE3A-B5183A3FDC2C}" destId="{1D518AD1-0A37-412C-A4E7-8055EE91C544}" srcOrd="3" destOrd="0" presId="urn:microsoft.com/office/officeart/2008/layout/VerticalCurvedList"/>
    <dgm:cxn modelId="{2BFE495C-8741-42FF-B685-26293AE06940}" type="presParOf" srcId="{EE947D28-350A-44D0-917C-F86A9D900494}" destId="{22EC96EE-C100-40C5-BACB-9D4C34ED0AD9}" srcOrd="1" destOrd="0" presId="urn:microsoft.com/office/officeart/2008/layout/VerticalCurvedList"/>
    <dgm:cxn modelId="{BCEE7135-D4DB-4444-B5BF-310D0A31D3CC}" type="presParOf" srcId="{EE947D28-350A-44D0-917C-F86A9D900494}" destId="{15B567F1-EC1F-4643-94EC-5AD3B18FA166}" srcOrd="2" destOrd="0" presId="urn:microsoft.com/office/officeart/2008/layout/VerticalCurvedList"/>
    <dgm:cxn modelId="{FAF7425F-B02E-4461-AC59-D0CE19D9ECB9}" type="presParOf" srcId="{15B567F1-EC1F-4643-94EC-5AD3B18FA166}" destId="{068B22DA-94FC-46E8-81E2-1ECEC383C596}" srcOrd="0" destOrd="0" presId="urn:microsoft.com/office/officeart/2008/layout/VerticalCurvedList"/>
    <dgm:cxn modelId="{0282B450-6E21-498B-B653-2D97F4AE01C5}" type="presParOf" srcId="{EE947D28-350A-44D0-917C-F86A9D900494}" destId="{EACE67EA-0FCF-4C8A-831E-66F386B36F81}" srcOrd="3" destOrd="0" presId="urn:microsoft.com/office/officeart/2008/layout/VerticalCurvedList"/>
    <dgm:cxn modelId="{AF3B1F79-48C3-46F9-AC41-856E0CFE4B99}" type="presParOf" srcId="{EE947D28-350A-44D0-917C-F86A9D900494}" destId="{BD1BAC7B-EBAC-4255-AF8B-27C1A4695AEA}" srcOrd="4" destOrd="0" presId="urn:microsoft.com/office/officeart/2008/layout/VerticalCurvedList"/>
    <dgm:cxn modelId="{109BDD75-366C-45BE-B848-B36BE29FF8FA}" type="presParOf" srcId="{BD1BAC7B-EBAC-4255-AF8B-27C1A4695AEA}" destId="{B80E6A5C-31E9-4C99-A99A-DC87D3BE47F1}" srcOrd="0" destOrd="0" presId="urn:microsoft.com/office/officeart/2008/layout/VerticalCurvedList"/>
    <dgm:cxn modelId="{5A0F2269-FF07-42AE-B587-E4D1653A68AE}" type="presParOf" srcId="{EE947D28-350A-44D0-917C-F86A9D900494}" destId="{3129E4E3-F4C4-497F-889D-54D587768766}" srcOrd="5" destOrd="0" presId="urn:microsoft.com/office/officeart/2008/layout/VerticalCurvedList"/>
    <dgm:cxn modelId="{2771CF1E-496B-44C9-983C-FE57CAF7FECB}" type="presParOf" srcId="{EE947D28-350A-44D0-917C-F86A9D900494}" destId="{BDA17A5B-8C60-48F6-B5FA-7E691F519028}" srcOrd="6" destOrd="0" presId="urn:microsoft.com/office/officeart/2008/layout/VerticalCurvedList"/>
    <dgm:cxn modelId="{0706E574-EDA2-4691-BDB2-2F4B140B9222}" type="presParOf" srcId="{BDA17A5B-8C60-48F6-B5FA-7E691F519028}" destId="{483BFCFB-6367-438F-9B4C-0096835E2412}" srcOrd="0" destOrd="0" presId="urn:microsoft.com/office/officeart/2008/layout/VerticalCurvedList"/>
    <dgm:cxn modelId="{DB239E07-8505-44A4-9021-0F5FA3573311}" type="presParOf" srcId="{EE947D28-350A-44D0-917C-F86A9D900494}" destId="{DE13F12F-DFC6-4102-8E35-00313F929FDB}" srcOrd="7" destOrd="0" presId="urn:microsoft.com/office/officeart/2008/layout/VerticalCurvedList"/>
    <dgm:cxn modelId="{C1D2A201-77BB-47A5-ABCD-E279ACF00D77}" type="presParOf" srcId="{EE947D28-350A-44D0-917C-F86A9D900494}" destId="{52929D07-7661-46F5-8C19-D52DCA2FDE80}" srcOrd="8" destOrd="0" presId="urn:microsoft.com/office/officeart/2008/layout/VerticalCurvedList"/>
    <dgm:cxn modelId="{FBEA4DE0-6941-417B-9163-C0A9FA6FAA99}" type="presParOf" srcId="{52929D07-7661-46F5-8C19-D52DCA2FDE80}" destId="{E8F4CE1E-4FCC-400B-A936-A47426DCACC9}" srcOrd="0" destOrd="0" presId="urn:microsoft.com/office/officeart/2008/layout/VerticalCurvedList"/>
    <dgm:cxn modelId="{03A6D1A3-0D5A-42C7-9AAA-22EFD598B205}" type="presParOf" srcId="{EE947D28-350A-44D0-917C-F86A9D900494}" destId="{E87D35E8-C383-48A5-B5C0-F6146EE87EFA}" srcOrd="9" destOrd="0" presId="urn:microsoft.com/office/officeart/2008/layout/VerticalCurvedList"/>
    <dgm:cxn modelId="{874EA648-4171-4488-B778-3CF6366D95B8}" type="presParOf" srcId="{EE947D28-350A-44D0-917C-F86A9D900494}" destId="{EFA27461-5071-4F24-92E2-4E63268AA7B1}" srcOrd="10" destOrd="0" presId="urn:microsoft.com/office/officeart/2008/layout/VerticalCurvedList"/>
    <dgm:cxn modelId="{3A2D54AC-586E-4DFA-ACA6-56F1BAAB34CB}" type="presParOf" srcId="{EFA27461-5071-4F24-92E2-4E63268AA7B1}" destId="{F32C2B06-86D3-401A-8742-840D73D1F1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F8EE5-990F-46AC-AA68-B97917271285}">
      <dsp:nvSpPr>
        <dsp:cNvPr id="0" name=""/>
        <dsp:cNvSpPr/>
      </dsp:nvSpPr>
      <dsp:spPr>
        <a:xfrm>
          <a:off x="0" y="0"/>
          <a:ext cx="6218297" cy="88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подпрограмма «Молодежная политика в Черемховском районном муниципальном образовании» реализована на сумму 164,1 тыс. руб.</a:t>
          </a:r>
        </a:p>
      </dsp:txBody>
      <dsp:txXfrm>
        <a:off x="1332171" y="0"/>
        <a:ext cx="4886125" cy="885120"/>
      </dsp:txXfrm>
    </dsp:sp>
    <dsp:sp modelId="{A816D4A1-91EE-4B27-8461-5F408AEBDE9F}">
      <dsp:nvSpPr>
        <dsp:cNvPr id="0" name=""/>
        <dsp:cNvSpPr/>
      </dsp:nvSpPr>
      <dsp:spPr>
        <a:xfrm>
          <a:off x="88512" y="88512"/>
          <a:ext cx="1243659" cy="7080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6000" b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D0D24-B213-476B-9464-F6D79F096F2C}">
      <dsp:nvSpPr>
        <dsp:cNvPr id="0" name=""/>
        <dsp:cNvSpPr/>
      </dsp:nvSpPr>
      <dsp:spPr>
        <a:xfrm>
          <a:off x="0" y="960418"/>
          <a:ext cx="6218297" cy="88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подпрограмма «Развитие физической культуры и спорта в Черемховском районном муниципальном образовании» содержит расходы на проведение спортивных соревнований и физкультурно-массовых мероприятий, а также на развитие спортивной инфраструктуры и материально-технической базы в сумме 1 562,1 тыс. руб.</a:t>
          </a:r>
        </a:p>
      </dsp:txBody>
      <dsp:txXfrm>
        <a:off x="1332171" y="960418"/>
        <a:ext cx="4886125" cy="885120"/>
      </dsp:txXfrm>
    </dsp:sp>
    <dsp:sp modelId="{439B27CE-EABA-4131-AE6A-D9822E6EAE33}">
      <dsp:nvSpPr>
        <dsp:cNvPr id="0" name=""/>
        <dsp:cNvSpPr/>
      </dsp:nvSpPr>
      <dsp:spPr>
        <a:xfrm>
          <a:off x="98927" y="1038505"/>
          <a:ext cx="1222828" cy="7553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4A311-1893-42EC-8764-C28C8FB77A34}">
      <dsp:nvSpPr>
        <dsp:cNvPr id="0" name=""/>
        <dsp:cNvSpPr/>
      </dsp:nvSpPr>
      <dsp:spPr>
        <a:xfrm>
          <a:off x="0" y="1947265"/>
          <a:ext cx="6218297" cy="88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подпрограмма "Комплексные меры профилактики  злоупотребления наркотическими средствами и психотропными веществами в Черемховском районном муниципальном образовании" предусматривает осуществление комплексных профилактических мероприятий, направленных на улучшение наркоситуации в Черемховском районе в сумме 88,8 тыс. руб.</a:t>
          </a:r>
        </a:p>
      </dsp:txBody>
      <dsp:txXfrm>
        <a:off x="1332171" y="1947265"/>
        <a:ext cx="4886125" cy="885120"/>
      </dsp:txXfrm>
    </dsp:sp>
    <dsp:sp modelId="{599B0DD2-2E83-46A0-8479-BAB1B970163D}">
      <dsp:nvSpPr>
        <dsp:cNvPr id="0" name=""/>
        <dsp:cNvSpPr/>
      </dsp:nvSpPr>
      <dsp:spPr>
        <a:xfrm>
          <a:off x="88512" y="2036932"/>
          <a:ext cx="1243659" cy="7057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6000" b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88557-7E06-44DF-A2B5-1DA7D90FD148}">
      <dsp:nvSpPr>
        <dsp:cNvPr id="0" name=""/>
        <dsp:cNvSpPr/>
      </dsp:nvSpPr>
      <dsp:spPr>
        <a:xfrm>
          <a:off x="0" y="2920898"/>
          <a:ext cx="6218297" cy="88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подпрограмма «Молодым семьям - доступное жилье» предусматривает расходы на социальные выплаты семьям-участникам программы на приобретение жилого помещения или создание объекта индивидуального жилищного строительства. За отчетный год подпрограмма исполнена на 100% в сумме 1 656,7 тыс. руб. </a:t>
          </a:r>
        </a:p>
      </dsp:txBody>
      <dsp:txXfrm>
        <a:off x="1332171" y="2920898"/>
        <a:ext cx="4886125" cy="885120"/>
      </dsp:txXfrm>
    </dsp:sp>
    <dsp:sp modelId="{A0E02B2D-C38D-4E41-BCEE-334764D59C67}">
      <dsp:nvSpPr>
        <dsp:cNvPr id="0" name=""/>
        <dsp:cNvSpPr/>
      </dsp:nvSpPr>
      <dsp:spPr>
        <a:xfrm>
          <a:off x="88512" y="3009410"/>
          <a:ext cx="1243659" cy="7080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36000" b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FD49F-E3DF-478F-9D48-B6C8D2976B3F}">
      <dsp:nvSpPr>
        <dsp:cNvPr id="0" name=""/>
        <dsp:cNvSpPr/>
      </dsp:nvSpPr>
      <dsp:spPr>
        <a:xfrm>
          <a:off x="0" y="3894531"/>
          <a:ext cx="6218297" cy="88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подпрограмма «Развитие туризма в Черемховском районном муниципальном образовании» исполнена на 100% от плановых назначений в общей сумме 69,4 тыс. руб. </a:t>
          </a:r>
        </a:p>
      </dsp:txBody>
      <dsp:txXfrm>
        <a:off x="1332171" y="3894531"/>
        <a:ext cx="4886125" cy="885120"/>
      </dsp:txXfrm>
    </dsp:sp>
    <dsp:sp modelId="{59A21ACA-C8EB-4C24-AFC6-95A5363FA464}">
      <dsp:nvSpPr>
        <dsp:cNvPr id="0" name=""/>
        <dsp:cNvSpPr/>
      </dsp:nvSpPr>
      <dsp:spPr>
        <a:xfrm>
          <a:off x="88512" y="3983043"/>
          <a:ext cx="1243659" cy="7080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36000" b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7CF2F-2BD9-4CAB-AE43-13A036A5C0DF}">
      <dsp:nvSpPr>
        <dsp:cNvPr id="0" name=""/>
        <dsp:cNvSpPr/>
      </dsp:nvSpPr>
      <dsp:spPr>
        <a:xfrm>
          <a:off x="-5108001" y="-782498"/>
          <a:ext cx="6083013" cy="6083013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8A46E-1F1E-4EB4-8B37-F4C40E12B773}">
      <dsp:nvSpPr>
        <dsp:cNvPr id="0" name=""/>
        <dsp:cNvSpPr/>
      </dsp:nvSpPr>
      <dsp:spPr>
        <a:xfrm>
          <a:off x="510527" y="347345"/>
          <a:ext cx="8505602" cy="6950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697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единовременные выплаты молодым специалистам с высшим или средним профессиональным образованием, работающим в медицинских учреждениях Черемховского района</a:t>
          </a:r>
        </a:p>
      </dsp:txBody>
      <dsp:txXfrm>
        <a:off x="510527" y="347345"/>
        <a:ext cx="8505602" cy="695051"/>
      </dsp:txXfrm>
    </dsp:sp>
    <dsp:sp modelId="{9B0FB7B4-4C9B-42E2-BE0A-7A9218A9A422}">
      <dsp:nvSpPr>
        <dsp:cNvPr id="0" name=""/>
        <dsp:cNvSpPr/>
      </dsp:nvSpPr>
      <dsp:spPr>
        <a:xfrm>
          <a:off x="76119" y="260463"/>
          <a:ext cx="868814" cy="868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FC320-16DB-4A6F-AB94-38DA8F4835B9}">
      <dsp:nvSpPr>
        <dsp:cNvPr id="0" name=""/>
        <dsp:cNvSpPr/>
      </dsp:nvSpPr>
      <dsp:spPr>
        <a:xfrm>
          <a:off x="909016" y="1390103"/>
          <a:ext cx="8107113" cy="6950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697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выплата стипендии мэра Черемховского района студентам средне-специальных учебных заведений, обучающихся на бюджетной основе и заключившим договор на обучение с обязательством последующей отработки в медицинских учреждениях, расположенных на территории Черемховского районного муниципального образования</a:t>
          </a:r>
        </a:p>
      </dsp:txBody>
      <dsp:txXfrm>
        <a:off x="909016" y="1390103"/>
        <a:ext cx="8107113" cy="695051"/>
      </dsp:txXfrm>
    </dsp:sp>
    <dsp:sp modelId="{B9D30AC5-1642-4A55-BE10-239E8629414F}">
      <dsp:nvSpPr>
        <dsp:cNvPr id="0" name=""/>
        <dsp:cNvSpPr/>
      </dsp:nvSpPr>
      <dsp:spPr>
        <a:xfrm>
          <a:off x="474608" y="1303221"/>
          <a:ext cx="868814" cy="868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EC603-9FD7-4B95-B9B9-CBA40EE81CD0}">
      <dsp:nvSpPr>
        <dsp:cNvPr id="0" name=""/>
        <dsp:cNvSpPr/>
      </dsp:nvSpPr>
      <dsp:spPr>
        <a:xfrm>
          <a:off x="909016" y="2432861"/>
          <a:ext cx="8107113" cy="6950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697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обеспечение ГСМ на ежеквартальные выезды медицинских работников ОГБУЗ ИОКТБ Черемховский филиал</a:t>
          </a:r>
        </a:p>
      </dsp:txBody>
      <dsp:txXfrm>
        <a:off x="909016" y="2432861"/>
        <a:ext cx="8107113" cy="695051"/>
      </dsp:txXfrm>
    </dsp:sp>
    <dsp:sp modelId="{C7B3DD95-F699-446B-81BD-9E50A4FBF1B9}">
      <dsp:nvSpPr>
        <dsp:cNvPr id="0" name=""/>
        <dsp:cNvSpPr/>
      </dsp:nvSpPr>
      <dsp:spPr>
        <a:xfrm>
          <a:off x="474608" y="2345979"/>
          <a:ext cx="868814" cy="868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873AD-B575-436D-B0D5-0B38768D908A}">
      <dsp:nvSpPr>
        <dsp:cNvPr id="0" name=""/>
        <dsp:cNvSpPr/>
      </dsp:nvSpPr>
      <dsp:spPr>
        <a:xfrm>
          <a:off x="510527" y="3475619"/>
          <a:ext cx="8505602" cy="6950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697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оплата обучения студентов в средних специальных учебных заведениях</a:t>
          </a:r>
        </a:p>
      </dsp:txBody>
      <dsp:txXfrm>
        <a:off x="510527" y="3475619"/>
        <a:ext cx="8505602" cy="695051"/>
      </dsp:txXfrm>
    </dsp:sp>
    <dsp:sp modelId="{01C906DB-BE16-4A12-BDBA-799C28943150}">
      <dsp:nvSpPr>
        <dsp:cNvPr id="0" name=""/>
        <dsp:cNvSpPr/>
      </dsp:nvSpPr>
      <dsp:spPr>
        <a:xfrm>
          <a:off x="76119" y="3388737"/>
          <a:ext cx="868814" cy="868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394F0-8B8F-4465-8129-261B544D5861}">
      <dsp:nvSpPr>
        <dsp:cNvPr id="0" name=""/>
        <dsp:cNvSpPr/>
      </dsp:nvSpPr>
      <dsp:spPr>
        <a:xfrm>
          <a:off x="0" y="0"/>
          <a:ext cx="7997691" cy="2095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Подпрограмма «Доступная среда для инвалидов и других маломобильных групп населения в Черемховском районном муниципальном образовании» в отчетном периоде предусматривает проведение досуговых мероприятий для людей с ограниченными возможностями здоровья на сумму 5,0 тыс. руб., а также приобретение информационного табло «бегущая строка» в МКЦ </a:t>
          </a:r>
        </a:p>
      </dsp:txBody>
      <dsp:txXfrm>
        <a:off x="1809137" y="0"/>
        <a:ext cx="6188553" cy="2095996"/>
      </dsp:txXfrm>
    </dsp:sp>
    <dsp:sp modelId="{88375A83-FFA5-48B6-ADE2-5A9201ED95D4}">
      <dsp:nvSpPr>
        <dsp:cNvPr id="0" name=""/>
        <dsp:cNvSpPr/>
      </dsp:nvSpPr>
      <dsp:spPr>
        <a:xfrm>
          <a:off x="209599" y="209599"/>
          <a:ext cx="1599538" cy="16767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3BAD2-9EDC-4F52-9DB4-98B73DB3B7AC}">
      <dsp:nvSpPr>
        <dsp:cNvPr id="0" name=""/>
        <dsp:cNvSpPr/>
      </dsp:nvSpPr>
      <dsp:spPr>
        <a:xfrm>
          <a:off x="0" y="2305595"/>
          <a:ext cx="7997691" cy="2095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Подпрограмма «Поддержка мероприятий, проводимых для пожилых людей в Черемховском районном муниципальном образовании» на сумму 195,0 тыс. руб. включает расходы на организацию мероприятий, посвященных празднованию Дня победы, Дня пожилых людей, Декаде инвалидов, а также чествование участников ВОВ и ветеранов администрации в юбилейные даты, граждан старше 90 лет в дни рождения</a:t>
          </a:r>
        </a:p>
      </dsp:txBody>
      <dsp:txXfrm>
        <a:off x="1809137" y="2305595"/>
        <a:ext cx="6188553" cy="2095996"/>
      </dsp:txXfrm>
    </dsp:sp>
    <dsp:sp modelId="{846BAC3B-A033-4B9F-BAA6-EF47C618A67A}">
      <dsp:nvSpPr>
        <dsp:cNvPr id="0" name=""/>
        <dsp:cNvSpPr/>
      </dsp:nvSpPr>
      <dsp:spPr>
        <a:xfrm>
          <a:off x="209599" y="2515195"/>
          <a:ext cx="1599538" cy="16767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F1CEA-6DA5-40F5-9CDA-C578B822A73C}">
      <dsp:nvSpPr>
        <dsp:cNvPr id="0" name=""/>
        <dsp:cNvSpPr/>
      </dsp:nvSpPr>
      <dsp:spPr>
        <a:xfrm>
          <a:off x="-5356407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C96EE-C100-40C5-BACB-9D4C34ED0AD9}">
      <dsp:nvSpPr>
        <dsp:cNvPr id="0" name=""/>
        <dsp:cNvSpPr/>
      </dsp:nvSpPr>
      <dsp:spPr>
        <a:xfrm>
          <a:off x="465079" y="296937"/>
          <a:ext cx="7982720" cy="59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обеспечение деятельности органов местного самоуправления</a:t>
          </a:r>
        </a:p>
      </dsp:txBody>
      <dsp:txXfrm>
        <a:off x="465079" y="296937"/>
        <a:ext cx="7982720" cy="594256"/>
      </dsp:txXfrm>
    </dsp:sp>
    <dsp:sp modelId="{068B22DA-94FC-46E8-81E2-1ECEC383C596}">
      <dsp:nvSpPr>
        <dsp:cNvPr id="0" name=""/>
        <dsp:cNvSpPr/>
      </dsp:nvSpPr>
      <dsp:spPr>
        <a:xfrm>
          <a:off x="49144" y="170220"/>
          <a:ext cx="831869" cy="847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E67EA-0FCF-4C8A-831E-66F386B36F81}">
      <dsp:nvSpPr>
        <dsp:cNvPr id="0" name=""/>
        <dsp:cNvSpPr/>
      </dsp:nvSpPr>
      <dsp:spPr>
        <a:xfrm>
          <a:off x="890905" y="1188036"/>
          <a:ext cx="7556893" cy="59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ликвидация последствий чрезвычайной ситуации, связанной с дождевым паводком в июле 2023 года за счет средств резервного фонда администрации Черемховского района на выполнение работ по ремонту подвесного пешеходного моста на территории Онотского поселения</a:t>
          </a:r>
        </a:p>
      </dsp:txBody>
      <dsp:txXfrm>
        <a:off x="890905" y="1188036"/>
        <a:ext cx="7556893" cy="594256"/>
      </dsp:txXfrm>
    </dsp:sp>
    <dsp:sp modelId="{B80E6A5C-31E9-4C99-A99A-DC87D3BE47F1}">
      <dsp:nvSpPr>
        <dsp:cNvPr id="0" name=""/>
        <dsp:cNvSpPr/>
      </dsp:nvSpPr>
      <dsp:spPr>
        <a:xfrm>
          <a:off x="519495" y="1113754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9E4E3-F4C4-497F-889D-54D587768766}">
      <dsp:nvSpPr>
        <dsp:cNvPr id="0" name=""/>
        <dsp:cNvSpPr/>
      </dsp:nvSpPr>
      <dsp:spPr>
        <a:xfrm>
          <a:off x="1021600" y="2079135"/>
          <a:ext cx="7426199" cy="59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финансовое обеспечение выборов в представительный орган района (в связи со сложением полномочий депутата);</a:t>
          </a:r>
        </a:p>
      </dsp:txBody>
      <dsp:txXfrm>
        <a:off x="1021600" y="2079135"/>
        <a:ext cx="7426199" cy="594256"/>
      </dsp:txXfrm>
    </dsp:sp>
    <dsp:sp modelId="{483BFCFB-6367-438F-9B4C-0096835E2412}">
      <dsp:nvSpPr>
        <dsp:cNvPr id="0" name=""/>
        <dsp:cNvSpPr/>
      </dsp:nvSpPr>
      <dsp:spPr>
        <a:xfrm>
          <a:off x="650190" y="2004853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3F12F-DFC6-4102-8E35-00313F929FDB}">
      <dsp:nvSpPr>
        <dsp:cNvPr id="0" name=""/>
        <dsp:cNvSpPr/>
      </dsp:nvSpPr>
      <dsp:spPr>
        <a:xfrm>
          <a:off x="890905" y="2970234"/>
          <a:ext cx="7556893" cy="59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 формирование резерва материальных ресурсов для ликвидации последствий чрезвычайных ситуаций природного и техногенного характера в сумме 52,0 тыс. руб.;</a:t>
          </a:r>
        </a:p>
      </dsp:txBody>
      <dsp:txXfrm>
        <a:off x="890905" y="2970234"/>
        <a:ext cx="7556893" cy="594256"/>
      </dsp:txXfrm>
    </dsp:sp>
    <dsp:sp modelId="{E8F4CE1E-4FCC-400B-A936-A47426DCACC9}">
      <dsp:nvSpPr>
        <dsp:cNvPr id="0" name=""/>
        <dsp:cNvSpPr/>
      </dsp:nvSpPr>
      <dsp:spPr>
        <a:xfrm>
          <a:off x="519495" y="2895952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D35E8-C383-48A5-B5C0-F6146EE87EFA}">
      <dsp:nvSpPr>
        <dsp:cNvPr id="0" name=""/>
        <dsp:cNvSpPr/>
      </dsp:nvSpPr>
      <dsp:spPr>
        <a:xfrm>
          <a:off x="465079" y="3861333"/>
          <a:ext cx="7982720" cy="59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691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rPr>
            <a:t>реализация мероприятий, направленных на обеспечение секретности и защиты государственной тайны в Администрации Черемховского районного муниципального образования</a:t>
          </a:r>
        </a:p>
      </dsp:txBody>
      <dsp:txXfrm>
        <a:off x="465079" y="3861333"/>
        <a:ext cx="7982720" cy="594256"/>
      </dsp:txXfrm>
    </dsp:sp>
    <dsp:sp modelId="{F32C2B06-86D3-401A-8742-840D73D1F104}">
      <dsp:nvSpPr>
        <dsp:cNvPr id="0" name=""/>
        <dsp:cNvSpPr/>
      </dsp:nvSpPr>
      <dsp:spPr>
        <a:xfrm>
          <a:off x="93669" y="3787051"/>
          <a:ext cx="742820" cy="7428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505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268B3-BB2E-44D4-A4AA-601F865F4B90}" type="datetimeFigureOut">
              <a:rPr lang="ru-RU" smtClean="0"/>
              <a:pPr/>
              <a:t>07.06.2024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505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9FF11-3434-4CB0-880F-BE8BDD6CF0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9FF11-3434-4CB0-880F-BE8BDD6CF09B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987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23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233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005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169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717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819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238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266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75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754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652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45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626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284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69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644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343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416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570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7310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3118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7464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3465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019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925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65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177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737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826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073AB-A54B-4CCB-A971-A309DAFB65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65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FD92F-7173-40BE-A850-31A30095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A53B76-30B3-41B9-9C1D-3804A0F5A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3C4756-219B-4FF4-AAD4-97674C81E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8AD6A9-9ADF-4774-816E-28C3C7D5AC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0C412A-2CB3-4753-B02C-4C313F4B4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3A28F7-7821-4535-895F-E58E5A7E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BFC1-2FF8-4A6B-B477-57E2E960DC0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220B4B-5910-4867-A74B-2343C297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DD3FED-5711-4645-BC7B-D4B6F2A2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CE5F-153B-4116-8137-FEB200B35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26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EFF39-7711-4BB4-BB19-6BCD839D1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872F6C-364D-4A28-A8F4-1A089204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BFC1-2FF8-4A6B-B477-57E2E960DC0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34994-1489-4BD6-9999-77CF650C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7C6C34-0B8E-4497-B710-1177E2AB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CE5F-153B-4116-8137-FEB200B35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852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ACC7DE-DA37-40D6-A8C1-D5E8BE92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BFC1-2FF8-4A6B-B477-57E2E960DC0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72B621-8630-4FDA-A69E-D5CA40BCE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1532C7-9756-4CE0-9941-8906BD99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CE5F-153B-4116-8137-FEB200B35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20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3185C-0AC9-45B7-A1AB-8A1B7F14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0D6E5F-AD5D-4D02-9C81-12DF6F6FA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D8E12E-C0C5-45F2-A44C-D77D06FF9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299BB9-588A-4BAB-899B-FA5D5143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BFC1-2FF8-4A6B-B477-57E2E960DC0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026C18-5201-4AAD-9DA0-5E4FA529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B9DE22-14B5-45FF-A12C-4CD32328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CE5F-153B-4116-8137-FEB200B35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036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E2922-07B6-47F6-AC32-81D90C99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16AD43-62F6-4AE5-B8B0-9551EAA7F7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D408CB-3F50-4A3E-BEB5-66C947139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2D984-D67A-489C-88ED-36C95A43C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BFC1-2FF8-4A6B-B477-57E2E960DC0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15348-F31F-4F9B-9451-645ACF7F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6CDC5E-2A70-4AB3-AE9D-3A3893D8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CE5F-153B-4116-8137-FEB200B35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368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92EBA-A640-428D-B9C3-06797A6BD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EA875F-7105-4664-A694-1ECCB4A9F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69AAB-65FC-49FA-A96A-3271663D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BFC1-2FF8-4A6B-B477-57E2E960DC0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03CEF7-023B-4BDA-A063-7F3AD605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EEE4A8-B4F9-4213-9FFE-BD9B248D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CE5F-153B-4116-8137-FEB200B35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832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53CB3B-F867-420A-9D64-7A9180E78D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8C4EDE-8B6A-4E3D-8974-E36286392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A9868B-6D18-4457-B658-6B908B9AD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BFC1-2FF8-4A6B-B477-57E2E960DC0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290197-1B4F-40DD-BEAB-9C6DD99D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2B2B1-74E2-47C2-9469-40EFF70D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CE5F-153B-4116-8137-FEB200B35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949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75" b="0" i="0">
                <a:solidFill>
                  <a:srgbClr val="888888"/>
                </a:solidFill>
                <a:latin typeface="Microsoft Sans Serif"/>
                <a:cs typeface="Microsoft Sans Serif"/>
              </a:defRPr>
            </a:lvl1pPr>
          </a:lstStyle>
          <a:p>
            <a:pPr marL="30956">
              <a:lnSpc>
                <a:spcPts val="1158"/>
              </a:lnSpc>
            </a:pPr>
            <a:fld id="{81D60167-4931-47E6-BA6A-407CBD079E47}" type="slidenum">
              <a:rPr lang="ru-RU" spc="-4" smtClean="0"/>
              <a:pPr marL="30956">
                <a:lnSpc>
                  <a:spcPts val="1158"/>
                </a:lnSpc>
              </a:pPr>
              <a:t>‹#›</a:t>
            </a:fld>
            <a:endParaRPr lang="ru-RU" spc="-4" dirty="0"/>
          </a:p>
        </p:txBody>
      </p:sp>
    </p:spTree>
    <p:extLst>
      <p:ext uri="{BB962C8B-B14F-4D97-AF65-F5344CB8AC3E}">
        <p14:creationId xmlns:p14="http://schemas.microsoft.com/office/powerpoint/2010/main" val="4122719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49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04D0D-E408-4DDF-AECE-230A7C213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270957-F189-4E46-BAAC-0BB06C552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76CB48-B9AF-425E-B30D-0E953196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BFC1-2FF8-4A6B-B477-57E2E960DC0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68227-CB8C-4BB4-AB1C-D9DF12A6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560B60-56E0-4297-BC5D-0436EDEA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CE5F-153B-4116-8137-FEB200B35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79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F2E02-DE78-4A72-97BB-5DEF0A05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04EBFA-B1E7-4064-9195-DC1F3BFF3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A28C72-C765-4CC3-BEC2-A1E3E83D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BFC1-2FF8-4A6B-B477-57E2E960DC0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40C3C5-A493-411F-944D-F3C073177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5AA8A5-8E64-4E0B-9217-0021938A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CE5F-153B-4116-8137-FEB200B35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9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4C19D-CA43-40AC-AA70-25CA37E7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34B69-C9CF-4547-8692-9F3233987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9181CC-DAEA-4AA8-BC86-39E8B836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BFC1-2FF8-4A6B-B477-57E2E960DC0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DCFF55-B512-498A-B9AA-9158726F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DE499F-BD0C-4AF8-9C72-8CBEE5C13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CE5F-153B-4116-8137-FEB200B35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00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5A899-0E48-46BD-8EAA-387CEB03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3D7480-4FC2-4C14-B3F9-20FE9E885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00823D-F945-4DE4-BF86-A8CC1A86E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50297-D474-4BEC-9E52-754BF185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BFC1-2FF8-4A6B-B477-57E2E960DC0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B77DD8-F068-4C78-BCB8-71AF9113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880E4D-3B09-48F9-8659-96A6981B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CE5F-153B-4116-8137-FEB200B35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2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4908" y="432053"/>
            <a:ext cx="3702050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4556" y="2169795"/>
            <a:ext cx="9344660" cy="143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33230" y="6398573"/>
            <a:ext cx="2470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B366C-3318-49E0-B270-6D26AB43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918FFA-3EB0-4012-B782-A5522489D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5C8AD3-42E7-49B2-8C39-447B38D86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3BFC1-2FF8-4A6B-B477-57E2E960DC0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793DA-5EA1-465E-A45C-A053CB789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F79511-2356-49B9-A4D5-81EB14239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3CE5F-153B-4116-8137-FEB200B35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29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17/06/relationships/model3d" Target="../media/model3d2.glb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png"/><Relationship Id="rId9" Type="http://schemas.openxmlformats.org/officeDocument/2006/relationships/image" Target="../media/image7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10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5" Type="http://schemas.openxmlformats.org/officeDocument/2006/relationships/image" Target="../media/image79.pn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6.jpeg"/><Relationship Id="rId11" Type="http://schemas.openxmlformats.org/officeDocument/2006/relationships/image" Target="../media/image111.png"/><Relationship Id="rId5" Type="http://schemas.openxmlformats.org/officeDocument/2006/relationships/image" Target="../media/image105.jpeg"/><Relationship Id="rId10" Type="http://schemas.openxmlformats.org/officeDocument/2006/relationships/image" Target="../media/image110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Relationship Id="rId9" Type="http://schemas.openxmlformats.org/officeDocument/2006/relationships/image" Target="../media/image1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2.jpeg"/><Relationship Id="rId4" Type="http://schemas.openxmlformats.org/officeDocument/2006/relationships/image" Target="../media/image1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://cherraion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" Type="http://schemas.openxmlformats.org/officeDocument/2006/relationships/image" Target="../media/image130.png"/><Relationship Id="rId16" Type="http://schemas.openxmlformats.org/officeDocument/2006/relationships/image" Target="../media/image14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6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12" Type="http://schemas.openxmlformats.org/officeDocument/2006/relationships/image" Target="../media/image143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5" Type="http://schemas.openxmlformats.org/officeDocument/2006/relationships/image" Target="../media/image168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52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" Type="http://schemas.openxmlformats.org/officeDocument/2006/relationships/image" Target="../media/image169.png"/><Relationship Id="rId16" Type="http://schemas.openxmlformats.org/officeDocument/2006/relationships/image" Target="../media/image18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5" Type="http://schemas.openxmlformats.org/officeDocument/2006/relationships/image" Target="../media/image182.png"/><Relationship Id="rId10" Type="http://schemas.openxmlformats.org/officeDocument/2006/relationships/image" Target="../media/image177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Relationship Id="rId14" Type="http://schemas.openxmlformats.org/officeDocument/2006/relationships/image" Target="../media/image18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2.png"/><Relationship Id="rId4" Type="http://schemas.openxmlformats.org/officeDocument/2006/relationships/image" Target="../media/image19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3DBD2-E16E-490A-9500-306CE9BE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552" y="475728"/>
            <a:ext cx="8352928" cy="27699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Черемховское районное муниципальное образование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EEA856-7D0B-4042-84E9-447D25445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6645" y="1696315"/>
            <a:ext cx="5464418" cy="2862322"/>
          </a:xfrm>
        </p:spPr>
        <p:txBody>
          <a:bodyPr/>
          <a:lstStyle/>
          <a:p>
            <a:pPr algn="ctr"/>
            <a:r>
              <a:rPr lang="ru-RU" sz="31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ОТЧЕТ</a:t>
            </a:r>
          </a:p>
          <a:p>
            <a:pPr algn="ctr"/>
            <a:r>
              <a:rPr lang="ru-RU" sz="31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 исполнении бюджета Черемховского районного муниципального образования </a:t>
            </a:r>
          </a:p>
          <a:p>
            <a:pPr algn="ctr"/>
            <a:r>
              <a:rPr lang="ru-RU" sz="31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2023 год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Трехмерная модель 6" descr="Напечатанный документ">
                <a:extLst>
                  <a:ext uri="{FF2B5EF4-FFF2-40B4-BE49-F238E27FC236}">
                    <a16:creationId xmlns:a16="http://schemas.microsoft.com/office/drawing/2014/main" id="{9DE4583A-DD63-4F13-A35F-FF3D51CAD8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5689351"/>
                  </p:ext>
                </p:extLst>
              </p:nvPr>
            </p:nvGraphicFramePr>
            <p:xfrm>
              <a:off x="7473280" y="2674628"/>
              <a:ext cx="2153102" cy="390819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53102" cy="3908199"/>
                    </a:xfrm>
                    <a:prstGeom prst="rect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m3d:spPr>
                  <am3d:camera>
                    <am3d:pos x="0" y="0" z="5647504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805309" d="1000000"/>
                    <am3d:preTrans dx="-1048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84698" ay="-2197282" az="5052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402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Трехмерная модель 6" descr="Напечатанный документ">
                <a:extLst>
                  <a:ext uri="{FF2B5EF4-FFF2-40B4-BE49-F238E27FC236}">
                    <a16:creationId xmlns:a16="http://schemas.microsoft.com/office/drawing/2014/main" id="{9DE4583A-DD63-4F13-A35F-FF3D51CAD8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73280" y="2674628"/>
                <a:ext cx="2153102" cy="39081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Трехмерная модель 8" descr="Синий переплетчик">
                <a:extLst>
                  <a:ext uri="{FF2B5EF4-FFF2-40B4-BE49-F238E27FC236}">
                    <a16:creationId xmlns:a16="http://schemas.microsoft.com/office/drawing/2014/main" id="{1A159FE4-2DF5-4199-B759-D1C9A752575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1301307"/>
                  </p:ext>
                </p:extLst>
              </p:nvPr>
            </p:nvGraphicFramePr>
            <p:xfrm>
              <a:off x="416496" y="891005"/>
              <a:ext cx="2557921" cy="4060343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557921" cy="4060343"/>
                    </a:xfrm>
                    <a:prstGeom prst="rect">
                      <a:avLst/>
                    </a:prstGeom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m3d:spPr>
                  <am3d:camera>
                    <am3d:pos x="0" y="0" z="617123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518688" d="1000000"/>
                    <am3d:preTrans dx="77810" dy="-17928886" dz="2133"/>
                    <am3d:scale>
                      <am3d:sx n="1000000" d="1000000"/>
                      <am3d:sy n="1000000" d="1000000"/>
                      <am3d:sz n="1000000" d="1000000"/>
                    </am3d:scale>
                    <am3d:rot ax="662549" ay="2800149" az="48475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40266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Трехмерная модель 8" descr="Синий переплетчик">
                <a:extLst>
                  <a:ext uri="{FF2B5EF4-FFF2-40B4-BE49-F238E27FC236}">
                    <a16:creationId xmlns:a16="http://schemas.microsoft.com/office/drawing/2014/main" id="{1A159FE4-2DF5-4199-B759-D1C9A75257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496" y="891005"/>
                <a:ext cx="2557921" cy="4060343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E6A679F-2B65-41DA-B3A9-180DE8ADFFA0}"/>
              </a:ext>
            </a:extLst>
          </p:cNvPr>
          <p:cNvSpPr txBox="1"/>
          <p:nvPr/>
        </p:nvSpPr>
        <p:spPr>
          <a:xfrm>
            <a:off x="3695494" y="6336606"/>
            <a:ext cx="3212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управление администрации ЧРМО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3A4D8-878C-4059-8CD7-EBCA7F00756F}"/>
              </a:ext>
            </a:extLst>
          </p:cNvPr>
          <p:cNvSpPr txBox="1"/>
          <p:nvPr/>
        </p:nvSpPr>
        <p:spPr>
          <a:xfrm>
            <a:off x="4969426" y="6503020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135278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495427"/>
            <a:ext cx="3531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Исполнение </a:t>
            </a:r>
            <a:r>
              <a:rPr spc="-20" dirty="0">
                <a:solidFill>
                  <a:srgbClr val="000000"/>
                </a:solidFill>
              </a:rPr>
              <a:t>доходов </a:t>
            </a:r>
            <a:r>
              <a:rPr spc="-15" dirty="0">
                <a:solidFill>
                  <a:srgbClr val="000000"/>
                </a:solidFill>
              </a:rPr>
              <a:t>местного </a:t>
            </a:r>
            <a:r>
              <a:rPr spc="-49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бюджета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(млн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рублей)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06656" y="1636776"/>
            <a:ext cx="5104234" cy="3794760"/>
            <a:chOff x="2206749" y="1636776"/>
            <a:chExt cx="5206494" cy="3794760"/>
          </a:xfrm>
        </p:grpSpPr>
        <p:sp>
          <p:nvSpPr>
            <p:cNvPr id="5" name="object 5"/>
            <p:cNvSpPr/>
            <p:nvPr/>
          </p:nvSpPr>
          <p:spPr>
            <a:xfrm>
              <a:off x="2206749" y="4767072"/>
              <a:ext cx="1052504" cy="379730"/>
            </a:xfrm>
            <a:custGeom>
              <a:avLst/>
              <a:gdLst/>
              <a:ahLst/>
              <a:cxnLst/>
              <a:rect l="l" t="t" r="r" b="b"/>
              <a:pathLst>
                <a:path w="1198245" h="379729">
                  <a:moveTo>
                    <a:pt x="1197864" y="0"/>
                  </a:moveTo>
                  <a:lnTo>
                    <a:pt x="0" y="0"/>
                  </a:lnTo>
                  <a:lnTo>
                    <a:pt x="0" y="379475"/>
                  </a:lnTo>
                  <a:lnTo>
                    <a:pt x="1197864" y="379475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 flipV="1">
              <a:off x="3259253" y="4786322"/>
              <a:ext cx="110164" cy="374400"/>
            </a:xfrm>
            <a:custGeom>
              <a:avLst/>
              <a:gdLst/>
              <a:ahLst/>
              <a:cxnLst/>
              <a:rect l="l" t="t" r="r" b="b"/>
              <a:pathLst>
                <a:path w="132714" h="379729">
                  <a:moveTo>
                    <a:pt x="132587" y="0"/>
                  </a:moveTo>
                  <a:lnTo>
                    <a:pt x="0" y="0"/>
                  </a:lnTo>
                  <a:lnTo>
                    <a:pt x="0" y="379475"/>
                  </a:lnTo>
                  <a:lnTo>
                    <a:pt x="132587" y="379475"/>
                  </a:lnTo>
                  <a:lnTo>
                    <a:pt x="132587" y="0"/>
                  </a:lnTo>
                  <a:close/>
                </a:path>
              </a:pathLst>
            </a:custGeom>
            <a:solidFill>
              <a:srgbClr val="B8ACB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3332122" y="4767072"/>
              <a:ext cx="2497043" cy="379730"/>
            </a:xfrm>
            <a:custGeom>
              <a:avLst/>
              <a:gdLst/>
              <a:ahLst/>
              <a:cxnLst/>
              <a:rect l="l" t="t" r="r" b="b"/>
              <a:pathLst>
                <a:path w="2220595" h="379729">
                  <a:moveTo>
                    <a:pt x="2220468" y="0"/>
                  </a:moveTo>
                  <a:lnTo>
                    <a:pt x="0" y="0"/>
                  </a:lnTo>
                  <a:lnTo>
                    <a:pt x="0" y="379475"/>
                  </a:lnTo>
                  <a:lnTo>
                    <a:pt x="2220468" y="379475"/>
                  </a:lnTo>
                  <a:lnTo>
                    <a:pt x="2220468" y="0"/>
                  </a:lnTo>
                  <a:close/>
                </a:path>
              </a:pathLst>
            </a:custGeom>
            <a:solidFill>
              <a:srgbClr val="92C3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2206749" y="2869692"/>
              <a:ext cx="1285243" cy="379730"/>
            </a:xfrm>
            <a:custGeom>
              <a:avLst/>
              <a:gdLst/>
              <a:ahLst/>
              <a:cxnLst/>
              <a:rect l="l" t="t" r="r" b="b"/>
              <a:pathLst>
                <a:path w="1191895" h="379730">
                  <a:moveTo>
                    <a:pt x="1191768" y="0"/>
                  </a:moveTo>
                  <a:lnTo>
                    <a:pt x="0" y="0"/>
                  </a:lnTo>
                  <a:lnTo>
                    <a:pt x="0" y="379475"/>
                  </a:lnTo>
                  <a:lnTo>
                    <a:pt x="1191768" y="379475"/>
                  </a:lnTo>
                  <a:lnTo>
                    <a:pt x="1191768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398519" y="2869692"/>
              <a:ext cx="146685" cy="379730"/>
            </a:xfrm>
            <a:custGeom>
              <a:avLst/>
              <a:gdLst/>
              <a:ahLst/>
              <a:cxnLst/>
              <a:rect l="l" t="t" r="r" b="b"/>
              <a:pathLst>
                <a:path w="146685" h="379730">
                  <a:moveTo>
                    <a:pt x="146303" y="0"/>
                  </a:moveTo>
                  <a:lnTo>
                    <a:pt x="0" y="0"/>
                  </a:lnTo>
                  <a:lnTo>
                    <a:pt x="0" y="379475"/>
                  </a:lnTo>
                  <a:lnTo>
                    <a:pt x="146303" y="379475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B8ACB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544823" y="2869692"/>
              <a:ext cx="3868420" cy="379730"/>
            </a:xfrm>
            <a:custGeom>
              <a:avLst/>
              <a:gdLst/>
              <a:ahLst/>
              <a:cxnLst/>
              <a:rect l="l" t="t" r="r" b="b"/>
              <a:pathLst>
                <a:path w="3868420" h="379730">
                  <a:moveTo>
                    <a:pt x="3867911" y="0"/>
                  </a:moveTo>
                  <a:lnTo>
                    <a:pt x="0" y="0"/>
                  </a:lnTo>
                  <a:lnTo>
                    <a:pt x="0" y="379475"/>
                  </a:lnTo>
                  <a:lnTo>
                    <a:pt x="3867911" y="379475"/>
                  </a:lnTo>
                  <a:lnTo>
                    <a:pt x="3867911" y="0"/>
                  </a:lnTo>
                  <a:close/>
                </a:path>
              </a:pathLst>
            </a:custGeom>
            <a:solidFill>
              <a:srgbClr val="92C3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206751" y="1636776"/>
              <a:ext cx="0" cy="3794760"/>
            </a:xfrm>
            <a:custGeom>
              <a:avLst/>
              <a:gdLst/>
              <a:ahLst/>
              <a:cxnLst/>
              <a:rect l="l" t="t" r="r" b="b"/>
              <a:pathLst>
                <a:path h="3794760">
                  <a:moveTo>
                    <a:pt x="0" y="379476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/>
          <p:nvPr/>
        </p:nvSpPr>
        <p:spPr>
          <a:xfrm>
            <a:off x="3342132" y="3819144"/>
            <a:ext cx="152400" cy="378460"/>
          </a:xfrm>
          <a:custGeom>
            <a:avLst/>
            <a:gdLst/>
            <a:ahLst/>
            <a:cxnLst/>
            <a:rect l="l" t="t" r="r" b="b"/>
            <a:pathLst>
              <a:path w="152400" h="378460">
                <a:moveTo>
                  <a:pt x="152400" y="0"/>
                </a:moveTo>
                <a:lnTo>
                  <a:pt x="0" y="0"/>
                </a:lnTo>
                <a:lnTo>
                  <a:pt x="0" y="377951"/>
                </a:lnTo>
                <a:lnTo>
                  <a:pt x="152400" y="377951"/>
                </a:lnTo>
                <a:lnTo>
                  <a:pt x="152400" y="0"/>
                </a:lnTo>
                <a:close/>
              </a:path>
            </a:pathLst>
          </a:custGeom>
          <a:solidFill>
            <a:srgbClr val="B8ACB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450334" y="1921764"/>
            <a:ext cx="145343" cy="381600"/>
          </a:xfrm>
          <a:custGeom>
            <a:avLst/>
            <a:gdLst/>
            <a:ahLst/>
            <a:cxnLst/>
            <a:rect l="l" t="t" r="r" b="b"/>
            <a:pathLst>
              <a:path w="143510" h="379730">
                <a:moveTo>
                  <a:pt x="143255" y="0"/>
                </a:moveTo>
                <a:lnTo>
                  <a:pt x="0" y="0"/>
                </a:lnTo>
                <a:lnTo>
                  <a:pt x="0" y="379475"/>
                </a:lnTo>
                <a:lnTo>
                  <a:pt x="143255" y="379475"/>
                </a:lnTo>
                <a:lnTo>
                  <a:pt x="143255" y="0"/>
                </a:lnTo>
                <a:close/>
              </a:path>
            </a:pathLst>
          </a:custGeom>
          <a:solidFill>
            <a:srgbClr val="B8ACB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2628000" y="4824000"/>
            <a:ext cx="3098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124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11514" y="3819144"/>
            <a:ext cx="1130935" cy="381600"/>
          </a:xfrm>
          <a:prstGeom prst="rect">
            <a:avLst/>
          </a:prstGeom>
          <a:solidFill>
            <a:srgbClr val="256F9F"/>
          </a:solidFill>
        </p:spPr>
        <p:txBody>
          <a:bodyPr vert="horz" wrap="square" lIns="0" tIns="76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  <a:latin typeface="Microsoft Sans Serif"/>
                <a:cs typeface="Microsoft Sans Serif"/>
              </a:rPr>
              <a:t>139</a:t>
            </a:r>
            <a:endParaRPr sz="14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66984" y="2933192"/>
            <a:ext cx="29833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solidFill>
                  <a:schemeClr val="bg1"/>
                </a:solidFill>
                <a:latin typeface="Microsoft Sans Serif"/>
                <a:cs typeface="Microsoft Sans Serif"/>
              </a:rPr>
              <a:t>144</a:t>
            </a:r>
            <a:endParaRPr sz="14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11514" y="1921764"/>
            <a:ext cx="1253490" cy="381600"/>
          </a:xfrm>
          <a:prstGeom prst="rect">
            <a:avLst/>
          </a:prstGeom>
          <a:solidFill>
            <a:srgbClr val="256F9F"/>
          </a:solidFill>
        </p:spPr>
        <p:txBody>
          <a:bodyPr vert="horz" wrap="square" lIns="0" tIns="75565" rIns="0" bIns="0" rtlCol="0">
            <a:spAutoFit/>
          </a:bodyPr>
          <a:lstStyle/>
          <a:p>
            <a:pPr marR="10795" algn="ctr">
              <a:lnSpc>
                <a:spcPct val="100000"/>
              </a:lnSpc>
              <a:spcBef>
                <a:spcPts val="595"/>
              </a:spcBef>
            </a:pP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150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85744" y="1316723"/>
            <a:ext cx="5123700" cy="3276612"/>
            <a:chOff x="3285744" y="1316723"/>
            <a:chExt cx="5123700" cy="3276612"/>
          </a:xfrm>
        </p:grpSpPr>
        <p:sp>
          <p:nvSpPr>
            <p:cNvPr id="19" name="object 19"/>
            <p:cNvSpPr/>
            <p:nvPr/>
          </p:nvSpPr>
          <p:spPr>
            <a:xfrm>
              <a:off x="3285744" y="1697735"/>
              <a:ext cx="198120" cy="2895600"/>
            </a:xfrm>
            <a:custGeom>
              <a:avLst/>
              <a:gdLst/>
              <a:ahLst/>
              <a:cxnLst/>
              <a:rect l="l" t="t" r="r" b="b"/>
              <a:pathLst>
                <a:path w="198120" h="2895600">
                  <a:moveTo>
                    <a:pt x="88392" y="1857756"/>
                  </a:moveTo>
                  <a:lnTo>
                    <a:pt x="0" y="1857756"/>
                  </a:lnTo>
                  <a:lnTo>
                    <a:pt x="0" y="1947672"/>
                  </a:lnTo>
                  <a:lnTo>
                    <a:pt x="88392" y="1947672"/>
                  </a:lnTo>
                  <a:lnTo>
                    <a:pt x="88392" y="1857756"/>
                  </a:lnTo>
                  <a:close/>
                </a:path>
                <a:path w="198120" h="2895600">
                  <a:moveTo>
                    <a:pt x="121920" y="2807208"/>
                  </a:moveTo>
                  <a:lnTo>
                    <a:pt x="32004" y="2807208"/>
                  </a:lnTo>
                  <a:lnTo>
                    <a:pt x="32004" y="2895600"/>
                  </a:lnTo>
                  <a:lnTo>
                    <a:pt x="121920" y="2895600"/>
                  </a:lnTo>
                  <a:lnTo>
                    <a:pt x="121920" y="2807208"/>
                  </a:lnTo>
                  <a:close/>
                </a:path>
                <a:path w="198120" h="2895600">
                  <a:moveTo>
                    <a:pt x="172212" y="0"/>
                  </a:moveTo>
                  <a:lnTo>
                    <a:pt x="83820" y="0"/>
                  </a:lnTo>
                  <a:lnTo>
                    <a:pt x="83820" y="89916"/>
                  </a:lnTo>
                  <a:lnTo>
                    <a:pt x="172212" y="89916"/>
                  </a:lnTo>
                  <a:lnTo>
                    <a:pt x="172212" y="0"/>
                  </a:lnTo>
                  <a:close/>
                </a:path>
                <a:path w="198120" h="2895600">
                  <a:moveTo>
                    <a:pt x="198120" y="909828"/>
                  </a:moveTo>
                  <a:lnTo>
                    <a:pt x="108204" y="909828"/>
                  </a:lnTo>
                  <a:lnTo>
                    <a:pt x="108204" y="999744"/>
                  </a:lnTo>
                  <a:lnTo>
                    <a:pt x="198120" y="999744"/>
                  </a:lnTo>
                  <a:lnTo>
                    <a:pt x="198120" y="909828"/>
                  </a:lnTo>
                  <a:close/>
                </a:path>
              </a:pathLst>
            </a:custGeom>
            <a:solidFill>
              <a:srgbClr val="B8ACB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5872" y="1378987"/>
              <a:ext cx="894606" cy="43018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6932" y="1316723"/>
              <a:ext cx="952512" cy="47854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530084" y="1385316"/>
              <a:ext cx="810895" cy="346075"/>
            </a:xfrm>
            <a:custGeom>
              <a:avLst/>
              <a:gdLst/>
              <a:ahLst/>
              <a:cxnLst/>
              <a:rect l="l" t="t" r="r" b="b"/>
              <a:pathLst>
                <a:path w="810895" h="346075">
                  <a:moveTo>
                    <a:pt x="740410" y="0"/>
                  </a:moveTo>
                  <a:lnTo>
                    <a:pt x="70358" y="0"/>
                  </a:lnTo>
                  <a:lnTo>
                    <a:pt x="42969" y="5528"/>
                  </a:lnTo>
                  <a:lnTo>
                    <a:pt x="20605" y="20605"/>
                  </a:lnTo>
                  <a:lnTo>
                    <a:pt x="5528" y="42969"/>
                  </a:lnTo>
                  <a:lnTo>
                    <a:pt x="0" y="70358"/>
                  </a:lnTo>
                  <a:lnTo>
                    <a:pt x="0" y="275589"/>
                  </a:lnTo>
                  <a:lnTo>
                    <a:pt x="5528" y="302978"/>
                  </a:lnTo>
                  <a:lnTo>
                    <a:pt x="20605" y="325342"/>
                  </a:lnTo>
                  <a:lnTo>
                    <a:pt x="42969" y="340419"/>
                  </a:lnTo>
                  <a:lnTo>
                    <a:pt x="70358" y="345948"/>
                  </a:lnTo>
                  <a:lnTo>
                    <a:pt x="740410" y="345948"/>
                  </a:lnTo>
                  <a:lnTo>
                    <a:pt x="767798" y="340419"/>
                  </a:lnTo>
                  <a:lnTo>
                    <a:pt x="790162" y="325342"/>
                  </a:lnTo>
                  <a:lnTo>
                    <a:pt x="805239" y="302978"/>
                  </a:lnTo>
                  <a:lnTo>
                    <a:pt x="810768" y="275589"/>
                  </a:lnTo>
                  <a:lnTo>
                    <a:pt x="810768" y="70358"/>
                  </a:lnTo>
                  <a:lnTo>
                    <a:pt x="805239" y="42969"/>
                  </a:lnTo>
                  <a:lnTo>
                    <a:pt x="790162" y="20605"/>
                  </a:lnTo>
                  <a:lnTo>
                    <a:pt x="767798" y="5528"/>
                  </a:lnTo>
                  <a:lnTo>
                    <a:pt x="740410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468751" y="4451730"/>
            <a:ext cx="2235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41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35858" y="3502914"/>
            <a:ext cx="3098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43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44315" y="2553970"/>
            <a:ext cx="3225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46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19042" y="1643837"/>
            <a:ext cx="3225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-5" dirty="0">
                <a:latin typeface="Microsoft Sans Serif"/>
                <a:cs typeface="Microsoft Sans Serif"/>
              </a:rPr>
              <a:t>46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425950" y="4827854"/>
            <a:ext cx="4584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1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lang="ru-RU" sz="1400" spc="-60" dirty="0">
                <a:latin typeface="Microsoft Sans Serif"/>
                <a:cs typeface="Microsoft Sans Serif"/>
              </a:rPr>
              <a:t>355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64389" y="3819143"/>
            <a:ext cx="3204000" cy="381600"/>
          </a:xfrm>
          <a:prstGeom prst="rect">
            <a:avLst/>
          </a:prstGeom>
          <a:solidFill>
            <a:srgbClr val="92C3D9"/>
          </a:solidFill>
        </p:spPr>
        <p:txBody>
          <a:bodyPr vert="horz" wrap="square" lIns="0" tIns="73660" rIns="0" bIns="0" rtlCol="0">
            <a:spAutoFit/>
          </a:bodyPr>
          <a:lstStyle/>
          <a:p>
            <a:pPr marL="32384" algn="ctr">
              <a:lnSpc>
                <a:spcPct val="100000"/>
              </a:lnSpc>
              <a:spcBef>
                <a:spcPts val="580"/>
              </a:spcBef>
            </a:pPr>
            <a:r>
              <a:rPr sz="1400" dirty="0">
                <a:latin typeface="Microsoft Sans Serif"/>
                <a:cs typeface="Microsoft Sans Serif"/>
              </a:rPr>
              <a:t>1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lang="ru-RU" sz="1400" spc="-35" dirty="0">
                <a:latin typeface="Microsoft Sans Serif"/>
                <a:cs typeface="Microsoft Sans Serif"/>
              </a:rPr>
              <a:t>603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57546" y="2930779"/>
            <a:ext cx="45783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1 763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593591" y="1921764"/>
            <a:ext cx="3359673" cy="381600"/>
          </a:xfrm>
          <a:prstGeom prst="rect">
            <a:avLst/>
          </a:prstGeom>
          <a:solidFill>
            <a:srgbClr val="92C3D9"/>
          </a:solidFill>
        </p:spPr>
        <p:txBody>
          <a:bodyPr vert="horz" wrap="square" lIns="0" tIns="730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575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1723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45235" y="4825060"/>
            <a:ext cx="9213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latin typeface="Microsoft Sans Serif"/>
                <a:cs typeface="Microsoft Sans Serif"/>
              </a:rPr>
              <a:t>1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отчёт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45235" y="3876802"/>
            <a:ext cx="9213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latin typeface="Microsoft Sans Serif"/>
                <a:cs typeface="Microsoft Sans Serif"/>
              </a:rPr>
              <a:t>2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отчёт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59307" y="2927985"/>
            <a:ext cx="11080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latin typeface="Microsoft Sans Serif"/>
                <a:cs typeface="Microsoft Sans Serif"/>
              </a:rPr>
              <a:t>3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прогноз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45235" y="1979168"/>
            <a:ext cx="9213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latin typeface="Microsoft Sans Serif"/>
                <a:cs typeface="Microsoft Sans Serif"/>
              </a:rPr>
              <a:t>3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отчёт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33727" y="5826252"/>
            <a:ext cx="90170" cy="88900"/>
          </a:xfrm>
          <a:custGeom>
            <a:avLst/>
            <a:gdLst/>
            <a:ahLst/>
            <a:cxnLst/>
            <a:rect l="l" t="t" r="r" b="b"/>
            <a:pathLst>
              <a:path w="90169" h="88900">
                <a:moveTo>
                  <a:pt x="89916" y="0"/>
                </a:moveTo>
                <a:lnTo>
                  <a:pt x="0" y="0"/>
                </a:lnTo>
                <a:lnTo>
                  <a:pt x="0" y="88392"/>
                </a:lnTo>
                <a:lnTo>
                  <a:pt x="89916" y="88392"/>
                </a:lnTo>
                <a:lnTo>
                  <a:pt x="89916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1750822" y="5742228"/>
            <a:ext cx="16008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Sans Serif"/>
                <a:cs typeface="Microsoft Sans Serif"/>
              </a:rPr>
              <a:t>Налоговые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доходы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703320" y="5826252"/>
            <a:ext cx="90170" cy="88900"/>
          </a:xfrm>
          <a:custGeom>
            <a:avLst/>
            <a:gdLst/>
            <a:ahLst/>
            <a:cxnLst/>
            <a:rect l="l" t="t" r="r" b="b"/>
            <a:pathLst>
              <a:path w="90170" h="88900">
                <a:moveTo>
                  <a:pt x="89915" y="0"/>
                </a:moveTo>
                <a:lnTo>
                  <a:pt x="0" y="0"/>
                </a:lnTo>
                <a:lnTo>
                  <a:pt x="0" y="88392"/>
                </a:lnTo>
                <a:lnTo>
                  <a:pt x="89915" y="88392"/>
                </a:lnTo>
                <a:lnTo>
                  <a:pt x="89915" y="0"/>
                </a:lnTo>
                <a:close/>
              </a:path>
            </a:pathLst>
          </a:custGeom>
          <a:solidFill>
            <a:srgbClr val="B8ACB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3821048" y="5742228"/>
            <a:ext cx="17989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Sans Serif"/>
                <a:cs typeface="Microsoft Sans Serif"/>
              </a:rPr>
              <a:t>Неналоговые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доходы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71032" y="582625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88391" y="0"/>
                </a:moveTo>
                <a:lnTo>
                  <a:pt x="0" y="0"/>
                </a:lnTo>
                <a:lnTo>
                  <a:pt x="0" y="88392"/>
                </a:lnTo>
                <a:lnTo>
                  <a:pt x="88391" y="88392"/>
                </a:lnTo>
                <a:lnTo>
                  <a:pt x="88391" y="0"/>
                </a:lnTo>
                <a:close/>
              </a:path>
            </a:pathLst>
          </a:custGeom>
          <a:solidFill>
            <a:srgbClr val="92C3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 txBox="1"/>
          <p:nvPr/>
        </p:nvSpPr>
        <p:spPr>
          <a:xfrm>
            <a:off x="6088126" y="5742228"/>
            <a:ext cx="24104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0" dirty="0">
                <a:latin typeface="Microsoft Sans Serif"/>
                <a:cs typeface="Microsoft Sans Serif"/>
              </a:rPr>
              <a:t>Безвозмездные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поступления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501128" y="1854707"/>
            <a:ext cx="867410" cy="1492250"/>
            <a:chOff x="7501128" y="1854707"/>
            <a:chExt cx="867410" cy="1492250"/>
          </a:xfrm>
        </p:grpSpPr>
        <p:pic>
          <p:nvPicPr>
            <p:cNvPr id="42" name="object 4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5568" y="1891095"/>
              <a:ext cx="792967" cy="142059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1128" y="1854707"/>
              <a:ext cx="862596" cy="149199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574280" y="1933955"/>
              <a:ext cx="721360" cy="1338580"/>
            </a:xfrm>
            <a:custGeom>
              <a:avLst/>
              <a:gdLst/>
              <a:ahLst/>
              <a:cxnLst/>
              <a:rect l="l" t="t" r="r" b="b"/>
              <a:pathLst>
                <a:path w="721359" h="1338579">
                  <a:moveTo>
                    <a:pt x="658368" y="0"/>
                  </a:moveTo>
                  <a:lnTo>
                    <a:pt x="62484" y="0"/>
                  </a:lnTo>
                  <a:lnTo>
                    <a:pt x="38147" y="4905"/>
                  </a:lnTo>
                  <a:lnTo>
                    <a:pt x="18288" y="18287"/>
                  </a:lnTo>
                  <a:lnTo>
                    <a:pt x="4905" y="38147"/>
                  </a:lnTo>
                  <a:lnTo>
                    <a:pt x="0" y="62484"/>
                  </a:lnTo>
                  <a:lnTo>
                    <a:pt x="0" y="1275588"/>
                  </a:lnTo>
                  <a:lnTo>
                    <a:pt x="4905" y="1299924"/>
                  </a:lnTo>
                  <a:lnTo>
                    <a:pt x="18288" y="1319784"/>
                  </a:lnTo>
                  <a:lnTo>
                    <a:pt x="38147" y="1333166"/>
                  </a:lnTo>
                  <a:lnTo>
                    <a:pt x="62484" y="1338072"/>
                  </a:lnTo>
                  <a:lnTo>
                    <a:pt x="658368" y="1338072"/>
                  </a:lnTo>
                  <a:lnTo>
                    <a:pt x="682704" y="1333166"/>
                  </a:lnTo>
                  <a:lnTo>
                    <a:pt x="702564" y="1319784"/>
                  </a:lnTo>
                  <a:lnTo>
                    <a:pt x="715946" y="1299924"/>
                  </a:lnTo>
                  <a:lnTo>
                    <a:pt x="720851" y="1275588"/>
                  </a:lnTo>
                  <a:lnTo>
                    <a:pt x="720851" y="62484"/>
                  </a:lnTo>
                  <a:lnTo>
                    <a:pt x="715946" y="38147"/>
                  </a:lnTo>
                  <a:lnTo>
                    <a:pt x="702564" y="18288"/>
                  </a:lnTo>
                  <a:lnTo>
                    <a:pt x="682704" y="4905"/>
                  </a:lnTo>
                  <a:lnTo>
                    <a:pt x="658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705725" y="1962404"/>
            <a:ext cx="4711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1 919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06994" y="2878963"/>
            <a:ext cx="47117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1 953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394318" y="1869439"/>
            <a:ext cx="1124585" cy="850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1F5E87"/>
                </a:solidFill>
                <a:latin typeface="Microsoft Sans Serif"/>
                <a:cs typeface="Microsoft Sans Serif"/>
              </a:rPr>
              <a:t>исполнение</a:t>
            </a:r>
            <a:endParaRPr sz="1400" dirty="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1400" spc="-10" dirty="0">
                <a:solidFill>
                  <a:srgbClr val="1F5E87"/>
                </a:solidFill>
                <a:latin typeface="Microsoft Sans Serif"/>
                <a:cs typeface="Microsoft Sans Serif"/>
              </a:rPr>
              <a:t>прогноза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400" spc="-10" dirty="0">
                <a:solidFill>
                  <a:srgbClr val="1F5E87"/>
                </a:solidFill>
                <a:latin typeface="Microsoft Sans Serif"/>
                <a:cs typeface="Microsoft Sans Serif"/>
              </a:rPr>
              <a:t>9</a:t>
            </a:r>
            <a:r>
              <a:rPr lang="ru-RU" sz="2400" spc="-10" dirty="0">
                <a:solidFill>
                  <a:srgbClr val="1F5E87"/>
                </a:solidFill>
                <a:latin typeface="Microsoft Sans Serif"/>
                <a:cs typeface="Microsoft Sans Serif"/>
              </a:rPr>
              <a:t>8,2</a:t>
            </a:r>
            <a:r>
              <a:rPr sz="2400" spc="-10" dirty="0">
                <a:solidFill>
                  <a:srgbClr val="1F5E87"/>
                </a:solidFill>
                <a:latin typeface="Microsoft Sans Serif"/>
                <a:cs typeface="Microsoft Sans Serif"/>
              </a:rPr>
              <a:t>%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87182" y="1433017"/>
            <a:ext cx="4978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Всего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530083" y="3776471"/>
            <a:ext cx="867410" cy="1493520"/>
            <a:chOff x="7530083" y="3776471"/>
            <a:chExt cx="867410" cy="1493520"/>
          </a:xfrm>
        </p:grpSpPr>
        <p:pic>
          <p:nvPicPr>
            <p:cNvPr id="50" name="object 50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3117" y="3814383"/>
              <a:ext cx="794242" cy="142059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0083" y="3776471"/>
              <a:ext cx="861072" cy="149351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603235" y="3855719"/>
              <a:ext cx="719455" cy="1339850"/>
            </a:xfrm>
            <a:custGeom>
              <a:avLst/>
              <a:gdLst/>
              <a:ahLst/>
              <a:cxnLst/>
              <a:rect l="l" t="t" r="r" b="b"/>
              <a:pathLst>
                <a:path w="719454" h="1339850">
                  <a:moveTo>
                    <a:pt x="656971" y="0"/>
                  </a:moveTo>
                  <a:lnTo>
                    <a:pt x="62357" y="0"/>
                  </a:lnTo>
                  <a:lnTo>
                    <a:pt x="38094" y="4903"/>
                  </a:lnTo>
                  <a:lnTo>
                    <a:pt x="18272" y="18272"/>
                  </a:lnTo>
                  <a:lnTo>
                    <a:pt x="4903" y="38094"/>
                  </a:lnTo>
                  <a:lnTo>
                    <a:pt x="0" y="62356"/>
                  </a:lnTo>
                  <a:lnTo>
                    <a:pt x="0" y="1277238"/>
                  </a:lnTo>
                  <a:lnTo>
                    <a:pt x="4903" y="1301501"/>
                  </a:lnTo>
                  <a:lnTo>
                    <a:pt x="18272" y="1321323"/>
                  </a:lnTo>
                  <a:lnTo>
                    <a:pt x="38094" y="1334692"/>
                  </a:lnTo>
                  <a:lnTo>
                    <a:pt x="62357" y="1339595"/>
                  </a:lnTo>
                  <a:lnTo>
                    <a:pt x="656971" y="1339595"/>
                  </a:lnTo>
                  <a:lnTo>
                    <a:pt x="681233" y="1334692"/>
                  </a:lnTo>
                  <a:lnTo>
                    <a:pt x="701055" y="1321323"/>
                  </a:lnTo>
                  <a:lnTo>
                    <a:pt x="714424" y="1301501"/>
                  </a:lnTo>
                  <a:lnTo>
                    <a:pt x="719328" y="1277238"/>
                  </a:lnTo>
                  <a:lnTo>
                    <a:pt x="719328" y="62356"/>
                  </a:lnTo>
                  <a:lnTo>
                    <a:pt x="714424" y="38094"/>
                  </a:lnTo>
                  <a:lnTo>
                    <a:pt x="701055" y="18272"/>
                  </a:lnTo>
                  <a:lnTo>
                    <a:pt x="681233" y="4903"/>
                  </a:lnTo>
                  <a:lnTo>
                    <a:pt x="6569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733792" y="3885946"/>
            <a:ext cx="4711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1 785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739082" y="4801946"/>
            <a:ext cx="46778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1 520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55" name="object 40">
            <a:extLst>
              <a:ext uri="{FF2B5EF4-FFF2-40B4-BE49-F238E27FC236}">
                <a16:creationId xmlns:a16="http://schemas.microsoft.com/office/drawing/2014/main" id="{33B6483F-0869-495F-B04A-BC11CCA0C014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10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11</a:t>
            </a:fld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840" y="335660"/>
            <a:ext cx="33166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Структура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доходов </a:t>
            </a:r>
            <a:r>
              <a:rPr spc="-15" dirty="0">
                <a:solidFill>
                  <a:srgbClr val="000000"/>
                </a:solidFill>
              </a:rPr>
              <a:t>местного </a:t>
            </a:r>
            <a:r>
              <a:rPr spc="-484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бюджета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(млн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рублей)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1673" y="1207071"/>
          <a:ext cx="9338308" cy="50952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9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273">
                <a:tc gridSpan="5"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</a:pPr>
                      <a:r>
                        <a:rPr sz="1600" spc="-4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Доходы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600" spc="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видам</a:t>
                      </a:r>
                      <a:r>
                        <a:rPr sz="1600" spc="2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бюджетной</a:t>
                      </a:r>
                      <a:r>
                        <a:rPr sz="1600" spc="4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классификации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6E8257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9525">
                      <a:solidFill>
                        <a:srgbClr val="3A3838"/>
                      </a:solidFill>
                      <a:prstDash val="solid"/>
                    </a:lnT>
                    <a:lnB w="12700">
                      <a:solidFill>
                        <a:srgbClr val="D5DCE4"/>
                      </a:solidFill>
                      <a:prstDash val="solid"/>
                    </a:lnB>
                    <a:solidFill>
                      <a:srgbClr val="256F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719">
                <a:tc rowSpan="2">
                  <a:txBody>
                    <a:bodyPr/>
                    <a:lstStyle/>
                    <a:p>
                      <a:pPr marL="164465" algn="ctr">
                        <a:lnSpc>
                          <a:spcPts val="1664"/>
                        </a:lnSpc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Наименование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12700">
                      <a:solidFill>
                        <a:srgbClr val="D5DCE4"/>
                      </a:solidFill>
                      <a:prstDash val="solid"/>
                    </a:lnR>
                    <a:lnT w="12700">
                      <a:solidFill>
                        <a:srgbClr val="D5DCE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202</a:t>
                      </a:r>
                      <a:r>
                        <a:rPr lang="ru-RU" sz="1400" spc="-5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год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D5DCE4"/>
                      </a:solidFill>
                      <a:prstDash val="solid"/>
                    </a:lnL>
                    <a:lnT w="12700">
                      <a:solidFill>
                        <a:srgbClr val="D5DCE4"/>
                      </a:solidFill>
                      <a:prstDash val="solid"/>
                    </a:lnT>
                    <a:lnB w="12700">
                      <a:solidFill>
                        <a:srgbClr val="D5DC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202</a:t>
                      </a:r>
                      <a:r>
                        <a:rPr lang="ru-RU" sz="1400" spc="-5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год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D5DCE4"/>
                      </a:solidFill>
                      <a:prstDash val="solid"/>
                    </a:lnT>
                    <a:lnB w="12700">
                      <a:solidFill>
                        <a:srgbClr val="D5DCE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</a:t>
                      </a:r>
                      <a:r>
                        <a:rPr lang="ru-RU" sz="14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год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D5DCE4"/>
                      </a:solidFill>
                      <a:prstDash val="solid"/>
                    </a:lnT>
                    <a:lnB w="12700">
                      <a:solidFill>
                        <a:srgbClr val="D5DCE4"/>
                      </a:solidFill>
                      <a:prstDash val="solid"/>
                    </a:lnB>
                    <a:solidFill>
                      <a:srgbClr val="256F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3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D5DCE4"/>
                      </a:solidFill>
                      <a:prstDash val="solid"/>
                    </a:lnR>
                    <a:lnT w="12700">
                      <a:solidFill>
                        <a:srgbClr val="D5DCE4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отчет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D5DCE4"/>
                      </a:solidFill>
                      <a:prstDash val="solid"/>
                    </a:lnL>
                    <a:lnT w="12700">
                      <a:solidFill>
                        <a:srgbClr val="D5DCE4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прогноз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D5DCE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отчет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D5DCE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02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Налог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на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доходы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физических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лиц</a:t>
                      </a:r>
                    </a:p>
                  </a:txBody>
                  <a:tcPr marL="0" marR="0" marT="101600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110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1600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lang="ru-RU" sz="1400" spc="-5" dirty="0">
                          <a:latin typeface="Microsoft Sans Serif"/>
                          <a:cs typeface="Microsoft Sans Serif"/>
                        </a:rPr>
                        <a:t>124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1600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127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1600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134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1600" marB="0"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74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Акцизы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0805" marB="0">
                    <a:lnR w="12700">
                      <a:solidFill>
                        <a:srgbClr val="D5DCE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0,4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D5DCE4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0,4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0,4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0,5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080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11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Налоги на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совокупный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доход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13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14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ru-RU" sz="1400" spc="-5" dirty="0">
                          <a:latin typeface="Microsoft Sans Serif"/>
                          <a:cs typeface="Microsoft Sans Serif"/>
                        </a:rPr>
                        <a:t>17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15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607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400" spc="-5" dirty="0">
                          <a:latin typeface="Microsoft Sans Serif"/>
                          <a:cs typeface="Microsoft Sans Serif"/>
                        </a:rPr>
                        <a:t>Государственная пошлина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0" marB="0">
                    <a:lnR w="12700">
                      <a:solidFill>
                        <a:srgbClr val="D5DCE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400" spc="-5" dirty="0">
                          <a:latin typeface="Microsoft Sans Serif"/>
                          <a:cs typeface="Microsoft Sans Serif"/>
                        </a:rPr>
                        <a:t>0,2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D5DCE4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0,2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0,3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0,2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521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Доходы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использования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имущества,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находящегося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муниципальной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собственности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034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ru-RU" sz="1400" spc="-5" dirty="0">
                          <a:latin typeface="Microsoft Sans Serif"/>
                          <a:cs typeface="Microsoft Sans Serif"/>
                        </a:rPr>
                        <a:t>23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2715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23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2715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ru-RU" sz="1400" spc="-5" dirty="0">
                          <a:latin typeface="Microsoft Sans Serif"/>
                          <a:cs typeface="Microsoft Sans Serif"/>
                        </a:rPr>
                        <a:t>25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2715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26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2715" marB="0"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840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Платежи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пользовании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природными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ресурсами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0330" marB="0">
                    <a:lnR w="12700">
                      <a:solidFill>
                        <a:srgbClr val="D5DCE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D5DCE4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033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03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033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3872">
                <a:tc>
                  <a:txBody>
                    <a:bodyPr/>
                    <a:lstStyle/>
                    <a:p>
                      <a:pPr marL="172085" marR="123189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Доходы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продажи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материальных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нематериальных </a:t>
                      </a:r>
                      <a:r>
                        <a:rPr sz="1400" spc="-3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активов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255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935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935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935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935" marB="0"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458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Прочие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налоговые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неналоговые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доходы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120" marB="0">
                    <a:lnR w="12700">
                      <a:solidFill>
                        <a:srgbClr val="D5DCE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13,4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D5DCE4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15,4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18,3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17,3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12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560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Безвозмездные</a:t>
                      </a:r>
                      <a:r>
                        <a:rPr sz="14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поступления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120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30" dirty="0">
                          <a:latin typeface="Microsoft Sans Serif"/>
                          <a:cs typeface="Microsoft Sans Serif"/>
                        </a:rPr>
                        <a:t>355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120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603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120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1 763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120" marB="0"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1 723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120" marB="0"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556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1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Всего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доходов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lnR w="12700">
                      <a:solidFill>
                        <a:srgbClr val="D5DCE4"/>
                      </a:solidFill>
                      <a:prstDash val="solid"/>
                    </a:lnR>
                    <a:solidFill>
                      <a:srgbClr val="256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1 520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D5DCE4"/>
                      </a:solidFill>
                      <a:prstDash val="solid"/>
                    </a:lnL>
                    <a:lnR w="12700">
                      <a:solidFill>
                        <a:srgbClr val="D5DCE4"/>
                      </a:solidFill>
                      <a:prstDash val="solid"/>
                    </a:lnR>
                    <a:solidFill>
                      <a:srgbClr val="256F9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1 785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D5DCE4"/>
                      </a:solidFill>
                      <a:prstDash val="solid"/>
                    </a:lnL>
                    <a:lnR w="12700">
                      <a:solidFill>
                        <a:srgbClr val="D5DCE4"/>
                      </a:solidFill>
                      <a:prstDash val="solid"/>
                    </a:lnR>
                    <a:solidFill>
                      <a:srgbClr val="256F9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1 953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D5DCE4"/>
                      </a:solidFill>
                      <a:prstDash val="solid"/>
                    </a:lnL>
                    <a:lnR w="12700">
                      <a:solidFill>
                        <a:srgbClr val="D5DCE4"/>
                      </a:solidFill>
                      <a:prstDash val="solid"/>
                    </a:lnR>
                    <a:solidFill>
                      <a:srgbClr val="256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Microsoft Sans Serif"/>
                          <a:cs typeface="Microsoft Sans Serif"/>
                        </a:rPr>
                        <a:t>1 919</a:t>
                      </a:r>
                      <a:endParaRPr sz="1400" dirty="0">
                        <a:solidFill>
                          <a:schemeClr val="bg1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D5DCE4"/>
                      </a:solidFill>
                      <a:prstDash val="solid"/>
                    </a:lnL>
                    <a:solidFill>
                      <a:srgbClr val="256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668" y="3032741"/>
            <a:ext cx="4176000" cy="3024000"/>
          </a:xfrm>
          <a:prstGeom prst="round2Diag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458051" y="3067816"/>
            <a:ext cx="4093484" cy="2949288"/>
          </a:xfrm>
          <a:custGeom>
            <a:avLst/>
            <a:gdLst/>
            <a:ahLst/>
            <a:cxnLst/>
            <a:rect l="l" t="t" r="r" b="b"/>
            <a:pathLst>
              <a:path w="4139565" h="2948940">
                <a:moveTo>
                  <a:pt x="4139184" y="0"/>
                </a:moveTo>
                <a:lnTo>
                  <a:pt x="0" y="0"/>
                </a:lnTo>
                <a:lnTo>
                  <a:pt x="0" y="2948940"/>
                </a:lnTo>
                <a:lnTo>
                  <a:pt x="4139184" y="2948940"/>
                </a:lnTo>
                <a:lnTo>
                  <a:pt x="4139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156000" y="3672000"/>
            <a:ext cx="2376000" cy="1332000"/>
          </a:xfrm>
          <a:custGeom>
            <a:avLst/>
            <a:gdLst>
              <a:gd name="connsiteX0" fmla="*/ 1141476 w 2193036"/>
              <a:gd name="connsiteY0" fmla="*/ 539496 h 1295400"/>
              <a:gd name="connsiteX1" fmla="*/ 0 w 2193036"/>
              <a:gd name="connsiteY1" fmla="*/ 539496 h 1295400"/>
              <a:gd name="connsiteX2" fmla="*/ 0 w 2193036"/>
              <a:gd name="connsiteY2" fmla="*/ 755904 h 1295400"/>
              <a:gd name="connsiteX3" fmla="*/ 1141476 w 2193036"/>
              <a:gd name="connsiteY3" fmla="*/ 755904 h 1295400"/>
              <a:gd name="connsiteX4" fmla="*/ 1668121 w 2193036"/>
              <a:gd name="connsiteY4" fmla="*/ 629031 h 1295400"/>
              <a:gd name="connsiteX5" fmla="*/ 1141476 w 2193036"/>
              <a:gd name="connsiteY5" fmla="*/ 539496 h 1295400"/>
              <a:gd name="connsiteX0" fmla="*/ 1376172 w 2193036"/>
              <a:gd name="connsiteY0" fmla="*/ 1080516 h 1295400"/>
              <a:gd name="connsiteX1" fmla="*/ 0 w 2193036"/>
              <a:gd name="connsiteY1" fmla="*/ 1080516 h 1295400"/>
              <a:gd name="connsiteX2" fmla="*/ 0 w 2193036"/>
              <a:gd name="connsiteY2" fmla="*/ 1295400 h 1295400"/>
              <a:gd name="connsiteX3" fmla="*/ 1376172 w 2193036"/>
              <a:gd name="connsiteY3" fmla="*/ 1295400 h 1295400"/>
              <a:gd name="connsiteX4" fmla="*/ 1376172 w 2193036"/>
              <a:gd name="connsiteY4" fmla="*/ 1080516 h 1295400"/>
              <a:gd name="connsiteX0" fmla="*/ 2193036 w 2193036"/>
              <a:gd name="connsiteY0" fmla="*/ 0 h 1295400"/>
              <a:gd name="connsiteX1" fmla="*/ 0 w 2193036"/>
              <a:gd name="connsiteY1" fmla="*/ 0 h 1295400"/>
              <a:gd name="connsiteX2" fmla="*/ 0 w 2193036"/>
              <a:gd name="connsiteY2" fmla="*/ 216408 h 1295400"/>
              <a:gd name="connsiteX3" fmla="*/ 2193036 w 2193036"/>
              <a:gd name="connsiteY3" fmla="*/ 216408 h 1295400"/>
              <a:gd name="connsiteX4" fmla="*/ 2193036 w 2193036"/>
              <a:gd name="connsiteY4" fmla="*/ 0 h 1295400"/>
              <a:gd name="connsiteX0" fmla="*/ 1141476 w 2193036"/>
              <a:gd name="connsiteY0" fmla="*/ 539496 h 1295400"/>
              <a:gd name="connsiteX1" fmla="*/ 0 w 2193036"/>
              <a:gd name="connsiteY1" fmla="*/ 539496 h 1295400"/>
              <a:gd name="connsiteX2" fmla="*/ 0 w 2193036"/>
              <a:gd name="connsiteY2" fmla="*/ 755904 h 1295400"/>
              <a:gd name="connsiteX3" fmla="*/ 1141476 w 2193036"/>
              <a:gd name="connsiteY3" fmla="*/ 755904 h 1295400"/>
              <a:gd name="connsiteX4" fmla="*/ 1668121 w 2193036"/>
              <a:gd name="connsiteY4" fmla="*/ 629031 h 1295400"/>
              <a:gd name="connsiteX5" fmla="*/ 1141476 w 2193036"/>
              <a:gd name="connsiteY5" fmla="*/ 539496 h 1295400"/>
              <a:gd name="connsiteX0" fmla="*/ 1376172 w 2193036"/>
              <a:gd name="connsiteY0" fmla="*/ 1080516 h 1295400"/>
              <a:gd name="connsiteX1" fmla="*/ 0 w 2193036"/>
              <a:gd name="connsiteY1" fmla="*/ 1080516 h 1295400"/>
              <a:gd name="connsiteX2" fmla="*/ 0 w 2193036"/>
              <a:gd name="connsiteY2" fmla="*/ 1295400 h 1295400"/>
              <a:gd name="connsiteX3" fmla="*/ 1376172 w 2193036"/>
              <a:gd name="connsiteY3" fmla="*/ 1295400 h 1295400"/>
              <a:gd name="connsiteX4" fmla="*/ 1376172 w 2193036"/>
              <a:gd name="connsiteY4" fmla="*/ 1080516 h 1295400"/>
              <a:gd name="connsiteX0" fmla="*/ 2193036 w 2193036"/>
              <a:gd name="connsiteY0" fmla="*/ 0 h 1295400"/>
              <a:gd name="connsiteX1" fmla="*/ 0 w 2193036"/>
              <a:gd name="connsiteY1" fmla="*/ 0 h 1295400"/>
              <a:gd name="connsiteX2" fmla="*/ 0 w 2193036"/>
              <a:gd name="connsiteY2" fmla="*/ 216408 h 1295400"/>
              <a:gd name="connsiteX3" fmla="*/ 2193036 w 2193036"/>
              <a:gd name="connsiteY3" fmla="*/ 216408 h 1295400"/>
              <a:gd name="connsiteX4" fmla="*/ 2193036 w 2193036"/>
              <a:gd name="connsiteY4" fmla="*/ 0 h 1295400"/>
              <a:gd name="connsiteX0" fmla="*/ 1141476 w 2193036"/>
              <a:gd name="connsiteY0" fmla="*/ 539496 h 1295400"/>
              <a:gd name="connsiteX1" fmla="*/ 0 w 2193036"/>
              <a:gd name="connsiteY1" fmla="*/ 539496 h 1295400"/>
              <a:gd name="connsiteX2" fmla="*/ 0 w 2193036"/>
              <a:gd name="connsiteY2" fmla="*/ 755904 h 1295400"/>
              <a:gd name="connsiteX3" fmla="*/ 1141476 w 2193036"/>
              <a:gd name="connsiteY3" fmla="*/ 755904 h 1295400"/>
              <a:gd name="connsiteX4" fmla="*/ 1668121 w 2193036"/>
              <a:gd name="connsiteY4" fmla="*/ 629031 h 1295400"/>
              <a:gd name="connsiteX5" fmla="*/ 1659143 w 2193036"/>
              <a:gd name="connsiteY5" fmla="*/ 629031 h 1295400"/>
              <a:gd name="connsiteX6" fmla="*/ 1141476 w 2193036"/>
              <a:gd name="connsiteY6" fmla="*/ 539496 h 1295400"/>
              <a:gd name="connsiteX0" fmla="*/ 1376172 w 2193036"/>
              <a:gd name="connsiteY0" fmla="*/ 1080516 h 1295400"/>
              <a:gd name="connsiteX1" fmla="*/ 0 w 2193036"/>
              <a:gd name="connsiteY1" fmla="*/ 1080516 h 1295400"/>
              <a:gd name="connsiteX2" fmla="*/ 0 w 2193036"/>
              <a:gd name="connsiteY2" fmla="*/ 1295400 h 1295400"/>
              <a:gd name="connsiteX3" fmla="*/ 1376172 w 2193036"/>
              <a:gd name="connsiteY3" fmla="*/ 1295400 h 1295400"/>
              <a:gd name="connsiteX4" fmla="*/ 1376172 w 2193036"/>
              <a:gd name="connsiteY4" fmla="*/ 1080516 h 1295400"/>
              <a:gd name="connsiteX0" fmla="*/ 2193036 w 2193036"/>
              <a:gd name="connsiteY0" fmla="*/ 0 h 1295400"/>
              <a:gd name="connsiteX1" fmla="*/ 0 w 2193036"/>
              <a:gd name="connsiteY1" fmla="*/ 0 h 1295400"/>
              <a:gd name="connsiteX2" fmla="*/ 0 w 2193036"/>
              <a:gd name="connsiteY2" fmla="*/ 216408 h 1295400"/>
              <a:gd name="connsiteX3" fmla="*/ 2193036 w 2193036"/>
              <a:gd name="connsiteY3" fmla="*/ 216408 h 1295400"/>
              <a:gd name="connsiteX4" fmla="*/ 2193036 w 2193036"/>
              <a:gd name="connsiteY4" fmla="*/ 0 h 1295400"/>
              <a:gd name="connsiteX0" fmla="*/ 1141476 w 2193036"/>
              <a:gd name="connsiteY0" fmla="*/ 539496 h 1295400"/>
              <a:gd name="connsiteX1" fmla="*/ 0 w 2193036"/>
              <a:gd name="connsiteY1" fmla="*/ 539496 h 1295400"/>
              <a:gd name="connsiteX2" fmla="*/ 0 w 2193036"/>
              <a:gd name="connsiteY2" fmla="*/ 755904 h 1295400"/>
              <a:gd name="connsiteX3" fmla="*/ 1141476 w 2193036"/>
              <a:gd name="connsiteY3" fmla="*/ 755904 h 1295400"/>
              <a:gd name="connsiteX4" fmla="*/ 1668121 w 2193036"/>
              <a:gd name="connsiteY4" fmla="*/ 629031 h 1295400"/>
              <a:gd name="connsiteX5" fmla="*/ 1659143 w 2193036"/>
              <a:gd name="connsiteY5" fmla="*/ 629031 h 1295400"/>
              <a:gd name="connsiteX6" fmla="*/ 1141476 w 2193036"/>
              <a:gd name="connsiteY6" fmla="*/ 539496 h 1295400"/>
              <a:gd name="connsiteX0" fmla="*/ 1376172 w 2193036"/>
              <a:gd name="connsiteY0" fmla="*/ 1080516 h 1295400"/>
              <a:gd name="connsiteX1" fmla="*/ 0 w 2193036"/>
              <a:gd name="connsiteY1" fmla="*/ 1080516 h 1295400"/>
              <a:gd name="connsiteX2" fmla="*/ 0 w 2193036"/>
              <a:gd name="connsiteY2" fmla="*/ 1295400 h 1295400"/>
              <a:gd name="connsiteX3" fmla="*/ 1376172 w 2193036"/>
              <a:gd name="connsiteY3" fmla="*/ 1295400 h 1295400"/>
              <a:gd name="connsiteX4" fmla="*/ 1376172 w 2193036"/>
              <a:gd name="connsiteY4" fmla="*/ 1080516 h 1295400"/>
              <a:gd name="connsiteX0" fmla="*/ 2193036 w 2193036"/>
              <a:gd name="connsiteY0" fmla="*/ 0 h 1295400"/>
              <a:gd name="connsiteX1" fmla="*/ 0 w 2193036"/>
              <a:gd name="connsiteY1" fmla="*/ 0 h 1295400"/>
              <a:gd name="connsiteX2" fmla="*/ 0 w 2193036"/>
              <a:gd name="connsiteY2" fmla="*/ 216408 h 1295400"/>
              <a:gd name="connsiteX3" fmla="*/ 2193036 w 2193036"/>
              <a:gd name="connsiteY3" fmla="*/ 216408 h 1295400"/>
              <a:gd name="connsiteX4" fmla="*/ 2193036 w 2193036"/>
              <a:gd name="connsiteY4" fmla="*/ 0 h 1295400"/>
              <a:gd name="connsiteX0" fmla="*/ 1141476 w 2193036"/>
              <a:gd name="connsiteY0" fmla="*/ 539496 h 1295400"/>
              <a:gd name="connsiteX1" fmla="*/ 0 w 2193036"/>
              <a:gd name="connsiteY1" fmla="*/ 539496 h 1295400"/>
              <a:gd name="connsiteX2" fmla="*/ 0 w 2193036"/>
              <a:gd name="connsiteY2" fmla="*/ 755904 h 1295400"/>
              <a:gd name="connsiteX3" fmla="*/ 1141476 w 2193036"/>
              <a:gd name="connsiteY3" fmla="*/ 755904 h 1295400"/>
              <a:gd name="connsiteX4" fmla="*/ 1689029 w 2193036"/>
              <a:gd name="connsiteY4" fmla="*/ 749786 h 1295400"/>
              <a:gd name="connsiteX5" fmla="*/ 1668121 w 2193036"/>
              <a:gd name="connsiteY5" fmla="*/ 629031 h 1295400"/>
              <a:gd name="connsiteX6" fmla="*/ 1659143 w 2193036"/>
              <a:gd name="connsiteY6" fmla="*/ 629031 h 1295400"/>
              <a:gd name="connsiteX7" fmla="*/ 1141476 w 2193036"/>
              <a:gd name="connsiteY7" fmla="*/ 539496 h 1295400"/>
              <a:gd name="connsiteX0" fmla="*/ 1376172 w 2193036"/>
              <a:gd name="connsiteY0" fmla="*/ 1080516 h 1295400"/>
              <a:gd name="connsiteX1" fmla="*/ 0 w 2193036"/>
              <a:gd name="connsiteY1" fmla="*/ 1080516 h 1295400"/>
              <a:gd name="connsiteX2" fmla="*/ 0 w 2193036"/>
              <a:gd name="connsiteY2" fmla="*/ 1295400 h 1295400"/>
              <a:gd name="connsiteX3" fmla="*/ 1376172 w 2193036"/>
              <a:gd name="connsiteY3" fmla="*/ 1295400 h 1295400"/>
              <a:gd name="connsiteX4" fmla="*/ 1376172 w 2193036"/>
              <a:gd name="connsiteY4" fmla="*/ 1080516 h 1295400"/>
              <a:gd name="connsiteX0" fmla="*/ 2193036 w 2193036"/>
              <a:gd name="connsiteY0" fmla="*/ 0 h 1295400"/>
              <a:gd name="connsiteX1" fmla="*/ 0 w 2193036"/>
              <a:gd name="connsiteY1" fmla="*/ 0 h 1295400"/>
              <a:gd name="connsiteX2" fmla="*/ 0 w 2193036"/>
              <a:gd name="connsiteY2" fmla="*/ 216408 h 1295400"/>
              <a:gd name="connsiteX3" fmla="*/ 2193036 w 2193036"/>
              <a:gd name="connsiteY3" fmla="*/ 216408 h 1295400"/>
              <a:gd name="connsiteX4" fmla="*/ 2193036 w 2193036"/>
              <a:gd name="connsiteY4" fmla="*/ 0 h 1295400"/>
              <a:gd name="connsiteX0" fmla="*/ 1141476 w 2193036"/>
              <a:gd name="connsiteY0" fmla="*/ 539496 h 1295400"/>
              <a:gd name="connsiteX1" fmla="*/ 0 w 2193036"/>
              <a:gd name="connsiteY1" fmla="*/ 539496 h 1295400"/>
              <a:gd name="connsiteX2" fmla="*/ 0 w 2193036"/>
              <a:gd name="connsiteY2" fmla="*/ 755904 h 1295400"/>
              <a:gd name="connsiteX3" fmla="*/ 1141476 w 2193036"/>
              <a:gd name="connsiteY3" fmla="*/ 755904 h 1295400"/>
              <a:gd name="connsiteX4" fmla="*/ 1689029 w 2193036"/>
              <a:gd name="connsiteY4" fmla="*/ 749786 h 1295400"/>
              <a:gd name="connsiteX5" fmla="*/ 1668121 w 2193036"/>
              <a:gd name="connsiteY5" fmla="*/ 629031 h 1295400"/>
              <a:gd name="connsiteX6" fmla="*/ 1659143 w 2193036"/>
              <a:gd name="connsiteY6" fmla="*/ 629031 h 1295400"/>
              <a:gd name="connsiteX7" fmla="*/ 1652173 w 2193036"/>
              <a:gd name="connsiteY7" fmla="*/ 629031 h 1295400"/>
              <a:gd name="connsiteX8" fmla="*/ 1141476 w 2193036"/>
              <a:gd name="connsiteY8" fmla="*/ 539496 h 1295400"/>
              <a:gd name="connsiteX0" fmla="*/ 1376172 w 2193036"/>
              <a:gd name="connsiteY0" fmla="*/ 1080516 h 1295400"/>
              <a:gd name="connsiteX1" fmla="*/ 0 w 2193036"/>
              <a:gd name="connsiteY1" fmla="*/ 1080516 h 1295400"/>
              <a:gd name="connsiteX2" fmla="*/ 0 w 2193036"/>
              <a:gd name="connsiteY2" fmla="*/ 1295400 h 1295400"/>
              <a:gd name="connsiteX3" fmla="*/ 1376172 w 2193036"/>
              <a:gd name="connsiteY3" fmla="*/ 1295400 h 1295400"/>
              <a:gd name="connsiteX4" fmla="*/ 1376172 w 2193036"/>
              <a:gd name="connsiteY4" fmla="*/ 1080516 h 1295400"/>
              <a:gd name="connsiteX0" fmla="*/ 2193036 w 2193036"/>
              <a:gd name="connsiteY0" fmla="*/ 0 h 1295400"/>
              <a:gd name="connsiteX1" fmla="*/ 0 w 2193036"/>
              <a:gd name="connsiteY1" fmla="*/ 0 h 1295400"/>
              <a:gd name="connsiteX2" fmla="*/ 0 w 2193036"/>
              <a:gd name="connsiteY2" fmla="*/ 216408 h 1295400"/>
              <a:gd name="connsiteX3" fmla="*/ 2193036 w 2193036"/>
              <a:gd name="connsiteY3" fmla="*/ 216408 h 1295400"/>
              <a:gd name="connsiteX4" fmla="*/ 2193036 w 2193036"/>
              <a:gd name="connsiteY4" fmla="*/ 0 h 1295400"/>
              <a:gd name="connsiteX0" fmla="*/ 1141476 w 2193036"/>
              <a:gd name="connsiteY0" fmla="*/ 539496 h 1295400"/>
              <a:gd name="connsiteX1" fmla="*/ 0 w 2193036"/>
              <a:gd name="connsiteY1" fmla="*/ 539496 h 1295400"/>
              <a:gd name="connsiteX2" fmla="*/ 0 w 2193036"/>
              <a:gd name="connsiteY2" fmla="*/ 755904 h 1295400"/>
              <a:gd name="connsiteX3" fmla="*/ 1141476 w 2193036"/>
              <a:gd name="connsiteY3" fmla="*/ 755904 h 1295400"/>
              <a:gd name="connsiteX4" fmla="*/ 1689029 w 2193036"/>
              <a:gd name="connsiteY4" fmla="*/ 749786 h 1295400"/>
              <a:gd name="connsiteX5" fmla="*/ 1668121 w 2193036"/>
              <a:gd name="connsiteY5" fmla="*/ 629031 h 1295400"/>
              <a:gd name="connsiteX6" fmla="*/ 1659143 w 2193036"/>
              <a:gd name="connsiteY6" fmla="*/ 629031 h 1295400"/>
              <a:gd name="connsiteX7" fmla="*/ 1652173 w 2193036"/>
              <a:gd name="connsiteY7" fmla="*/ 629032 h 1295400"/>
              <a:gd name="connsiteX8" fmla="*/ 1141476 w 2193036"/>
              <a:gd name="connsiteY8" fmla="*/ 539496 h 1295400"/>
              <a:gd name="connsiteX0" fmla="*/ 1376172 w 2193036"/>
              <a:gd name="connsiteY0" fmla="*/ 1080516 h 1295400"/>
              <a:gd name="connsiteX1" fmla="*/ 0 w 2193036"/>
              <a:gd name="connsiteY1" fmla="*/ 1080516 h 1295400"/>
              <a:gd name="connsiteX2" fmla="*/ 0 w 2193036"/>
              <a:gd name="connsiteY2" fmla="*/ 1295400 h 1295400"/>
              <a:gd name="connsiteX3" fmla="*/ 1376172 w 2193036"/>
              <a:gd name="connsiteY3" fmla="*/ 1295400 h 1295400"/>
              <a:gd name="connsiteX4" fmla="*/ 1376172 w 2193036"/>
              <a:gd name="connsiteY4" fmla="*/ 1080516 h 1295400"/>
              <a:gd name="connsiteX0" fmla="*/ 2193036 w 2193036"/>
              <a:gd name="connsiteY0" fmla="*/ 0 h 1295400"/>
              <a:gd name="connsiteX1" fmla="*/ 0 w 2193036"/>
              <a:gd name="connsiteY1" fmla="*/ 0 h 1295400"/>
              <a:gd name="connsiteX2" fmla="*/ 0 w 2193036"/>
              <a:gd name="connsiteY2" fmla="*/ 216408 h 1295400"/>
              <a:gd name="connsiteX3" fmla="*/ 2193036 w 2193036"/>
              <a:gd name="connsiteY3" fmla="*/ 216408 h 1295400"/>
              <a:gd name="connsiteX4" fmla="*/ 2193036 w 2193036"/>
              <a:gd name="connsiteY4" fmla="*/ 0 h 1295400"/>
              <a:gd name="connsiteX0" fmla="*/ 1141476 w 2193036"/>
              <a:gd name="connsiteY0" fmla="*/ 539496 h 1295400"/>
              <a:gd name="connsiteX1" fmla="*/ 0 w 2193036"/>
              <a:gd name="connsiteY1" fmla="*/ 539496 h 1295400"/>
              <a:gd name="connsiteX2" fmla="*/ 0 w 2193036"/>
              <a:gd name="connsiteY2" fmla="*/ 755904 h 1295400"/>
              <a:gd name="connsiteX3" fmla="*/ 1141476 w 2193036"/>
              <a:gd name="connsiteY3" fmla="*/ 755904 h 1295400"/>
              <a:gd name="connsiteX4" fmla="*/ 1689029 w 2193036"/>
              <a:gd name="connsiteY4" fmla="*/ 749786 h 1295400"/>
              <a:gd name="connsiteX5" fmla="*/ 1668121 w 2193036"/>
              <a:gd name="connsiteY5" fmla="*/ 629031 h 1295400"/>
              <a:gd name="connsiteX6" fmla="*/ 1659143 w 2193036"/>
              <a:gd name="connsiteY6" fmla="*/ 629031 h 1295400"/>
              <a:gd name="connsiteX7" fmla="*/ 1652173 w 2193036"/>
              <a:gd name="connsiteY7" fmla="*/ 629032 h 1295400"/>
              <a:gd name="connsiteX8" fmla="*/ 1141476 w 2193036"/>
              <a:gd name="connsiteY8" fmla="*/ 539496 h 1295400"/>
              <a:gd name="connsiteX0" fmla="*/ 1376172 w 2193036"/>
              <a:gd name="connsiteY0" fmla="*/ 1080516 h 1295400"/>
              <a:gd name="connsiteX1" fmla="*/ 0 w 2193036"/>
              <a:gd name="connsiteY1" fmla="*/ 1080516 h 1295400"/>
              <a:gd name="connsiteX2" fmla="*/ 0 w 2193036"/>
              <a:gd name="connsiteY2" fmla="*/ 1295400 h 1295400"/>
              <a:gd name="connsiteX3" fmla="*/ 1376172 w 2193036"/>
              <a:gd name="connsiteY3" fmla="*/ 1295400 h 1295400"/>
              <a:gd name="connsiteX4" fmla="*/ 1376172 w 2193036"/>
              <a:gd name="connsiteY4" fmla="*/ 1080516 h 1295400"/>
              <a:gd name="connsiteX0" fmla="*/ 2193036 w 2193036"/>
              <a:gd name="connsiteY0" fmla="*/ 0 h 1295400"/>
              <a:gd name="connsiteX1" fmla="*/ 0 w 2193036"/>
              <a:gd name="connsiteY1" fmla="*/ 0 h 1295400"/>
              <a:gd name="connsiteX2" fmla="*/ 0 w 2193036"/>
              <a:gd name="connsiteY2" fmla="*/ 216408 h 1295400"/>
              <a:gd name="connsiteX3" fmla="*/ 2193036 w 2193036"/>
              <a:gd name="connsiteY3" fmla="*/ 216408 h 1295400"/>
              <a:gd name="connsiteX4" fmla="*/ 2193036 w 2193036"/>
              <a:gd name="connsiteY4" fmla="*/ 0 h 1295400"/>
              <a:gd name="connsiteX0" fmla="*/ 1141476 w 2193036"/>
              <a:gd name="connsiteY0" fmla="*/ 539496 h 1295400"/>
              <a:gd name="connsiteX1" fmla="*/ 0 w 2193036"/>
              <a:gd name="connsiteY1" fmla="*/ 539496 h 1295400"/>
              <a:gd name="connsiteX2" fmla="*/ 0 w 2193036"/>
              <a:gd name="connsiteY2" fmla="*/ 755904 h 1295400"/>
              <a:gd name="connsiteX3" fmla="*/ 1141476 w 2193036"/>
              <a:gd name="connsiteY3" fmla="*/ 755904 h 1295400"/>
              <a:gd name="connsiteX4" fmla="*/ 1689029 w 2193036"/>
              <a:gd name="connsiteY4" fmla="*/ 749786 h 1295400"/>
              <a:gd name="connsiteX5" fmla="*/ 1668121 w 2193036"/>
              <a:gd name="connsiteY5" fmla="*/ 629031 h 1295400"/>
              <a:gd name="connsiteX6" fmla="*/ 1659143 w 2193036"/>
              <a:gd name="connsiteY6" fmla="*/ 629031 h 1295400"/>
              <a:gd name="connsiteX7" fmla="*/ 1652173 w 2193036"/>
              <a:gd name="connsiteY7" fmla="*/ 629032 h 1295400"/>
              <a:gd name="connsiteX8" fmla="*/ 1141476 w 2193036"/>
              <a:gd name="connsiteY8" fmla="*/ 539496 h 1295400"/>
              <a:gd name="connsiteX0" fmla="*/ 1376172 w 2193036"/>
              <a:gd name="connsiteY0" fmla="*/ 1080516 h 1295400"/>
              <a:gd name="connsiteX1" fmla="*/ 0 w 2193036"/>
              <a:gd name="connsiteY1" fmla="*/ 1080516 h 1295400"/>
              <a:gd name="connsiteX2" fmla="*/ 0 w 2193036"/>
              <a:gd name="connsiteY2" fmla="*/ 1295400 h 1295400"/>
              <a:gd name="connsiteX3" fmla="*/ 1376172 w 2193036"/>
              <a:gd name="connsiteY3" fmla="*/ 1295400 h 1295400"/>
              <a:gd name="connsiteX4" fmla="*/ 1376172 w 2193036"/>
              <a:gd name="connsiteY4" fmla="*/ 1080516 h 1295400"/>
              <a:gd name="connsiteX0" fmla="*/ 2193036 w 2193036"/>
              <a:gd name="connsiteY0" fmla="*/ 0 h 1295400"/>
              <a:gd name="connsiteX1" fmla="*/ 0 w 2193036"/>
              <a:gd name="connsiteY1" fmla="*/ 0 h 1295400"/>
              <a:gd name="connsiteX2" fmla="*/ 0 w 2193036"/>
              <a:gd name="connsiteY2" fmla="*/ 216408 h 1295400"/>
              <a:gd name="connsiteX3" fmla="*/ 2193036 w 2193036"/>
              <a:gd name="connsiteY3" fmla="*/ 216408 h 1295400"/>
              <a:gd name="connsiteX4" fmla="*/ 2193036 w 2193036"/>
              <a:gd name="connsiteY4" fmla="*/ 0 h 1295400"/>
              <a:gd name="connsiteX0" fmla="*/ 1141476 w 2193036"/>
              <a:gd name="connsiteY0" fmla="*/ 539496 h 1295400"/>
              <a:gd name="connsiteX1" fmla="*/ 0 w 2193036"/>
              <a:gd name="connsiteY1" fmla="*/ 539496 h 1295400"/>
              <a:gd name="connsiteX2" fmla="*/ 0 w 2193036"/>
              <a:gd name="connsiteY2" fmla="*/ 755904 h 1295400"/>
              <a:gd name="connsiteX3" fmla="*/ 1141476 w 2193036"/>
              <a:gd name="connsiteY3" fmla="*/ 755904 h 1295400"/>
              <a:gd name="connsiteX4" fmla="*/ 1689029 w 2193036"/>
              <a:gd name="connsiteY4" fmla="*/ 749786 h 1295400"/>
              <a:gd name="connsiteX5" fmla="*/ 1668121 w 2193036"/>
              <a:gd name="connsiteY5" fmla="*/ 629031 h 1295400"/>
              <a:gd name="connsiteX6" fmla="*/ 1659143 w 2193036"/>
              <a:gd name="connsiteY6" fmla="*/ 629031 h 1295400"/>
              <a:gd name="connsiteX7" fmla="*/ 1652173 w 2193036"/>
              <a:gd name="connsiteY7" fmla="*/ 629032 h 1295400"/>
              <a:gd name="connsiteX8" fmla="*/ 1141476 w 2193036"/>
              <a:gd name="connsiteY8" fmla="*/ 539496 h 1295400"/>
              <a:gd name="connsiteX0" fmla="*/ 1376172 w 2193036"/>
              <a:gd name="connsiteY0" fmla="*/ 1080516 h 1295400"/>
              <a:gd name="connsiteX1" fmla="*/ 0 w 2193036"/>
              <a:gd name="connsiteY1" fmla="*/ 1080516 h 1295400"/>
              <a:gd name="connsiteX2" fmla="*/ 0 w 2193036"/>
              <a:gd name="connsiteY2" fmla="*/ 1295400 h 1295400"/>
              <a:gd name="connsiteX3" fmla="*/ 1376172 w 2193036"/>
              <a:gd name="connsiteY3" fmla="*/ 1295400 h 1295400"/>
              <a:gd name="connsiteX4" fmla="*/ 1376172 w 2193036"/>
              <a:gd name="connsiteY4" fmla="*/ 1080516 h 1295400"/>
              <a:gd name="connsiteX0" fmla="*/ 2193036 w 2193036"/>
              <a:gd name="connsiteY0" fmla="*/ 0 h 1295400"/>
              <a:gd name="connsiteX1" fmla="*/ 0 w 2193036"/>
              <a:gd name="connsiteY1" fmla="*/ 0 h 1295400"/>
              <a:gd name="connsiteX2" fmla="*/ 0 w 2193036"/>
              <a:gd name="connsiteY2" fmla="*/ 216408 h 1295400"/>
              <a:gd name="connsiteX3" fmla="*/ 1923657 w 2193036"/>
              <a:gd name="connsiteY3" fmla="*/ 216408 h 1295400"/>
              <a:gd name="connsiteX4" fmla="*/ 2193036 w 2193036"/>
              <a:gd name="connsiteY4" fmla="*/ 0 h 1295400"/>
              <a:gd name="connsiteX0" fmla="*/ 1141476 w 1923657"/>
              <a:gd name="connsiteY0" fmla="*/ 539496 h 1295400"/>
              <a:gd name="connsiteX1" fmla="*/ 0 w 1923657"/>
              <a:gd name="connsiteY1" fmla="*/ 539496 h 1295400"/>
              <a:gd name="connsiteX2" fmla="*/ 0 w 1923657"/>
              <a:gd name="connsiteY2" fmla="*/ 755904 h 1295400"/>
              <a:gd name="connsiteX3" fmla="*/ 1141476 w 1923657"/>
              <a:gd name="connsiteY3" fmla="*/ 755904 h 1295400"/>
              <a:gd name="connsiteX4" fmla="*/ 1689029 w 1923657"/>
              <a:gd name="connsiteY4" fmla="*/ 749786 h 1295400"/>
              <a:gd name="connsiteX5" fmla="*/ 1668121 w 1923657"/>
              <a:gd name="connsiteY5" fmla="*/ 629031 h 1295400"/>
              <a:gd name="connsiteX6" fmla="*/ 1659143 w 1923657"/>
              <a:gd name="connsiteY6" fmla="*/ 629031 h 1295400"/>
              <a:gd name="connsiteX7" fmla="*/ 1652173 w 1923657"/>
              <a:gd name="connsiteY7" fmla="*/ 629032 h 1295400"/>
              <a:gd name="connsiteX8" fmla="*/ 1141476 w 1923657"/>
              <a:gd name="connsiteY8" fmla="*/ 539496 h 1295400"/>
              <a:gd name="connsiteX0" fmla="*/ 1376172 w 1923657"/>
              <a:gd name="connsiteY0" fmla="*/ 1080516 h 1295400"/>
              <a:gd name="connsiteX1" fmla="*/ 0 w 1923657"/>
              <a:gd name="connsiteY1" fmla="*/ 1080516 h 1295400"/>
              <a:gd name="connsiteX2" fmla="*/ 0 w 1923657"/>
              <a:gd name="connsiteY2" fmla="*/ 1295400 h 1295400"/>
              <a:gd name="connsiteX3" fmla="*/ 1376172 w 1923657"/>
              <a:gd name="connsiteY3" fmla="*/ 1295400 h 1295400"/>
              <a:gd name="connsiteX4" fmla="*/ 1376172 w 1923657"/>
              <a:gd name="connsiteY4" fmla="*/ 1080516 h 1295400"/>
              <a:gd name="connsiteX0" fmla="*/ 1923657 w 1923657"/>
              <a:gd name="connsiteY0" fmla="*/ 0 h 1295400"/>
              <a:gd name="connsiteX1" fmla="*/ 0 w 1923657"/>
              <a:gd name="connsiteY1" fmla="*/ 0 h 1295400"/>
              <a:gd name="connsiteX2" fmla="*/ 0 w 1923657"/>
              <a:gd name="connsiteY2" fmla="*/ 216408 h 1295400"/>
              <a:gd name="connsiteX3" fmla="*/ 1923657 w 1923657"/>
              <a:gd name="connsiteY3" fmla="*/ 216408 h 1295400"/>
              <a:gd name="connsiteX4" fmla="*/ 1923657 w 1923657"/>
              <a:gd name="connsiteY4" fmla="*/ 0 h 1295400"/>
              <a:gd name="connsiteX0" fmla="*/ 1141476 w 1923657"/>
              <a:gd name="connsiteY0" fmla="*/ 539496 h 1295400"/>
              <a:gd name="connsiteX1" fmla="*/ 0 w 1923657"/>
              <a:gd name="connsiteY1" fmla="*/ 539496 h 1295400"/>
              <a:gd name="connsiteX2" fmla="*/ 0 w 1923657"/>
              <a:gd name="connsiteY2" fmla="*/ 755904 h 1295400"/>
              <a:gd name="connsiteX3" fmla="*/ 1141476 w 1923657"/>
              <a:gd name="connsiteY3" fmla="*/ 755904 h 1295400"/>
              <a:gd name="connsiteX4" fmla="*/ 1689029 w 1923657"/>
              <a:gd name="connsiteY4" fmla="*/ 749786 h 1295400"/>
              <a:gd name="connsiteX5" fmla="*/ 1668121 w 1923657"/>
              <a:gd name="connsiteY5" fmla="*/ 629031 h 1295400"/>
              <a:gd name="connsiteX6" fmla="*/ 1659143 w 1923657"/>
              <a:gd name="connsiteY6" fmla="*/ 629031 h 1295400"/>
              <a:gd name="connsiteX7" fmla="*/ 1652173 w 1923657"/>
              <a:gd name="connsiteY7" fmla="*/ 629032 h 1295400"/>
              <a:gd name="connsiteX8" fmla="*/ 1652173 w 1923657"/>
              <a:gd name="connsiteY8" fmla="*/ 611780 h 1295400"/>
              <a:gd name="connsiteX9" fmla="*/ 1141476 w 1923657"/>
              <a:gd name="connsiteY9" fmla="*/ 539496 h 1295400"/>
              <a:gd name="connsiteX0" fmla="*/ 1376172 w 1923657"/>
              <a:gd name="connsiteY0" fmla="*/ 1080516 h 1295400"/>
              <a:gd name="connsiteX1" fmla="*/ 0 w 1923657"/>
              <a:gd name="connsiteY1" fmla="*/ 1080516 h 1295400"/>
              <a:gd name="connsiteX2" fmla="*/ 0 w 1923657"/>
              <a:gd name="connsiteY2" fmla="*/ 1295400 h 1295400"/>
              <a:gd name="connsiteX3" fmla="*/ 1376172 w 1923657"/>
              <a:gd name="connsiteY3" fmla="*/ 1295400 h 1295400"/>
              <a:gd name="connsiteX4" fmla="*/ 1376172 w 1923657"/>
              <a:gd name="connsiteY4" fmla="*/ 1080516 h 1295400"/>
              <a:gd name="connsiteX0" fmla="*/ 1923657 w 1923657"/>
              <a:gd name="connsiteY0" fmla="*/ 0 h 1295400"/>
              <a:gd name="connsiteX1" fmla="*/ 0 w 1923657"/>
              <a:gd name="connsiteY1" fmla="*/ 0 h 1295400"/>
              <a:gd name="connsiteX2" fmla="*/ 0 w 1923657"/>
              <a:gd name="connsiteY2" fmla="*/ 216408 h 1295400"/>
              <a:gd name="connsiteX3" fmla="*/ 1923657 w 1923657"/>
              <a:gd name="connsiteY3" fmla="*/ 216408 h 1295400"/>
              <a:gd name="connsiteX4" fmla="*/ 1923657 w 1923657"/>
              <a:gd name="connsiteY4" fmla="*/ 0 h 1295400"/>
              <a:gd name="connsiteX0" fmla="*/ 1141476 w 1923657"/>
              <a:gd name="connsiteY0" fmla="*/ 539496 h 1295400"/>
              <a:gd name="connsiteX1" fmla="*/ 0 w 1923657"/>
              <a:gd name="connsiteY1" fmla="*/ 539496 h 1295400"/>
              <a:gd name="connsiteX2" fmla="*/ 0 w 1923657"/>
              <a:gd name="connsiteY2" fmla="*/ 755904 h 1295400"/>
              <a:gd name="connsiteX3" fmla="*/ 1141476 w 1923657"/>
              <a:gd name="connsiteY3" fmla="*/ 755904 h 1295400"/>
              <a:gd name="connsiteX4" fmla="*/ 1689029 w 1923657"/>
              <a:gd name="connsiteY4" fmla="*/ 749786 h 1295400"/>
              <a:gd name="connsiteX5" fmla="*/ 1668121 w 1923657"/>
              <a:gd name="connsiteY5" fmla="*/ 629031 h 1295400"/>
              <a:gd name="connsiteX6" fmla="*/ 1659143 w 1923657"/>
              <a:gd name="connsiteY6" fmla="*/ 629031 h 1295400"/>
              <a:gd name="connsiteX7" fmla="*/ 1652173 w 1923657"/>
              <a:gd name="connsiteY7" fmla="*/ 629032 h 1295400"/>
              <a:gd name="connsiteX8" fmla="*/ 1652173 w 1923657"/>
              <a:gd name="connsiteY8" fmla="*/ 611780 h 1295400"/>
              <a:gd name="connsiteX9" fmla="*/ 1141476 w 1923657"/>
              <a:gd name="connsiteY9" fmla="*/ 539496 h 1295400"/>
              <a:gd name="connsiteX0" fmla="*/ 1376172 w 1923657"/>
              <a:gd name="connsiteY0" fmla="*/ 1080516 h 1295400"/>
              <a:gd name="connsiteX1" fmla="*/ 0 w 1923657"/>
              <a:gd name="connsiteY1" fmla="*/ 1080516 h 1295400"/>
              <a:gd name="connsiteX2" fmla="*/ 0 w 1923657"/>
              <a:gd name="connsiteY2" fmla="*/ 1295400 h 1295400"/>
              <a:gd name="connsiteX3" fmla="*/ 1376172 w 1923657"/>
              <a:gd name="connsiteY3" fmla="*/ 1295400 h 1295400"/>
              <a:gd name="connsiteX4" fmla="*/ 1376172 w 1923657"/>
              <a:gd name="connsiteY4" fmla="*/ 1080516 h 1295400"/>
              <a:gd name="connsiteX0" fmla="*/ 1923657 w 1923657"/>
              <a:gd name="connsiteY0" fmla="*/ 0 h 1295400"/>
              <a:gd name="connsiteX1" fmla="*/ 0 w 1923657"/>
              <a:gd name="connsiteY1" fmla="*/ 0 h 1295400"/>
              <a:gd name="connsiteX2" fmla="*/ 0 w 1923657"/>
              <a:gd name="connsiteY2" fmla="*/ 216408 h 1295400"/>
              <a:gd name="connsiteX3" fmla="*/ 1923657 w 1923657"/>
              <a:gd name="connsiteY3" fmla="*/ 216408 h 1295400"/>
              <a:gd name="connsiteX4" fmla="*/ 1923657 w 1923657"/>
              <a:gd name="connsiteY4" fmla="*/ 0 h 1295400"/>
              <a:gd name="connsiteX0" fmla="*/ 1141476 w 1923657"/>
              <a:gd name="connsiteY0" fmla="*/ 539496 h 1295400"/>
              <a:gd name="connsiteX1" fmla="*/ 0 w 1923657"/>
              <a:gd name="connsiteY1" fmla="*/ 539496 h 1295400"/>
              <a:gd name="connsiteX2" fmla="*/ 0 w 1923657"/>
              <a:gd name="connsiteY2" fmla="*/ 755904 h 1295400"/>
              <a:gd name="connsiteX3" fmla="*/ 1141476 w 1923657"/>
              <a:gd name="connsiteY3" fmla="*/ 755904 h 1295400"/>
              <a:gd name="connsiteX4" fmla="*/ 1689029 w 1923657"/>
              <a:gd name="connsiteY4" fmla="*/ 749786 h 1295400"/>
              <a:gd name="connsiteX5" fmla="*/ 1668121 w 1923657"/>
              <a:gd name="connsiteY5" fmla="*/ 629031 h 1295400"/>
              <a:gd name="connsiteX6" fmla="*/ 1659143 w 1923657"/>
              <a:gd name="connsiteY6" fmla="*/ 629031 h 1295400"/>
              <a:gd name="connsiteX7" fmla="*/ 1652173 w 1923657"/>
              <a:gd name="connsiteY7" fmla="*/ 629032 h 1295400"/>
              <a:gd name="connsiteX8" fmla="*/ 1652173 w 1923657"/>
              <a:gd name="connsiteY8" fmla="*/ 611781 h 1295400"/>
              <a:gd name="connsiteX9" fmla="*/ 1141476 w 1923657"/>
              <a:gd name="connsiteY9" fmla="*/ 539496 h 1295400"/>
              <a:gd name="connsiteX0" fmla="*/ 1376172 w 1923657"/>
              <a:gd name="connsiteY0" fmla="*/ 1080516 h 1295400"/>
              <a:gd name="connsiteX1" fmla="*/ 0 w 1923657"/>
              <a:gd name="connsiteY1" fmla="*/ 1080516 h 1295400"/>
              <a:gd name="connsiteX2" fmla="*/ 0 w 1923657"/>
              <a:gd name="connsiteY2" fmla="*/ 1295400 h 1295400"/>
              <a:gd name="connsiteX3" fmla="*/ 1376172 w 1923657"/>
              <a:gd name="connsiteY3" fmla="*/ 1295400 h 1295400"/>
              <a:gd name="connsiteX4" fmla="*/ 1376172 w 1923657"/>
              <a:gd name="connsiteY4" fmla="*/ 1080516 h 1295400"/>
              <a:gd name="connsiteX0" fmla="*/ 1923657 w 1923657"/>
              <a:gd name="connsiteY0" fmla="*/ 0 h 1295400"/>
              <a:gd name="connsiteX1" fmla="*/ 0 w 1923657"/>
              <a:gd name="connsiteY1" fmla="*/ 0 h 1295400"/>
              <a:gd name="connsiteX2" fmla="*/ 0 w 1923657"/>
              <a:gd name="connsiteY2" fmla="*/ 216408 h 1295400"/>
              <a:gd name="connsiteX3" fmla="*/ 1923657 w 1923657"/>
              <a:gd name="connsiteY3" fmla="*/ 216408 h 1295400"/>
              <a:gd name="connsiteX4" fmla="*/ 1923657 w 1923657"/>
              <a:gd name="connsiteY4" fmla="*/ 0 h 1295400"/>
              <a:gd name="connsiteX0" fmla="*/ 1141476 w 1923657"/>
              <a:gd name="connsiteY0" fmla="*/ 539496 h 1295400"/>
              <a:gd name="connsiteX1" fmla="*/ 0 w 1923657"/>
              <a:gd name="connsiteY1" fmla="*/ 539496 h 1295400"/>
              <a:gd name="connsiteX2" fmla="*/ 0 w 1923657"/>
              <a:gd name="connsiteY2" fmla="*/ 755904 h 1295400"/>
              <a:gd name="connsiteX3" fmla="*/ 1141476 w 1923657"/>
              <a:gd name="connsiteY3" fmla="*/ 755904 h 1295400"/>
              <a:gd name="connsiteX4" fmla="*/ 1689029 w 1923657"/>
              <a:gd name="connsiteY4" fmla="*/ 749786 h 1295400"/>
              <a:gd name="connsiteX5" fmla="*/ 1668121 w 1923657"/>
              <a:gd name="connsiteY5" fmla="*/ 629031 h 1295400"/>
              <a:gd name="connsiteX6" fmla="*/ 1659143 w 1923657"/>
              <a:gd name="connsiteY6" fmla="*/ 629031 h 1295400"/>
              <a:gd name="connsiteX7" fmla="*/ 1652173 w 1923657"/>
              <a:gd name="connsiteY7" fmla="*/ 629032 h 1295400"/>
              <a:gd name="connsiteX8" fmla="*/ 1652173 w 1923657"/>
              <a:gd name="connsiteY8" fmla="*/ 611781 h 1295400"/>
              <a:gd name="connsiteX9" fmla="*/ 1141476 w 1923657"/>
              <a:gd name="connsiteY9" fmla="*/ 539496 h 1295400"/>
              <a:gd name="connsiteX0" fmla="*/ 1376172 w 1923657"/>
              <a:gd name="connsiteY0" fmla="*/ 1080516 h 1295400"/>
              <a:gd name="connsiteX1" fmla="*/ 0 w 1923657"/>
              <a:gd name="connsiteY1" fmla="*/ 1080516 h 1295400"/>
              <a:gd name="connsiteX2" fmla="*/ 0 w 1923657"/>
              <a:gd name="connsiteY2" fmla="*/ 1295400 h 1295400"/>
              <a:gd name="connsiteX3" fmla="*/ 1376172 w 1923657"/>
              <a:gd name="connsiteY3" fmla="*/ 1295400 h 1295400"/>
              <a:gd name="connsiteX4" fmla="*/ 1376172 w 1923657"/>
              <a:gd name="connsiteY4" fmla="*/ 1080516 h 1295400"/>
              <a:gd name="connsiteX0" fmla="*/ 1923657 w 1923657"/>
              <a:gd name="connsiteY0" fmla="*/ 0 h 1295400"/>
              <a:gd name="connsiteX1" fmla="*/ 0 w 1923657"/>
              <a:gd name="connsiteY1" fmla="*/ 0 h 1295400"/>
              <a:gd name="connsiteX2" fmla="*/ 0 w 1923657"/>
              <a:gd name="connsiteY2" fmla="*/ 216408 h 1295400"/>
              <a:gd name="connsiteX3" fmla="*/ 1923657 w 1923657"/>
              <a:gd name="connsiteY3" fmla="*/ 216408 h 1295400"/>
              <a:gd name="connsiteX4" fmla="*/ 1923657 w 1923657"/>
              <a:gd name="connsiteY4" fmla="*/ 0 h 1295400"/>
              <a:gd name="connsiteX0" fmla="*/ 1141476 w 1923657"/>
              <a:gd name="connsiteY0" fmla="*/ 539496 h 1295400"/>
              <a:gd name="connsiteX1" fmla="*/ 0 w 1923657"/>
              <a:gd name="connsiteY1" fmla="*/ 539496 h 1295400"/>
              <a:gd name="connsiteX2" fmla="*/ 0 w 1923657"/>
              <a:gd name="connsiteY2" fmla="*/ 755904 h 1295400"/>
              <a:gd name="connsiteX3" fmla="*/ 1141476 w 1923657"/>
              <a:gd name="connsiteY3" fmla="*/ 755904 h 1295400"/>
              <a:gd name="connsiteX4" fmla="*/ 1689029 w 1923657"/>
              <a:gd name="connsiteY4" fmla="*/ 749786 h 1295400"/>
              <a:gd name="connsiteX5" fmla="*/ 1668121 w 1923657"/>
              <a:gd name="connsiteY5" fmla="*/ 629031 h 1295400"/>
              <a:gd name="connsiteX6" fmla="*/ 1659143 w 1923657"/>
              <a:gd name="connsiteY6" fmla="*/ 629031 h 1295400"/>
              <a:gd name="connsiteX7" fmla="*/ 1652173 w 1923657"/>
              <a:gd name="connsiteY7" fmla="*/ 629032 h 1295400"/>
              <a:gd name="connsiteX8" fmla="*/ 1652173 w 1923657"/>
              <a:gd name="connsiteY8" fmla="*/ 611781 h 1295400"/>
              <a:gd name="connsiteX9" fmla="*/ 1141476 w 1923657"/>
              <a:gd name="connsiteY9" fmla="*/ 539496 h 1295400"/>
              <a:gd name="connsiteX0" fmla="*/ 1376172 w 1923657"/>
              <a:gd name="connsiteY0" fmla="*/ 1080516 h 1295400"/>
              <a:gd name="connsiteX1" fmla="*/ 0 w 1923657"/>
              <a:gd name="connsiteY1" fmla="*/ 1080516 h 1295400"/>
              <a:gd name="connsiteX2" fmla="*/ 0 w 1923657"/>
              <a:gd name="connsiteY2" fmla="*/ 1295400 h 1295400"/>
              <a:gd name="connsiteX3" fmla="*/ 1376172 w 1923657"/>
              <a:gd name="connsiteY3" fmla="*/ 1295400 h 1295400"/>
              <a:gd name="connsiteX4" fmla="*/ 1376172 w 1923657"/>
              <a:gd name="connsiteY4" fmla="*/ 1080516 h 1295400"/>
              <a:gd name="connsiteX0" fmla="*/ 1923657 w 1923657"/>
              <a:gd name="connsiteY0" fmla="*/ 0 h 1295400"/>
              <a:gd name="connsiteX1" fmla="*/ 0 w 1923657"/>
              <a:gd name="connsiteY1" fmla="*/ 0 h 1295400"/>
              <a:gd name="connsiteX2" fmla="*/ 0 w 1923657"/>
              <a:gd name="connsiteY2" fmla="*/ 216408 h 1295400"/>
              <a:gd name="connsiteX3" fmla="*/ 1923657 w 1923657"/>
              <a:gd name="connsiteY3" fmla="*/ 216408 h 1295400"/>
              <a:gd name="connsiteX4" fmla="*/ 1923657 w 1923657"/>
              <a:gd name="connsiteY4" fmla="*/ 0 h 1295400"/>
              <a:gd name="connsiteX0" fmla="*/ 1141476 w 1923657"/>
              <a:gd name="connsiteY0" fmla="*/ 539496 h 1295400"/>
              <a:gd name="connsiteX1" fmla="*/ 0 w 1923657"/>
              <a:gd name="connsiteY1" fmla="*/ 539496 h 1295400"/>
              <a:gd name="connsiteX2" fmla="*/ 0 w 1923657"/>
              <a:gd name="connsiteY2" fmla="*/ 755904 h 1295400"/>
              <a:gd name="connsiteX3" fmla="*/ 1141476 w 1923657"/>
              <a:gd name="connsiteY3" fmla="*/ 755904 h 1295400"/>
              <a:gd name="connsiteX4" fmla="*/ 1689029 w 1923657"/>
              <a:gd name="connsiteY4" fmla="*/ 749786 h 1295400"/>
              <a:gd name="connsiteX5" fmla="*/ 1668121 w 1923657"/>
              <a:gd name="connsiteY5" fmla="*/ 629031 h 1295400"/>
              <a:gd name="connsiteX6" fmla="*/ 1659143 w 1923657"/>
              <a:gd name="connsiteY6" fmla="*/ 629031 h 1295400"/>
              <a:gd name="connsiteX7" fmla="*/ 1652173 w 1923657"/>
              <a:gd name="connsiteY7" fmla="*/ 629032 h 1295400"/>
              <a:gd name="connsiteX8" fmla="*/ 1652173 w 1923657"/>
              <a:gd name="connsiteY8" fmla="*/ 611781 h 1295400"/>
              <a:gd name="connsiteX9" fmla="*/ 1141476 w 1923657"/>
              <a:gd name="connsiteY9" fmla="*/ 539496 h 1295400"/>
              <a:gd name="connsiteX0" fmla="*/ 1376172 w 1923657"/>
              <a:gd name="connsiteY0" fmla="*/ 1080516 h 1295400"/>
              <a:gd name="connsiteX1" fmla="*/ 0 w 1923657"/>
              <a:gd name="connsiteY1" fmla="*/ 1080516 h 1295400"/>
              <a:gd name="connsiteX2" fmla="*/ 0 w 1923657"/>
              <a:gd name="connsiteY2" fmla="*/ 1295400 h 1295400"/>
              <a:gd name="connsiteX3" fmla="*/ 1376172 w 1923657"/>
              <a:gd name="connsiteY3" fmla="*/ 1295400 h 1295400"/>
              <a:gd name="connsiteX4" fmla="*/ 1376172 w 1923657"/>
              <a:gd name="connsiteY4" fmla="*/ 1080516 h 1295400"/>
              <a:gd name="connsiteX0" fmla="*/ 1923657 w 1923657"/>
              <a:gd name="connsiteY0" fmla="*/ 0 h 1295400"/>
              <a:gd name="connsiteX1" fmla="*/ 0 w 1923657"/>
              <a:gd name="connsiteY1" fmla="*/ 0 h 1295400"/>
              <a:gd name="connsiteX2" fmla="*/ 0 w 1923657"/>
              <a:gd name="connsiteY2" fmla="*/ 216408 h 1295400"/>
              <a:gd name="connsiteX3" fmla="*/ 1923657 w 1923657"/>
              <a:gd name="connsiteY3" fmla="*/ 216408 h 1295400"/>
              <a:gd name="connsiteX4" fmla="*/ 1923657 w 1923657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657" h="1295400">
                <a:moveTo>
                  <a:pt x="1141476" y="539496"/>
                </a:moveTo>
                <a:lnTo>
                  <a:pt x="0" y="539496"/>
                </a:lnTo>
                <a:lnTo>
                  <a:pt x="0" y="755904"/>
                </a:lnTo>
                <a:lnTo>
                  <a:pt x="1141476" y="755904"/>
                </a:lnTo>
                <a:lnTo>
                  <a:pt x="1689029" y="749786"/>
                </a:lnTo>
                <a:lnTo>
                  <a:pt x="1668121" y="629031"/>
                </a:lnTo>
                <a:lnTo>
                  <a:pt x="1659143" y="629031"/>
                </a:lnTo>
                <a:cubicBezTo>
                  <a:pt x="1656485" y="629031"/>
                  <a:pt x="1652110" y="478717"/>
                  <a:pt x="1652173" y="629032"/>
                </a:cubicBezTo>
                <a:cubicBezTo>
                  <a:pt x="1651011" y="626157"/>
                  <a:pt x="1737289" y="626704"/>
                  <a:pt x="1652173" y="611781"/>
                </a:cubicBezTo>
                <a:cubicBezTo>
                  <a:pt x="1667810" y="468550"/>
                  <a:pt x="1716810" y="546419"/>
                  <a:pt x="1141476" y="539496"/>
                </a:cubicBezTo>
                <a:close/>
              </a:path>
              <a:path w="1923657" h="1295400">
                <a:moveTo>
                  <a:pt x="1376172" y="1080516"/>
                </a:moveTo>
                <a:lnTo>
                  <a:pt x="0" y="1080516"/>
                </a:lnTo>
                <a:lnTo>
                  <a:pt x="0" y="1295400"/>
                </a:lnTo>
                <a:lnTo>
                  <a:pt x="1376172" y="1295400"/>
                </a:lnTo>
                <a:lnTo>
                  <a:pt x="1376172" y="1080516"/>
                </a:lnTo>
                <a:close/>
              </a:path>
              <a:path w="1923657" h="1295400">
                <a:moveTo>
                  <a:pt x="1923657" y="0"/>
                </a:moveTo>
                <a:lnTo>
                  <a:pt x="0" y="0"/>
                </a:lnTo>
                <a:lnTo>
                  <a:pt x="0" y="216408"/>
                </a:lnTo>
                <a:lnTo>
                  <a:pt x="1923657" y="216408"/>
                </a:lnTo>
                <a:lnTo>
                  <a:pt x="1923657" y="0"/>
                </a:lnTo>
                <a:close/>
              </a:path>
            </a:pathLst>
          </a:custGeom>
          <a:solidFill>
            <a:srgbClr val="816C8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107584" y="3531167"/>
            <a:ext cx="45211" cy="1620711"/>
          </a:xfrm>
          <a:custGeom>
            <a:avLst/>
            <a:gdLst/>
            <a:ahLst/>
            <a:cxnLst/>
            <a:rect l="l" t="t" r="r" b="b"/>
            <a:pathLst>
              <a:path w="45720" h="1620520">
                <a:moveTo>
                  <a:pt x="45720" y="1620011"/>
                </a:moveTo>
                <a:lnTo>
                  <a:pt x="45720" y="0"/>
                </a:lnTo>
              </a:path>
              <a:path w="45720" h="1620520">
                <a:moveTo>
                  <a:pt x="0" y="1620011"/>
                </a:moveTo>
                <a:lnTo>
                  <a:pt x="45720" y="1620011"/>
                </a:lnTo>
              </a:path>
              <a:path w="45720" h="1620520">
                <a:moveTo>
                  <a:pt x="0" y="1078991"/>
                </a:moveTo>
                <a:lnTo>
                  <a:pt x="45720" y="1078991"/>
                </a:lnTo>
              </a:path>
              <a:path w="45720" h="1620520">
                <a:moveTo>
                  <a:pt x="0" y="539495"/>
                </a:moveTo>
                <a:lnTo>
                  <a:pt x="45720" y="539495"/>
                </a:lnTo>
              </a:path>
              <a:path w="45720" h="16205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525">
            <a:solidFill>
              <a:srgbClr val="8496A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167578" y="4214818"/>
            <a:ext cx="7143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sz="1200" spc="-7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spc="-7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603</a:t>
            </a:r>
            <a:endParaRPr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93917" y="4223969"/>
            <a:ext cx="3511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2</a:t>
            </a:r>
            <a:r>
              <a:rPr sz="1200" dirty="0">
                <a:latin typeface="Microsoft Sans Serif"/>
                <a:cs typeface="Microsoft Sans Serif"/>
              </a:rPr>
              <a:t>0</a:t>
            </a:r>
            <a:r>
              <a:rPr sz="1200" spc="-5" dirty="0">
                <a:latin typeface="Microsoft Sans Serif"/>
                <a:cs typeface="Microsoft Sans Serif"/>
              </a:rPr>
              <a:t>2</a:t>
            </a:r>
            <a:r>
              <a:rPr lang="ru-RU" sz="1200" spc="-5" dirty="0">
                <a:latin typeface="Microsoft Sans Serif"/>
                <a:cs typeface="Microsoft Sans Serif"/>
              </a:rPr>
              <a:t>2</a:t>
            </a: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368796" y="5178552"/>
            <a:ext cx="76200" cy="655320"/>
            <a:chOff x="6368796" y="5178552"/>
            <a:chExt cx="76200" cy="655320"/>
          </a:xfrm>
        </p:grpSpPr>
        <p:sp>
          <p:nvSpPr>
            <p:cNvPr id="14" name="object 14"/>
            <p:cNvSpPr/>
            <p:nvPr/>
          </p:nvSpPr>
          <p:spPr>
            <a:xfrm>
              <a:off x="6368796" y="517855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816C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368796" y="546811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92C3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8796" y="575767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199"/>
                  </a:lnTo>
                  <a:lnTo>
                    <a:pt x="762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693917" y="4769053"/>
            <a:ext cx="2850515" cy="114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65200" algn="l"/>
                <a:tab pos="2169160" algn="l"/>
              </a:tabLst>
            </a:pPr>
            <a:r>
              <a:rPr sz="1800" spc="-15" baseline="2314" dirty="0">
                <a:latin typeface="Microsoft Sans Serif"/>
                <a:cs typeface="Microsoft Sans Serif"/>
              </a:rPr>
              <a:t>202</a:t>
            </a:r>
            <a:r>
              <a:rPr lang="ru-RU" sz="1800" spc="-15" baseline="2314" dirty="0">
                <a:latin typeface="Microsoft Sans Serif"/>
                <a:cs typeface="Microsoft Sans Serif"/>
              </a:rPr>
              <a:t>1</a:t>
            </a:r>
            <a:r>
              <a:rPr sz="1800" spc="-15" baseline="2314" dirty="0">
                <a:latin typeface="Microsoft Sans Serif"/>
                <a:cs typeface="Microsoft Sans Serif"/>
              </a:rPr>
              <a:t>	</a:t>
            </a:r>
            <a:r>
              <a:rPr lang="ru-RU" sz="1800" spc="-15" baseline="2314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1355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124</a:t>
            </a:r>
            <a:endParaRPr sz="1200" dirty="0">
              <a:latin typeface="Microsoft Sans Serif"/>
              <a:cs typeface="Microsoft Sans Serif"/>
            </a:endParaRPr>
          </a:p>
          <a:p>
            <a:pPr marL="785495" marR="5080">
              <a:lnSpc>
                <a:spcPct val="158400"/>
              </a:lnSpc>
              <a:spcBef>
                <a:spcPts val="530"/>
              </a:spcBef>
            </a:pPr>
            <a:r>
              <a:rPr sz="1200" spc="-20" dirty="0">
                <a:latin typeface="Microsoft Sans Serif"/>
                <a:cs typeface="Microsoft Sans Serif"/>
              </a:rPr>
              <a:t>Безвозмездные </a:t>
            </a:r>
            <a:r>
              <a:rPr sz="1200" spc="-10" dirty="0">
                <a:latin typeface="Microsoft Sans Serif"/>
                <a:cs typeface="Microsoft Sans Serif"/>
              </a:rPr>
              <a:t>поступления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Неналоговые доходы 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Налоговые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доходы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93917" y="3095370"/>
            <a:ext cx="3421379" cy="802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2255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latin typeface="Microsoft Sans Serif"/>
                <a:cs typeface="Microsoft Sans Serif"/>
              </a:rPr>
              <a:t>Структура</a:t>
            </a:r>
            <a:r>
              <a:rPr sz="1400" spc="-5" dirty="0">
                <a:latin typeface="Microsoft Sans Serif"/>
                <a:cs typeface="Microsoft Sans Serif"/>
              </a:rPr>
              <a:t> доходов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за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latin typeface="Microsoft Sans Serif"/>
                <a:cs typeface="Microsoft Sans Serif"/>
              </a:rPr>
              <a:t>1</a:t>
            </a:r>
            <a:r>
              <a:rPr sz="1400" spc="-5" dirty="0">
                <a:latin typeface="Microsoft Sans Serif"/>
                <a:cs typeface="Microsoft Sans Serif"/>
              </a:rPr>
              <a:t>-202</a:t>
            </a:r>
            <a:r>
              <a:rPr lang="ru-RU" sz="1400" spc="-5" dirty="0">
                <a:latin typeface="Microsoft Sans Serif"/>
                <a:cs typeface="Microsoft Sans Serif"/>
              </a:rPr>
              <a:t>3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годы</a:t>
            </a:r>
            <a:endParaRPr sz="1400" dirty="0">
              <a:latin typeface="Microsoft Sans Serif"/>
              <a:cs typeface="Microsoft Sans Serif"/>
            </a:endParaRPr>
          </a:p>
          <a:p>
            <a:pPr marL="2748915">
              <a:lnSpc>
                <a:spcPct val="100000"/>
              </a:lnSpc>
              <a:spcBef>
                <a:spcPts val="1110"/>
              </a:spcBef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46</a:t>
            </a:r>
            <a:endParaRPr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440"/>
              </a:spcBef>
              <a:tabLst>
                <a:tab pos="1374140" algn="l"/>
                <a:tab pos="3006725" algn="l"/>
              </a:tabLst>
            </a:pPr>
            <a:r>
              <a:rPr sz="1800" spc="-15" baseline="2314" dirty="0">
                <a:latin typeface="Microsoft Sans Serif"/>
                <a:cs typeface="Microsoft Sans Serif"/>
              </a:rPr>
              <a:t>202</a:t>
            </a:r>
            <a:r>
              <a:rPr lang="ru-RU" sz="1800" spc="-15" baseline="2314" dirty="0">
                <a:latin typeface="Microsoft Sans Serif"/>
                <a:cs typeface="Microsoft Sans Serif"/>
              </a:rPr>
              <a:t>3</a:t>
            </a:r>
            <a:r>
              <a:rPr sz="1800" spc="-15" baseline="2314" dirty="0">
                <a:latin typeface="Microsoft Sans Serif"/>
                <a:cs typeface="Microsoft Sans Serif"/>
              </a:rPr>
              <a:t>	</a:t>
            </a:r>
            <a:r>
              <a:rPr lang="ru-RU" sz="1200" spc="-15" baseline="2314" dirty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1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1723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150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1840" y="335660"/>
            <a:ext cx="4380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Структура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доходов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местного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бюджета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(млн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рублей)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023858" y="1305178"/>
            <a:ext cx="2204085" cy="2098675"/>
            <a:chOff x="3023858" y="1305178"/>
            <a:chExt cx="2204085" cy="2098675"/>
          </a:xfrm>
        </p:grpSpPr>
        <p:sp>
          <p:nvSpPr>
            <p:cNvPr id="21" name="object 21"/>
            <p:cNvSpPr/>
            <p:nvPr/>
          </p:nvSpPr>
          <p:spPr>
            <a:xfrm>
              <a:off x="4073016" y="1305178"/>
              <a:ext cx="1049655" cy="1065530"/>
            </a:xfrm>
            <a:custGeom>
              <a:avLst/>
              <a:gdLst/>
              <a:ahLst/>
              <a:cxnLst/>
              <a:rect l="l" t="t" r="r" b="b"/>
              <a:pathLst>
                <a:path w="1049654" h="1065530">
                  <a:moveTo>
                    <a:pt x="0" y="0"/>
                  </a:moveTo>
                  <a:lnTo>
                    <a:pt x="0" y="398653"/>
                  </a:lnTo>
                  <a:lnTo>
                    <a:pt x="6731" y="398653"/>
                  </a:lnTo>
                  <a:lnTo>
                    <a:pt x="58665" y="401302"/>
                  </a:lnTo>
                  <a:lnTo>
                    <a:pt x="106148" y="407296"/>
                  </a:lnTo>
                  <a:lnTo>
                    <a:pt x="152485" y="416634"/>
                  </a:lnTo>
                  <a:lnTo>
                    <a:pt x="197551" y="429186"/>
                  </a:lnTo>
                  <a:lnTo>
                    <a:pt x="241224" y="444827"/>
                  </a:lnTo>
                  <a:lnTo>
                    <a:pt x="283379" y="463426"/>
                  </a:lnTo>
                  <a:lnTo>
                    <a:pt x="323892" y="484858"/>
                  </a:lnTo>
                  <a:lnTo>
                    <a:pt x="362641" y="508993"/>
                  </a:lnTo>
                  <a:lnTo>
                    <a:pt x="399500" y="535705"/>
                  </a:lnTo>
                  <a:lnTo>
                    <a:pt x="434347" y="564864"/>
                  </a:lnTo>
                  <a:lnTo>
                    <a:pt x="467058" y="596344"/>
                  </a:lnTo>
                  <a:lnTo>
                    <a:pt x="497509" y="630016"/>
                  </a:lnTo>
                  <a:lnTo>
                    <a:pt x="525576" y="665752"/>
                  </a:lnTo>
                  <a:lnTo>
                    <a:pt x="551135" y="703425"/>
                  </a:lnTo>
                  <a:lnTo>
                    <a:pt x="574063" y="742907"/>
                  </a:lnTo>
                  <a:lnTo>
                    <a:pt x="594237" y="784069"/>
                  </a:lnTo>
                  <a:lnTo>
                    <a:pt x="611531" y="826785"/>
                  </a:lnTo>
                  <a:lnTo>
                    <a:pt x="625823" y="870925"/>
                  </a:lnTo>
                  <a:lnTo>
                    <a:pt x="636990" y="916363"/>
                  </a:lnTo>
                  <a:lnTo>
                    <a:pt x="644906" y="962970"/>
                  </a:lnTo>
                  <a:lnTo>
                    <a:pt x="649448" y="1010618"/>
                  </a:lnTo>
                  <a:lnTo>
                    <a:pt x="650494" y="1059180"/>
                  </a:lnTo>
                  <a:lnTo>
                    <a:pt x="1049020" y="1065403"/>
                  </a:lnTo>
                  <a:lnTo>
                    <a:pt x="1048067" y="1001117"/>
                  </a:lnTo>
                  <a:lnTo>
                    <a:pt x="1044860" y="953642"/>
                  </a:lnTo>
                  <a:lnTo>
                    <a:pt x="1039570" y="906768"/>
                  </a:lnTo>
                  <a:lnTo>
                    <a:pt x="1032246" y="860542"/>
                  </a:lnTo>
                  <a:lnTo>
                    <a:pt x="1022932" y="815009"/>
                  </a:lnTo>
                  <a:lnTo>
                    <a:pt x="1011675" y="770216"/>
                  </a:lnTo>
                  <a:lnTo>
                    <a:pt x="998522" y="726210"/>
                  </a:lnTo>
                  <a:lnTo>
                    <a:pt x="983518" y="683036"/>
                  </a:lnTo>
                  <a:lnTo>
                    <a:pt x="966710" y="640740"/>
                  </a:lnTo>
                  <a:lnTo>
                    <a:pt x="948144" y="599370"/>
                  </a:lnTo>
                  <a:lnTo>
                    <a:pt x="927866" y="558971"/>
                  </a:lnTo>
                  <a:lnTo>
                    <a:pt x="905923" y="519589"/>
                  </a:lnTo>
                  <a:lnTo>
                    <a:pt x="882362" y="481272"/>
                  </a:lnTo>
                  <a:lnTo>
                    <a:pt x="857227" y="444064"/>
                  </a:lnTo>
                  <a:lnTo>
                    <a:pt x="830566" y="408013"/>
                  </a:lnTo>
                  <a:lnTo>
                    <a:pt x="802424" y="373164"/>
                  </a:lnTo>
                  <a:lnTo>
                    <a:pt x="772849" y="339565"/>
                  </a:lnTo>
                  <a:lnTo>
                    <a:pt x="741886" y="307260"/>
                  </a:lnTo>
                  <a:lnTo>
                    <a:pt x="709581" y="276297"/>
                  </a:lnTo>
                  <a:lnTo>
                    <a:pt x="675982" y="246722"/>
                  </a:lnTo>
                  <a:lnTo>
                    <a:pt x="641133" y="218580"/>
                  </a:lnTo>
                  <a:lnTo>
                    <a:pt x="605082" y="191919"/>
                  </a:lnTo>
                  <a:lnTo>
                    <a:pt x="567874" y="166784"/>
                  </a:lnTo>
                  <a:lnTo>
                    <a:pt x="529557" y="143223"/>
                  </a:lnTo>
                  <a:lnTo>
                    <a:pt x="490175" y="121280"/>
                  </a:lnTo>
                  <a:lnTo>
                    <a:pt x="449776" y="101002"/>
                  </a:lnTo>
                  <a:lnTo>
                    <a:pt x="408406" y="82436"/>
                  </a:lnTo>
                  <a:lnTo>
                    <a:pt x="366110" y="65628"/>
                  </a:lnTo>
                  <a:lnTo>
                    <a:pt x="322936" y="50624"/>
                  </a:lnTo>
                  <a:lnTo>
                    <a:pt x="278930" y="37471"/>
                  </a:lnTo>
                  <a:lnTo>
                    <a:pt x="234137" y="26214"/>
                  </a:lnTo>
                  <a:lnTo>
                    <a:pt x="188604" y="16900"/>
                  </a:lnTo>
                  <a:lnTo>
                    <a:pt x="142378" y="9576"/>
                  </a:lnTo>
                  <a:lnTo>
                    <a:pt x="95504" y="4286"/>
                  </a:lnTo>
                  <a:lnTo>
                    <a:pt x="48029" y="1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710938" y="2364358"/>
              <a:ext cx="411480" cy="196215"/>
            </a:xfrm>
            <a:custGeom>
              <a:avLst/>
              <a:gdLst/>
              <a:ahLst/>
              <a:cxnLst/>
              <a:rect l="l" t="t" r="r" b="b"/>
              <a:pathLst>
                <a:path w="411479" h="196214">
                  <a:moveTo>
                    <a:pt x="12573" y="0"/>
                  </a:moveTo>
                  <a:lnTo>
                    <a:pt x="11430" y="29590"/>
                  </a:lnTo>
                  <a:lnTo>
                    <a:pt x="8953" y="59086"/>
                  </a:lnTo>
                  <a:lnTo>
                    <a:pt x="5143" y="88439"/>
                  </a:lnTo>
                  <a:lnTo>
                    <a:pt x="0" y="117601"/>
                  </a:lnTo>
                  <a:lnTo>
                    <a:pt x="390906" y="195961"/>
                  </a:lnTo>
                  <a:lnTo>
                    <a:pt x="399186" y="148901"/>
                  </a:lnTo>
                  <a:lnTo>
                    <a:pt x="405336" y="101520"/>
                  </a:lnTo>
                  <a:lnTo>
                    <a:pt x="409319" y="53925"/>
                  </a:lnTo>
                  <a:lnTo>
                    <a:pt x="411099" y="6223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92C3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3023858" y="1305178"/>
              <a:ext cx="2078355" cy="2098675"/>
            </a:xfrm>
            <a:custGeom>
              <a:avLst/>
              <a:gdLst/>
              <a:ahLst/>
              <a:cxnLst/>
              <a:rect l="l" t="t" r="r" b="b"/>
              <a:pathLst>
                <a:path w="2078354" h="2098675">
                  <a:moveTo>
                    <a:pt x="1049158" y="0"/>
                  </a:moveTo>
                  <a:lnTo>
                    <a:pt x="1000996" y="1094"/>
                  </a:lnTo>
                  <a:lnTo>
                    <a:pt x="953322" y="4347"/>
                  </a:lnTo>
                  <a:lnTo>
                    <a:pt x="906187" y="9717"/>
                  </a:lnTo>
                  <a:lnTo>
                    <a:pt x="859644" y="17159"/>
                  </a:lnTo>
                  <a:lnTo>
                    <a:pt x="813747" y="26631"/>
                  </a:lnTo>
                  <a:lnTo>
                    <a:pt x="768549" y="38088"/>
                  </a:lnTo>
                  <a:lnTo>
                    <a:pt x="724102" y="51488"/>
                  </a:lnTo>
                  <a:lnTo>
                    <a:pt x="680459" y="66788"/>
                  </a:lnTo>
                  <a:lnTo>
                    <a:pt x="637674" y="83943"/>
                  </a:lnTo>
                  <a:lnTo>
                    <a:pt x="595799" y="102911"/>
                  </a:lnTo>
                  <a:lnTo>
                    <a:pt x="554887" y="123648"/>
                  </a:lnTo>
                  <a:lnTo>
                    <a:pt x="514991" y="146111"/>
                  </a:lnTo>
                  <a:lnTo>
                    <a:pt x="476164" y="170256"/>
                  </a:lnTo>
                  <a:lnTo>
                    <a:pt x="438460" y="196041"/>
                  </a:lnTo>
                  <a:lnTo>
                    <a:pt x="401930" y="223421"/>
                  </a:lnTo>
                  <a:lnTo>
                    <a:pt x="366628" y="252354"/>
                  </a:lnTo>
                  <a:lnTo>
                    <a:pt x="332607" y="282795"/>
                  </a:lnTo>
                  <a:lnTo>
                    <a:pt x="299920" y="314703"/>
                  </a:lnTo>
                  <a:lnTo>
                    <a:pt x="268620" y="348033"/>
                  </a:lnTo>
                  <a:lnTo>
                    <a:pt x="238759" y="382741"/>
                  </a:lnTo>
                  <a:lnTo>
                    <a:pt x="210391" y="418786"/>
                  </a:lnTo>
                  <a:lnTo>
                    <a:pt x="183569" y="456123"/>
                  </a:lnTo>
                  <a:lnTo>
                    <a:pt x="158346" y="494708"/>
                  </a:lnTo>
                  <a:lnTo>
                    <a:pt x="134773" y="534499"/>
                  </a:lnTo>
                  <a:lnTo>
                    <a:pt x="112906" y="575453"/>
                  </a:lnTo>
                  <a:lnTo>
                    <a:pt x="92795" y="617525"/>
                  </a:lnTo>
                  <a:lnTo>
                    <a:pt x="74495" y="660673"/>
                  </a:lnTo>
                  <a:lnTo>
                    <a:pt x="58059" y="704853"/>
                  </a:lnTo>
                  <a:lnTo>
                    <a:pt x="43538" y="750022"/>
                  </a:lnTo>
                  <a:lnTo>
                    <a:pt x="30987" y="796136"/>
                  </a:lnTo>
                  <a:lnTo>
                    <a:pt x="20458" y="843153"/>
                  </a:lnTo>
                  <a:lnTo>
                    <a:pt x="12085" y="890447"/>
                  </a:lnTo>
                  <a:lnTo>
                    <a:pt x="5909" y="937617"/>
                  </a:lnTo>
                  <a:lnTo>
                    <a:pt x="1892" y="984607"/>
                  </a:lnTo>
                  <a:lnTo>
                    <a:pt x="0" y="1031364"/>
                  </a:lnTo>
                  <a:lnTo>
                    <a:pt x="194" y="1077831"/>
                  </a:lnTo>
                  <a:lnTo>
                    <a:pt x="2439" y="1123956"/>
                  </a:lnTo>
                  <a:lnTo>
                    <a:pt x="6699" y="1169683"/>
                  </a:lnTo>
                  <a:lnTo>
                    <a:pt x="12937" y="1214958"/>
                  </a:lnTo>
                  <a:lnTo>
                    <a:pt x="21116" y="1259726"/>
                  </a:lnTo>
                  <a:lnTo>
                    <a:pt x="31202" y="1303934"/>
                  </a:lnTo>
                  <a:lnTo>
                    <a:pt x="43157" y="1347526"/>
                  </a:lnTo>
                  <a:lnTo>
                    <a:pt x="56944" y="1390447"/>
                  </a:lnTo>
                  <a:lnTo>
                    <a:pt x="72529" y="1432644"/>
                  </a:lnTo>
                  <a:lnTo>
                    <a:pt x="89873" y="1474062"/>
                  </a:lnTo>
                  <a:lnTo>
                    <a:pt x="108942" y="1514647"/>
                  </a:lnTo>
                  <a:lnTo>
                    <a:pt x="129698" y="1554343"/>
                  </a:lnTo>
                  <a:lnTo>
                    <a:pt x="152105" y="1593097"/>
                  </a:lnTo>
                  <a:lnTo>
                    <a:pt x="176128" y="1630854"/>
                  </a:lnTo>
                  <a:lnTo>
                    <a:pt x="201729" y="1667559"/>
                  </a:lnTo>
                  <a:lnTo>
                    <a:pt x="228873" y="1703159"/>
                  </a:lnTo>
                  <a:lnTo>
                    <a:pt x="257522" y="1737597"/>
                  </a:lnTo>
                  <a:lnTo>
                    <a:pt x="287642" y="1770821"/>
                  </a:lnTo>
                  <a:lnTo>
                    <a:pt x="319194" y="1802775"/>
                  </a:lnTo>
                  <a:lnTo>
                    <a:pt x="352144" y="1833404"/>
                  </a:lnTo>
                  <a:lnTo>
                    <a:pt x="386455" y="1862656"/>
                  </a:lnTo>
                  <a:lnTo>
                    <a:pt x="422089" y="1890474"/>
                  </a:lnTo>
                  <a:lnTo>
                    <a:pt x="459012" y="1916805"/>
                  </a:lnTo>
                  <a:lnTo>
                    <a:pt x="497187" y="1941593"/>
                  </a:lnTo>
                  <a:lnTo>
                    <a:pt x="536577" y="1964785"/>
                  </a:lnTo>
                  <a:lnTo>
                    <a:pt x="577147" y="1986326"/>
                  </a:lnTo>
                  <a:lnTo>
                    <a:pt x="618859" y="2006161"/>
                  </a:lnTo>
                  <a:lnTo>
                    <a:pt x="661678" y="2024236"/>
                  </a:lnTo>
                  <a:lnTo>
                    <a:pt x="705566" y="2040497"/>
                  </a:lnTo>
                  <a:lnTo>
                    <a:pt x="750489" y="2054889"/>
                  </a:lnTo>
                  <a:lnTo>
                    <a:pt x="796409" y="2067357"/>
                  </a:lnTo>
                  <a:lnTo>
                    <a:pt x="843291" y="2077847"/>
                  </a:lnTo>
                  <a:lnTo>
                    <a:pt x="890586" y="2086219"/>
                  </a:lnTo>
                  <a:lnTo>
                    <a:pt x="937755" y="2092395"/>
                  </a:lnTo>
                  <a:lnTo>
                    <a:pt x="984746" y="2096412"/>
                  </a:lnTo>
                  <a:lnTo>
                    <a:pt x="1031502" y="2098305"/>
                  </a:lnTo>
                  <a:lnTo>
                    <a:pt x="1077970" y="2098111"/>
                  </a:lnTo>
                  <a:lnTo>
                    <a:pt x="1124094" y="2095866"/>
                  </a:lnTo>
                  <a:lnTo>
                    <a:pt x="1169821" y="2091606"/>
                  </a:lnTo>
                  <a:lnTo>
                    <a:pt x="1215096" y="2085369"/>
                  </a:lnTo>
                  <a:lnTo>
                    <a:pt x="1259865" y="2077190"/>
                  </a:lnTo>
                  <a:lnTo>
                    <a:pt x="1304072" y="2067105"/>
                  </a:lnTo>
                  <a:lnTo>
                    <a:pt x="1347664" y="2055151"/>
                  </a:lnTo>
                  <a:lnTo>
                    <a:pt x="1390585" y="2041365"/>
                  </a:lnTo>
                  <a:lnTo>
                    <a:pt x="1432783" y="2025782"/>
                  </a:lnTo>
                  <a:lnTo>
                    <a:pt x="1474201" y="2008438"/>
                  </a:lnTo>
                  <a:lnTo>
                    <a:pt x="1514785" y="1989372"/>
                  </a:lnTo>
                  <a:lnTo>
                    <a:pt x="1554482" y="1968617"/>
                  </a:lnTo>
                  <a:lnTo>
                    <a:pt x="1593235" y="1946212"/>
                  </a:lnTo>
                  <a:lnTo>
                    <a:pt x="1630992" y="1922192"/>
                  </a:lnTo>
                  <a:lnTo>
                    <a:pt x="1667698" y="1896594"/>
                  </a:lnTo>
                  <a:lnTo>
                    <a:pt x="1703297" y="1869453"/>
                  </a:lnTo>
                  <a:lnTo>
                    <a:pt x="1737735" y="1840807"/>
                  </a:lnTo>
                  <a:lnTo>
                    <a:pt x="1770959" y="1810692"/>
                  </a:lnTo>
                  <a:lnTo>
                    <a:pt x="1802913" y="1779143"/>
                  </a:lnTo>
                  <a:lnTo>
                    <a:pt x="1833543" y="1746198"/>
                  </a:lnTo>
                  <a:lnTo>
                    <a:pt x="1862794" y="1711892"/>
                  </a:lnTo>
                  <a:lnTo>
                    <a:pt x="1890612" y="1676263"/>
                  </a:lnTo>
                  <a:lnTo>
                    <a:pt x="1916943" y="1639345"/>
                  </a:lnTo>
                  <a:lnTo>
                    <a:pt x="1941731" y="1601177"/>
                  </a:lnTo>
                  <a:lnTo>
                    <a:pt x="1964923" y="1561793"/>
                  </a:lnTo>
                  <a:lnTo>
                    <a:pt x="1986464" y="1521231"/>
                  </a:lnTo>
                  <a:lnTo>
                    <a:pt x="2006299" y="1479526"/>
                  </a:lnTo>
                  <a:lnTo>
                    <a:pt x="2024375" y="1436716"/>
                  </a:lnTo>
                  <a:lnTo>
                    <a:pt x="2040635" y="1392835"/>
                  </a:lnTo>
                  <a:lnTo>
                    <a:pt x="2055027" y="1347922"/>
                  </a:lnTo>
                  <a:lnTo>
                    <a:pt x="2067495" y="1302012"/>
                  </a:lnTo>
                  <a:lnTo>
                    <a:pt x="2077985" y="1255141"/>
                  </a:lnTo>
                  <a:lnTo>
                    <a:pt x="1687079" y="1176782"/>
                  </a:lnTo>
                  <a:lnTo>
                    <a:pt x="1675766" y="1224060"/>
                  </a:lnTo>
                  <a:lnTo>
                    <a:pt x="1661175" y="1269805"/>
                  </a:lnTo>
                  <a:lnTo>
                    <a:pt x="1643446" y="1313900"/>
                  </a:lnTo>
                  <a:lnTo>
                    <a:pt x="1622722" y="1356228"/>
                  </a:lnTo>
                  <a:lnTo>
                    <a:pt x="1599145" y="1396672"/>
                  </a:lnTo>
                  <a:lnTo>
                    <a:pt x="1572857" y="1435116"/>
                  </a:lnTo>
                  <a:lnTo>
                    <a:pt x="1544001" y="1471442"/>
                  </a:lnTo>
                  <a:lnTo>
                    <a:pt x="1512719" y="1505533"/>
                  </a:lnTo>
                  <a:lnTo>
                    <a:pt x="1479153" y="1537273"/>
                  </a:lnTo>
                  <a:lnTo>
                    <a:pt x="1443446" y="1566545"/>
                  </a:lnTo>
                  <a:lnTo>
                    <a:pt x="1405738" y="1593232"/>
                  </a:lnTo>
                  <a:lnTo>
                    <a:pt x="1366173" y="1617217"/>
                  </a:lnTo>
                  <a:lnTo>
                    <a:pt x="1324893" y="1638383"/>
                  </a:lnTo>
                  <a:lnTo>
                    <a:pt x="1282040" y="1656614"/>
                  </a:lnTo>
                  <a:lnTo>
                    <a:pt x="1237757" y="1671792"/>
                  </a:lnTo>
                  <a:lnTo>
                    <a:pt x="1192184" y="1683800"/>
                  </a:lnTo>
                  <a:lnTo>
                    <a:pt x="1145466" y="1692523"/>
                  </a:lnTo>
                  <a:lnTo>
                    <a:pt x="1097743" y="1697842"/>
                  </a:lnTo>
                  <a:lnTo>
                    <a:pt x="1049158" y="1699641"/>
                  </a:lnTo>
                  <a:lnTo>
                    <a:pt x="1000624" y="1697856"/>
                  </a:lnTo>
                  <a:lnTo>
                    <a:pt x="953058" y="1692585"/>
                  </a:lnTo>
                  <a:lnTo>
                    <a:pt x="906587" y="1683955"/>
                  </a:lnTo>
                  <a:lnTo>
                    <a:pt x="861335" y="1672091"/>
                  </a:lnTo>
                  <a:lnTo>
                    <a:pt x="817428" y="1657119"/>
                  </a:lnTo>
                  <a:lnTo>
                    <a:pt x="774993" y="1639165"/>
                  </a:lnTo>
                  <a:lnTo>
                    <a:pt x="734155" y="1618356"/>
                  </a:lnTo>
                  <a:lnTo>
                    <a:pt x="695040" y="1594816"/>
                  </a:lnTo>
                  <a:lnTo>
                    <a:pt x="657774" y="1568673"/>
                  </a:lnTo>
                  <a:lnTo>
                    <a:pt x="622482" y="1540051"/>
                  </a:lnTo>
                  <a:lnTo>
                    <a:pt x="589291" y="1509077"/>
                  </a:lnTo>
                  <a:lnTo>
                    <a:pt x="558325" y="1475877"/>
                  </a:lnTo>
                  <a:lnTo>
                    <a:pt x="529712" y="1440577"/>
                  </a:lnTo>
                  <a:lnTo>
                    <a:pt x="503577" y="1403302"/>
                  </a:lnTo>
                  <a:lnTo>
                    <a:pt x="480045" y="1364179"/>
                  </a:lnTo>
                  <a:lnTo>
                    <a:pt x="459243" y="1323334"/>
                  </a:lnTo>
                  <a:lnTo>
                    <a:pt x="441295" y="1280893"/>
                  </a:lnTo>
                  <a:lnTo>
                    <a:pt x="426329" y="1236981"/>
                  </a:lnTo>
                  <a:lnTo>
                    <a:pt x="414470" y="1191724"/>
                  </a:lnTo>
                  <a:lnTo>
                    <a:pt x="405843" y="1145249"/>
                  </a:lnTo>
                  <a:lnTo>
                    <a:pt x="400575" y="1097681"/>
                  </a:lnTo>
                  <a:lnTo>
                    <a:pt x="398791" y="1049147"/>
                  </a:lnTo>
                  <a:lnTo>
                    <a:pt x="400575" y="1000596"/>
                  </a:lnTo>
                  <a:lnTo>
                    <a:pt x="405843" y="953016"/>
                  </a:lnTo>
                  <a:lnTo>
                    <a:pt x="414470" y="906530"/>
                  </a:lnTo>
                  <a:lnTo>
                    <a:pt x="426329" y="861266"/>
                  </a:lnTo>
                  <a:lnTo>
                    <a:pt x="441295" y="817349"/>
                  </a:lnTo>
                  <a:lnTo>
                    <a:pt x="459243" y="774904"/>
                  </a:lnTo>
                  <a:lnTo>
                    <a:pt x="480045" y="734057"/>
                  </a:lnTo>
                  <a:lnTo>
                    <a:pt x="503577" y="694935"/>
                  </a:lnTo>
                  <a:lnTo>
                    <a:pt x="529712" y="657662"/>
                  </a:lnTo>
                  <a:lnTo>
                    <a:pt x="558325" y="622364"/>
                  </a:lnTo>
                  <a:lnTo>
                    <a:pt x="589291" y="589168"/>
                  </a:lnTo>
                  <a:lnTo>
                    <a:pt x="622482" y="558199"/>
                  </a:lnTo>
                  <a:lnTo>
                    <a:pt x="657774" y="529583"/>
                  </a:lnTo>
                  <a:lnTo>
                    <a:pt x="695040" y="503445"/>
                  </a:lnTo>
                  <a:lnTo>
                    <a:pt x="734155" y="479911"/>
                  </a:lnTo>
                  <a:lnTo>
                    <a:pt x="774993" y="459107"/>
                  </a:lnTo>
                  <a:lnTo>
                    <a:pt x="817428" y="441159"/>
                  </a:lnTo>
                  <a:lnTo>
                    <a:pt x="861335" y="426192"/>
                  </a:lnTo>
                  <a:lnTo>
                    <a:pt x="906587" y="414332"/>
                  </a:lnTo>
                  <a:lnTo>
                    <a:pt x="953058" y="405705"/>
                  </a:lnTo>
                  <a:lnTo>
                    <a:pt x="1000624" y="400437"/>
                  </a:lnTo>
                  <a:lnTo>
                    <a:pt x="1049158" y="398653"/>
                  </a:lnTo>
                  <a:lnTo>
                    <a:pt x="104915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678679" y="1744979"/>
              <a:ext cx="544195" cy="699770"/>
            </a:xfrm>
            <a:custGeom>
              <a:avLst/>
              <a:gdLst/>
              <a:ahLst/>
              <a:cxnLst/>
              <a:rect l="l" t="t" r="r" b="b"/>
              <a:pathLst>
                <a:path w="544195" h="699769">
                  <a:moveTo>
                    <a:pt x="0" y="13716"/>
                  </a:moveTo>
                  <a:lnTo>
                    <a:pt x="460248" y="0"/>
                  </a:lnTo>
                  <a:lnTo>
                    <a:pt x="518160" y="0"/>
                  </a:lnTo>
                </a:path>
                <a:path w="544195" h="699769">
                  <a:moveTo>
                    <a:pt x="239268" y="699516"/>
                  </a:moveTo>
                  <a:lnTo>
                    <a:pt x="487680" y="699516"/>
                  </a:lnTo>
                  <a:lnTo>
                    <a:pt x="544068" y="699516"/>
                  </a:lnTo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223128" y="1619250"/>
            <a:ext cx="3225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150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49036" y="2318131"/>
            <a:ext cx="3225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45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638800" y="1677923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5">
                <a:moveTo>
                  <a:pt x="76200" y="0"/>
                </a:moveTo>
                <a:lnTo>
                  <a:pt x="0" y="0"/>
                </a:lnTo>
                <a:lnTo>
                  <a:pt x="0" y="77724"/>
                </a:lnTo>
                <a:lnTo>
                  <a:pt x="76200" y="77724"/>
                </a:lnTo>
                <a:lnTo>
                  <a:pt x="76200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5737352" y="1625853"/>
            <a:ext cx="1381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Налоговые</a:t>
            </a:r>
            <a:r>
              <a:rPr sz="1200" spc="-7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доходы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38800" y="238658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92C3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5737352" y="2334259"/>
            <a:ext cx="1548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Нен</a:t>
            </a:r>
            <a:r>
              <a:rPr sz="1200" spc="-5" dirty="0">
                <a:latin typeface="Microsoft Sans Serif"/>
                <a:cs typeface="Microsoft Sans Serif"/>
              </a:rPr>
              <a:t>а</a:t>
            </a:r>
            <a:r>
              <a:rPr sz="1200" spc="10" dirty="0">
                <a:latin typeface="Microsoft Sans Serif"/>
                <a:cs typeface="Microsoft Sans Serif"/>
              </a:rPr>
              <a:t>л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-35" dirty="0">
                <a:latin typeface="Microsoft Sans Serif"/>
                <a:cs typeface="Microsoft Sans Serif"/>
              </a:rPr>
              <a:t>г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-5" dirty="0">
                <a:latin typeface="Microsoft Sans Serif"/>
                <a:cs typeface="Microsoft Sans Serif"/>
              </a:rPr>
              <a:t>вы</a:t>
            </a:r>
            <a:r>
              <a:rPr sz="1200" dirty="0">
                <a:latin typeface="Microsoft Sans Serif"/>
                <a:cs typeface="Microsoft Sans Serif"/>
              </a:rPr>
              <a:t>е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-15" dirty="0">
                <a:latin typeface="Microsoft Sans Serif"/>
                <a:cs typeface="Microsoft Sans Serif"/>
              </a:rPr>
              <a:t>х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-5" dirty="0">
                <a:latin typeface="Microsoft Sans Serif"/>
                <a:cs typeface="Microsoft Sans Serif"/>
              </a:rPr>
              <a:t>д</a:t>
            </a:r>
            <a:r>
              <a:rPr sz="1200" dirty="0">
                <a:latin typeface="Microsoft Sans Serif"/>
                <a:cs typeface="Microsoft Sans Serif"/>
              </a:rPr>
              <a:t>ы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881430" y="2071676"/>
            <a:ext cx="73070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10" dirty="0">
                <a:solidFill>
                  <a:srgbClr val="1F5E87"/>
                </a:solidFill>
                <a:latin typeface="Microsoft Sans Serif"/>
                <a:cs typeface="Microsoft Sans Serif"/>
              </a:rPr>
              <a:t>10</a:t>
            </a:r>
            <a:r>
              <a:rPr sz="2400" spc="-10" dirty="0">
                <a:solidFill>
                  <a:srgbClr val="1F5E87"/>
                </a:solidFill>
                <a:latin typeface="Microsoft Sans Serif"/>
                <a:cs typeface="Microsoft Sans Serif"/>
              </a:rPr>
              <a:t>%</a:t>
            </a:r>
            <a:endParaRPr sz="2400" dirty="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10895" y="1095755"/>
            <a:ext cx="2743200" cy="5058410"/>
            <a:chOff x="310895" y="1095755"/>
            <a:chExt cx="2743200" cy="5058410"/>
          </a:xfrm>
        </p:grpSpPr>
        <p:pic>
          <p:nvPicPr>
            <p:cNvPr id="33" name="object 3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6019" y="2365286"/>
              <a:ext cx="608076" cy="31847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537460" y="2418588"/>
              <a:ext cx="506095" cy="216535"/>
            </a:xfrm>
            <a:custGeom>
              <a:avLst/>
              <a:gdLst/>
              <a:ahLst/>
              <a:cxnLst/>
              <a:rect l="l" t="t" r="r" b="b"/>
              <a:pathLst>
                <a:path w="506094" h="216535">
                  <a:moveTo>
                    <a:pt x="397763" y="0"/>
                  </a:moveTo>
                  <a:lnTo>
                    <a:pt x="0" y="0"/>
                  </a:lnTo>
                  <a:lnTo>
                    <a:pt x="108203" y="108203"/>
                  </a:lnTo>
                  <a:lnTo>
                    <a:pt x="0" y="216408"/>
                  </a:lnTo>
                  <a:lnTo>
                    <a:pt x="397763" y="216408"/>
                  </a:lnTo>
                  <a:lnTo>
                    <a:pt x="505967" y="108203"/>
                  </a:lnTo>
                  <a:lnTo>
                    <a:pt x="397763" y="0"/>
                  </a:lnTo>
                  <a:close/>
                </a:path>
              </a:pathLst>
            </a:custGeom>
            <a:solidFill>
              <a:srgbClr val="2B7DB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895" y="1095755"/>
              <a:ext cx="2240280" cy="505815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851" y="2020823"/>
              <a:ext cx="2246376" cy="32628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36803" y="1121663"/>
              <a:ext cx="2138680" cy="4956175"/>
            </a:xfrm>
            <a:custGeom>
              <a:avLst/>
              <a:gdLst/>
              <a:ahLst/>
              <a:cxnLst/>
              <a:rect l="l" t="t" r="r" b="b"/>
              <a:pathLst>
                <a:path w="2138680" h="4956175">
                  <a:moveTo>
                    <a:pt x="1892553" y="0"/>
                  </a:moveTo>
                  <a:lnTo>
                    <a:pt x="245618" y="0"/>
                  </a:lnTo>
                  <a:lnTo>
                    <a:pt x="196118" y="4990"/>
                  </a:lnTo>
                  <a:lnTo>
                    <a:pt x="150013" y="19303"/>
                  </a:lnTo>
                  <a:lnTo>
                    <a:pt x="108291" y="41951"/>
                  </a:lnTo>
                  <a:lnTo>
                    <a:pt x="71940" y="71945"/>
                  </a:lnTo>
                  <a:lnTo>
                    <a:pt x="41948" y="108297"/>
                  </a:lnTo>
                  <a:lnTo>
                    <a:pt x="19302" y="150018"/>
                  </a:lnTo>
                  <a:lnTo>
                    <a:pt x="4990" y="196121"/>
                  </a:lnTo>
                  <a:lnTo>
                    <a:pt x="0" y="245618"/>
                  </a:lnTo>
                  <a:lnTo>
                    <a:pt x="0" y="4710430"/>
                  </a:lnTo>
                  <a:lnTo>
                    <a:pt x="4990" y="4759929"/>
                  </a:lnTo>
                  <a:lnTo>
                    <a:pt x="19302" y="4806034"/>
                  </a:lnTo>
                  <a:lnTo>
                    <a:pt x="41948" y="4847756"/>
                  </a:lnTo>
                  <a:lnTo>
                    <a:pt x="71940" y="4884107"/>
                  </a:lnTo>
                  <a:lnTo>
                    <a:pt x="108291" y="4914099"/>
                  </a:lnTo>
                  <a:lnTo>
                    <a:pt x="150013" y="4936745"/>
                  </a:lnTo>
                  <a:lnTo>
                    <a:pt x="196118" y="4951057"/>
                  </a:lnTo>
                  <a:lnTo>
                    <a:pt x="245618" y="4956048"/>
                  </a:lnTo>
                  <a:lnTo>
                    <a:pt x="1892553" y="4956048"/>
                  </a:lnTo>
                  <a:lnTo>
                    <a:pt x="1942050" y="4951057"/>
                  </a:lnTo>
                  <a:lnTo>
                    <a:pt x="1988153" y="4936745"/>
                  </a:lnTo>
                  <a:lnTo>
                    <a:pt x="2029874" y="4914099"/>
                  </a:lnTo>
                  <a:lnTo>
                    <a:pt x="2066226" y="4884107"/>
                  </a:lnTo>
                  <a:lnTo>
                    <a:pt x="2096220" y="4847756"/>
                  </a:lnTo>
                  <a:lnTo>
                    <a:pt x="2118868" y="4806034"/>
                  </a:lnTo>
                  <a:lnTo>
                    <a:pt x="2133181" y="4759929"/>
                  </a:lnTo>
                  <a:lnTo>
                    <a:pt x="2138172" y="4710430"/>
                  </a:lnTo>
                  <a:lnTo>
                    <a:pt x="2138172" y="245618"/>
                  </a:lnTo>
                  <a:lnTo>
                    <a:pt x="2133181" y="196121"/>
                  </a:lnTo>
                  <a:lnTo>
                    <a:pt x="2118867" y="150018"/>
                  </a:lnTo>
                  <a:lnTo>
                    <a:pt x="2096220" y="108297"/>
                  </a:lnTo>
                  <a:lnTo>
                    <a:pt x="2066226" y="71945"/>
                  </a:lnTo>
                  <a:lnTo>
                    <a:pt x="2029874" y="41951"/>
                  </a:lnTo>
                  <a:lnTo>
                    <a:pt x="1988153" y="19304"/>
                  </a:lnTo>
                  <a:lnTo>
                    <a:pt x="1942050" y="4990"/>
                  </a:lnTo>
                  <a:lnTo>
                    <a:pt x="1892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40486" y="2095627"/>
            <a:ext cx="1532255" cy="1225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1F5E87"/>
                </a:solidFill>
                <a:latin typeface="Arial"/>
                <a:cs typeface="Arial"/>
              </a:rPr>
              <a:t>Налоговые </a:t>
            </a:r>
            <a:r>
              <a:rPr sz="1800" b="1" dirty="0">
                <a:solidFill>
                  <a:srgbClr val="1F5E87"/>
                </a:solidFill>
                <a:latin typeface="Arial"/>
                <a:cs typeface="Arial"/>
              </a:rPr>
              <a:t>и </a:t>
            </a:r>
            <a:r>
              <a:rPr sz="1800" b="1" spc="-490" dirty="0">
                <a:solidFill>
                  <a:srgbClr val="1F5E8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F5E87"/>
                </a:solidFill>
                <a:latin typeface="Arial"/>
                <a:cs typeface="Arial"/>
              </a:rPr>
              <a:t>нена</a:t>
            </a:r>
            <a:r>
              <a:rPr sz="1800" b="1" spc="-30" dirty="0">
                <a:solidFill>
                  <a:srgbClr val="1F5E87"/>
                </a:solidFill>
                <a:latin typeface="Arial"/>
                <a:cs typeface="Arial"/>
              </a:rPr>
              <a:t>л</a:t>
            </a:r>
            <a:r>
              <a:rPr sz="1800" b="1" dirty="0">
                <a:solidFill>
                  <a:srgbClr val="1F5E87"/>
                </a:solidFill>
                <a:latin typeface="Arial"/>
                <a:cs typeface="Arial"/>
              </a:rPr>
              <a:t>о</a:t>
            </a:r>
            <a:r>
              <a:rPr sz="1800" b="1" spc="-30" dirty="0">
                <a:solidFill>
                  <a:srgbClr val="1F5E87"/>
                </a:solidFill>
                <a:latin typeface="Arial"/>
                <a:cs typeface="Arial"/>
              </a:rPr>
              <a:t>г</a:t>
            </a:r>
            <a:r>
              <a:rPr sz="1800" b="1" dirty="0">
                <a:solidFill>
                  <a:srgbClr val="1F5E87"/>
                </a:solidFill>
                <a:latin typeface="Arial"/>
                <a:cs typeface="Arial"/>
              </a:rPr>
              <a:t>овые  </a:t>
            </a:r>
            <a:r>
              <a:rPr sz="1800" b="1" spc="-25" dirty="0">
                <a:solidFill>
                  <a:srgbClr val="1F5E87"/>
                </a:solidFill>
                <a:latin typeface="Arial"/>
                <a:cs typeface="Arial"/>
              </a:rPr>
              <a:t>доходы</a:t>
            </a:r>
            <a:endParaRPr lang="ru-RU" sz="1800" b="1" spc="-25" dirty="0">
              <a:solidFill>
                <a:srgbClr val="1F5E87"/>
              </a:solidFill>
              <a:latin typeface="Arial"/>
              <a:cs typeface="Arial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spc="-25" dirty="0">
                <a:solidFill>
                  <a:srgbClr val="1F5E87"/>
                </a:solidFill>
                <a:latin typeface="Arial"/>
                <a:cs typeface="Arial"/>
              </a:rPr>
              <a:t>195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0829" y="4092702"/>
            <a:ext cx="1832610" cy="938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E5D75"/>
                </a:solidFill>
                <a:latin typeface="Arial"/>
                <a:cs typeface="Arial"/>
              </a:rPr>
              <a:t>Бе</a:t>
            </a:r>
            <a:r>
              <a:rPr sz="1800" b="1" spc="5" dirty="0">
                <a:solidFill>
                  <a:srgbClr val="6E5D75"/>
                </a:solidFill>
                <a:latin typeface="Arial"/>
                <a:cs typeface="Arial"/>
              </a:rPr>
              <a:t>з</a:t>
            </a:r>
            <a:r>
              <a:rPr sz="1800" b="1" spc="-25" dirty="0">
                <a:solidFill>
                  <a:srgbClr val="6E5D75"/>
                </a:solidFill>
                <a:latin typeface="Arial"/>
                <a:cs typeface="Arial"/>
              </a:rPr>
              <a:t>в</a:t>
            </a:r>
            <a:r>
              <a:rPr sz="1800" b="1" spc="-20" dirty="0">
                <a:solidFill>
                  <a:srgbClr val="6E5D75"/>
                </a:solidFill>
                <a:latin typeface="Arial"/>
                <a:cs typeface="Arial"/>
              </a:rPr>
              <a:t>о</a:t>
            </a:r>
            <a:r>
              <a:rPr sz="1800" b="1" spc="-40" dirty="0">
                <a:solidFill>
                  <a:srgbClr val="6E5D75"/>
                </a:solidFill>
                <a:latin typeface="Arial"/>
                <a:cs typeface="Arial"/>
              </a:rPr>
              <a:t>з</a:t>
            </a:r>
            <a:r>
              <a:rPr sz="1800" b="1" dirty="0">
                <a:solidFill>
                  <a:srgbClr val="6E5D75"/>
                </a:solidFill>
                <a:latin typeface="Arial"/>
                <a:cs typeface="Arial"/>
              </a:rPr>
              <a:t>ме</a:t>
            </a:r>
            <a:r>
              <a:rPr sz="1800" b="1" spc="5" dirty="0">
                <a:solidFill>
                  <a:srgbClr val="6E5D75"/>
                </a:solidFill>
                <a:latin typeface="Arial"/>
                <a:cs typeface="Arial"/>
              </a:rPr>
              <a:t>з</a:t>
            </a:r>
            <a:r>
              <a:rPr sz="1800" b="1" dirty="0">
                <a:solidFill>
                  <a:srgbClr val="6E5D75"/>
                </a:solidFill>
                <a:latin typeface="Arial"/>
                <a:cs typeface="Arial"/>
              </a:rPr>
              <a:t>д</a:t>
            </a:r>
            <a:r>
              <a:rPr sz="1800" b="1" spc="5" dirty="0">
                <a:solidFill>
                  <a:srgbClr val="6E5D75"/>
                </a:solidFill>
                <a:latin typeface="Arial"/>
                <a:cs typeface="Arial"/>
              </a:rPr>
              <a:t>н</a:t>
            </a:r>
            <a:r>
              <a:rPr sz="1800" b="1" dirty="0">
                <a:solidFill>
                  <a:srgbClr val="6E5D75"/>
                </a:solidFill>
                <a:latin typeface="Arial"/>
                <a:cs typeface="Arial"/>
              </a:rPr>
              <a:t>ые  </a:t>
            </a:r>
            <a:r>
              <a:rPr sz="1800" b="1" spc="-10" dirty="0">
                <a:solidFill>
                  <a:srgbClr val="6E5D75"/>
                </a:solidFill>
                <a:latin typeface="Arial"/>
                <a:cs typeface="Arial"/>
              </a:rPr>
              <a:t>поступления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ts val="2870"/>
              </a:lnSpc>
            </a:pPr>
            <a:r>
              <a:rPr lang="ru-RU" sz="2400" b="1" spc="-5" dirty="0">
                <a:solidFill>
                  <a:srgbClr val="6E5D75"/>
                </a:solidFill>
                <a:latin typeface="Arial"/>
                <a:cs typeface="Arial"/>
              </a:rPr>
              <a:t>1 723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47472" y="1152144"/>
            <a:ext cx="2044064" cy="845819"/>
            <a:chOff x="347472" y="1152144"/>
            <a:chExt cx="2044064" cy="845819"/>
          </a:xfrm>
        </p:grpSpPr>
        <p:pic>
          <p:nvPicPr>
            <p:cNvPr id="41" name="object 4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472" y="1152144"/>
              <a:ext cx="2043683" cy="8458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31292" y="1225296"/>
              <a:ext cx="1880870" cy="704215"/>
            </a:xfrm>
            <a:custGeom>
              <a:avLst/>
              <a:gdLst/>
              <a:ahLst/>
              <a:cxnLst/>
              <a:rect l="l" t="t" r="r" b="b"/>
              <a:pathLst>
                <a:path w="1880870" h="704214">
                  <a:moveTo>
                    <a:pt x="1670684" y="0"/>
                  </a:moveTo>
                  <a:lnTo>
                    <a:pt x="209931" y="0"/>
                  </a:lnTo>
                  <a:lnTo>
                    <a:pt x="161796" y="5543"/>
                  </a:lnTo>
                  <a:lnTo>
                    <a:pt x="117610" y="21336"/>
                  </a:lnTo>
                  <a:lnTo>
                    <a:pt x="78631" y="46116"/>
                  </a:lnTo>
                  <a:lnTo>
                    <a:pt x="46120" y="78625"/>
                  </a:lnTo>
                  <a:lnTo>
                    <a:pt x="21338" y="117604"/>
                  </a:lnTo>
                  <a:lnTo>
                    <a:pt x="5544" y="161792"/>
                  </a:lnTo>
                  <a:lnTo>
                    <a:pt x="0" y="209930"/>
                  </a:lnTo>
                  <a:lnTo>
                    <a:pt x="0" y="494156"/>
                  </a:lnTo>
                  <a:lnTo>
                    <a:pt x="5544" y="542295"/>
                  </a:lnTo>
                  <a:lnTo>
                    <a:pt x="21338" y="586483"/>
                  </a:lnTo>
                  <a:lnTo>
                    <a:pt x="46120" y="625462"/>
                  </a:lnTo>
                  <a:lnTo>
                    <a:pt x="78631" y="657971"/>
                  </a:lnTo>
                  <a:lnTo>
                    <a:pt x="117610" y="682751"/>
                  </a:lnTo>
                  <a:lnTo>
                    <a:pt x="161796" y="698544"/>
                  </a:lnTo>
                  <a:lnTo>
                    <a:pt x="209931" y="704088"/>
                  </a:lnTo>
                  <a:lnTo>
                    <a:pt x="1670684" y="704088"/>
                  </a:lnTo>
                  <a:lnTo>
                    <a:pt x="1718823" y="698544"/>
                  </a:lnTo>
                  <a:lnTo>
                    <a:pt x="1763011" y="682751"/>
                  </a:lnTo>
                  <a:lnTo>
                    <a:pt x="1801990" y="657971"/>
                  </a:lnTo>
                  <a:lnTo>
                    <a:pt x="1834499" y="625462"/>
                  </a:lnTo>
                  <a:lnTo>
                    <a:pt x="1859279" y="586483"/>
                  </a:lnTo>
                  <a:lnTo>
                    <a:pt x="1875072" y="542295"/>
                  </a:lnTo>
                  <a:lnTo>
                    <a:pt x="1880615" y="494156"/>
                  </a:lnTo>
                  <a:lnTo>
                    <a:pt x="1880615" y="209930"/>
                  </a:lnTo>
                  <a:lnTo>
                    <a:pt x="1875072" y="161792"/>
                  </a:lnTo>
                  <a:lnTo>
                    <a:pt x="1859279" y="117604"/>
                  </a:lnTo>
                  <a:lnTo>
                    <a:pt x="1834499" y="78625"/>
                  </a:lnTo>
                  <a:lnTo>
                    <a:pt x="1801990" y="46116"/>
                  </a:lnTo>
                  <a:lnTo>
                    <a:pt x="1763011" y="21336"/>
                  </a:lnTo>
                  <a:lnTo>
                    <a:pt x="1718823" y="5543"/>
                  </a:lnTo>
                  <a:lnTo>
                    <a:pt x="1670684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906576" y="1308302"/>
            <a:ext cx="9277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1F3863"/>
                </a:solidFill>
              </a:rPr>
              <a:t>202</a:t>
            </a:r>
            <a:r>
              <a:rPr lang="ru-RU" sz="3200" spc="-10" dirty="0">
                <a:solidFill>
                  <a:srgbClr val="1F3863"/>
                </a:solidFill>
              </a:rPr>
              <a:t>3</a:t>
            </a:r>
            <a:endParaRPr sz="3200" dirty="0"/>
          </a:p>
        </p:txBody>
      </p:sp>
      <p:grpSp>
        <p:nvGrpSpPr>
          <p:cNvPr id="44" name="object 44"/>
          <p:cNvGrpSpPr/>
          <p:nvPr/>
        </p:nvGrpSpPr>
        <p:grpSpPr>
          <a:xfrm>
            <a:off x="3046606" y="3668014"/>
            <a:ext cx="2005330" cy="2005330"/>
            <a:chOff x="3046606" y="3668014"/>
            <a:chExt cx="2005330" cy="2005330"/>
          </a:xfrm>
        </p:grpSpPr>
        <p:sp>
          <p:nvSpPr>
            <p:cNvPr id="45" name="object 45"/>
            <p:cNvSpPr/>
            <p:nvPr/>
          </p:nvSpPr>
          <p:spPr>
            <a:xfrm>
              <a:off x="4049141" y="3668013"/>
              <a:ext cx="1002665" cy="1199515"/>
            </a:xfrm>
            <a:custGeom>
              <a:avLst/>
              <a:gdLst/>
              <a:ahLst/>
              <a:cxnLst/>
              <a:rect l="l" t="t" r="r" b="b"/>
              <a:pathLst>
                <a:path w="1002664" h="1199514">
                  <a:moveTo>
                    <a:pt x="1002411" y="1012698"/>
                  </a:moveTo>
                  <a:lnTo>
                    <a:pt x="1001242" y="953846"/>
                  </a:lnTo>
                  <a:lnTo>
                    <a:pt x="997813" y="905878"/>
                  </a:lnTo>
                  <a:lnTo>
                    <a:pt x="992162" y="858558"/>
                  </a:lnTo>
                  <a:lnTo>
                    <a:pt x="984326" y="811936"/>
                  </a:lnTo>
                  <a:lnTo>
                    <a:pt x="974382" y="766076"/>
                  </a:lnTo>
                  <a:lnTo>
                    <a:pt x="962367" y="721017"/>
                  </a:lnTo>
                  <a:lnTo>
                    <a:pt x="948334" y="676821"/>
                  </a:lnTo>
                  <a:lnTo>
                    <a:pt x="932345" y="633526"/>
                  </a:lnTo>
                  <a:lnTo>
                    <a:pt x="914438" y="591210"/>
                  </a:lnTo>
                  <a:lnTo>
                    <a:pt x="894676" y="549897"/>
                  </a:lnTo>
                  <a:lnTo>
                    <a:pt x="873125" y="509663"/>
                  </a:lnTo>
                  <a:lnTo>
                    <a:pt x="849807" y="470535"/>
                  </a:lnTo>
                  <a:lnTo>
                    <a:pt x="824788" y="432600"/>
                  </a:lnTo>
                  <a:lnTo>
                    <a:pt x="798131" y="395884"/>
                  </a:lnTo>
                  <a:lnTo>
                    <a:pt x="769874" y="360438"/>
                  </a:lnTo>
                  <a:lnTo>
                    <a:pt x="740079" y="326339"/>
                  </a:lnTo>
                  <a:lnTo>
                    <a:pt x="708799" y="293611"/>
                  </a:lnTo>
                  <a:lnTo>
                    <a:pt x="676071" y="262331"/>
                  </a:lnTo>
                  <a:lnTo>
                    <a:pt x="641972" y="232537"/>
                  </a:lnTo>
                  <a:lnTo>
                    <a:pt x="606526" y="204279"/>
                  </a:lnTo>
                  <a:lnTo>
                    <a:pt x="569810" y="177622"/>
                  </a:lnTo>
                  <a:lnTo>
                    <a:pt x="531876" y="152603"/>
                  </a:lnTo>
                  <a:lnTo>
                    <a:pt x="492747" y="129286"/>
                  </a:lnTo>
                  <a:lnTo>
                    <a:pt x="452513" y="107734"/>
                  </a:lnTo>
                  <a:lnTo>
                    <a:pt x="411200" y="87972"/>
                  </a:lnTo>
                  <a:lnTo>
                    <a:pt x="368884" y="70065"/>
                  </a:lnTo>
                  <a:lnTo>
                    <a:pt x="325589" y="54076"/>
                  </a:lnTo>
                  <a:lnTo>
                    <a:pt x="281393" y="40043"/>
                  </a:lnTo>
                  <a:lnTo>
                    <a:pt x="236334" y="28028"/>
                  </a:lnTo>
                  <a:lnTo>
                    <a:pt x="190474" y="18084"/>
                  </a:lnTo>
                  <a:lnTo>
                    <a:pt x="143852" y="10248"/>
                  </a:lnTo>
                  <a:lnTo>
                    <a:pt x="96532" y="4597"/>
                  </a:lnTo>
                  <a:lnTo>
                    <a:pt x="48564" y="1168"/>
                  </a:lnTo>
                  <a:lnTo>
                    <a:pt x="0" y="0"/>
                  </a:lnTo>
                  <a:lnTo>
                    <a:pt x="0" y="380873"/>
                  </a:lnTo>
                  <a:lnTo>
                    <a:pt x="9652" y="381000"/>
                  </a:lnTo>
                  <a:lnTo>
                    <a:pt x="58178" y="383628"/>
                  </a:lnTo>
                  <a:lnTo>
                    <a:pt x="105625" y="389890"/>
                  </a:lnTo>
                  <a:lnTo>
                    <a:pt x="151866" y="399630"/>
                  </a:lnTo>
                  <a:lnTo>
                    <a:pt x="196748" y="412724"/>
                  </a:lnTo>
                  <a:lnTo>
                    <a:pt x="240144" y="429031"/>
                  </a:lnTo>
                  <a:lnTo>
                    <a:pt x="281927" y="448398"/>
                  </a:lnTo>
                  <a:lnTo>
                    <a:pt x="321945" y="470700"/>
                  </a:lnTo>
                  <a:lnTo>
                    <a:pt x="360070" y="495795"/>
                  </a:lnTo>
                  <a:lnTo>
                    <a:pt x="396163" y="523532"/>
                  </a:lnTo>
                  <a:lnTo>
                    <a:pt x="430098" y="553783"/>
                  </a:lnTo>
                  <a:lnTo>
                    <a:pt x="461721" y="586409"/>
                  </a:lnTo>
                  <a:lnTo>
                    <a:pt x="490918" y="621258"/>
                  </a:lnTo>
                  <a:lnTo>
                    <a:pt x="517525" y="658190"/>
                  </a:lnTo>
                  <a:lnTo>
                    <a:pt x="541426" y="697077"/>
                  </a:lnTo>
                  <a:lnTo>
                    <a:pt x="562483" y="737768"/>
                  </a:lnTo>
                  <a:lnTo>
                    <a:pt x="580555" y="780135"/>
                  </a:lnTo>
                  <a:lnTo>
                    <a:pt x="595503" y="824026"/>
                  </a:lnTo>
                  <a:lnTo>
                    <a:pt x="607199" y="869302"/>
                  </a:lnTo>
                  <a:lnTo>
                    <a:pt x="615505" y="915835"/>
                  </a:lnTo>
                  <a:lnTo>
                    <a:pt x="620293" y="963460"/>
                  </a:lnTo>
                  <a:lnTo>
                    <a:pt x="621411" y="1012063"/>
                  </a:lnTo>
                  <a:lnTo>
                    <a:pt x="620356" y="1040333"/>
                  </a:lnTo>
                  <a:lnTo>
                    <a:pt x="617994" y="1068501"/>
                  </a:lnTo>
                  <a:lnTo>
                    <a:pt x="614311" y="1096556"/>
                  </a:lnTo>
                  <a:lnTo>
                    <a:pt x="609346" y="1124458"/>
                  </a:lnTo>
                  <a:lnTo>
                    <a:pt x="982853" y="1199261"/>
                  </a:lnTo>
                  <a:lnTo>
                    <a:pt x="990790" y="1154264"/>
                  </a:lnTo>
                  <a:lnTo>
                    <a:pt x="996708" y="1109014"/>
                  </a:lnTo>
                  <a:lnTo>
                    <a:pt x="1000544" y="1063548"/>
                  </a:lnTo>
                  <a:lnTo>
                    <a:pt x="1002284" y="1017905"/>
                  </a:lnTo>
                  <a:lnTo>
                    <a:pt x="1002411" y="101269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046606" y="3668014"/>
              <a:ext cx="1985645" cy="2005330"/>
            </a:xfrm>
            <a:custGeom>
              <a:avLst/>
              <a:gdLst/>
              <a:ahLst/>
              <a:cxnLst/>
              <a:rect l="l" t="t" r="r" b="b"/>
              <a:pathLst>
                <a:path w="1985645" h="2005329">
                  <a:moveTo>
                    <a:pt x="1002534" y="0"/>
                  </a:moveTo>
                  <a:lnTo>
                    <a:pt x="953369" y="1194"/>
                  </a:lnTo>
                  <a:lnTo>
                    <a:pt x="904739" y="4743"/>
                  </a:lnTo>
                  <a:lnTo>
                    <a:pt x="856705" y="10597"/>
                  </a:lnTo>
                  <a:lnTo>
                    <a:pt x="809330" y="18704"/>
                  </a:lnTo>
                  <a:lnTo>
                    <a:pt x="762675" y="29014"/>
                  </a:lnTo>
                  <a:lnTo>
                    <a:pt x="716802" y="41476"/>
                  </a:lnTo>
                  <a:lnTo>
                    <a:pt x="671772" y="56040"/>
                  </a:lnTo>
                  <a:lnTo>
                    <a:pt x="627648" y="72654"/>
                  </a:lnTo>
                  <a:lnTo>
                    <a:pt x="584492" y="91269"/>
                  </a:lnTo>
                  <a:lnTo>
                    <a:pt x="542365" y="111833"/>
                  </a:lnTo>
                  <a:lnTo>
                    <a:pt x="501328" y="134296"/>
                  </a:lnTo>
                  <a:lnTo>
                    <a:pt x="461445" y="158608"/>
                  </a:lnTo>
                  <a:lnTo>
                    <a:pt x="422776" y="184716"/>
                  </a:lnTo>
                  <a:lnTo>
                    <a:pt x="385383" y="212572"/>
                  </a:lnTo>
                  <a:lnTo>
                    <a:pt x="349329" y="242124"/>
                  </a:lnTo>
                  <a:lnTo>
                    <a:pt x="314674" y="273321"/>
                  </a:lnTo>
                  <a:lnTo>
                    <a:pt x="281481" y="306113"/>
                  </a:lnTo>
                  <a:lnTo>
                    <a:pt x="249812" y="340449"/>
                  </a:lnTo>
                  <a:lnTo>
                    <a:pt x="219728" y="376278"/>
                  </a:lnTo>
                  <a:lnTo>
                    <a:pt x="191292" y="413550"/>
                  </a:lnTo>
                  <a:lnTo>
                    <a:pt x="164564" y="452214"/>
                  </a:lnTo>
                  <a:lnTo>
                    <a:pt x="139607" y="492220"/>
                  </a:lnTo>
                  <a:lnTo>
                    <a:pt x="116483" y="533516"/>
                  </a:lnTo>
                  <a:lnTo>
                    <a:pt x="95253" y="576052"/>
                  </a:lnTo>
                  <a:lnTo>
                    <a:pt x="75979" y="619778"/>
                  </a:lnTo>
                  <a:lnTo>
                    <a:pt x="58723" y="664642"/>
                  </a:lnTo>
                  <a:lnTo>
                    <a:pt x="43547" y="710595"/>
                  </a:lnTo>
                  <a:lnTo>
                    <a:pt x="30512" y="757584"/>
                  </a:lnTo>
                  <a:lnTo>
                    <a:pt x="19681" y="805561"/>
                  </a:lnTo>
                  <a:lnTo>
                    <a:pt x="11277" y="853406"/>
                  </a:lnTo>
                  <a:lnTo>
                    <a:pt x="5223" y="901114"/>
                  </a:lnTo>
                  <a:lnTo>
                    <a:pt x="1478" y="948623"/>
                  </a:lnTo>
                  <a:lnTo>
                    <a:pt x="0" y="995871"/>
                  </a:lnTo>
                  <a:lnTo>
                    <a:pt x="747" y="1042795"/>
                  </a:lnTo>
                  <a:lnTo>
                    <a:pt x="3680" y="1089335"/>
                  </a:lnTo>
                  <a:lnTo>
                    <a:pt x="8757" y="1135428"/>
                  </a:lnTo>
                  <a:lnTo>
                    <a:pt x="15937" y="1181012"/>
                  </a:lnTo>
                  <a:lnTo>
                    <a:pt x="25178" y="1226026"/>
                  </a:lnTo>
                  <a:lnTo>
                    <a:pt x="36439" y="1270409"/>
                  </a:lnTo>
                  <a:lnTo>
                    <a:pt x="49680" y="1314097"/>
                  </a:lnTo>
                  <a:lnTo>
                    <a:pt x="64858" y="1357030"/>
                  </a:lnTo>
                  <a:lnTo>
                    <a:pt x="81934" y="1399145"/>
                  </a:lnTo>
                  <a:lnTo>
                    <a:pt x="100865" y="1440381"/>
                  </a:lnTo>
                  <a:lnTo>
                    <a:pt x="121611" y="1480675"/>
                  </a:lnTo>
                  <a:lnTo>
                    <a:pt x="144131" y="1519967"/>
                  </a:lnTo>
                  <a:lnTo>
                    <a:pt x="168382" y="1558194"/>
                  </a:lnTo>
                  <a:lnTo>
                    <a:pt x="194325" y="1595295"/>
                  </a:lnTo>
                  <a:lnTo>
                    <a:pt x="221917" y="1631207"/>
                  </a:lnTo>
                  <a:lnTo>
                    <a:pt x="251119" y="1665869"/>
                  </a:lnTo>
                  <a:lnTo>
                    <a:pt x="281888" y="1699220"/>
                  </a:lnTo>
                  <a:lnTo>
                    <a:pt x="314183" y="1731196"/>
                  </a:lnTo>
                  <a:lnTo>
                    <a:pt x="347964" y="1761737"/>
                  </a:lnTo>
                  <a:lnTo>
                    <a:pt x="383189" y="1790780"/>
                  </a:lnTo>
                  <a:lnTo>
                    <a:pt x="419817" y="1818265"/>
                  </a:lnTo>
                  <a:lnTo>
                    <a:pt x="457807" y="1844128"/>
                  </a:lnTo>
                  <a:lnTo>
                    <a:pt x="497117" y="1868309"/>
                  </a:lnTo>
                  <a:lnTo>
                    <a:pt x="537707" y="1890745"/>
                  </a:lnTo>
                  <a:lnTo>
                    <a:pt x="579535" y="1911375"/>
                  </a:lnTo>
                  <a:lnTo>
                    <a:pt x="622561" y="1930136"/>
                  </a:lnTo>
                  <a:lnTo>
                    <a:pt x="666742" y="1946967"/>
                  </a:lnTo>
                  <a:lnTo>
                    <a:pt x="712038" y="1961807"/>
                  </a:lnTo>
                  <a:lnTo>
                    <a:pt x="758408" y="1974593"/>
                  </a:lnTo>
                  <a:lnTo>
                    <a:pt x="805811" y="1985264"/>
                  </a:lnTo>
                  <a:lnTo>
                    <a:pt x="853656" y="1993666"/>
                  </a:lnTo>
                  <a:lnTo>
                    <a:pt x="901364" y="1999719"/>
                  </a:lnTo>
                  <a:lnTo>
                    <a:pt x="948871" y="2003464"/>
                  </a:lnTo>
                  <a:lnTo>
                    <a:pt x="996116" y="2004942"/>
                  </a:lnTo>
                  <a:lnTo>
                    <a:pt x="1043038" y="2004193"/>
                  </a:lnTo>
                  <a:lnTo>
                    <a:pt x="1089575" y="2001260"/>
                  </a:lnTo>
                  <a:lnTo>
                    <a:pt x="1135664" y="1996183"/>
                  </a:lnTo>
                  <a:lnTo>
                    <a:pt x="1181245" y="1989004"/>
                  </a:lnTo>
                  <a:lnTo>
                    <a:pt x="1226255" y="1979764"/>
                  </a:lnTo>
                  <a:lnTo>
                    <a:pt x="1270633" y="1968503"/>
                  </a:lnTo>
                  <a:lnTo>
                    <a:pt x="1314316" y="1955263"/>
                  </a:lnTo>
                  <a:lnTo>
                    <a:pt x="1357244" y="1940086"/>
                  </a:lnTo>
                  <a:lnTo>
                    <a:pt x="1399354" y="1923012"/>
                  </a:lnTo>
                  <a:lnTo>
                    <a:pt x="1440584" y="1904083"/>
                  </a:lnTo>
                  <a:lnTo>
                    <a:pt x="1480873" y="1883339"/>
                  </a:lnTo>
                  <a:lnTo>
                    <a:pt x="1520160" y="1860822"/>
                  </a:lnTo>
                  <a:lnTo>
                    <a:pt x="1558381" y="1836573"/>
                  </a:lnTo>
                  <a:lnTo>
                    <a:pt x="1595476" y="1810634"/>
                  </a:lnTo>
                  <a:lnTo>
                    <a:pt x="1631383" y="1783045"/>
                  </a:lnTo>
                  <a:lnTo>
                    <a:pt x="1666040" y="1753848"/>
                  </a:lnTo>
                  <a:lnTo>
                    <a:pt x="1699385" y="1723083"/>
                  </a:lnTo>
                  <a:lnTo>
                    <a:pt x="1731356" y="1690793"/>
                  </a:lnTo>
                  <a:lnTo>
                    <a:pt x="1761892" y="1657017"/>
                  </a:lnTo>
                  <a:lnTo>
                    <a:pt x="1790930" y="1621798"/>
                  </a:lnTo>
                  <a:lnTo>
                    <a:pt x="1818410" y="1585176"/>
                  </a:lnTo>
                  <a:lnTo>
                    <a:pt x="1844270" y="1547193"/>
                  </a:lnTo>
                  <a:lnTo>
                    <a:pt x="1868446" y="1507890"/>
                  </a:lnTo>
                  <a:lnTo>
                    <a:pt x="1890879" y="1467308"/>
                  </a:lnTo>
                  <a:lnTo>
                    <a:pt x="1911505" y="1425487"/>
                  </a:lnTo>
                  <a:lnTo>
                    <a:pt x="1930264" y="1382471"/>
                  </a:lnTo>
                  <a:lnTo>
                    <a:pt x="1947094" y="1338298"/>
                  </a:lnTo>
                  <a:lnTo>
                    <a:pt x="1961932" y="1293012"/>
                  </a:lnTo>
                  <a:lnTo>
                    <a:pt x="1974717" y="1246652"/>
                  </a:lnTo>
                  <a:lnTo>
                    <a:pt x="1985387" y="1199261"/>
                  </a:lnTo>
                  <a:lnTo>
                    <a:pt x="1611880" y="1124458"/>
                  </a:lnTo>
                  <a:lnTo>
                    <a:pt x="1600409" y="1172089"/>
                  </a:lnTo>
                  <a:lnTo>
                    <a:pt x="1585448" y="1218079"/>
                  </a:lnTo>
                  <a:lnTo>
                    <a:pt x="1567158" y="1262298"/>
                  </a:lnTo>
                  <a:lnTo>
                    <a:pt x="1545700" y="1304613"/>
                  </a:lnTo>
                  <a:lnTo>
                    <a:pt x="1521234" y="1344895"/>
                  </a:lnTo>
                  <a:lnTo>
                    <a:pt x="1493921" y="1383011"/>
                  </a:lnTo>
                  <a:lnTo>
                    <a:pt x="1463921" y="1418831"/>
                  </a:lnTo>
                  <a:lnTo>
                    <a:pt x="1431395" y="1452223"/>
                  </a:lnTo>
                  <a:lnTo>
                    <a:pt x="1396504" y="1483058"/>
                  </a:lnTo>
                  <a:lnTo>
                    <a:pt x="1359408" y="1511203"/>
                  </a:lnTo>
                  <a:lnTo>
                    <a:pt x="1320268" y="1536528"/>
                  </a:lnTo>
                  <a:lnTo>
                    <a:pt x="1279243" y="1558901"/>
                  </a:lnTo>
                  <a:lnTo>
                    <a:pt x="1236496" y="1578192"/>
                  </a:lnTo>
                  <a:lnTo>
                    <a:pt x="1192187" y="1594269"/>
                  </a:lnTo>
                  <a:lnTo>
                    <a:pt x="1146475" y="1607002"/>
                  </a:lnTo>
                  <a:lnTo>
                    <a:pt x="1099522" y="1616259"/>
                  </a:lnTo>
                  <a:lnTo>
                    <a:pt x="1051488" y="1621909"/>
                  </a:lnTo>
                  <a:lnTo>
                    <a:pt x="1002534" y="1623822"/>
                  </a:lnTo>
                  <a:lnTo>
                    <a:pt x="953977" y="1621952"/>
                  </a:lnTo>
                  <a:lnTo>
                    <a:pt x="906440" y="1616437"/>
                  </a:lnTo>
                  <a:lnTo>
                    <a:pt x="860063" y="1607414"/>
                  </a:lnTo>
                  <a:lnTo>
                    <a:pt x="814984" y="1595021"/>
                  </a:lnTo>
                  <a:lnTo>
                    <a:pt x="771341" y="1579395"/>
                  </a:lnTo>
                  <a:lnTo>
                    <a:pt x="729271" y="1560675"/>
                  </a:lnTo>
                  <a:lnTo>
                    <a:pt x="688915" y="1539000"/>
                  </a:lnTo>
                  <a:lnTo>
                    <a:pt x="650408" y="1514506"/>
                  </a:lnTo>
                  <a:lnTo>
                    <a:pt x="613891" y="1487331"/>
                  </a:lnTo>
                  <a:lnTo>
                    <a:pt x="579500" y="1457615"/>
                  </a:lnTo>
                  <a:lnTo>
                    <a:pt x="547375" y="1425494"/>
                  </a:lnTo>
                  <a:lnTo>
                    <a:pt x="517653" y="1391107"/>
                  </a:lnTo>
                  <a:lnTo>
                    <a:pt x="490473" y="1354592"/>
                  </a:lnTo>
                  <a:lnTo>
                    <a:pt x="465973" y="1316086"/>
                  </a:lnTo>
                  <a:lnTo>
                    <a:pt x="444291" y="1275729"/>
                  </a:lnTo>
                  <a:lnTo>
                    <a:pt x="425566" y="1233656"/>
                  </a:lnTo>
                  <a:lnTo>
                    <a:pt x="409935" y="1190008"/>
                  </a:lnTo>
                  <a:lnTo>
                    <a:pt x="397537" y="1144921"/>
                  </a:lnTo>
                  <a:lnTo>
                    <a:pt x="388510" y="1098534"/>
                  </a:lnTo>
                  <a:lnTo>
                    <a:pt x="382993" y="1050984"/>
                  </a:lnTo>
                  <a:lnTo>
                    <a:pt x="381123" y="1002411"/>
                  </a:lnTo>
                  <a:lnTo>
                    <a:pt x="382993" y="953836"/>
                  </a:lnTo>
                  <a:lnTo>
                    <a:pt x="388510" y="906284"/>
                  </a:lnTo>
                  <a:lnTo>
                    <a:pt x="397537" y="859893"/>
                  </a:lnTo>
                  <a:lnTo>
                    <a:pt x="409935" y="814801"/>
                  </a:lnTo>
                  <a:lnTo>
                    <a:pt x="425566" y="771146"/>
                  </a:lnTo>
                  <a:lnTo>
                    <a:pt x="444291" y="729067"/>
                  </a:lnTo>
                  <a:lnTo>
                    <a:pt x="465973" y="688702"/>
                  </a:lnTo>
                  <a:lnTo>
                    <a:pt x="490473" y="650188"/>
                  </a:lnTo>
                  <a:lnTo>
                    <a:pt x="517653" y="613664"/>
                  </a:lnTo>
                  <a:lnTo>
                    <a:pt x="547375" y="579268"/>
                  </a:lnTo>
                  <a:lnTo>
                    <a:pt x="579500" y="547138"/>
                  </a:lnTo>
                  <a:lnTo>
                    <a:pt x="613891" y="517413"/>
                  </a:lnTo>
                  <a:lnTo>
                    <a:pt x="650408" y="490230"/>
                  </a:lnTo>
                  <a:lnTo>
                    <a:pt x="688915" y="465727"/>
                  </a:lnTo>
                  <a:lnTo>
                    <a:pt x="729271" y="444044"/>
                  </a:lnTo>
                  <a:lnTo>
                    <a:pt x="771341" y="425317"/>
                  </a:lnTo>
                  <a:lnTo>
                    <a:pt x="814984" y="409685"/>
                  </a:lnTo>
                  <a:lnTo>
                    <a:pt x="860063" y="397287"/>
                  </a:lnTo>
                  <a:lnTo>
                    <a:pt x="906440" y="388260"/>
                  </a:lnTo>
                  <a:lnTo>
                    <a:pt x="953977" y="382742"/>
                  </a:lnTo>
                  <a:lnTo>
                    <a:pt x="1002534" y="380873"/>
                  </a:lnTo>
                  <a:lnTo>
                    <a:pt x="1002534" y="0"/>
                  </a:lnTo>
                  <a:close/>
                </a:path>
              </a:pathLst>
            </a:custGeom>
            <a:solidFill>
              <a:srgbClr val="816C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881430" y="4429132"/>
            <a:ext cx="6429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10" dirty="0">
                <a:solidFill>
                  <a:srgbClr val="6E5D75"/>
                </a:solidFill>
                <a:latin typeface="Microsoft Sans Serif"/>
                <a:cs typeface="Microsoft Sans Serif"/>
              </a:rPr>
              <a:t>90</a:t>
            </a:r>
            <a:r>
              <a:rPr sz="2400" spc="-10" dirty="0">
                <a:solidFill>
                  <a:srgbClr val="6E5D75"/>
                </a:solidFill>
                <a:latin typeface="Microsoft Sans Serif"/>
                <a:cs typeface="Microsoft Sans Serif"/>
              </a:rPr>
              <a:t>%</a:t>
            </a:r>
            <a:endParaRPr sz="2400" dirty="0">
              <a:latin typeface="Microsoft Sans Serif"/>
              <a:cs typeface="Microsoft Sans Serif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446020" y="4405922"/>
            <a:ext cx="608330" cy="318770"/>
            <a:chOff x="2446020" y="4405922"/>
            <a:chExt cx="608330" cy="318770"/>
          </a:xfrm>
        </p:grpSpPr>
        <p:pic>
          <p:nvPicPr>
            <p:cNvPr id="49" name="object 4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6020" y="4405922"/>
              <a:ext cx="608076" cy="31847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537460" y="4459224"/>
              <a:ext cx="506095" cy="216535"/>
            </a:xfrm>
            <a:custGeom>
              <a:avLst/>
              <a:gdLst/>
              <a:ahLst/>
              <a:cxnLst/>
              <a:rect l="l" t="t" r="r" b="b"/>
              <a:pathLst>
                <a:path w="506094" h="216535">
                  <a:moveTo>
                    <a:pt x="397763" y="0"/>
                  </a:moveTo>
                  <a:lnTo>
                    <a:pt x="0" y="0"/>
                  </a:lnTo>
                  <a:lnTo>
                    <a:pt x="108203" y="108203"/>
                  </a:lnTo>
                  <a:lnTo>
                    <a:pt x="0" y="216407"/>
                  </a:lnTo>
                  <a:lnTo>
                    <a:pt x="397763" y="216407"/>
                  </a:lnTo>
                  <a:lnTo>
                    <a:pt x="505967" y="108203"/>
                  </a:lnTo>
                  <a:lnTo>
                    <a:pt x="397763" y="0"/>
                  </a:lnTo>
                  <a:close/>
                </a:path>
              </a:pathLst>
            </a:custGeom>
            <a:solidFill>
              <a:srgbClr val="9E8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51" name="object 5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1380" y="1225296"/>
            <a:ext cx="2400300" cy="1671827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12</a:t>
            </a:fld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54" name="Прямоугольник 53"/>
          <p:cNvSpPr>
            <a:spLocks/>
          </p:cNvSpPr>
          <p:nvPr/>
        </p:nvSpPr>
        <p:spPr>
          <a:xfrm>
            <a:off x="8382024" y="3672000"/>
            <a:ext cx="180000" cy="24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>
            <a:spLocks/>
          </p:cNvSpPr>
          <p:nvPr/>
        </p:nvSpPr>
        <p:spPr>
          <a:xfrm>
            <a:off x="7776000" y="4752000"/>
            <a:ext cx="126000" cy="24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>
            <a:spLocks/>
          </p:cNvSpPr>
          <p:nvPr/>
        </p:nvSpPr>
        <p:spPr>
          <a:xfrm>
            <a:off x="8167710" y="4214818"/>
            <a:ext cx="144000" cy="24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8532000" y="3672000"/>
            <a:ext cx="720000" cy="252000"/>
          </a:xfrm>
          <a:prstGeom prst="rect">
            <a:avLst/>
          </a:prstGeom>
          <a:solidFill>
            <a:srgbClr val="256F9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8310586" y="4214818"/>
            <a:ext cx="720000" cy="252000"/>
          </a:xfrm>
          <a:prstGeom prst="rect">
            <a:avLst/>
          </a:prstGeom>
          <a:solidFill>
            <a:srgbClr val="256F9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139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848000" y="4752000"/>
            <a:ext cx="720000" cy="252000"/>
          </a:xfrm>
          <a:prstGeom prst="rect">
            <a:avLst/>
          </a:prstGeom>
          <a:solidFill>
            <a:srgbClr val="256F9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167710" y="3929066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43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739082" y="4500570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41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1298" y="1643050"/>
            <a:ext cx="3528707" cy="3528695"/>
            <a:chOff x="2909177" y="1624281"/>
            <a:chExt cx="3528707" cy="3528695"/>
          </a:xfrm>
        </p:grpSpPr>
        <p:sp>
          <p:nvSpPr>
            <p:cNvPr id="3" name="object 3"/>
            <p:cNvSpPr/>
            <p:nvPr/>
          </p:nvSpPr>
          <p:spPr>
            <a:xfrm>
              <a:off x="2909177" y="1624281"/>
              <a:ext cx="2974340" cy="3528695"/>
            </a:xfrm>
            <a:custGeom>
              <a:avLst/>
              <a:gdLst/>
              <a:ahLst/>
              <a:cxnLst/>
              <a:rect l="l" t="t" r="r" b="b"/>
              <a:pathLst>
                <a:path w="2974340" h="3528695">
                  <a:moveTo>
                    <a:pt x="1764371" y="0"/>
                  </a:moveTo>
                  <a:lnTo>
                    <a:pt x="1717266" y="615"/>
                  </a:lnTo>
                  <a:lnTo>
                    <a:pt x="1670151" y="2490"/>
                  </a:lnTo>
                  <a:lnTo>
                    <a:pt x="1623052" y="5628"/>
                  </a:lnTo>
                  <a:lnTo>
                    <a:pt x="1575995" y="10031"/>
                  </a:lnTo>
                  <a:lnTo>
                    <a:pt x="1529006" y="15704"/>
                  </a:lnTo>
                  <a:lnTo>
                    <a:pt x="1482110" y="22650"/>
                  </a:lnTo>
                  <a:lnTo>
                    <a:pt x="1435334" y="30872"/>
                  </a:lnTo>
                  <a:lnTo>
                    <a:pt x="1388704" y="40374"/>
                  </a:lnTo>
                  <a:lnTo>
                    <a:pt x="1342245" y="51159"/>
                  </a:lnTo>
                  <a:lnTo>
                    <a:pt x="1295984" y="63231"/>
                  </a:lnTo>
                  <a:lnTo>
                    <a:pt x="1249947" y="76594"/>
                  </a:lnTo>
                  <a:lnTo>
                    <a:pt x="1204159" y="91250"/>
                  </a:lnTo>
                  <a:lnTo>
                    <a:pt x="1158647" y="107204"/>
                  </a:lnTo>
                  <a:lnTo>
                    <a:pt x="1113436" y="124458"/>
                  </a:lnTo>
                  <a:lnTo>
                    <a:pt x="1068553" y="143016"/>
                  </a:lnTo>
                  <a:lnTo>
                    <a:pt x="1024023" y="162882"/>
                  </a:lnTo>
                  <a:lnTo>
                    <a:pt x="979873" y="184059"/>
                  </a:lnTo>
                  <a:lnTo>
                    <a:pt x="936128" y="206550"/>
                  </a:lnTo>
                  <a:lnTo>
                    <a:pt x="893565" y="229922"/>
                  </a:lnTo>
                  <a:lnTo>
                    <a:pt x="851899" y="254289"/>
                  </a:lnTo>
                  <a:lnTo>
                    <a:pt x="811135" y="279628"/>
                  </a:lnTo>
                  <a:lnTo>
                    <a:pt x="771282" y="305918"/>
                  </a:lnTo>
                  <a:lnTo>
                    <a:pt x="732345" y="333134"/>
                  </a:lnTo>
                  <a:lnTo>
                    <a:pt x="694333" y="361255"/>
                  </a:lnTo>
                  <a:lnTo>
                    <a:pt x="657252" y="390258"/>
                  </a:lnTo>
                  <a:lnTo>
                    <a:pt x="621108" y="420119"/>
                  </a:lnTo>
                  <a:lnTo>
                    <a:pt x="585910" y="450817"/>
                  </a:lnTo>
                  <a:lnTo>
                    <a:pt x="551663" y="482328"/>
                  </a:lnTo>
                  <a:lnTo>
                    <a:pt x="518375" y="514630"/>
                  </a:lnTo>
                  <a:lnTo>
                    <a:pt x="486053" y="547699"/>
                  </a:lnTo>
                  <a:lnTo>
                    <a:pt x="454704" y="581514"/>
                  </a:lnTo>
                  <a:lnTo>
                    <a:pt x="424334" y="616051"/>
                  </a:lnTo>
                  <a:lnTo>
                    <a:pt x="394951" y="651288"/>
                  </a:lnTo>
                  <a:lnTo>
                    <a:pt x="366562" y="687202"/>
                  </a:lnTo>
                  <a:lnTo>
                    <a:pt x="339173" y="723770"/>
                  </a:lnTo>
                  <a:lnTo>
                    <a:pt x="312792" y="760969"/>
                  </a:lnTo>
                  <a:lnTo>
                    <a:pt x="287425" y="798777"/>
                  </a:lnTo>
                  <a:lnTo>
                    <a:pt x="263080" y="837171"/>
                  </a:lnTo>
                  <a:lnTo>
                    <a:pt x="239763" y="876128"/>
                  </a:lnTo>
                  <a:lnTo>
                    <a:pt x="217481" y="915625"/>
                  </a:lnTo>
                  <a:lnTo>
                    <a:pt x="196242" y="955641"/>
                  </a:lnTo>
                  <a:lnTo>
                    <a:pt x="176052" y="996151"/>
                  </a:lnTo>
                  <a:lnTo>
                    <a:pt x="156919" y="1037133"/>
                  </a:lnTo>
                  <a:lnTo>
                    <a:pt x="138848" y="1078565"/>
                  </a:lnTo>
                  <a:lnTo>
                    <a:pt x="121848" y="1120423"/>
                  </a:lnTo>
                  <a:lnTo>
                    <a:pt x="105925" y="1162685"/>
                  </a:lnTo>
                  <a:lnTo>
                    <a:pt x="91086" y="1205329"/>
                  </a:lnTo>
                  <a:lnTo>
                    <a:pt x="77338" y="1248331"/>
                  </a:lnTo>
                  <a:lnTo>
                    <a:pt x="64688" y="1291669"/>
                  </a:lnTo>
                  <a:lnTo>
                    <a:pt x="53143" y="1335319"/>
                  </a:lnTo>
                  <a:lnTo>
                    <a:pt x="42710" y="1379260"/>
                  </a:lnTo>
                  <a:lnTo>
                    <a:pt x="33396" y="1423469"/>
                  </a:lnTo>
                  <a:lnTo>
                    <a:pt x="25208" y="1467922"/>
                  </a:lnTo>
                  <a:lnTo>
                    <a:pt x="18153" y="1512597"/>
                  </a:lnTo>
                  <a:lnTo>
                    <a:pt x="12237" y="1557471"/>
                  </a:lnTo>
                  <a:lnTo>
                    <a:pt x="7468" y="1602522"/>
                  </a:lnTo>
                  <a:lnTo>
                    <a:pt x="3853" y="1647726"/>
                  </a:lnTo>
                  <a:lnTo>
                    <a:pt x="1399" y="1693062"/>
                  </a:lnTo>
                  <a:lnTo>
                    <a:pt x="112" y="1738505"/>
                  </a:lnTo>
                  <a:lnTo>
                    <a:pt x="0" y="1784034"/>
                  </a:lnTo>
                  <a:lnTo>
                    <a:pt x="1069" y="1829626"/>
                  </a:lnTo>
                  <a:lnTo>
                    <a:pt x="3327" y="1875258"/>
                  </a:lnTo>
                  <a:lnTo>
                    <a:pt x="6780" y="1920907"/>
                  </a:lnTo>
                  <a:lnTo>
                    <a:pt x="11435" y="1966551"/>
                  </a:lnTo>
                  <a:lnTo>
                    <a:pt x="17300" y="2012166"/>
                  </a:lnTo>
                  <a:lnTo>
                    <a:pt x="24382" y="2057730"/>
                  </a:lnTo>
                  <a:lnTo>
                    <a:pt x="32687" y="2103221"/>
                  </a:lnTo>
                  <a:lnTo>
                    <a:pt x="42222" y="2148615"/>
                  </a:lnTo>
                  <a:lnTo>
                    <a:pt x="52994" y="2193890"/>
                  </a:lnTo>
                  <a:lnTo>
                    <a:pt x="65010" y="2239023"/>
                  </a:lnTo>
                  <a:lnTo>
                    <a:pt x="78278" y="2283991"/>
                  </a:lnTo>
                  <a:lnTo>
                    <a:pt x="92803" y="2328772"/>
                  </a:lnTo>
                  <a:lnTo>
                    <a:pt x="108594" y="2373342"/>
                  </a:lnTo>
                  <a:lnTo>
                    <a:pt x="125657" y="2417680"/>
                  </a:lnTo>
                  <a:lnTo>
                    <a:pt x="143998" y="2461762"/>
                  </a:lnTo>
                  <a:lnTo>
                    <a:pt x="163626" y="2505565"/>
                  </a:lnTo>
                  <a:lnTo>
                    <a:pt x="184547" y="2549067"/>
                  </a:lnTo>
                  <a:lnTo>
                    <a:pt x="206767" y="2592245"/>
                  </a:lnTo>
                  <a:lnTo>
                    <a:pt x="230139" y="2634808"/>
                  </a:lnTo>
                  <a:lnTo>
                    <a:pt x="254506" y="2676474"/>
                  </a:lnTo>
                  <a:lnTo>
                    <a:pt x="279845" y="2717238"/>
                  </a:lnTo>
                  <a:lnTo>
                    <a:pt x="306135" y="2757091"/>
                  </a:lnTo>
                  <a:lnTo>
                    <a:pt x="333351" y="2796028"/>
                  </a:lnTo>
                  <a:lnTo>
                    <a:pt x="361472" y="2834040"/>
                  </a:lnTo>
                  <a:lnTo>
                    <a:pt x="390475" y="2871121"/>
                  </a:lnTo>
                  <a:lnTo>
                    <a:pt x="420337" y="2907265"/>
                  </a:lnTo>
                  <a:lnTo>
                    <a:pt x="451034" y="2942463"/>
                  </a:lnTo>
                  <a:lnTo>
                    <a:pt x="482545" y="2976710"/>
                  </a:lnTo>
                  <a:lnTo>
                    <a:pt x="514847" y="3009998"/>
                  </a:lnTo>
                  <a:lnTo>
                    <a:pt x="547916" y="3042320"/>
                  </a:lnTo>
                  <a:lnTo>
                    <a:pt x="581731" y="3073669"/>
                  </a:lnTo>
                  <a:lnTo>
                    <a:pt x="616268" y="3104039"/>
                  </a:lnTo>
                  <a:lnTo>
                    <a:pt x="651505" y="3133422"/>
                  </a:lnTo>
                  <a:lnTo>
                    <a:pt x="687419" y="3161811"/>
                  </a:lnTo>
                  <a:lnTo>
                    <a:pt x="723987" y="3189200"/>
                  </a:lnTo>
                  <a:lnTo>
                    <a:pt x="761186" y="3215581"/>
                  </a:lnTo>
                  <a:lnTo>
                    <a:pt x="798994" y="3240948"/>
                  </a:lnTo>
                  <a:lnTo>
                    <a:pt x="837388" y="3265293"/>
                  </a:lnTo>
                  <a:lnTo>
                    <a:pt x="876345" y="3288610"/>
                  </a:lnTo>
                  <a:lnTo>
                    <a:pt x="915842" y="3310892"/>
                  </a:lnTo>
                  <a:lnTo>
                    <a:pt x="955858" y="3332131"/>
                  </a:lnTo>
                  <a:lnTo>
                    <a:pt x="996368" y="3352321"/>
                  </a:lnTo>
                  <a:lnTo>
                    <a:pt x="1037350" y="3371454"/>
                  </a:lnTo>
                  <a:lnTo>
                    <a:pt x="1078782" y="3389525"/>
                  </a:lnTo>
                  <a:lnTo>
                    <a:pt x="1120640" y="3406525"/>
                  </a:lnTo>
                  <a:lnTo>
                    <a:pt x="1162902" y="3422448"/>
                  </a:lnTo>
                  <a:lnTo>
                    <a:pt x="1205546" y="3437287"/>
                  </a:lnTo>
                  <a:lnTo>
                    <a:pt x="1248548" y="3451035"/>
                  </a:lnTo>
                  <a:lnTo>
                    <a:pt x="1291886" y="3463685"/>
                  </a:lnTo>
                  <a:lnTo>
                    <a:pt x="1335536" y="3475230"/>
                  </a:lnTo>
                  <a:lnTo>
                    <a:pt x="1379477" y="3485663"/>
                  </a:lnTo>
                  <a:lnTo>
                    <a:pt x="1423686" y="3494977"/>
                  </a:lnTo>
                  <a:lnTo>
                    <a:pt x="1468139" y="3503165"/>
                  </a:lnTo>
                  <a:lnTo>
                    <a:pt x="1512814" y="3510220"/>
                  </a:lnTo>
                  <a:lnTo>
                    <a:pt x="1557688" y="3516136"/>
                  </a:lnTo>
                  <a:lnTo>
                    <a:pt x="1602739" y="3520905"/>
                  </a:lnTo>
                  <a:lnTo>
                    <a:pt x="1647943" y="3524520"/>
                  </a:lnTo>
                  <a:lnTo>
                    <a:pt x="1693279" y="3526974"/>
                  </a:lnTo>
                  <a:lnTo>
                    <a:pt x="1738722" y="3528261"/>
                  </a:lnTo>
                  <a:lnTo>
                    <a:pt x="1784251" y="3528374"/>
                  </a:lnTo>
                  <a:lnTo>
                    <a:pt x="1829843" y="3527304"/>
                  </a:lnTo>
                  <a:lnTo>
                    <a:pt x="1875475" y="3525047"/>
                  </a:lnTo>
                  <a:lnTo>
                    <a:pt x="1921124" y="3521593"/>
                  </a:lnTo>
                  <a:lnTo>
                    <a:pt x="1966768" y="3516938"/>
                  </a:lnTo>
                  <a:lnTo>
                    <a:pt x="2012383" y="3511073"/>
                  </a:lnTo>
                  <a:lnTo>
                    <a:pt x="2057948" y="3503991"/>
                  </a:lnTo>
                  <a:lnTo>
                    <a:pt x="2103438" y="3495687"/>
                  </a:lnTo>
                  <a:lnTo>
                    <a:pt x="2148832" y="3486152"/>
                  </a:lnTo>
                  <a:lnTo>
                    <a:pt x="2194107" y="3475379"/>
                  </a:lnTo>
                  <a:lnTo>
                    <a:pt x="2239240" y="3463363"/>
                  </a:lnTo>
                  <a:lnTo>
                    <a:pt x="2284208" y="3450095"/>
                  </a:lnTo>
                  <a:lnTo>
                    <a:pt x="2328989" y="3435570"/>
                  </a:lnTo>
                  <a:lnTo>
                    <a:pt x="2373559" y="3419779"/>
                  </a:lnTo>
                  <a:lnTo>
                    <a:pt x="2417897" y="3402716"/>
                  </a:lnTo>
                  <a:lnTo>
                    <a:pt x="2461979" y="3384375"/>
                  </a:lnTo>
                  <a:lnTo>
                    <a:pt x="2505782" y="3364747"/>
                  </a:lnTo>
                  <a:lnTo>
                    <a:pt x="2549284" y="3343826"/>
                  </a:lnTo>
                  <a:lnTo>
                    <a:pt x="2592462" y="3321606"/>
                  </a:lnTo>
                  <a:lnTo>
                    <a:pt x="2261246" y="2698671"/>
                  </a:lnTo>
                  <a:lnTo>
                    <a:pt x="2217992" y="2720424"/>
                  </a:lnTo>
                  <a:lnTo>
                    <a:pt x="2174109" y="2740051"/>
                  </a:lnTo>
                  <a:lnTo>
                    <a:pt x="2129666" y="2757561"/>
                  </a:lnTo>
                  <a:lnTo>
                    <a:pt x="2084732" y="2772964"/>
                  </a:lnTo>
                  <a:lnTo>
                    <a:pt x="2039377" y="2786269"/>
                  </a:lnTo>
                  <a:lnTo>
                    <a:pt x="1993669" y="2797485"/>
                  </a:lnTo>
                  <a:lnTo>
                    <a:pt x="1947677" y="2806621"/>
                  </a:lnTo>
                  <a:lnTo>
                    <a:pt x="1901471" y="2813687"/>
                  </a:lnTo>
                  <a:lnTo>
                    <a:pt x="1855119" y="2818692"/>
                  </a:lnTo>
                  <a:lnTo>
                    <a:pt x="1808691" y="2821646"/>
                  </a:lnTo>
                  <a:lnTo>
                    <a:pt x="1762256" y="2822557"/>
                  </a:lnTo>
                  <a:lnTo>
                    <a:pt x="1715882" y="2821435"/>
                  </a:lnTo>
                  <a:lnTo>
                    <a:pt x="1669639" y="2818290"/>
                  </a:lnTo>
                  <a:lnTo>
                    <a:pt x="1623595" y="2813130"/>
                  </a:lnTo>
                  <a:lnTo>
                    <a:pt x="1577820" y="2805965"/>
                  </a:lnTo>
                  <a:lnTo>
                    <a:pt x="1532383" y="2796804"/>
                  </a:lnTo>
                  <a:lnTo>
                    <a:pt x="1487353" y="2785657"/>
                  </a:lnTo>
                  <a:lnTo>
                    <a:pt x="1442798" y="2772532"/>
                  </a:lnTo>
                  <a:lnTo>
                    <a:pt x="1398789" y="2757440"/>
                  </a:lnTo>
                  <a:lnTo>
                    <a:pt x="1355394" y="2740389"/>
                  </a:lnTo>
                  <a:lnTo>
                    <a:pt x="1312681" y="2721388"/>
                  </a:lnTo>
                  <a:lnTo>
                    <a:pt x="1270721" y="2700448"/>
                  </a:lnTo>
                  <a:lnTo>
                    <a:pt x="1229581" y="2677577"/>
                  </a:lnTo>
                  <a:lnTo>
                    <a:pt x="1189332" y="2652784"/>
                  </a:lnTo>
                  <a:lnTo>
                    <a:pt x="1150042" y="2626080"/>
                  </a:lnTo>
                  <a:lnTo>
                    <a:pt x="1111780" y="2597473"/>
                  </a:lnTo>
                  <a:lnTo>
                    <a:pt x="1074615" y="2566972"/>
                  </a:lnTo>
                  <a:lnTo>
                    <a:pt x="1038617" y="2534587"/>
                  </a:lnTo>
                  <a:lnTo>
                    <a:pt x="1004101" y="2500584"/>
                  </a:lnTo>
                  <a:lnTo>
                    <a:pt x="971464" y="2465401"/>
                  </a:lnTo>
                  <a:lnTo>
                    <a:pt x="940707" y="2429104"/>
                  </a:lnTo>
                  <a:lnTo>
                    <a:pt x="911832" y="2391758"/>
                  </a:lnTo>
                  <a:lnTo>
                    <a:pt x="884841" y="2353430"/>
                  </a:lnTo>
                  <a:lnTo>
                    <a:pt x="859736" y="2314186"/>
                  </a:lnTo>
                  <a:lnTo>
                    <a:pt x="836520" y="2274091"/>
                  </a:lnTo>
                  <a:lnTo>
                    <a:pt x="815195" y="2233212"/>
                  </a:lnTo>
                  <a:lnTo>
                    <a:pt x="795761" y="2191616"/>
                  </a:lnTo>
                  <a:lnTo>
                    <a:pt x="778222" y="2149367"/>
                  </a:lnTo>
                  <a:lnTo>
                    <a:pt x="762580" y="2106532"/>
                  </a:lnTo>
                  <a:lnTo>
                    <a:pt x="748836" y="2063177"/>
                  </a:lnTo>
                  <a:lnTo>
                    <a:pt x="736992" y="2019368"/>
                  </a:lnTo>
                  <a:lnTo>
                    <a:pt x="727052" y="1975172"/>
                  </a:lnTo>
                  <a:lnTo>
                    <a:pt x="719015" y="1930654"/>
                  </a:lnTo>
                  <a:lnTo>
                    <a:pt x="712885" y="1885879"/>
                  </a:lnTo>
                  <a:lnTo>
                    <a:pt x="708664" y="1840916"/>
                  </a:lnTo>
                  <a:lnTo>
                    <a:pt x="706353" y="1795828"/>
                  </a:lnTo>
                  <a:lnTo>
                    <a:pt x="705955" y="1750683"/>
                  </a:lnTo>
                  <a:lnTo>
                    <a:pt x="707472" y="1705546"/>
                  </a:lnTo>
                  <a:lnTo>
                    <a:pt x="710905" y="1660484"/>
                  </a:lnTo>
                  <a:lnTo>
                    <a:pt x="716257" y="1615562"/>
                  </a:lnTo>
                  <a:lnTo>
                    <a:pt x="723530" y="1570847"/>
                  </a:lnTo>
                  <a:lnTo>
                    <a:pt x="732726" y="1526405"/>
                  </a:lnTo>
                  <a:lnTo>
                    <a:pt x="743846" y="1482301"/>
                  </a:lnTo>
                  <a:lnTo>
                    <a:pt x="756893" y="1438602"/>
                  </a:lnTo>
                  <a:lnTo>
                    <a:pt x="771869" y="1395373"/>
                  </a:lnTo>
                  <a:lnTo>
                    <a:pt x="788776" y="1352682"/>
                  </a:lnTo>
                  <a:lnTo>
                    <a:pt x="807616" y="1310593"/>
                  </a:lnTo>
                  <a:lnTo>
                    <a:pt x="828391" y="1269173"/>
                  </a:lnTo>
                  <a:lnTo>
                    <a:pt x="851103" y="1228488"/>
                  </a:lnTo>
                  <a:lnTo>
                    <a:pt x="875753" y="1188604"/>
                  </a:lnTo>
                  <a:lnTo>
                    <a:pt x="902345" y="1149588"/>
                  </a:lnTo>
                  <a:lnTo>
                    <a:pt x="930880" y="1111504"/>
                  </a:lnTo>
                  <a:lnTo>
                    <a:pt x="961359" y="1074419"/>
                  </a:lnTo>
                  <a:lnTo>
                    <a:pt x="993786" y="1038400"/>
                  </a:lnTo>
                  <a:lnTo>
                    <a:pt x="1027789" y="1003884"/>
                  </a:lnTo>
                  <a:lnTo>
                    <a:pt x="1062972" y="971247"/>
                  </a:lnTo>
                  <a:lnTo>
                    <a:pt x="1099269" y="940490"/>
                  </a:lnTo>
                  <a:lnTo>
                    <a:pt x="1136615" y="911614"/>
                  </a:lnTo>
                  <a:lnTo>
                    <a:pt x="1174943" y="884624"/>
                  </a:lnTo>
                  <a:lnTo>
                    <a:pt x="1214188" y="859519"/>
                  </a:lnTo>
                  <a:lnTo>
                    <a:pt x="1254282" y="836303"/>
                  </a:lnTo>
                  <a:lnTo>
                    <a:pt x="1295161" y="814978"/>
                  </a:lnTo>
                  <a:lnTo>
                    <a:pt x="1336757" y="795544"/>
                  </a:lnTo>
                  <a:lnTo>
                    <a:pt x="1379006" y="778005"/>
                  </a:lnTo>
                  <a:lnTo>
                    <a:pt x="1421841" y="762363"/>
                  </a:lnTo>
                  <a:lnTo>
                    <a:pt x="1465196" y="748619"/>
                  </a:lnTo>
                  <a:lnTo>
                    <a:pt x="1509005" y="736775"/>
                  </a:lnTo>
                  <a:lnTo>
                    <a:pt x="1553201" y="726834"/>
                  </a:lnTo>
                  <a:lnTo>
                    <a:pt x="1597720" y="718798"/>
                  </a:lnTo>
                  <a:lnTo>
                    <a:pt x="1642494" y="712668"/>
                  </a:lnTo>
                  <a:lnTo>
                    <a:pt x="1687458" y="708447"/>
                  </a:lnTo>
                  <a:lnTo>
                    <a:pt x="1732545" y="706136"/>
                  </a:lnTo>
                  <a:lnTo>
                    <a:pt x="1777690" y="705738"/>
                  </a:lnTo>
                  <a:lnTo>
                    <a:pt x="1822827" y="707255"/>
                  </a:lnTo>
                  <a:lnTo>
                    <a:pt x="1867889" y="710688"/>
                  </a:lnTo>
                  <a:lnTo>
                    <a:pt x="1912811" y="716040"/>
                  </a:lnTo>
                  <a:lnTo>
                    <a:pt x="1957526" y="723313"/>
                  </a:lnTo>
                  <a:lnTo>
                    <a:pt x="2001969" y="732509"/>
                  </a:lnTo>
                  <a:lnTo>
                    <a:pt x="2046072" y="743629"/>
                  </a:lnTo>
                  <a:lnTo>
                    <a:pt x="2089771" y="756676"/>
                  </a:lnTo>
                  <a:lnTo>
                    <a:pt x="2133000" y="771652"/>
                  </a:lnTo>
                  <a:lnTo>
                    <a:pt x="2175691" y="788559"/>
                  </a:lnTo>
                  <a:lnTo>
                    <a:pt x="2217780" y="807399"/>
                  </a:lnTo>
                  <a:lnTo>
                    <a:pt x="2259200" y="828174"/>
                  </a:lnTo>
                  <a:lnTo>
                    <a:pt x="2299885" y="850886"/>
                  </a:lnTo>
                  <a:lnTo>
                    <a:pt x="2339769" y="875536"/>
                  </a:lnTo>
                  <a:lnTo>
                    <a:pt x="2378785" y="902128"/>
                  </a:lnTo>
                  <a:lnTo>
                    <a:pt x="2416869" y="930663"/>
                  </a:lnTo>
                  <a:lnTo>
                    <a:pt x="2453954" y="961142"/>
                  </a:lnTo>
                  <a:lnTo>
                    <a:pt x="2489973" y="993569"/>
                  </a:lnTo>
                  <a:lnTo>
                    <a:pt x="2973716" y="479854"/>
                  </a:lnTo>
                  <a:lnTo>
                    <a:pt x="2937442" y="446624"/>
                  </a:lnTo>
                  <a:lnTo>
                    <a:pt x="2900430" y="414556"/>
                  </a:lnTo>
                  <a:lnTo>
                    <a:pt x="2862707" y="383654"/>
                  </a:lnTo>
                  <a:lnTo>
                    <a:pt x="2824298" y="353920"/>
                  </a:lnTo>
                  <a:lnTo>
                    <a:pt x="2785230" y="325359"/>
                  </a:lnTo>
                  <a:lnTo>
                    <a:pt x="2745528" y="297974"/>
                  </a:lnTo>
                  <a:lnTo>
                    <a:pt x="2705219" y="271768"/>
                  </a:lnTo>
                  <a:lnTo>
                    <a:pt x="2664328" y="246745"/>
                  </a:lnTo>
                  <a:lnTo>
                    <a:pt x="2622881" y="222908"/>
                  </a:lnTo>
                  <a:lnTo>
                    <a:pt x="2580905" y="200260"/>
                  </a:lnTo>
                  <a:lnTo>
                    <a:pt x="2538425" y="178806"/>
                  </a:lnTo>
                  <a:lnTo>
                    <a:pt x="2495467" y="158548"/>
                  </a:lnTo>
                  <a:lnTo>
                    <a:pt x="2452058" y="139491"/>
                  </a:lnTo>
                  <a:lnTo>
                    <a:pt x="2408223" y="121637"/>
                  </a:lnTo>
                  <a:lnTo>
                    <a:pt x="2363988" y="104990"/>
                  </a:lnTo>
                  <a:lnTo>
                    <a:pt x="2319379" y="89554"/>
                  </a:lnTo>
                  <a:lnTo>
                    <a:pt x="2274422" y="75332"/>
                  </a:lnTo>
                  <a:lnTo>
                    <a:pt x="2229144" y="62327"/>
                  </a:lnTo>
                  <a:lnTo>
                    <a:pt x="2183569" y="50543"/>
                  </a:lnTo>
                  <a:lnTo>
                    <a:pt x="2137725" y="39983"/>
                  </a:lnTo>
                  <a:lnTo>
                    <a:pt x="2091637" y="30651"/>
                  </a:lnTo>
                  <a:lnTo>
                    <a:pt x="2045331" y="22551"/>
                  </a:lnTo>
                  <a:lnTo>
                    <a:pt x="1998832" y="15685"/>
                  </a:lnTo>
                  <a:lnTo>
                    <a:pt x="1952168" y="10057"/>
                  </a:lnTo>
                  <a:lnTo>
                    <a:pt x="1905364" y="5672"/>
                  </a:lnTo>
                  <a:lnTo>
                    <a:pt x="1858446" y="2531"/>
                  </a:lnTo>
                  <a:lnTo>
                    <a:pt x="1811439" y="639"/>
                  </a:lnTo>
                  <a:lnTo>
                    <a:pt x="1764371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5399151" y="2104136"/>
              <a:ext cx="996950" cy="1054735"/>
            </a:xfrm>
            <a:custGeom>
              <a:avLst/>
              <a:gdLst/>
              <a:ahLst/>
              <a:cxnLst/>
              <a:rect l="l" t="t" r="r" b="b"/>
              <a:pathLst>
                <a:path w="996950" h="1054735">
                  <a:moveTo>
                    <a:pt x="483743" y="0"/>
                  </a:moveTo>
                  <a:lnTo>
                    <a:pt x="0" y="513714"/>
                  </a:lnTo>
                  <a:lnTo>
                    <a:pt x="34793" y="548025"/>
                  </a:lnTo>
                  <a:lnTo>
                    <a:pt x="67870" y="583797"/>
                  </a:lnTo>
                  <a:lnTo>
                    <a:pt x="99194" y="620965"/>
                  </a:lnTo>
                  <a:lnTo>
                    <a:pt x="128727" y="659461"/>
                  </a:lnTo>
                  <a:lnTo>
                    <a:pt x="156429" y="699220"/>
                  </a:lnTo>
                  <a:lnTo>
                    <a:pt x="182264" y="740174"/>
                  </a:lnTo>
                  <a:lnTo>
                    <a:pt x="206192" y="782257"/>
                  </a:lnTo>
                  <a:lnTo>
                    <a:pt x="228175" y="825403"/>
                  </a:lnTo>
                  <a:lnTo>
                    <a:pt x="248177" y="869544"/>
                  </a:lnTo>
                  <a:lnTo>
                    <a:pt x="266157" y="914614"/>
                  </a:lnTo>
                  <a:lnTo>
                    <a:pt x="282079" y="960547"/>
                  </a:lnTo>
                  <a:lnTo>
                    <a:pt x="295904" y="1007276"/>
                  </a:lnTo>
                  <a:lnTo>
                    <a:pt x="307594" y="1054735"/>
                  </a:lnTo>
                  <a:lnTo>
                    <a:pt x="996441" y="901826"/>
                  </a:lnTo>
                  <a:lnTo>
                    <a:pt x="984793" y="852729"/>
                  </a:lnTo>
                  <a:lnTo>
                    <a:pt x="971773" y="804080"/>
                  </a:lnTo>
                  <a:lnTo>
                    <a:pt x="957398" y="755906"/>
                  </a:lnTo>
                  <a:lnTo>
                    <a:pt x="941681" y="708232"/>
                  </a:lnTo>
                  <a:lnTo>
                    <a:pt x="924638" y="661085"/>
                  </a:lnTo>
                  <a:lnTo>
                    <a:pt x="906284" y="614493"/>
                  </a:lnTo>
                  <a:lnTo>
                    <a:pt x="886634" y="568480"/>
                  </a:lnTo>
                  <a:lnTo>
                    <a:pt x="865701" y="523073"/>
                  </a:lnTo>
                  <a:lnTo>
                    <a:pt x="843503" y="478300"/>
                  </a:lnTo>
                  <a:lnTo>
                    <a:pt x="820052" y="434186"/>
                  </a:lnTo>
                  <a:lnTo>
                    <a:pt x="795365" y="390758"/>
                  </a:lnTo>
                  <a:lnTo>
                    <a:pt x="769456" y="348041"/>
                  </a:lnTo>
                  <a:lnTo>
                    <a:pt x="742340" y="306064"/>
                  </a:lnTo>
                  <a:lnTo>
                    <a:pt x="714031" y="264851"/>
                  </a:lnTo>
                  <a:lnTo>
                    <a:pt x="684545" y="224430"/>
                  </a:lnTo>
                  <a:lnTo>
                    <a:pt x="653897" y="184826"/>
                  </a:lnTo>
                  <a:lnTo>
                    <a:pt x="622102" y="146067"/>
                  </a:lnTo>
                  <a:lnTo>
                    <a:pt x="589174" y="108178"/>
                  </a:lnTo>
                  <a:lnTo>
                    <a:pt x="555128" y="71186"/>
                  </a:lnTo>
                  <a:lnTo>
                    <a:pt x="519979" y="35118"/>
                  </a:lnTo>
                  <a:lnTo>
                    <a:pt x="483743" y="0"/>
                  </a:lnTo>
                  <a:close/>
                </a:path>
              </a:pathLst>
            </a:custGeom>
            <a:solidFill>
              <a:srgbClr val="9B89A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399151" y="2104136"/>
              <a:ext cx="996950" cy="1054735"/>
            </a:xfrm>
            <a:custGeom>
              <a:avLst/>
              <a:gdLst/>
              <a:ahLst/>
              <a:cxnLst/>
              <a:rect l="l" t="t" r="r" b="b"/>
              <a:pathLst>
                <a:path w="996950" h="1054735">
                  <a:moveTo>
                    <a:pt x="483743" y="0"/>
                  </a:moveTo>
                  <a:lnTo>
                    <a:pt x="519979" y="35118"/>
                  </a:lnTo>
                  <a:lnTo>
                    <a:pt x="555128" y="71186"/>
                  </a:lnTo>
                  <a:lnTo>
                    <a:pt x="589174" y="108178"/>
                  </a:lnTo>
                  <a:lnTo>
                    <a:pt x="622102" y="146067"/>
                  </a:lnTo>
                  <a:lnTo>
                    <a:pt x="653897" y="184826"/>
                  </a:lnTo>
                  <a:lnTo>
                    <a:pt x="684545" y="224430"/>
                  </a:lnTo>
                  <a:lnTo>
                    <a:pt x="714031" y="264851"/>
                  </a:lnTo>
                  <a:lnTo>
                    <a:pt x="742340" y="306064"/>
                  </a:lnTo>
                  <a:lnTo>
                    <a:pt x="769456" y="348041"/>
                  </a:lnTo>
                  <a:lnTo>
                    <a:pt x="795365" y="390758"/>
                  </a:lnTo>
                  <a:lnTo>
                    <a:pt x="820052" y="434186"/>
                  </a:lnTo>
                  <a:lnTo>
                    <a:pt x="843503" y="478300"/>
                  </a:lnTo>
                  <a:lnTo>
                    <a:pt x="865701" y="523073"/>
                  </a:lnTo>
                  <a:lnTo>
                    <a:pt x="886634" y="568480"/>
                  </a:lnTo>
                  <a:lnTo>
                    <a:pt x="906284" y="614493"/>
                  </a:lnTo>
                  <a:lnTo>
                    <a:pt x="924638" y="661085"/>
                  </a:lnTo>
                  <a:lnTo>
                    <a:pt x="941681" y="708232"/>
                  </a:lnTo>
                  <a:lnTo>
                    <a:pt x="957398" y="755906"/>
                  </a:lnTo>
                  <a:lnTo>
                    <a:pt x="971773" y="804080"/>
                  </a:lnTo>
                  <a:lnTo>
                    <a:pt x="984793" y="852729"/>
                  </a:lnTo>
                  <a:lnTo>
                    <a:pt x="996441" y="901826"/>
                  </a:lnTo>
                  <a:lnTo>
                    <a:pt x="307594" y="1054735"/>
                  </a:lnTo>
                  <a:lnTo>
                    <a:pt x="295904" y="1007276"/>
                  </a:lnTo>
                  <a:lnTo>
                    <a:pt x="282079" y="960547"/>
                  </a:lnTo>
                  <a:lnTo>
                    <a:pt x="266157" y="914614"/>
                  </a:lnTo>
                  <a:lnTo>
                    <a:pt x="248177" y="869544"/>
                  </a:lnTo>
                  <a:lnTo>
                    <a:pt x="228175" y="825403"/>
                  </a:lnTo>
                  <a:lnTo>
                    <a:pt x="206192" y="782257"/>
                  </a:lnTo>
                  <a:lnTo>
                    <a:pt x="182264" y="740174"/>
                  </a:lnTo>
                  <a:lnTo>
                    <a:pt x="156429" y="699220"/>
                  </a:lnTo>
                  <a:lnTo>
                    <a:pt x="128727" y="659461"/>
                  </a:lnTo>
                  <a:lnTo>
                    <a:pt x="99194" y="620965"/>
                  </a:lnTo>
                  <a:lnTo>
                    <a:pt x="67870" y="583797"/>
                  </a:lnTo>
                  <a:lnTo>
                    <a:pt x="34793" y="548025"/>
                  </a:lnTo>
                  <a:lnTo>
                    <a:pt x="0" y="513714"/>
                  </a:lnTo>
                  <a:lnTo>
                    <a:pt x="483743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661914" y="3005963"/>
              <a:ext cx="775970" cy="1013460"/>
            </a:xfrm>
            <a:custGeom>
              <a:avLst/>
              <a:gdLst/>
              <a:ahLst/>
              <a:cxnLst/>
              <a:rect l="l" t="t" r="r" b="b"/>
              <a:pathLst>
                <a:path w="775970" h="1013460">
                  <a:moveTo>
                    <a:pt x="733678" y="0"/>
                  </a:moveTo>
                  <a:lnTo>
                    <a:pt x="44831" y="152908"/>
                  </a:lnTo>
                  <a:lnTo>
                    <a:pt x="54812" y="203750"/>
                  </a:lnTo>
                  <a:lnTo>
                    <a:pt x="62279" y="254871"/>
                  </a:lnTo>
                  <a:lnTo>
                    <a:pt x="67240" y="306177"/>
                  </a:lnTo>
                  <a:lnTo>
                    <a:pt x="69699" y="357575"/>
                  </a:lnTo>
                  <a:lnTo>
                    <a:pt x="69662" y="408973"/>
                  </a:lnTo>
                  <a:lnTo>
                    <a:pt x="67135" y="460279"/>
                  </a:lnTo>
                  <a:lnTo>
                    <a:pt x="62123" y="511400"/>
                  </a:lnTo>
                  <a:lnTo>
                    <a:pt x="54633" y="562243"/>
                  </a:lnTo>
                  <a:lnTo>
                    <a:pt x="44670" y="612715"/>
                  </a:lnTo>
                  <a:lnTo>
                    <a:pt x="32239" y="662724"/>
                  </a:lnTo>
                  <a:lnTo>
                    <a:pt x="17347" y="712178"/>
                  </a:lnTo>
                  <a:lnTo>
                    <a:pt x="0" y="760984"/>
                  </a:lnTo>
                  <a:lnTo>
                    <a:pt x="658876" y="1013460"/>
                  </a:lnTo>
                  <a:lnTo>
                    <a:pt x="675899" y="967092"/>
                  </a:lnTo>
                  <a:lnTo>
                    <a:pt x="691590" y="920355"/>
                  </a:lnTo>
                  <a:lnTo>
                    <a:pt x="705947" y="873278"/>
                  </a:lnTo>
                  <a:lnTo>
                    <a:pt x="718966" y="825889"/>
                  </a:lnTo>
                  <a:lnTo>
                    <a:pt x="730646" y="778215"/>
                  </a:lnTo>
                  <a:lnTo>
                    <a:pt x="740986" y="730287"/>
                  </a:lnTo>
                  <a:lnTo>
                    <a:pt x="749982" y="682131"/>
                  </a:lnTo>
                  <a:lnTo>
                    <a:pt x="757632" y="633776"/>
                  </a:lnTo>
                  <a:lnTo>
                    <a:pt x="763935" y="585251"/>
                  </a:lnTo>
                  <a:lnTo>
                    <a:pt x="768888" y="536584"/>
                  </a:lnTo>
                  <a:lnTo>
                    <a:pt x="772489" y="487804"/>
                  </a:lnTo>
                  <a:lnTo>
                    <a:pt x="774737" y="438938"/>
                  </a:lnTo>
                  <a:lnTo>
                    <a:pt x="775628" y="390016"/>
                  </a:lnTo>
                  <a:lnTo>
                    <a:pt x="775160" y="341065"/>
                  </a:lnTo>
                  <a:lnTo>
                    <a:pt x="773333" y="292114"/>
                  </a:lnTo>
                  <a:lnTo>
                    <a:pt x="770143" y="243192"/>
                  </a:lnTo>
                  <a:lnTo>
                    <a:pt x="765588" y="194326"/>
                  </a:lnTo>
                  <a:lnTo>
                    <a:pt x="759666" y="145546"/>
                  </a:lnTo>
                  <a:lnTo>
                    <a:pt x="752375" y="96879"/>
                  </a:lnTo>
                  <a:lnTo>
                    <a:pt x="743714" y="48354"/>
                  </a:lnTo>
                  <a:lnTo>
                    <a:pt x="733678" y="0"/>
                  </a:lnTo>
                  <a:close/>
                </a:path>
              </a:pathLst>
            </a:custGeom>
            <a:solidFill>
              <a:srgbClr val="92C3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5661914" y="3005963"/>
              <a:ext cx="775970" cy="1013460"/>
            </a:xfrm>
            <a:custGeom>
              <a:avLst/>
              <a:gdLst/>
              <a:ahLst/>
              <a:cxnLst/>
              <a:rect l="l" t="t" r="r" b="b"/>
              <a:pathLst>
                <a:path w="775970" h="1013460">
                  <a:moveTo>
                    <a:pt x="733678" y="0"/>
                  </a:moveTo>
                  <a:lnTo>
                    <a:pt x="743714" y="48354"/>
                  </a:lnTo>
                  <a:lnTo>
                    <a:pt x="752375" y="96879"/>
                  </a:lnTo>
                  <a:lnTo>
                    <a:pt x="759666" y="145546"/>
                  </a:lnTo>
                  <a:lnTo>
                    <a:pt x="765588" y="194326"/>
                  </a:lnTo>
                  <a:lnTo>
                    <a:pt x="770143" y="243192"/>
                  </a:lnTo>
                  <a:lnTo>
                    <a:pt x="773333" y="292114"/>
                  </a:lnTo>
                  <a:lnTo>
                    <a:pt x="775160" y="341065"/>
                  </a:lnTo>
                  <a:lnTo>
                    <a:pt x="775628" y="390016"/>
                  </a:lnTo>
                  <a:lnTo>
                    <a:pt x="774737" y="438938"/>
                  </a:lnTo>
                  <a:lnTo>
                    <a:pt x="772489" y="487804"/>
                  </a:lnTo>
                  <a:lnTo>
                    <a:pt x="768888" y="536584"/>
                  </a:lnTo>
                  <a:lnTo>
                    <a:pt x="763935" y="585251"/>
                  </a:lnTo>
                  <a:lnTo>
                    <a:pt x="757632" y="633776"/>
                  </a:lnTo>
                  <a:lnTo>
                    <a:pt x="749982" y="682131"/>
                  </a:lnTo>
                  <a:lnTo>
                    <a:pt x="740986" y="730287"/>
                  </a:lnTo>
                  <a:lnTo>
                    <a:pt x="730646" y="778215"/>
                  </a:lnTo>
                  <a:lnTo>
                    <a:pt x="718966" y="825889"/>
                  </a:lnTo>
                  <a:lnTo>
                    <a:pt x="705947" y="873278"/>
                  </a:lnTo>
                  <a:lnTo>
                    <a:pt x="691590" y="920355"/>
                  </a:lnTo>
                  <a:lnTo>
                    <a:pt x="675899" y="967092"/>
                  </a:lnTo>
                  <a:lnTo>
                    <a:pt x="658876" y="1013460"/>
                  </a:lnTo>
                  <a:lnTo>
                    <a:pt x="0" y="760984"/>
                  </a:lnTo>
                  <a:lnTo>
                    <a:pt x="17347" y="712178"/>
                  </a:lnTo>
                  <a:lnTo>
                    <a:pt x="32239" y="662724"/>
                  </a:lnTo>
                  <a:lnTo>
                    <a:pt x="44670" y="612715"/>
                  </a:lnTo>
                  <a:lnTo>
                    <a:pt x="54633" y="562243"/>
                  </a:lnTo>
                  <a:lnTo>
                    <a:pt x="62123" y="511400"/>
                  </a:lnTo>
                  <a:lnTo>
                    <a:pt x="67135" y="460279"/>
                  </a:lnTo>
                  <a:lnTo>
                    <a:pt x="69662" y="408973"/>
                  </a:lnTo>
                  <a:lnTo>
                    <a:pt x="69699" y="357575"/>
                  </a:lnTo>
                  <a:lnTo>
                    <a:pt x="67240" y="306177"/>
                  </a:lnTo>
                  <a:lnTo>
                    <a:pt x="62279" y="254871"/>
                  </a:lnTo>
                  <a:lnTo>
                    <a:pt x="54812" y="203750"/>
                  </a:lnTo>
                  <a:lnTo>
                    <a:pt x="44831" y="152908"/>
                  </a:lnTo>
                  <a:lnTo>
                    <a:pt x="733678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5367273" y="3766947"/>
              <a:ext cx="953769" cy="953769"/>
            </a:xfrm>
            <a:custGeom>
              <a:avLst/>
              <a:gdLst/>
              <a:ahLst/>
              <a:cxnLst/>
              <a:rect l="l" t="t" r="r" b="b"/>
              <a:pathLst>
                <a:path w="953770" h="953770">
                  <a:moveTo>
                    <a:pt x="294639" y="0"/>
                  </a:moveTo>
                  <a:lnTo>
                    <a:pt x="274813" y="48145"/>
                  </a:lnTo>
                  <a:lnTo>
                    <a:pt x="252707" y="95147"/>
                  </a:lnTo>
                  <a:lnTo>
                    <a:pt x="228373" y="140928"/>
                  </a:lnTo>
                  <a:lnTo>
                    <a:pt x="201862" y="185411"/>
                  </a:lnTo>
                  <a:lnTo>
                    <a:pt x="173227" y="228520"/>
                  </a:lnTo>
                  <a:lnTo>
                    <a:pt x="142520" y="270177"/>
                  </a:lnTo>
                  <a:lnTo>
                    <a:pt x="109792" y="310306"/>
                  </a:lnTo>
                  <a:lnTo>
                    <a:pt x="75094" y="348829"/>
                  </a:lnTo>
                  <a:lnTo>
                    <a:pt x="38479" y="385669"/>
                  </a:lnTo>
                  <a:lnTo>
                    <a:pt x="0" y="420750"/>
                  </a:lnTo>
                  <a:lnTo>
                    <a:pt x="462534" y="953515"/>
                  </a:lnTo>
                  <a:lnTo>
                    <a:pt x="500624" y="919486"/>
                  </a:lnTo>
                  <a:lnTo>
                    <a:pt x="537652" y="884424"/>
                  </a:lnTo>
                  <a:lnTo>
                    <a:pt x="573601" y="848358"/>
                  </a:lnTo>
                  <a:lnTo>
                    <a:pt x="608452" y="811313"/>
                  </a:lnTo>
                  <a:lnTo>
                    <a:pt x="642188" y="773314"/>
                  </a:lnTo>
                  <a:lnTo>
                    <a:pt x="674790" y="734388"/>
                  </a:lnTo>
                  <a:lnTo>
                    <a:pt x="706241" y="694562"/>
                  </a:lnTo>
                  <a:lnTo>
                    <a:pt x="736523" y="653860"/>
                  </a:lnTo>
                  <a:lnTo>
                    <a:pt x="765619" y="612310"/>
                  </a:lnTo>
                  <a:lnTo>
                    <a:pt x="793509" y="569937"/>
                  </a:lnTo>
                  <a:lnTo>
                    <a:pt x="820177" y="526767"/>
                  </a:lnTo>
                  <a:lnTo>
                    <a:pt x="845605" y="482827"/>
                  </a:lnTo>
                  <a:lnTo>
                    <a:pt x="869775" y="438141"/>
                  </a:lnTo>
                  <a:lnTo>
                    <a:pt x="892669" y="392738"/>
                  </a:lnTo>
                  <a:lnTo>
                    <a:pt x="914269" y="346641"/>
                  </a:lnTo>
                  <a:lnTo>
                    <a:pt x="934557" y="299879"/>
                  </a:lnTo>
                  <a:lnTo>
                    <a:pt x="953515" y="252475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5367273" y="3766947"/>
              <a:ext cx="953769" cy="953769"/>
            </a:xfrm>
            <a:custGeom>
              <a:avLst/>
              <a:gdLst/>
              <a:ahLst/>
              <a:cxnLst/>
              <a:rect l="l" t="t" r="r" b="b"/>
              <a:pathLst>
                <a:path w="953770" h="953770">
                  <a:moveTo>
                    <a:pt x="953515" y="252475"/>
                  </a:moveTo>
                  <a:lnTo>
                    <a:pt x="934557" y="299879"/>
                  </a:lnTo>
                  <a:lnTo>
                    <a:pt x="914269" y="346641"/>
                  </a:lnTo>
                  <a:lnTo>
                    <a:pt x="892669" y="392738"/>
                  </a:lnTo>
                  <a:lnTo>
                    <a:pt x="869775" y="438141"/>
                  </a:lnTo>
                  <a:lnTo>
                    <a:pt x="845605" y="482827"/>
                  </a:lnTo>
                  <a:lnTo>
                    <a:pt x="820177" y="526767"/>
                  </a:lnTo>
                  <a:lnTo>
                    <a:pt x="793509" y="569937"/>
                  </a:lnTo>
                  <a:lnTo>
                    <a:pt x="765619" y="612310"/>
                  </a:lnTo>
                  <a:lnTo>
                    <a:pt x="736523" y="653860"/>
                  </a:lnTo>
                  <a:lnTo>
                    <a:pt x="706241" y="694562"/>
                  </a:lnTo>
                  <a:lnTo>
                    <a:pt x="674790" y="734388"/>
                  </a:lnTo>
                  <a:lnTo>
                    <a:pt x="642188" y="773314"/>
                  </a:lnTo>
                  <a:lnTo>
                    <a:pt x="608452" y="811313"/>
                  </a:lnTo>
                  <a:lnTo>
                    <a:pt x="573601" y="848358"/>
                  </a:lnTo>
                  <a:lnTo>
                    <a:pt x="537652" y="884424"/>
                  </a:lnTo>
                  <a:lnTo>
                    <a:pt x="500624" y="919486"/>
                  </a:lnTo>
                  <a:lnTo>
                    <a:pt x="462534" y="953515"/>
                  </a:lnTo>
                  <a:lnTo>
                    <a:pt x="0" y="420750"/>
                  </a:lnTo>
                  <a:lnTo>
                    <a:pt x="38479" y="385669"/>
                  </a:lnTo>
                  <a:lnTo>
                    <a:pt x="75094" y="348829"/>
                  </a:lnTo>
                  <a:lnTo>
                    <a:pt x="109792" y="310306"/>
                  </a:lnTo>
                  <a:lnTo>
                    <a:pt x="142520" y="270177"/>
                  </a:lnTo>
                  <a:lnTo>
                    <a:pt x="173227" y="228520"/>
                  </a:lnTo>
                  <a:lnTo>
                    <a:pt x="201862" y="185411"/>
                  </a:lnTo>
                  <a:lnTo>
                    <a:pt x="228373" y="140928"/>
                  </a:lnTo>
                  <a:lnTo>
                    <a:pt x="252707" y="95147"/>
                  </a:lnTo>
                  <a:lnTo>
                    <a:pt x="274813" y="48145"/>
                  </a:lnTo>
                  <a:lnTo>
                    <a:pt x="294639" y="0"/>
                  </a:lnTo>
                  <a:lnTo>
                    <a:pt x="953515" y="25247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170423" y="4187698"/>
              <a:ext cx="659765" cy="758190"/>
            </a:xfrm>
            <a:custGeom>
              <a:avLst/>
              <a:gdLst/>
              <a:ahLst/>
              <a:cxnLst/>
              <a:rect l="l" t="t" r="r" b="b"/>
              <a:pathLst>
                <a:path w="659764" h="758189">
                  <a:moveTo>
                    <a:pt x="196850" y="0"/>
                  </a:moveTo>
                  <a:lnTo>
                    <a:pt x="159979" y="30550"/>
                  </a:lnTo>
                  <a:lnTo>
                    <a:pt x="121798" y="59387"/>
                  </a:lnTo>
                  <a:lnTo>
                    <a:pt x="82367" y="86474"/>
                  </a:lnTo>
                  <a:lnTo>
                    <a:pt x="41747" y="111776"/>
                  </a:lnTo>
                  <a:lnTo>
                    <a:pt x="0" y="135254"/>
                  </a:lnTo>
                  <a:lnTo>
                    <a:pt x="331215" y="758189"/>
                  </a:lnTo>
                  <a:lnTo>
                    <a:pt x="374961" y="734147"/>
                  </a:lnTo>
                  <a:lnTo>
                    <a:pt x="417978" y="708894"/>
                  </a:lnTo>
                  <a:lnTo>
                    <a:pt x="460243" y="682443"/>
                  </a:lnTo>
                  <a:lnTo>
                    <a:pt x="501729" y="654812"/>
                  </a:lnTo>
                  <a:lnTo>
                    <a:pt x="542411" y="626013"/>
                  </a:lnTo>
                  <a:lnTo>
                    <a:pt x="582265" y="596062"/>
                  </a:lnTo>
                  <a:lnTo>
                    <a:pt x="621264" y="564974"/>
                  </a:lnTo>
                  <a:lnTo>
                    <a:pt x="659384" y="532764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8B9CC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170423" y="4187698"/>
              <a:ext cx="659765" cy="758190"/>
            </a:xfrm>
            <a:custGeom>
              <a:avLst/>
              <a:gdLst/>
              <a:ahLst/>
              <a:cxnLst/>
              <a:rect l="l" t="t" r="r" b="b"/>
              <a:pathLst>
                <a:path w="659764" h="758189">
                  <a:moveTo>
                    <a:pt x="659384" y="532764"/>
                  </a:moveTo>
                  <a:lnTo>
                    <a:pt x="621264" y="564974"/>
                  </a:lnTo>
                  <a:lnTo>
                    <a:pt x="582265" y="596062"/>
                  </a:lnTo>
                  <a:lnTo>
                    <a:pt x="542411" y="626013"/>
                  </a:lnTo>
                  <a:lnTo>
                    <a:pt x="501729" y="654812"/>
                  </a:lnTo>
                  <a:lnTo>
                    <a:pt x="460243" y="682443"/>
                  </a:lnTo>
                  <a:lnTo>
                    <a:pt x="417978" y="708894"/>
                  </a:lnTo>
                  <a:lnTo>
                    <a:pt x="374961" y="734147"/>
                  </a:lnTo>
                  <a:lnTo>
                    <a:pt x="331215" y="758189"/>
                  </a:lnTo>
                  <a:lnTo>
                    <a:pt x="0" y="135254"/>
                  </a:lnTo>
                  <a:lnTo>
                    <a:pt x="41747" y="111776"/>
                  </a:lnTo>
                  <a:lnTo>
                    <a:pt x="82367" y="86474"/>
                  </a:lnTo>
                  <a:lnTo>
                    <a:pt x="121798" y="59387"/>
                  </a:lnTo>
                  <a:lnTo>
                    <a:pt x="159979" y="30550"/>
                  </a:lnTo>
                  <a:lnTo>
                    <a:pt x="196850" y="0"/>
                  </a:lnTo>
                  <a:lnTo>
                    <a:pt x="659384" y="53276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309926" y="2378709"/>
            <a:ext cx="6429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69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59322" y="2564383"/>
            <a:ext cx="40812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14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39790" y="3366007"/>
            <a:ext cx="28321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8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31333" y="4055846"/>
            <a:ext cx="693237" cy="599523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715"/>
              </a:spcBef>
            </a:pP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  7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%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67446" y="2285992"/>
            <a:ext cx="3462654" cy="1323340"/>
            <a:chOff x="6076188" y="2049792"/>
            <a:chExt cx="3462654" cy="1323340"/>
          </a:xfrm>
        </p:grpSpPr>
        <p:pic>
          <p:nvPicPr>
            <p:cNvPr id="17" name="object 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188" y="2049792"/>
              <a:ext cx="3462527" cy="38098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129528" y="2065020"/>
              <a:ext cx="3360420" cy="279400"/>
            </a:xfrm>
            <a:custGeom>
              <a:avLst/>
              <a:gdLst/>
              <a:ahLst/>
              <a:cxnLst/>
              <a:rect l="l" t="t" r="r" b="b"/>
              <a:pathLst>
                <a:path w="3360420" h="279400">
                  <a:moveTo>
                    <a:pt x="3360420" y="0"/>
                  </a:moveTo>
                  <a:lnTo>
                    <a:pt x="3342894" y="1396"/>
                  </a:lnTo>
                  <a:lnTo>
                    <a:pt x="3342894" y="255524"/>
                  </a:lnTo>
                  <a:lnTo>
                    <a:pt x="281813" y="255524"/>
                  </a:lnTo>
                  <a:lnTo>
                    <a:pt x="0" y="278891"/>
                  </a:lnTo>
                  <a:lnTo>
                    <a:pt x="3360420" y="278891"/>
                  </a:lnTo>
                  <a:lnTo>
                    <a:pt x="3360420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3348" y="2889529"/>
              <a:ext cx="3325367" cy="48308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266688" y="2904744"/>
              <a:ext cx="3223260" cy="381000"/>
            </a:xfrm>
            <a:custGeom>
              <a:avLst/>
              <a:gdLst/>
              <a:ahLst/>
              <a:cxnLst/>
              <a:rect l="l" t="t" r="r" b="b"/>
              <a:pathLst>
                <a:path w="3223259" h="381000">
                  <a:moveTo>
                    <a:pt x="3223260" y="0"/>
                  </a:moveTo>
                  <a:lnTo>
                    <a:pt x="3199257" y="2793"/>
                  </a:lnTo>
                  <a:lnTo>
                    <a:pt x="3199257" y="348995"/>
                  </a:lnTo>
                  <a:lnTo>
                    <a:pt x="270383" y="348995"/>
                  </a:lnTo>
                  <a:lnTo>
                    <a:pt x="0" y="381000"/>
                  </a:lnTo>
                  <a:lnTo>
                    <a:pt x="3223260" y="381000"/>
                  </a:lnTo>
                  <a:lnTo>
                    <a:pt x="3223260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167182" y="3000372"/>
            <a:ext cx="114300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000" dirty="0">
                <a:latin typeface="Microsoft Sans Serif"/>
                <a:cs typeface="Microsoft Sans Serif"/>
              </a:rPr>
              <a:t>195</a:t>
            </a:r>
            <a:endParaRPr sz="40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67578" y="3000372"/>
            <a:ext cx="2252980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Microsoft Sans Serif"/>
                <a:cs typeface="Microsoft Sans Serif"/>
              </a:rPr>
              <a:t>Налоги</a:t>
            </a:r>
            <a:r>
              <a:rPr sz="1300" spc="35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на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совокупный</a:t>
            </a:r>
            <a:r>
              <a:rPr sz="1300" spc="50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доход</a:t>
            </a:r>
            <a:endParaRPr sz="1300" dirty="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lang="ru-RU" sz="1300" spc="-25" dirty="0">
                <a:latin typeface="Microsoft Sans Serif"/>
                <a:cs typeface="Microsoft Sans Serif"/>
              </a:rPr>
              <a:t>15</a:t>
            </a:r>
            <a:r>
              <a:rPr sz="1300" spc="-2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млн рублей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24636" y="3786190"/>
            <a:ext cx="2890063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</a:pPr>
            <a:r>
              <a:rPr lang="ru-RU" sz="1300" spc="15" dirty="0">
                <a:latin typeface="Microsoft Sans Serif"/>
                <a:cs typeface="Microsoft Sans Serif"/>
              </a:rPr>
              <a:t>Доходы от оказания платных услуг</a:t>
            </a:r>
            <a:endParaRPr sz="1300" dirty="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lang="ru-RU" sz="1300" spc="-25" dirty="0">
                <a:latin typeface="Microsoft Sans Serif"/>
                <a:cs typeface="Microsoft Sans Serif"/>
              </a:rPr>
              <a:t>14</a:t>
            </a:r>
            <a:r>
              <a:rPr sz="1300" spc="-2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млн рублей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26687" y="1476755"/>
            <a:ext cx="2169160" cy="4122420"/>
            <a:chOff x="426687" y="1476755"/>
            <a:chExt cx="2169160" cy="4122420"/>
          </a:xfrm>
        </p:grpSpPr>
        <p:pic>
          <p:nvPicPr>
            <p:cNvPr id="25" name="object 2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687" y="1495037"/>
              <a:ext cx="2132140" cy="410414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440" y="1476755"/>
              <a:ext cx="2122932" cy="375970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309530" y="1530096"/>
            <a:ext cx="2171796" cy="358559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318770" marR="311150" algn="ctr">
              <a:lnSpc>
                <a:spcPct val="100000"/>
              </a:lnSpc>
              <a:spcBef>
                <a:spcPts val="320"/>
              </a:spcBef>
            </a:pPr>
            <a:r>
              <a:rPr sz="1400" spc="-5" dirty="0">
                <a:latin typeface="Microsoft Sans Serif"/>
                <a:cs typeface="Microsoft Sans Serif"/>
              </a:rPr>
              <a:t>Налог на </a:t>
            </a:r>
            <a:r>
              <a:rPr sz="1400" spc="-10" dirty="0">
                <a:latin typeface="Microsoft Sans Serif"/>
                <a:cs typeface="Microsoft Sans Serif"/>
              </a:rPr>
              <a:t>доходы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физических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лиц</a:t>
            </a:r>
          </a:p>
          <a:p>
            <a:pPr algn="ctr">
              <a:lnSpc>
                <a:spcPts val="2865"/>
              </a:lnSpc>
            </a:pPr>
            <a:r>
              <a:rPr lang="ru-RU" sz="2400" spc="-10" dirty="0">
                <a:solidFill>
                  <a:srgbClr val="1F5E87"/>
                </a:solidFill>
                <a:latin typeface="Microsoft Sans Serif"/>
                <a:cs typeface="Microsoft Sans Serif"/>
              </a:rPr>
              <a:t>134</a:t>
            </a:r>
            <a:endParaRPr sz="2400" dirty="0">
              <a:latin typeface="Microsoft Sans Serif"/>
              <a:cs typeface="Microsoft Sans Serif"/>
            </a:endParaRPr>
          </a:p>
          <a:p>
            <a:pPr marL="82550" algn="ctr">
              <a:lnSpc>
                <a:spcPct val="100000"/>
              </a:lnSpc>
            </a:pPr>
            <a:r>
              <a:rPr sz="2400" spc="-15" dirty="0">
                <a:solidFill>
                  <a:srgbClr val="1F5E87"/>
                </a:solidFill>
                <a:latin typeface="Microsoft Sans Serif"/>
                <a:cs typeface="Microsoft Sans Serif"/>
              </a:rPr>
              <a:t>млн</a:t>
            </a:r>
            <a:r>
              <a:rPr sz="2400" spc="-25" dirty="0">
                <a:solidFill>
                  <a:srgbClr val="1F5E87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5E87"/>
                </a:solidFill>
                <a:latin typeface="Microsoft Sans Serif"/>
                <a:cs typeface="Microsoft Sans Serif"/>
              </a:rPr>
              <a:t>рублей</a:t>
            </a:r>
            <a:endParaRPr sz="2400" dirty="0">
              <a:latin typeface="Microsoft Sans Serif"/>
              <a:cs typeface="Microsoft Sans Serif"/>
            </a:endParaRPr>
          </a:p>
          <a:p>
            <a:pPr marL="48895" algn="ctr">
              <a:lnSpc>
                <a:spcPct val="100000"/>
              </a:lnSpc>
              <a:spcBef>
                <a:spcPts val="1695"/>
              </a:spcBef>
            </a:pPr>
            <a:r>
              <a:rPr sz="1400" spc="-10" dirty="0">
                <a:latin typeface="Microsoft Sans Serif"/>
                <a:cs typeface="Microsoft Sans Serif"/>
              </a:rPr>
              <a:t>зачисляется</a:t>
            </a:r>
            <a:endParaRPr sz="1400" dirty="0">
              <a:latin typeface="Microsoft Sans Serif"/>
              <a:cs typeface="Microsoft Sans Serif"/>
            </a:endParaRPr>
          </a:p>
          <a:p>
            <a:pPr marL="342900" marR="334645" indent="48260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бюджет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м</a:t>
            </a:r>
            <a:r>
              <a:rPr sz="1400" spc="-20" dirty="0">
                <a:latin typeface="Microsoft Sans Serif"/>
                <a:cs typeface="Microsoft Sans Serif"/>
              </a:rPr>
              <a:t>у</a:t>
            </a:r>
            <a:r>
              <a:rPr sz="1400" spc="-5" dirty="0">
                <a:latin typeface="Microsoft Sans Serif"/>
                <a:cs typeface="Microsoft Sans Serif"/>
              </a:rPr>
              <a:t>ни</a:t>
            </a:r>
            <a:r>
              <a:rPr sz="1400" dirty="0">
                <a:latin typeface="Microsoft Sans Serif"/>
                <a:cs typeface="Microsoft Sans Serif"/>
              </a:rPr>
              <a:t>ц</a:t>
            </a:r>
            <a:r>
              <a:rPr sz="1400" spc="-10" dirty="0">
                <a:latin typeface="Microsoft Sans Serif"/>
                <a:cs typeface="Microsoft Sans Serif"/>
              </a:rPr>
              <a:t>и</a:t>
            </a:r>
            <a:r>
              <a:rPr sz="1400" spc="-25" dirty="0">
                <a:latin typeface="Microsoft Sans Serif"/>
                <a:cs typeface="Microsoft Sans Serif"/>
              </a:rPr>
              <a:t>п</a:t>
            </a:r>
            <a:r>
              <a:rPr sz="1400" spc="-10" dirty="0">
                <a:latin typeface="Microsoft Sans Serif"/>
                <a:cs typeface="Microsoft Sans Serif"/>
              </a:rPr>
              <a:t>ально</a:t>
            </a:r>
            <a:r>
              <a:rPr sz="1400" spc="-5" dirty="0">
                <a:latin typeface="Microsoft Sans Serif"/>
                <a:cs typeface="Microsoft Sans Serif"/>
              </a:rPr>
              <a:t>г</a:t>
            </a:r>
            <a:r>
              <a:rPr sz="1400" dirty="0">
                <a:latin typeface="Microsoft Sans Serif"/>
                <a:cs typeface="Microsoft Sans Serif"/>
              </a:rPr>
              <a:t>о  </a:t>
            </a:r>
            <a:r>
              <a:rPr sz="1400" spc="-10" dirty="0">
                <a:latin typeface="Microsoft Sans Serif"/>
                <a:cs typeface="Microsoft Sans Serif"/>
              </a:rPr>
              <a:t>образования</a:t>
            </a:r>
            <a:endParaRPr sz="1400" dirty="0">
              <a:latin typeface="Microsoft Sans Serif"/>
              <a:cs typeface="Microsoft Sans Serif"/>
            </a:endParaRPr>
          </a:p>
          <a:p>
            <a:pPr marL="365760" marR="308610" indent="-1270" algn="ctr">
              <a:lnSpc>
                <a:spcPct val="100000"/>
              </a:lnSpc>
            </a:pPr>
            <a:r>
              <a:rPr sz="1400" spc="-15" dirty="0">
                <a:latin typeface="Microsoft Sans Serif"/>
                <a:cs typeface="Microsoft Sans Serif"/>
              </a:rPr>
              <a:t>по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норматив</a:t>
            </a:r>
            <a:r>
              <a:rPr lang="ru-RU" sz="1400" spc="-15" dirty="0">
                <a:latin typeface="Microsoft Sans Serif"/>
                <a:cs typeface="Microsoft Sans Serif"/>
              </a:rPr>
              <a:t>у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3</a:t>
            </a:r>
            <a:r>
              <a:rPr lang="ru-RU" sz="1400" spc="-5" dirty="0">
                <a:latin typeface="Microsoft Sans Serif"/>
                <a:cs typeface="Microsoft Sans Serif"/>
              </a:rPr>
              <a:t>4,25</a:t>
            </a:r>
            <a:r>
              <a:rPr sz="1400" spc="-5" dirty="0">
                <a:latin typeface="Microsoft Sans Serif"/>
                <a:cs typeface="Microsoft Sans Serif"/>
              </a:rPr>
              <a:t>%</a:t>
            </a:r>
            <a:endParaRPr sz="1400" dirty="0">
              <a:latin typeface="Microsoft Sans Serif"/>
              <a:cs typeface="Microsoft Sans Serif"/>
            </a:endParaRPr>
          </a:p>
          <a:p>
            <a:pPr marL="226060" marR="218440" indent="48260" algn="ctr">
              <a:lnSpc>
                <a:spcPct val="100000"/>
              </a:lnSpc>
            </a:pPr>
            <a:r>
              <a:rPr sz="1400" spc="-5" dirty="0">
                <a:latin typeface="Microsoft Sans Serif"/>
                <a:cs typeface="Microsoft Sans Serif"/>
              </a:rPr>
              <a:t>от общей </a:t>
            </a:r>
            <a:r>
              <a:rPr sz="1400" spc="-20" dirty="0">
                <a:latin typeface="Microsoft Sans Serif"/>
                <a:cs typeface="Microsoft Sans Serif"/>
              </a:rPr>
              <a:t>суммы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налога,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взимаемо</a:t>
            </a:r>
            <a:r>
              <a:rPr lang="ru-RU" sz="1400" spc="-20" dirty="0">
                <a:latin typeface="Microsoft Sans Serif"/>
                <a:cs typeface="Microsoft Sans Serif"/>
              </a:rPr>
              <a:t>го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территории</a:t>
            </a:r>
            <a:r>
              <a:rPr sz="1400" spc="-7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района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488692" y="2394204"/>
            <a:ext cx="570230" cy="361315"/>
            <a:chOff x="2488692" y="2394204"/>
            <a:chExt cx="570230" cy="361315"/>
          </a:xfrm>
        </p:grpSpPr>
        <p:pic>
          <p:nvPicPr>
            <p:cNvPr id="29" name="object 29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8692" y="2394204"/>
              <a:ext cx="569988" cy="36118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580132" y="2447544"/>
              <a:ext cx="467995" cy="259079"/>
            </a:xfrm>
            <a:custGeom>
              <a:avLst/>
              <a:gdLst/>
              <a:ahLst/>
              <a:cxnLst/>
              <a:rect l="l" t="t" r="r" b="b"/>
              <a:pathLst>
                <a:path w="467994" h="259080">
                  <a:moveTo>
                    <a:pt x="338328" y="0"/>
                  </a:moveTo>
                  <a:lnTo>
                    <a:pt x="0" y="0"/>
                  </a:lnTo>
                  <a:lnTo>
                    <a:pt x="129540" y="129539"/>
                  </a:lnTo>
                  <a:lnTo>
                    <a:pt x="0" y="259079"/>
                  </a:lnTo>
                  <a:lnTo>
                    <a:pt x="338328" y="259079"/>
                  </a:lnTo>
                  <a:lnTo>
                    <a:pt x="467868" y="129539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453198" y="1857364"/>
            <a:ext cx="294640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latin typeface="Microsoft Sans Serif"/>
                <a:cs typeface="Microsoft Sans Serif"/>
              </a:rPr>
              <a:t>Платежи</a:t>
            </a:r>
            <a:r>
              <a:rPr sz="1300" spc="2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от</a:t>
            </a:r>
            <a:r>
              <a:rPr sz="1300" spc="10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использования</a:t>
            </a:r>
            <a:r>
              <a:rPr sz="1300" spc="25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и</a:t>
            </a:r>
            <a:r>
              <a:rPr sz="1300" spc="10" dirty="0">
                <a:latin typeface="Microsoft Sans Serif"/>
                <a:cs typeface="Microsoft Sans Serif"/>
              </a:rPr>
              <a:t> </a:t>
            </a:r>
            <a:r>
              <a:rPr sz="1300" spc="-25" dirty="0">
                <a:latin typeface="Microsoft Sans Serif"/>
                <a:cs typeface="Microsoft Sans Serif"/>
              </a:rPr>
              <a:t>продажи</a:t>
            </a:r>
            <a:endParaRPr sz="1300" dirty="0">
              <a:latin typeface="Microsoft Sans Serif"/>
              <a:cs typeface="Microsoft Sans Serif"/>
            </a:endParaRPr>
          </a:p>
          <a:p>
            <a:pPr marR="6350" algn="r">
              <a:lnSpc>
                <a:spcPct val="100000"/>
              </a:lnSpc>
            </a:pPr>
            <a:r>
              <a:rPr sz="1300" spc="-15" dirty="0">
                <a:latin typeface="Microsoft Sans Serif"/>
                <a:cs typeface="Microsoft Sans Serif"/>
              </a:rPr>
              <a:t>муниципального</a:t>
            </a:r>
            <a:r>
              <a:rPr sz="1300" spc="1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имущества</a:t>
            </a:r>
            <a:endParaRPr sz="1300" dirty="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lang="ru-RU" sz="1300" spc="-5" dirty="0">
                <a:latin typeface="Microsoft Sans Serif"/>
                <a:cs typeface="Microsoft Sans Serif"/>
              </a:rPr>
              <a:t>2</a:t>
            </a:r>
            <a:r>
              <a:rPr sz="1300" spc="-5" dirty="0">
                <a:latin typeface="Microsoft Sans Serif"/>
                <a:cs typeface="Microsoft Sans Serif"/>
              </a:rPr>
              <a:t>7</a:t>
            </a:r>
            <a:r>
              <a:rPr sz="1300" spc="-2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млн рублей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096008" y="3857628"/>
            <a:ext cx="3563620" cy="550545"/>
            <a:chOff x="5975603" y="3870934"/>
            <a:chExt cx="3563620" cy="550545"/>
          </a:xfrm>
        </p:grpSpPr>
        <p:pic>
          <p:nvPicPr>
            <p:cNvPr id="33" name="object 33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5603" y="3870934"/>
              <a:ext cx="3563111" cy="55018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028943" y="3886200"/>
              <a:ext cx="3461385" cy="448309"/>
            </a:xfrm>
            <a:custGeom>
              <a:avLst/>
              <a:gdLst/>
              <a:ahLst/>
              <a:cxnLst/>
              <a:rect l="l" t="t" r="r" b="b"/>
              <a:pathLst>
                <a:path w="3461384" h="448310">
                  <a:moveTo>
                    <a:pt x="3461004" y="0"/>
                  </a:moveTo>
                  <a:lnTo>
                    <a:pt x="3432809" y="3682"/>
                  </a:lnTo>
                  <a:lnTo>
                    <a:pt x="3432809" y="410463"/>
                  </a:lnTo>
                  <a:lnTo>
                    <a:pt x="290321" y="410463"/>
                  </a:lnTo>
                  <a:lnTo>
                    <a:pt x="0" y="448056"/>
                  </a:lnTo>
                  <a:lnTo>
                    <a:pt x="3461004" y="448056"/>
                  </a:lnTo>
                  <a:lnTo>
                    <a:pt x="3461004" y="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167578" y="4643446"/>
            <a:ext cx="228601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645" marR="5080" indent="-68580">
              <a:lnSpc>
                <a:spcPct val="100000"/>
              </a:lnSpc>
              <a:spcBef>
                <a:spcPts val="95"/>
              </a:spcBef>
            </a:pPr>
            <a:r>
              <a:rPr sz="1300" spc="-15" dirty="0">
                <a:latin typeface="Microsoft Sans Serif"/>
                <a:cs typeface="Microsoft Sans Serif"/>
              </a:rPr>
              <a:t>Прочие доходы </a:t>
            </a:r>
            <a:r>
              <a:rPr sz="1300" spc="-335" dirty="0">
                <a:latin typeface="Microsoft Sans Serif"/>
                <a:cs typeface="Microsoft Sans Serif"/>
              </a:rPr>
              <a:t> </a:t>
            </a:r>
            <a:r>
              <a:rPr lang="ru-RU" sz="1300" spc="-335" dirty="0">
                <a:latin typeface="Microsoft Sans Serif"/>
                <a:cs typeface="Microsoft Sans Serif"/>
              </a:rPr>
              <a:t>5 </a:t>
            </a:r>
            <a:r>
              <a:rPr sz="1300" spc="-20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млн рублей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524504" y="4572008"/>
            <a:ext cx="4089400" cy="386080"/>
          </a:xfrm>
          <a:custGeom>
            <a:avLst/>
            <a:gdLst/>
            <a:ahLst/>
            <a:cxnLst/>
            <a:rect l="l" t="t" r="r" b="b"/>
            <a:pathLst>
              <a:path w="4089400" h="386079">
                <a:moveTo>
                  <a:pt x="4088891" y="0"/>
                </a:moveTo>
                <a:lnTo>
                  <a:pt x="4064634" y="2286"/>
                </a:lnTo>
                <a:lnTo>
                  <a:pt x="4064634" y="353187"/>
                </a:lnTo>
                <a:lnTo>
                  <a:pt x="342900" y="353187"/>
                </a:lnTo>
                <a:lnTo>
                  <a:pt x="0" y="385572"/>
                </a:lnTo>
                <a:lnTo>
                  <a:pt x="4088891" y="385572"/>
                </a:lnTo>
                <a:lnTo>
                  <a:pt x="4088891" y="0"/>
                </a:lnTo>
                <a:close/>
              </a:path>
            </a:pathLst>
          </a:custGeom>
          <a:solidFill>
            <a:srgbClr val="ACB8C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518870" y="397002"/>
            <a:ext cx="637834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Arial"/>
                <a:cs typeface="Arial"/>
              </a:rPr>
              <a:t>Структура</a:t>
            </a:r>
            <a:r>
              <a:rPr b="1" spc="5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и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b="1" spc="-15" dirty="0">
                <a:latin typeface="Arial"/>
                <a:cs typeface="Arial"/>
              </a:rPr>
              <a:t>источники</a:t>
            </a:r>
            <a:r>
              <a:rPr b="1" spc="35" dirty="0">
                <a:latin typeface="Arial"/>
                <a:cs typeface="Arial"/>
              </a:rPr>
              <a:t> </a:t>
            </a:r>
            <a:r>
              <a:rPr b="1" spc="-15" dirty="0">
                <a:latin typeface="Arial"/>
                <a:cs typeface="Arial"/>
              </a:rPr>
              <a:t>налоговых</a:t>
            </a:r>
            <a:r>
              <a:rPr b="1" spc="2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и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неналоговых 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доходов</a:t>
            </a:r>
            <a:r>
              <a:rPr b="1" spc="15" dirty="0">
                <a:latin typeface="Arial"/>
                <a:cs typeface="Arial"/>
              </a:rPr>
              <a:t> </a:t>
            </a:r>
            <a:r>
              <a:rPr b="1" spc="-15" dirty="0">
                <a:latin typeface="Arial"/>
                <a:cs typeface="Arial"/>
              </a:rPr>
              <a:t>местного</a:t>
            </a:r>
            <a:r>
              <a:rPr b="1" spc="40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бюджета</a:t>
            </a:r>
            <a:r>
              <a:rPr b="1" spc="4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в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202</a:t>
            </a:r>
            <a:r>
              <a:rPr lang="ru-RU" b="1" spc="-10" dirty="0">
                <a:latin typeface="Arial"/>
                <a:cs typeface="Arial"/>
              </a:rPr>
              <a:t>3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spc="-15" dirty="0">
                <a:latin typeface="Arial"/>
                <a:cs typeface="Arial"/>
              </a:rPr>
              <a:t>году</a:t>
            </a:r>
            <a:r>
              <a:rPr b="1" spc="2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(млн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рублей,</a:t>
            </a:r>
            <a:r>
              <a:rPr b="1" spc="70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%)</a:t>
            </a:r>
            <a:endParaRPr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13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Диаграмма 50"/>
          <p:cNvGraphicFramePr/>
          <p:nvPr>
            <p:extLst>
              <p:ext uri="{D42A27DB-BD31-4B8C-83A1-F6EECF244321}">
                <p14:modId xmlns:p14="http://schemas.microsoft.com/office/powerpoint/2010/main" val="3797209264"/>
              </p:ext>
            </p:extLst>
          </p:nvPr>
        </p:nvGraphicFramePr>
        <p:xfrm>
          <a:off x="3456129" y="854440"/>
          <a:ext cx="621510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612004" y="221579"/>
            <a:ext cx="6933284" cy="53155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pc="-5" dirty="0">
                <a:solidFill>
                  <a:srgbClr val="000000"/>
                </a:solidFill>
              </a:rPr>
              <a:t>Крупные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плательщики,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обеспечивающие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поступление </a:t>
            </a:r>
            <a:r>
              <a:rPr spc="-484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налоговых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и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неналоговых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доходов</a:t>
            </a:r>
            <a:r>
              <a:rPr dirty="0">
                <a:solidFill>
                  <a:srgbClr val="000000"/>
                </a:solidFill>
              </a:rPr>
              <a:t> в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бюджет</a:t>
            </a:r>
            <a:r>
              <a:rPr lang="ru-RU" spc="-15" dirty="0">
                <a:solidFill>
                  <a:srgbClr val="000000"/>
                </a:solidFill>
              </a:rPr>
              <a:t> (млн. рублей)</a:t>
            </a:r>
            <a:endParaRPr spc="-15" dirty="0">
              <a:solidFill>
                <a:srgbClr val="000000"/>
              </a:solidFill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97120" y="929194"/>
            <a:ext cx="36963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191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Общий </a:t>
            </a:r>
            <a:r>
              <a:rPr sz="1400" spc="-15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объем</a:t>
            </a:r>
            <a:r>
              <a:rPr sz="1400" spc="-20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поступлений</a:t>
            </a:r>
            <a:r>
              <a:rPr sz="1400" spc="25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в</a:t>
            </a:r>
            <a:r>
              <a:rPr sz="1400" spc="-5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бюджет</a:t>
            </a:r>
            <a:endParaRPr sz="1400" dirty="0">
              <a:solidFill>
                <a:schemeClr val="accent1">
                  <a:lumMod val="75000"/>
                </a:schemeClr>
              </a:solidFill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400" spc="-20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от</a:t>
            </a:r>
            <a:r>
              <a:rPr sz="1400" spc="10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крупных</a:t>
            </a:r>
            <a:r>
              <a:rPr sz="1400" spc="10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налогоплательщиков</a:t>
            </a:r>
            <a:r>
              <a:rPr sz="1400" spc="-20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за</a:t>
            </a:r>
            <a:r>
              <a:rPr sz="1400" spc="-5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 202</a:t>
            </a:r>
            <a:r>
              <a:rPr lang="ru-RU" sz="1400" spc="-5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3</a:t>
            </a:r>
            <a:r>
              <a:rPr sz="1400" spc="-10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chemeClr val="accent1">
                    <a:lumMod val="75000"/>
                  </a:schemeClr>
                </a:solidFill>
                <a:latin typeface="Microsoft Sans Serif"/>
                <a:cs typeface="Microsoft Sans Serif"/>
              </a:rPr>
              <a:t>год</a:t>
            </a:r>
            <a:endParaRPr sz="1400" dirty="0">
              <a:solidFill>
                <a:schemeClr val="accent1">
                  <a:lumMod val="75000"/>
                </a:schemeClr>
              </a:solidFill>
              <a:latin typeface="Microsoft Sans Serif"/>
              <a:cs typeface="Microsoft Sans Serif"/>
            </a:endParaRPr>
          </a:p>
        </p:txBody>
      </p:sp>
      <p:pic>
        <p:nvPicPr>
          <p:cNvPr id="49" name="Picture 30" descr="https://www.chehovcbs.ru/images/2021/03/03/9AFB23FE-D755-43D9-8726-217DCBEBB524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4" y="5338522"/>
            <a:ext cx="2063983" cy="1217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2" descr="https://static.tildacdn.com/tild6532-6338-4362-a530-376235396662/noroo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9934" y="4288633"/>
            <a:ext cx="1114539" cy="726873"/>
          </a:xfrm>
          <a:prstGeom prst="rect">
            <a:avLst/>
          </a:prstGeom>
          <a:noFill/>
        </p:spPr>
      </p:pic>
      <p:pic>
        <p:nvPicPr>
          <p:cNvPr id="52" name="Picture 26" descr="http://baik-info.ru/sites/default/files/doroga_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36" y="905259"/>
            <a:ext cx="2000264" cy="821537"/>
          </a:xfrm>
          <a:prstGeom prst="rect">
            <a:avLst/>
          </a:prstGeom>
          <a:noFill/>
        </p:spPr>
      </p:pic>
      <p:pic>
        <p:nvPicPr>
          <p:cNvPr id="53" name="Picture 22" descr="http://vpn1.sibna38.ru/images/logos/sibna_heade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36" y="1558643"/>
            <a:ext cx="2252929" cy="821538"/>
          </a:xfrm>
          <a:prstGeom prst="rect">
            <a:avLst/>
          </a:prstGeom>
          <a:noFill/>
        </p:spPr>
      </p:pic>
      <p:pic>
        <p:nvPicPr>
          <p:cNvPr id="54" name="Picture 16" descr="https://sun9-47.userapi.com/impg/bSbbVtMZclgAM57Zp-_UZFIF1XKngT4ab68HuQ/sIZsoF1z_6k.jpg?size=1280x883&amp;quality=95&amp;sign=2c82d3800c003b3e3c5e9aa56ca6b756&amp;c_uniq_tag=wgsnEEySt8VjoOIrh8kkdOKEpvaYRAxnQ5rRbPiYfXI&amp;type=albu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864" y="2937164"/>
            <a:ext cx="663373" cy="536144"/>
          </a:xfrm>
          <a:prstGeom prst="rect">
            <a:avLst/>
          </a:prstGeom>
          <a:noFill/>
        </p:spPr>
      </p:pic>
      <p:pic>
        <p:nvPicPr>
          <p:cNvPr id="55" name="Picture 18" descr="https://i.ytimg.com/vi/iedfNi7EyeM/maxresdefault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71" y="3183496"/>
            <a:ext cx="2021861" cy="734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0" descr="https://theperformer.ru/web/upload/images_company/42%20%D0%91%D0%B0%D0%B9%D0%BA%D0%B0%D0%BB%D1%8C%D1%81%D0%BA%D0%B8%D0%B5%20%D0%BC%D0%B8%D0%BD%D0%B5%D1%80%D0%B0%D0%BB%D1%8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04" y="2326999"/>
            <a:ext cx="2021861" cy="821538"/>
          </a:xfrm>
          <a:prstGeom prst="rect">
            <a:avLst/>
          </a:prstGeom>
          <a:noFill/>
        </p:spPr>
      </p:pic>
      <p:pic>
        <p:nvPicPr>
          <p:cNvPr id="57" name="Picture 4" descr="https://static.irk.ru/media/img/site/news/photo/0/f2fe4cb6-9a7f-4767-a63e-e1babf0e0d60_jpg_1200x1000_q8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71" y="4019490"/>
            <a:ext cx="2016694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bject 40">
            <a:extLst>
              <a:ext uri="{FF2B5EF4-FFF2-40B4-BE49-F238E27FC236}">
                <a16:creationId xmlns:a16="http://schemas.microsoft.com/office/drawing/2014/main" id="{CF137E01-945C-455A-8B26-BCE0EFF9E14D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14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740" y="416433"/>
            <a:ext cx="5619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Поступление</a:t>
            </a:r>
            <a:r>
              <a:rPr spc="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налоговых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и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неналоговых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доходов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по</a:t>
            </a:r>
            <a:r>
              <a:rPr spc="-10" dirty="0">
                <a:solidFill>
                  <a:srgbClr val="000000"/>
                </a:solidFill>
              </a:rPr>
              <a:t> главным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администраторам</a:t>
            </a:r>
            <a:r>
              <a:rPr spc="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в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202</a:t>
            </a:r>
            <a:r>
              <a:rPr lang="ru-RU" spc="-10" dirty="0">
                <a:solidFill>
                  <a:srgbClr val="000000"/>
                </a:solidFill>
              </a:rPr>
              <a:t>3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году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648815"/>
              </p:ext>
            </p:extLst>
          </p:nvPr>
        </p:nvGraphicFramePr>
        <p:xfrm>
          <a:off x="452406" y="2415204"/>
          <a:ext cx="3357586" cy="37152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961">
                <a:tc>
                  <a:txBody>
                    <a:bodyPr/>
                    <a:lstStyle/>
                    <a:p>
                      <a:pPr marR="120650" algn="r">
                        <a:lnSpc>
                          <a:spcPts val="1550"/>
                        </a:lnSpc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Федеральная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налоговая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служба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  <a:p>
                      <a:pPr marR="120014" algn="r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Российской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Федерации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960">
                <a:tc>
                  <a:txBody>
                    <a:bodyPr/>
                    <a:lstStyle/>
                    <a:p>
                      <a:pPr marL="317500" marR="119380" indent="49657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Комитет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управлению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360" dirty="0"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муниципальным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имуществом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360" dirty="0"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lang="ru-RU" sz="1400" spc="-25" dirty="0">
                          <a:latin typeface="Microsoft Sans Serif"/>
                          <a:cs typeface="Microsoft Sans Serif"/>
                        </a:rPr>
                        <a:t>Черемховского</a:t>
                      </a:r>
                      <a:r>
                        <a:rPr lang="ru-RU" sz="1400" spc="-25" baseline="0" dirty="0">
                          <a:latin typeface="Microsoft Sans Serif"/>
                          <a:cs typeface="Microsoft Sans Serif"/>
                        </a:rPr>
                        <a:t> районного муниципального образования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907">
                <a:tc>
                  <a:txBody>
                    <a:bodyPr/>
                    <a:lstStyle/>
                    <a:p>
                      <a:pPr marL="317500" marR="119380" indent="116268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Отдел образования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lang="ru-RU" sz="1400" dirty="0">
                          <a:latin typeface="Microsoft Sans Serif"/>
                          <a:cs typeface="Microsoft Sans Serif"/>
                        </a:rPr>
                        <a:t>администрации Черемховского</a:t>
                      </a:r>
                      <a:r>
                        <a:rPr lang="ru-RU" sz="1400" baseline="0" dirty="0">
                          <a:latin typeface="Microsoft Sans Serif"/>
                          <a:cs typeface="Microsoft Sans Serif"/>
                        </a:rPr>
                        <a:t> районного муниципального образования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232">
                <a:tc>
                  <a:txBody>
                    <a:bodyPr/>
                    <a:lstStyle/>
                    <a:p>
                      <a:pPr marL="643255" marR="119380" indent="-382905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400" spc="-15" dirty="0">
                          <a:latin typeface="Microsoft Sans Serif"/>
                          <a:cs typeface="Microsoft Sans Serif"/>
                        </a:rPr>
                        <a:t>Органы</a:t>
                      </a:r>
                      <a:r>
                        <a:rPr lang="ru-RU"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15" dirty="0">
                          <a:latin typeface="Microsoft Sans Serif"/>
                          <a:cs typeface="Microsoft Sans Serif"/>
                        </a:rPr>
                        <a:t>местного</a:t>
                      </a:r>
                      <a:endParaRPr lang="ru-RU" sz="1400" dirty="0">
                        <a:latin typeface="Microsoft Sans Serif"/>
                        <a:cs typeface="Microsoft Sans Serif"/>
                      </a:endParaRPr>
                    </a:p>
                    <a:p>
                      <a:pPr marR="119380" algn="r">
                        <a:lnSpc>
                          <a:spcPts val="1600"/>
                        </a:lnSpc>
                      </a:pPr>
                      <a:r>
                        <a:rPr lang="ru-RU" sz="1400" spc="-15" dirty="0">
                          <a:latin typeface="Microsoft Sans Serif"/>
                          <a:cs typeface="Microsoft Sans Serif"/>
                        </a:rPr>
                        <a:t>самоуправления</a:t>
                      </a:r>
                      <a:endParaRPr lang="ru-RU"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206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57">
                <a:tc>
                  <a:txBody>
                    <a:bodyPr/>
                    <a:lstStyle/>
                    <a:p>
                      <a:pPr marL="643255" marR="119380" indent="-382905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Иные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органы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государственной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власти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3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283463" y="1245082"/>
            <a:ext cx="3348354" cy="786765"/>
            <a:chOff x="283463" y="1245082"/>
            <a:chExt cx="3348354" cy="786765"/>
          </a:xfrm>
        </p:grpSpPr>
        <p:pic>
          <p:nvPicPr>
            <p:cNvPr id="8" name="object 8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463" y="1245082"/>
              <a:ext cx="3348228" cy="78640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0999" y="1316736"/>
              <a:ext cx="3157855" cy="647700"/>
            </a:xfrm>
            <a:custGeom>
              <a:avLst/>
              <a:gdLst/>
              <a:ahLst/>
              <a:cxnLst/>
              <a:rect l="l" t="t" r="r" b="b"/>
              <a:pathLst>
                <a:path w="3157854" h="647700">
                  <a:moveTo>
                    <a:pt x="3049778" y="0"/>
                  </a:moveTo>
                  <a:lnTo>
                    <a:pt x="107950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83" y="581745"/>
                  </a:lnTo>
                  <a:lnTo>
                    <a:pt x="31619" y="616061"/>
                  </a:lnTo>
                  <a:lnTo>
                    <a:pt x="65933" y="639208"/>
                  </a:lnTo>
                  <a:lnTo>
                    <a:pt x="107950" y="647700"/>
                  </a:lnTo>
                  <a:lnTo>
                    <a:pt x="3049778" y="647700"/>
                  </a:lnTo>
                  <a:lnTo>
                    <a:pt x="3091773" y="639208"/>
                  </a:lnTo>
                  <a:lnTo>
                    <a:pt x="3126089" y="616061"/>
                  </a:lnTo>
                  <a:lnTo>
                    <a:pt x="3149236" y="581745"/>
                  </a:lnTo>
                  <a:lnTo>
                    <a:pt x="3157728" y="539750"/>
                  </a:lnTo>
                  <a:lnTo>
                    <a:pt x="3157728" y="107950"/>
                  </a:lnTo>
                  <a:lnTo>
                    <a:pt x="3149236" y="65954"/>
                  </a:lnTo>
                  <a:lnTo>
                    <a:pt x="3126089" y="31638"/>
                  </a:lnTo>
                  <a:lnTo>
                    <a:pt x="3091773" y="8491"/>
                  </a:lnTo>
                  <a:lnTo>
                    <a:pt x="3049778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19124" y="1379981"/>
            <a:ext cx="24784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6245" marR="5080" indent="-4241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Microsoft Sans Serif"/>
                <a:cs typeface="Microsoft Sans Serif"/>
              </a:rPr>
              <a:t>Главные </a:t>
            </a:r>
            <a:r>
              <a:rPr sz="1600" spc="-15" dirty="0">
                <a:latin typeface="Microsoft Sans Serif"/>
                <a:cs typeface="Microsoft Sans Serif"/>
              </a:rPr>
              <a:t>администраторы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доходов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бюджета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34384" y="1301508"/>
            <a:ext cx="4319270" cy="798830"/>
            <a:chOff x="3834384" y="1301508"/>
            <a:chExt cx="4319270" cy="798830"/>
          </a:xfrm>
        </p:grpSpPr>
        <p:pic>
          <p:nvPicPr>
            <p:cNvPr id="12" name="object 1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4384" y="1301508"/>
              <a:ext cx="4319016" cy="7574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0704" y="1327404"/>
              <a:ext cx="2246376" cy="7726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887724" y="1316736"/>
              <a:ext cx="4217035" cy="655320"/>
            </a:xfrm>
            <a:custGeom>
              <a:avLst/>
              <a:gdLst/>
              <a:ahLst/>
              <a:cxnLst/>
              <a:rect l="l" t="t" r="r" b="b"/>
              <a:pathLst>
                <a:path w="4217034" h="655319">
                  <a:moveTo>
                    <a:pt x="4107687" y="0"/>
                  </a:moveTo>
                  <a:lnTo>
                    <a:pt x="109220" y="0"/>
                  </a:lnTo>
                  <a:lnTo>
                    <a:pt x="66704" y="8582"/>
                  </a:lnTo>
                  <a:lnTo>
                    <a:pt x="31988" y="31988"/>
                  </a:lnTo>
                  <a:lnTo>
                    <a:pt x="8582" y="66704"/>
                  </a:lnTo>
                  <a:lnTo>
                    <a:pt x="0" y="109219"/>
                  </a:lnTo>
                  <a:lnTo>
                    <a:pt x="0" y="546100"/>
                  </a:lnTo>
                  <a:lnTo>
                    <a:pt x="8582" y="588615"/>
                  </a:lnTo>
                  <a:lnTo>
                    <a:pt x="31988" y="623331"/>
                  </a:lnTo>
                  <a:lnTo>
                    <a:pt x="66704" y="646737"/>
                  </a:lnTo>
                  <a:lnTo>
                    <a:pt x="109220" y="655319"/>
                  </a:lnTo>
                  <a:lnTo>
                    <a:pt x="4107687" y="655319"/>
                  </a:lnTo>
                  <a:lnTo>
                    <a:pt x="4150203" y="646737"/>
                  </a:lnTo>
                  <a:lnTo>
                    <a:pt x="4184919" y="623331"/>
                  </a:lnTo>
                  <a:lnTo>
                    <a:pt x="4208325" y="588615"/>
                  </a:lnTo>
                  <a:lnTo>
                    <a:pt x="4216908" y="546100"/>
                  </a:lnTo>
                  <a:lnTo>
                    <a:pt x="4216908" y="109219"/>
                  </a:lnTo>
                  <a:lnTo>
                    <a:pt x="4208325" y="66704"/>
                  </a:lnTo>
                  <a:lnTo>
                    <a:pt x="4184919" y="31988"/>
                  </a:lnTo>
                  <a:lnTo>
                    <a:pt x="4150203" y="8582"/>
                  </a:lnTo>
                  <a:lnTo>
                    <a:pt x="4107687" y="0"/>
                  </a:lnTo>
                  <a:close/>
                </a:path>
              </a:pathLst>
            </a:custGeom>
            <a:solidFill>
              <a:srgbClr val="826C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034153" y="1383233"/>
            <a:ext cx="1927225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Объем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поступлений</a:t>
            </a:r>
            <a:endParaRPr sz="1600" dirty="0">
              <a:latin typeface="Microsoft Sans Serif"/>
              <a:cs typeface="Microsoft Sans Serif"/>
            </a:endParaRPr>
          </a:p>
          <a:p>
            <a:pPr marL="54610" algn="ctr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(млн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рублей)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162543" y="1307591"/>
            <a:ext cx="1477010" cy="1203960"/>
            <a:chOff x="8162543" y="1307591"/>
            <a:chExt cx="1477010" cy="1203960"/>
          </a:xfrm>
        </p:grpSpPr>
        <p:pic>
          <p:nvPicPr>
            <p:cNvPr id="17" name="object 1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2543" y="1307591"/>
              <a:ext cx="1476755" cy="12039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127" y="1359395"/>
              <a:ext cx="1345692" cy="112624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215883" y="1322831"/>
              <a:ext cx="1374775" cy="1102360"/>
            </a:xfrm>
            <a:custGeom>
              <a:avLst/>
              <a:gdLst/>
              <a:ahLst/>
              <a:cxnLst/>
              <a:rect l="l" t="t" r="r" b="b"/>
              <a:pathLst>
                <a:path w="1374775" h="1102360">
                  <a:moveTo>
                    <a:pt x="1191006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1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0" y="918209"/>
                  </a:lnTo>
                  <a:lnTo>
                    <a:pt x="6556" y="967046"/>
                  </a:lnTo>
                  <a:lnTo>
                    <a:pt x="25061" y="1010919"/>
                  </a:lnTo>
                  <a:lnTo>
                    <a:pt x="53768" y="1048083"/>
                  </a:lnTo>
                  <a:lnTo>
                    <a:pt x="90932" y="1076790"/>
                  </a:lnTo>
                  <a:lnTo>
                    <a:pt x="134805" y="1095295"/>
                  </a:lnTo>
                  <a:lnTo>
                    <a:pt x="183642" y="1101852"/>
                  </a:lnTo>
                  <a:lnTo>
                    <a:pt x="1191006" y="1101852"/>
                  </a:lnTo>
                  <a:lnTo>
                    <a:pt x="1239842" y="1095295"/>
                  </a:lnTo>
                  <a:lnTo>
                    <a:pt x="1283716" y="1076790"/>
                  </a:lnTo>
                  <a:lnTo>
                    <a:pt x="1320879" y="1048083"/>
                  </a:lnTo>
                  <a:lnTo>
                    <a:pt x="1349586" y="1010919"/>
                  </a:lnTo>
                  <a:lnTo>
                    <a:pt x="1368091" y="967046"/>
                  </a:lnTo>
                  <a:lnTo>
                    <a:pt x="1374648" y="918209"/>
                  </a:lnTo>
                  <a:lnTo>
                    <a:pt x="1374648" y="183641"/>
                  </a:lnTo>
                  <a:lnTo>
                    <a:pt x="1368091" y="134805"/>
                  </a:lnTo>
                  <a:lnTo>
                    <a:pt x="1349586" y="90932"/>
                  </a:lnTo>
                  <a:lnTo>
                    <a:pt x="1320879" y="53768"/>
                  </a:lnTo>
                  <a:lnTo>
                    <a:pt x="1283716" y="25061"/>
                  </a:lnTo>
                  <a:lnTo>
                    <a:pt x="1239842" y="6556"/>
                  </a:lnTo>
                  <a:lnTo>
                    <a:pt x="119100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86318" y="1415287"/>
            <a:ext cx="1071880" cy="430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1115" algn="ctr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Microsoft Sans Serif"/>
                <a:cs typeface="Microsoft Sans Serif"/>
              </a:rPr>
              <a:t>Уд.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вес</a:t>
            </a:r>
            <a:endParaRPr sz="16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050" dirty="0">
                <a:latin typeface="Microsoft Sans Serif"/>
                <a:cs typeface="Microsoft Sans Serif"/>
              </a:rPr>
              <a:t>в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spc="-10" dirty="0">
                <a:latin typeface="Microsoft Sans Serif"/>
                <a:cs typeface="Microsoft Sans Serif"/>
              </a:rPr>
              <a:t>общем</a:t>
            </a:r>
            <a:r>
              <a:rPr sz="1050" spc="-25" dirty="0">
                <a:latin typeface="Microsoft Sans Serif"/>
                <a:cs typeface="Microsoft Sans Serif"/>
              </a:rPr>
              <a:t> </a:t>
            </a:r>
            <a:r>
              <a:rPr sz="1050" spc="-5" dirty="0">
                <a:latin typeface="Microsoft Sans Serif"/>
                <a:cs typeface="Microsoft Sans Serif"/>
              </a:rPr>
              <a:t>объеме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86902" y="1819147"/>
            <a:ext cx="83439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Microsoft Sans Serif"/>
                <a:cs typeface="Microsoft Sans Serif"/>
              </a:rPr>
              <a:t>налоговых </a:t>
            </a:r>
            <a:r>
              <a:rPr sz="1050" dirty="0">
                <a:latin typeface="Microsoft Sans Serif"/>
                <a:cs typeface="Microsoft Sans Serif"/>
              </a:rPr>
              <a:t>и </a:t>
            </a:r>
            <a:r>
              <a:rPr sz="1050" spc="5" dirty="0">
                <a:latin typeface="Microsoft Sans Serif"/>
                <a:cs typeface="Microsoft Sans Serif"/>
              </a:rPr>
              <a:t> </a:t>
            </a:r>
            <a:r>
              <a:rPr sz="1050" spc="-5" dirty="0">
                <a:latin typeface="Microsoft Sans Serif"/>
                <a:cs typeface="Microsoft Sans Serif"/>
              </a:rPr>
              <a:t>не</a:t>
            </a:r>
            <a:r>
              <a:rPr sz="1050" spc="5" dirty="0">
                <a:latin typeface="Microsoft Sans Serif"/>
                <a:cs typeface="Microsoft Sans Serif"/>
              </a:rPr>
              <a:t>н</a:t>
            </a:r>
            <a:r>
              <a:rPr sz="1050" spc="-5" dirty="0">
                <a:latin typeface="Microsoft Sans Serif"/>
                <a:cs typeface="Microsoft Sans Serif"/>
              </a:rPr>
              <a:t>алого</a:t>
            </a:r>
            <a:r>
              <a:rPr sz="1050" dirty="0">
                <a:latin typeface="Microsoft Sans Serif"/>
                <a:cs typeface="Microsoft Sans Serif"/>
              </a:rPr>
              <a:t>вых  </a:t>
            </a:r>
            <a:r>
              <a:rPr sz="1050" spc="-5" dirty="0">
                <a:latin typeface="Microsoft Sans Serif"/>
                <a:cs typeface="Microsoft Sans Serif"/>
              </a:rPr>
              <a:t>доходов</a:t>
            </a:r>
            <a:endParaRPr sz="1050" dirty="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899915" y="2534411"/>
            <a:ext cx="5690870" cy="311150"/>
            <a:chOff x="3899915" y="2534411"/>
            <a:chExt cx="5690870" cy="311150"/>
          </a:xfrm>
        </p:grpSpPr>
        <p:sp>
          <p:nvSpPr>
            <p:cNvPr id="23" name="object 23"/>
            <p:cNvSpPr/>
            <p:nvPr/>
          </p:nvSpPr>
          <p:spPr>
            <a:xfrm>
              <a:off x="4023359" y="2534411"/>
              <a:ext cx="5567680" cy="311150"/>
            </a:xfrm>
            <a:custGeom>
              <a:avLst/>
              <a:gdLst/>
              <a:ahLst/>
              <a:cxnLst/>
              <a:rect l="l" t="t" r="r" b="b"/>
              <a:pathLst>
                <a:path w="5567680" h="311150">
                  <a:moveTo>
                    <a:pt x="5411723" y="0"/>
                  </a:moveTo>
                  <a:lnTo>
                    <a:pt x="155448" y="0"/>
                  </a:ln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8"/>
                  </a:lnTo>
                  <a:lnTo>
                    <a:pt x="7924" y="204581"/>
                  </a:lnTo>
                  <a:lnTo>
                    <a:pt x="29992" y="247253"/>
                  </a:lnTo>
                  <a:lnTo>
                    <a:pt x="63642" y="280903"/>
                  </a:lnTo>
                  <a:lnTo>
                    <a:pt x="106314" y="302971"/>
                  </a:lnTo>
                  <a:lnTo>
                    <a:pt x="155448" y="310896"/>
                  </a:lnTo>
                  <a:lnTo>
                    <a:pt x="5411723" y="310896"/>
                  </a:lnTo>
                  <a:lnTo>
                    <a:pt x="5460857" y="302971"/>
                  </a:lnTo>
                  <a:lnTo>
                    <a:pt x="5503529" y="280903"/>
                  </a:lnTo>
                  <a:lnTo>
                    <a:pt x="5537179" y="247253"/>
                  </a:lnTo>
                  <a:lnTo>
                    <a:pt x="5559247" y="204581"/>
                  </a:lnTo>
                  <a:lnTo>
                    <a:pt x="5567171" y="155448"/>
                  </a:lnTo>
                  <a:lnTo>
                    <a:pt x="5559247" y="106314"/>
                  </a:lnTo>
                  <a:lnTo>
                    <a:pt x="5537179" y="63642"/>
                  </a:lnTo>
                  <a:lnTo>
                    <a:pt x="5503529" y="29992"/>
                  </a:lnTo>
                  <a:lnTo>
                    <a:pt x="5460857" y="7924"/>
                  </a:lnTo>
                  <a:lnTo>
                    <a:pt x="5411723" y="0"/>
                  </a:lnTo>
                  <a:close/>
                </a:path>
              </a:pathLst>
            </a:custGeom>
            <a:solidFill>
              <a:srgbClr val="DFDBE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899915" y="2534411"/>
              <a:ext cx="4204970" cy="311150"/>
            </a:xfrm>
            <a:custGeom>
              <a:avLst/>
              <a:gdLst/>
              <a:ahLst/>
              <a:cxnLst/>
              <a:rect l="l" t="t" r="r" b="b"/>
              <a:pathLst>
                <a:path w="4204970" h="311150">
                  <a:moveTo>
                    <a:pt x="4049267" y="0"/>
                  </a:moveTo>
                  <a:lnTo>
                    <a:pt x="155448" y="0"/>
                  </a:ln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8"/>
                  </a:lnTo>
                  <a:lnTo>
                    <a:pt x="7924" y="204581"/>
                  </a:lnTo>
                  <a:lnTo>
                    <a:pt x="29992" y="247253"/>
                  </a:lnTo>
                  <a:lnTo>
                    <a:pt x="63642" y="280903"/>
                  </a:lnTo>
                  <a:lnTo>
                    <a:pt x="106314" y="302971"/>
                  </a:lnTo>
                  <a:lnTo>
                    <a:pt x="155448" y="310896"/>
                  </a:lnTo>
                  <a:lnTo>
                    <a:pt x="4049267" y="310896"/>
                  </a:lnTo>
                  <a:lnTo>
                    <a:pt x="4098401" y="302971"/>
                  </a:lnTo>
                  <a:lnTo>
                    <a:pt x="4141073" y="280903"/>
                  </a:lnTo>
                  <a:lnTo>
                    <a:pt x="4174723" y="247253"/>
                  </a:lnTo>
                  <a:lnTo>
                    <a:pt x="4196791" y="204581"/>
                  </a:lnTo>
                  <a:lnTo>
                    <a:pt x="4204716" y="155448"/>
                  </a:lnTo>
                  <a:lnTo>
                    <a:pt x="4196791" y="106314"/>
                  </a:lnTo>
                  <a:lnTo>
                    <a:pt x="4174723" y="63642"/>
                  </a:lnTo>
                  <a:lnTo>
                    <a:pt x="4141073" y="29992"/>
                  </a:lnTo>
                  <a:lnTo>
                    <a:pt x="4098401" y="7924"/>
                  </a:lnTo>
                  <a:lnTo>
                    <a:pt x="4049267" y="0"/>
                  </a:lnTo>
                  <a:close/>
                </a:path>
              </a:pathLst>
            </a:custGeom>
            <a:solidFill>
              <a:srgbClr val="826C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4348479" y="2578885"/>
          <a:ext cx="5142229" cy="3329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427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>
                        <a:lnSpc>
                          <a:spcPts val="1855"/>
                        </a:lnSpc>
                      </a:pPr>
                      <a:r>
                        <a:rPr lang="ru-RU" sz="1600" dirty="0">
                          <a:latin typeface="Microsoft Sans Serif"/>
                          <a:cs typeface="Microsoft Sans Serif"/>
                        </a:rPr>
                        <a:t>150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ts val="1764"/>
                        </a:lnSpc>
                      </a:pPr>
                      <a:r>
                        <a:rPr lang="ru-RU" sz="1600" spc="-5" dirty="0">
                          <a:latin typeface="Microsoft Sans Serif"/>
                          <a:cs typeface="Microsoft Sans Serif"/>
                        </a:rPr>
                        <a:t>76,5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10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79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R="58419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8,0%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18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R="67310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1,7%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9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58419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0,9%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839"/>
                        </a:lnSpc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6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0,6%</a:t>
                      </a:r>
                      <a:endParaRPr sz="16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6" name="object 26"/>
          <p:cNvGrpSpPr/>
          <p:nvPr/>
        </p:nvGrpSpPr>
        <p:grpSpPr>
          <a:xfrm>
            <a:off x="3887723" y="3264408"/>
            <a:ext cx="5703189" cy="323342"/>
            <a:chOff x="3887723" y="3264408"/>
            <a:chExt cx="5703189" cy="323342"/>
          </a:xfrm>
        </p:grpSpPr>
        <p:sp>
          <p:nvSpPr>
            <p:cNvPr id="27" name="object 27"/>
            <p:cNvSpPr/>
            <p:nvPr/>
          </p:nvSpPr>
          <p:spPr>
            <a:xfrm>
              <a:off x="4011167" y="3276600"/>
              <a:ext cx="5579745" cy="311150"/>
            </a:xfrm>
            <a:custGeom>
              <a:avLst/>
              <a:gdLst/>
              <a:ahLst/>
              <a:cxnLst/>
              <a:rect l="l" t="t" r="r" b="b"/>
              <a:pathLst>
                <a:path w="5579745" h="311150">
                  <a:moveTo>
                    <a:pt x="5423916" y="0"/>
                  </a:moveTo>
                  <a:lnTo>
                    <a:pt x="155448" y="0"/>
                  </a:ln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8"/>
                  </a:lnTo>
                  <a:lnTo>
                    <a:pt x="7924" y="204581"/>
                  </a:lnTo>
                  <a:lnTo>
                    <a:pt x="29992" y="247253"/>
                  </a:lnTo>
                  <a:lnTo>
                    <a:pt x="63642" y="280903"/>
                  </a:lnTo>
                  <a:lnTo>
                    <a:pt x="106314" y="302971"/>
                  </a:lnTo>
                  <a:lnTo>
                    <a:pt x="155448" y="310896"/>
                  </a:lnTo>
                  <a:lnTo>
                    <a:pt x="5423916" y="310896"/>
                  </a:lnTo>
                  <a:lnTo>
                    <a:pt x="5473049" y="302971"/>
                  </a:lnTo>
                  <a:lnTo>
                    <a:pt x="5515721" y="280903"/>
                  </a:lnTo>
                  <a:lnTo>
                    <a:pt x="5549371" y="247253"/>
                  </a:lnTo>
                  <a:lnTo>
                    <a:pt x="5571439" y="204581"/>
                  </a:lnTo>
                  <a:lnTo>
                    <a:pt x="5579364" y="155448"/>
                  </a:lnTo>
                  <a:lnTo>
                    <a:pt x="5571439" y="106314"/>
                  </a:lnTo>
                  <a:lnTo>
                    <a:pt x="5549371" y="63642"/>
                  </a:lnTo>
                  <a:lnTo>
                    <a:pt x="5515721" y="29992"/>
                  </a:lnTo>
                  <a:lnTo>
                    <a:pt x="5473049" y="7924"/>
                  </a:lnTo>
                  <a:lnTo>
                    <a:pt x="5423916" y="0"/>
                  </a:lnTo>
                  <a:close/>
                </a:path>
              </a:pathLst>
            </a:custGeom>
            <a:solidFill>
              <a:srgbClr val="DFDBE0"/>
            </a:solidFill>
          </p:spPr>
          <p:txBody>
            <a:bodyPr wrap="square" lIns="0" tIns="0" rIns="0" bIns="0" rtlCol="0"/>
            <a:lstStyle/>
            <a:p>
              <a:r>
                <a:rPr lang="ru-RU" dirty="0"/>
                <a:t>                                                                             13,3 %</a:t>
              </a:r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887723" y="3264408"/>
              <a:ext cx="1636781" cy="311150"/>
            </a:xfrm>
            <a:custGeom>
              <a:avLst/>
              <a:gdLst/>
              <a:ahLst/>
              <a:cxnLst/>
              <a:rect l="l" t="t" r="r" b="b"/>
              <a:pathLst>
                <a:path w="2101850" h="311150">
                  <a:moveTo>
                    <a:pt x="1946148" y="0"/>
                  </a:moveTo>
                  <a:lnTo>
                    <a:pt x="155448" y="0"/>
                  </a:ln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7"/>
                  </a:lnTo>
                  <a:lnTo>
                    <a:pt x="7924" y="204581"/>
                  </a:lnTo>
                  <a:lnTo>
                    <a:pt x="29992" y="247253"/>
                  </a:lnTo>
                  <a:lnTo>
                    <a:pt x="63642" y="280903"/>
                  </a:lnTo>
                  <a:lnTo>
                    <a:pt x="106314" y="302971"/>
                  </a:lnTo>
                  <a:lnTo>
                    <a:pt x="155448" y="310895"/>
                  </a:lnTo>
                  <a:lnTo>
                    <a:pt x="1946148" y="310895"/>
                  </a:lnTo>
                  <a:lnTo>
                    <a:pt x="1995281" y="302971"/>
                  </a:lnTo>
                  <a:lnTo>
                    <a:pt x="2037953" y="280903"/>
                  </a:lnTo>
                  <a:lnTo>
                    <a:pt x="2071603" y="247253"/>
                  </a:lnTo>
                  <a:lnTo>
                    <a:pt x="2093671" y="204581"/>
                  </a:lnTo>
                  <a:lnTo>
                    <a:pt x="2101596" y="155447"/>
                  </a:lnTo>
                  <a:lnTo>
                    <a:pt x="2093671" y="106314"/>
                  </a:lnTo>
                  <a:lnTo>
                    <a:pt x="2071603" y="63642"/>
                  </a:lnTo>
                  <a:lnTo>
                    <a:pt x="2037953" y="29992"/>
                  </a:lnTo>
                  <a:lnTo>
                    <a:pt x="1995281" y="7924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826C88"/>
            </a:solidFill>
          </p:spPr>
          <p:txBody>
            <a:bodyPr wrap="square" lIns="0" tIns="0" rIns="0" bIns="0" rtlCol="0"/>
            <a:lstStyle/>
            <a:p>
              <a:r>
                <a:rPr lang="ru-RU" dirty="0"/>
                <a:t>                        26    </a:t>
              </a:r>
              <a:endParaRPr dirty="0"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887723" y="4125467"/>
            <a:ext cx="5703062" cy="312801"/>
            <a:chOff x="3887723" y="4125467"/>
            <a:chExt cx="5703062" cy="312801"/>
          </a:xfrm>
        </p:grpSpPr>
        <p:sp>
          <p:nvSpPr>
            <p:cNvPr id="30" name="object 30"/>
            <p:cNvSpPr/>
            <p:nvPr/>
          </p:nvSpPr>
          <p:spPr>
            <a:xfrm>
              <a:off x="4021835" y="4125467"/>
              <a:ext cx="5568950" cy="304800"/>
            </a:xfrm>
            <a:custGeom>
              <a:avLst/>
              <a:gdLst/>
              <a:ahLst/>
              <a:cxnLst/>
              <a:rect l="l" t="t" r="r" b="b"/>
              <a:pathLst>
                <a:path w="5568950" h="304800">
                  <a:moveTo>
                    <a:pt x="5416295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399"/>
                  </a:lnTo>
                  <a:lnTo>
                    <a:pt x="7766" y="200582"/>
                  </a:lnTo>
                  <a:lnTo>
                    <a:pt x="29394" y="242419"/>
                  </a:lnTo>
                  <a:lnTo>
                    <a:pt x="62380" y="275405"/>
                  </a:lnTo>
                  <a:lnTo>
                    <a:pt x="104217" y="297033"/>
                  </a:lnTo>
                  <a:lnTo>
                    <a:pt x="152400" y="304799"/>
                  </a:lnTo>
                  <a:lnTo>
                    <a:pt x="5416295" y="304799"/>
                  </a:lnTo>
                  <a:lnTo>
                    <a:pt x="5464478" y="297033"/>
                  </a:lnTo>
                  <a:lnTo>
                    <a:pt x="5506315" y="275405"/>
                  </a:lnTo>
                  <a:lnTo>
                    <a:pt x="5539301" y="242419"/>
                  </a:lnTo>
                  <a:lnTo>
                    <a:pt x="5560929" y="200582"/>
                  </a:lnTo>
                  <a:lnTo>
                    <a:pt x="5568695" y="152399"/>
                  </a:lnTo>
                  <a:lnTo>
                    <a:pt x="5560929" y="104217"/>
                  </a:lnTo>
                  <a:lnTo>
                    <a:pt x="5539301" y="62380"/>
                  </a:lnTo>
                  <a:lnTo>
                    <a:pt x="5506315" y="29394"/>
                  </a:lnTo>
                  <a:lnTo>
                    <a:pt x="5464478" y="7766"/>
                  </a:lnTo>
                  <a:lnTo>
                    <a:pt x="5416295" y="0"/>
                  </a:lnTo>
                  <a:close/>
                </a:path>
              </a:pathLst>
            </a:custGeom>
            <a:solidFill>
              <a:srgbClr val="DFDBE0"/>
            </a:solidFill>
          </p:spPr>
          <p:txBody>
            <a:bodyPr wrap="square" lIns="0" tIns="0" rIns="0" bIns="0" rtlCol="0"/>
            <a:lstStyle/>
            <a:p>
              <a:r>
                <a:rPr lang="ru-RU" dirty="0"/>
                <a:t>                                                            7,1 %</a:t>
              </a:r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887723" y="4131563"/>
              <a:ext cx="1208153" cy="306705"/>
            </a:xfrm>
            <a:custGeom>
              <a:avLst/>
              <a:gdLst/>
              <a:ahLst/>
              <a:cxnLst/>
              <a:rect l="l" t="t" r="r" b="b"/>
              <a:pathLst>
                <a:path w="1424939" h="306704">
                  <a:moveTo>
                    <a:pt x="1271777" y="0"/>
                  </a:moveTo>
                  <a:lnTo>
                    <a:pt x="153162" y="0"/>
                  </a:lnTo>
                  <a:lnTo>
                    <a:pt x="104753" y="7808"/>
                  </a:lnTo>
                  <a:lnTo>
                    <a:pt x="62709" y="29553"/>
                  </a:lnTo>
                  <a:lnTo>
                    <a:pt x="29553" y="62709"/>
                  </a:lnTo>
                  <a:lnTo>
                    <a:pt x="7808" y="104753"/>
                  </a:lnTo>
                  <a:lnTo>
                    <a:pt x="0" y="153162"/>
                  </a:lnTo>
                  <a:lnTo>
                    <a:pt x="7808" y="201570"/>
                  </a:lnTo>
                  <a:lnTo>
                    <a:pt x="29553" y="243614"/>
                  </a:lnTo>
                  <a:lnTo>
                    <a:pt x="62709" y="276770"/>
                  </a:lnTo>
                  <a:lnTo>
                    <a:pt x="104753" y="298515"/>
                  </a:lnTo>
                  <a:lnTo>
                    <a:pt x="153162" y="306324"/>
                  </a:lnTo>
                  <a:lnTo>
                    <a:pt x="1271777" y="306324"/>
                  </a:lnTo>
                  <a:lnTo>
                    <a:pt x="1320186" y="298515"/>
                  </a:lnTo>
                  <a:lnTo>
                    <a:pt x="1362230" y="276770"/>
                  </a:lnTo>
                  <a:lnTo>
                    <a:pt x="1395386" y="243614"/>
                  </a:lnTo>
                  <a:lnTo>
                    <a:pt x="1417131" y="201570"/>
                  </a:lnTo>
                  <a:lnTo>
                    <a:pt x="1424939" y="153162"/>
                  </a:lnTo>
                  <a:lnTo>
                    <a:pt x="1417131" y="104753"/>
                  </a:lnTo>
                  <a:lnTo>
                    <a:pt x="1395386" y="62709"/>
                  </a:lnTo>
                  <a:lnTo>
                    <a:pt x="1362230" y="29553"/>
                  </a:lnTo>
                  <a:lnTo>
                    <a:pt x="1320186" y="7808"/>
                  </a:lnTo>
                  <a:lnTo>
                    <a:pt x="1271777" y="0"/>
                  </a:lnTo>
                  <a:close/>
                </a:path>
              </a:pathLst>
            </a:custGeom>
            <a:solidFill>
              <a:srgbClr val="826C88"/>
            </a:solidFill>
          </p:spPr>
          <p:txBody>
            <a:bodyPr wrap="square" lIns="0" tIns="0" rIns="0" bIns="0" rtlCol="0"/>
            <a:lstStyle/>
            <a:p>
              <a:r>
                <a:rPr lang="ru-RU" dirty="0"/>
                <a:t>                 14</a:t>
              </a:r>
              <a:endParaRPr dirty="0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3907535" y="4823459"/>
            <a:ext cx="5701665" cy="312547"/>
            <a:chOff x="3907535" y="4823459"/>
            <a:chExt cx="5701665" cy="312547"/>
          </a:xfrm>
        </p:grpSpPr>
        <p:sp>
          <p:nvSpPr>
            <p:cNvPr id="33" name="object 33"/>
            <p:cNvSpPr/>
            <p:nvPr/>
          </p:nvSpPr>
          <p:spPr>
            <a:xfrm>
              <a:off x="4029455" y="4835651"/>
              <a:ext cx="5579745" cy="300355"/>
            </a:xfrm>
            <a:custGeom>
              <a:avLst/>
              <a:gdLst/>
              <a:ahLst/>
              <a:cxnLst/>
              <a:rect l="l" t="t" r="r" b="b"/>
              <a:pathLst>
                <a:path w="5579745" h="300354">
                  <a:moveTo>
                    <a:pt x="5429250" y="0"/>
                  </a:moveTo>
                  <a:lnTo>
                    <a:pt x="150114" y="0"/>
                  </a:lnTo>
                  <a:lnTo>
                    <a:pt x="102656" y="7650"/>
                  </a:lnTo>
                  <a:lnTo>
                    <a:pt x="61447" y="28956"/>
                  </a:lnTo>
                  <a:lnTo>
                    <a:pt x="28955" y="61447"/>
                  </a:lnTo>
                  <a:lnTo>
                    <a:pt x="7650" y="102656"/>
                  </a:lnTo>
                  <a:lnTo>
                    <a:pt x="0" y="150114"/>
                  </a:lnTo>
                  <a:lnTo>
                    <a:pt x="7650" y="197571"/>
                  </a:lnTo>
                  <a:lnTo>
                    <a:pt x="28956" y="238780"/>
                  </a:lnTo>
                  <a:lnTo>
                    <a:pt x="61447" y="271272"/>
                  </a:lnTo>
                  <a:lnTo>
                    <a:pt x="102656" y="292577"/>
                  </a:lnTo>
                  <a:lnTo>
                    <a:pt x="150114" y="300228"/>
                  </a:lnTo>
                  <a:lnTo>
                    <a:pt x="5429250" y="300228"/>
                  </a:lnTo>
                  <a:lnTo>
                    <a:pt x="5476707" y="292577"/>
                  </a:lnTo>
                  <a:lnTo>
                    <a:pt x="5517916" y="271272"/>
                  </a:lnTo>
                  <a:lnTo>
                    <a:pt x="5550408" y="238780"/>
                  </a:lnTo>
                  <a:lnTo>
                    <a:pt x="5571713" y="197571"/>
                  </a:lnTo>
                  <a:lnTo>
                    <a:pt x="5579364" y="150114"/>
                  </a:lnTo>
                  <a:lnTo>
                    <a:pt x="5571713" y="102656"/>
                  </a:lnTo>
                  <a:lnTo>
                    <a:pt x="5550408" y="61447"/>
                  </a:lnTo>
                  <a:lnTo>
                    <a:pt x="5517916" y="28956"/>
                  </a:lnTo>
                  <a:lnTo>
                    <a:pt x="5476707" y="7650"/>
                  </a:lnTo>
                  <a:lnTo>
                    <a:pt x="5429250" y="0"/>
                  </a:lnTo>
                  <a:close/>
                </a:path>
              </a:pathLst>
            </a:custGeom>
            <a:solidFill>
              <a:srgbClr val="DFDBE0"/>
            </a:solidFill>
          </p:spPr>
          <p:txBody>
            <a:bodyPr wrap="square" lIns="0" tIns="0" rIns="0" bIns="0" rtlCol="0"/>
            <a:lstStyle/>
            <a:p>
              <a:r>
                <a:rPr lang="ru-RU" dirty="0"/>
                <a:t>                                            1,5 %</a:t>
              </a:r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3907535" y="4823459"/>
              <a:ext cx="688275" cy="300355"/>
            </a:xfrm>
            <a:custGeom>
              <a:avLst/>
              <a:gdLst/>
              <a:ahLst/>
              <a:cxnLst/>
              <a:rect l="l" t="t" r="r" b="b"/>
              <a:pathLst>
                <a:path w="909954" h="300354">
                  <a:moveTo>
                    <a:pt x="759713" y="0"/>
                  </a:moveTo>
                  <a:lnTo>
                    <a:pt x="150113" y="0"/>
                  </a:lnTo>
                  <a:lnTo>
                    <a:pt x="102656" y="7650"/>
                  </a:lnTo>
                  <a:lnTo>
                    <a:pt x="61447" y="28956"/>
                  </a:lnTo>
                  <a:lnTo>
                    <a:pt x="28955" y="61447"/>
                  </a:lnTo>
                  <a:lnTo>
                    <a:pt x="7650" y="102656"/>
                  </a:lnTo>
                  <a:lnTo>
                    <a:pt x="0" y="150113"/>
                  </a:lnTo>
                  <a:lnTo>
                    <a:pt x="7650" y="197571"/>
                  </a:lnTo>
                  <a:lnTo>
                    <a:pt x="28955" y="238780"/>
                  </a:lnTo>
                  <a:lnTo>
                    <a:pt x="61447" y="271272"/>
                  </a:lnTo>
                  <a:lnTo>
                    <a:pt x="102656" y="292577"/>
                  </a:lnTo>
                  <a:lnTo>
                    <a:pt x="150113" y="300227"/>
                  </a:lnTo>
                  <a:lnTo>
                    <a:pt x="759713" y="300227"/>
                  </a:lnTo>
                  <a:lnTo>
                    <a:pt x="807171" y="292577"/>
                  </a:lnTo>
                  <a:lnTo>
                    <a:pt x="848380" y="271272"/>
                  </a:lnTo>
                  <a:lnTo>
                    <a:pt x="880871" y="238780"/>
                  </a:lnTo>
                  <a:lnTo>
                    <a:pt x="902177" y="197571"/>
                  </a:lnTo>
                  <a:lnTo>
                    <a:pt x="909827" y="150113"/>
                  </a:lnTo>
                  <a:lnTo>
                    <a:pt x="902177" y="102656"/>
                  </a:lnTo>
                  <a:lnTo>
                    <a:pt x="880872" y="61447"/>
                  </a:lnTo>
                  <a:lnTo>
                    <a:pt x="848380" y="28956"/>
                  </a:lnTo>
                  <a:lnTo>
                    <a:pt x="807171" y="7650"/>
                  </a:lnTo>
                  <a:lnTo>
                    <a:pt x="759713" y="0"/>
                  </a:lnTo>
                  <a:close/>
                </a:path>
              </a:pathLst>
            </a:custGeom>
            <a:solidFill>
              <a:srgbClr val="826C88"/>
            </a:solidFill>
          </p:spPr>
          <p:txBody>
            <a:bodyPr wrap="square" lIns="0" tIns="0" rIns="0" bIns="0" rtlCol="0"/>
            <a:lstStyle/>
            <a:p>
              <a:r>
                <a:rPr lang="ru-RU" dirty="0"/>
                <a:t>         3</a:t>
              </a:r>
              <a:endParaRPr dirty="0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3907535" y="5632703"/>
            <a:ext cx="5683250" cy="310896"/>
            <a:chOff x="3907535" y="5632703"/>
            <a:chExt cx="5683250" cy="310896"/>
          </a:xfrm>
        </p:grpSpPr>
        <p:sp>
          <p:nvSpPr>
            <p:cNvPr id="36" name="object 36"/>
            <p:cNvSpPr/>
            <p:nvPr/>
          </p:nvSpPr>
          <p:spPr>
            <a:xfrm>
              <a:off x="4037075" y="5632703"/>
              <a:ext cx="5553710" cy="304800"/>
            </a:xfrm>
            <a:custGeom>
              <a:avLst/>
              <a:gdLst/>
              <a:ahLst/>
              <a:cxnLst/>
              <a:rect l="l" t="t" r="r" b="b"/>
              <a:pathLst>
                <a:path w="5553709" h="304800">
                  <a:moveTo>
                    <a:pt x="5401056" y="0"/>
                  </a:moveTo>
                  <a:lnTo>
                    <a:pt x="152400" y="0"/>
                  </a:lnTo>
                  <a:lnTo>
                    <a:pt x="104217" y="7769"/>
                  </a:lnTo>
                  <a:lnTo>
                    <a:pt x="62380" y="29405"/>
                  </a:lnTo>
                  <a:lnTo>
                    <a:pt x="29394" y="62396"/>
                  </a:lnTo>
                  <a:lnTo>
                    <a:pt x="7766" y="104231"/>
                  </a:lnTo>
                  <a:lnTo>
                    <a:pt x="0" y="152400"/>
                  </a:lnTo>
                  <a:lnTo>
                    <a:pt x="7766" y="200568"/>
                  </a:lnTo>
                  <a:lnTo>
                    <a:pt x="29394" y="242403"/>
                  </a:lnTo>
                  <a:lnTo>
                    <a:pt x="62380" y="275394"/>
                  </a:lnTo>
                  <a:lnTo>
                    <a:pt x="104217" y="297030"/>
                  </a:lnTo>
                  <a:lnTo>
                    <a:pt x="152400" y="304800"/>
                  </a:lnTo>
                  <a:lnTo>
                    <a:pt x="5401056" y="304800"/>
                  </a:lnTo>
                  <a:lnTo>
                    <a:pt x="5449238" y="297030"/>
                  </a:lnTo>
                  <a:lnTo>
                    <a:pt x="5491075" y="275394"/>
                  </a:lnTo>
                  <a:lnTo>
                    <a:pt x="5524061" y="242403"/>
                  </a:lnTo>
                  <a:lnTo>
                    <a:pt x="5545689" y="200568"/>
                  </a:lnTo>
                  <a:lnTo>
                    <a:pt x="5553456" y="152400"/>
                  </a:lnTo>
                  <a:lnTo>
                    <a:pt x="5545689" y="104231"/>
                  </a:lnTo>
                  <a:lnTo>
                    <a:pt x="5524061" y="62396"/>
                  </a:lnTo>
                  <a:lnTo>
                    <a:pt x="5491075" y="29405"/>
                  </a:lnTo>
                  <a:lnTo>
                    <a:pt x="5449238" y="7769"/>
                  </a:lnTo>
                  <a:lnTo>
                    <a:pt x="5401056" y="0"/>
                  </a:lnTo>
                  <a:close/>
                </a:path>
              </a:pathLst>
            </a:custGeom>
            <a:solidFill>
              <a:srgbClr val="DFDBE0"/>
            </a:solidFill>
          </p:spPr>
          <p:txBody>
            <a:bodyPr wrap="square" lIns="0" tIns="0" rIns="0" bIns="0" rtlCol="0"/>
            <a:lstStyle/>
            <a:p>
              <a:r>
                <a:rPr lang="ru-RU" dirty="0"/>
                <a:t>1                             1,0 %</a:t>
              </a:r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3907535" y="5638799"/>
              <a:ext cx="545399" cy="304800"/>
            </a:xfrm>
            <a:custGeom>
              <a:avLst/>
              <a:gdLst/>
              <a:ahLst/>
              <a:cxnLst/>
              <a:rect l="l" t="t" r="r" b="b"/>
              <a:pathLst>
                <a:path w="719454" h="304800">
                  <a:moveTo>
                    <a:pt x="566927" y="0"/>
                  </a:moveTo>
                  <a:lnTo>
                    <a:pt x="152400" y="0"/>
                  </a:lnTo>
                  <a:lnTo>
                    <a:pt x="104217" y="7769"/>
                  </a:lnTo>
                  <a:lnTo>
                    <a:pt x="62380" y="29405"/>
                  </a:lnTo>
                  <a:lnTo>
                    <a:pt x="29394" y="62396"/>
                  </a:lnTo>
                  <a:lnTo>
                    <a:pt x="7766" y="104231"/>
                  </a:lnTo>
                  <a:lnTo>
                    <a:pt x="0" y="152400"/>
                  </a:lnTo>
                  <a:lnTo>
                    <a:pt x="7766" y="200568"/>
                  </a:lnTo>
                  <a:lnTo>
                    <a:pt x="29394" y="242403"/>
                  </a:lnTo>
                  <a:lnTo>
                    <a:pt x="62380" y="275394"/>
                  </a:lnTo>
                  <a:lnTo>
                    <a:pt x="104217" y="297030"/>
                  </a:lnTo>
                  <a:lnTo>
                    <a:pt x="152400" y="304800"/>
                  </a:lnTo>
                  <a:lnTo>
                    <a:pt x="566927" y="304800"/>
                  </a:lnTo>
                  <a:lnTo>
                    <a:pt x="615110" y="297030"/>
                  </a:lnTo>
                  <a:lnTo>
                    <a:pt x="656947" y="275394"/>
                  </a:lnTo>
                  <a:lnTo>
                    <a:pt x="689933" y="242403"/>
                  </a:lnTo>
                  <a:lnTo>
                    <a:pt x="711561" y="200568"/>
                  </a:lnTo>
                  <a:lnTo>
                    <a:pt x="719327" y="152400"/>
                  </a:lnTo>
                  <a:lnTo>
                    <a:pt x="711561" y="104231"/>
                  </a:lnTo>
                  <a:lnTo>
                    <a:pt x="689933" y="62396"/>
                  </a:lnTo>
                  <a:lnTo>
                    <a:pt x="656947" y="29405"/>
                  </a:lnTo>
                  <a:lnTo>
                    <a:pt x="615110" y="7769"/>
                  </a:lnTo>
                  <a:lnTo>
                    <a:pt x="566927" y="0"/>
                  </a:lnTo>
                  <a:close/>
                </a:path>
              </a:pathLst>
            </a:custGeom>
            <a:solidFill>
              <a:srgbClr val="826C88"/>
            </a:solidFill>
          </p:spPr>
          <p:txBody>
            <a:bodyPr wrap="square" lIns="0" tIns="0" rIns="0" bIns="0" rtlCol="0"/>
            <a:lstStyle/>
            <a:p>
              <a:r>
                <a:rPr lang="ru-RU" dirty="0"/>
                <a:t>      2</a:t>
              </a:r>
              <a:endParaRPr dirty="0"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089838" y="1382458"/>
            <a:ext cx="967740" cy="694690"/>
            <a:chOff x="7089838" y="1382458"/>
            <a:chExt cx="967740" cy="694690"/>
          </a:xfrm>
        </p:grpSpPr>
        <p:sp>
          <p:nvSpPr>
            <p:cNvPr id="39" name="object 39"/>
            <p:cNvSpPr/>
            <p:nvPr/>
          </p:nvSpPr>
          <p:spPr>
            <a:xfrm>
              <a:off x="7104126" y="1396746"/>
              <a:ext cx="939165" cy="666115"/>
            </a:xfrm>
            <a:custGeom>
              <a:avLst/>
              <a:gdLst/>
              <a:ahLst/>
              <a:cxnLst/>
              <a:rect l="l" t="t" r="r" b="b"/>
              <a:pathLst>
                <a:path w="939165" h="666114">
                  <a:moveTo>
                    <a:pt x="808481" y="0"/>
                  </a:moveTo>
                  <a:lnTo>
                    <a:pt x="130301" y="0"/>
                  </a:lnTo>
                  <a:lnTo>
                    <a:pt x="79563" y="10233"/>
                  </a:lnTo>
                  <a:lnTo>
                    <a:pt x="38147" y="38147"/>
                  </a:lnTo>
                  <a:lnTo>
                    <a:pt x="10233" y="79563"/>
                  </a:lnTo>
                  <a:lnTo>
                    <a:pt x="0" y="130301"/>
                  </a:lnTo>
                  <a:lnTo>
                    <a:pt x="0" y="535686"/>
                  </a:lnTo>
                  <a:lnTo>
                    <a:pt x="10233" y="586424"/>
                  </a:lnTo>
                  <a:lnTo>
                    <a:pt x="38147" y="627840"/>
                  </a:lnTo>
                  <a:lnTo>
                    <a:pt x="79563" y="655754"/>
                  </a:lnTo>
                  <a:lnTo>
                    <a:pt x="130301" y="665988"/>
                  </a:lnTo>
                  <a:lnTo>
                    <a:pt x="808481" y="665988"/>
                  </a:lnTo>
                  <a:lnTo>
                    <a:pt x="859220" y="655754"/>
                  </a:lnTo>
                  <a:lnTo>
                    <a:pt x="900636" y="627840"/>
                  </a:lnTo>
                  <a:lnTo>
                    <a:pt x="928550" y="586424"/>
                  </a:lnTo>
                  <a:lnTo>
                    <a:pt x="938783" y="535686"/>
                  </a:lnTo>
                  <a:lnTo>
                    <a:pt x="938783" y="130301"/>
                  </a:lnTo>
                  <a:lnTo>
                    <a:pt x="928550" y="79563"/>
                  </a:lnTo>
                  <a:lnTo>
                    <a:pt x="900636" y="38147"/>
                  </a:lnTo>
                  <a:lnTo>
                    <a:pt x="859220" y="10233"/>
                  </a:lnTo>
                  <a:lnTo>
                    <a:pt x="808481" y="0"/>
                  </a:lnTo>
                  <a:close/>
                </a:path>
              </a:pathLst>
            </a:custGeom>
            <a:solidFill>
              <a:srgbClr val="826C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104126" y="1396746"/>
              <a:ext cx="939165" cy="666115"/>
            </a:xfrm>
            <a:custGeom>
              <a:avLst/>
              <a:gdLst/>
              <a:ahLst/>
              <a:cxnLst/>
              <a:rect l="l" t="t" r="r" b="b"/>
              <a:pathLst>
                <a:path w="939165" h="666114">
                  <a:moveTo>
                    <a:pt x="0" y="130301"/>
                  </a:moveTo>
                  <a:lnTo>
                    <a:pt x="10233" y="79563"/>
                  </a:lnTo>
                  <a:lnTo>
                    <a:pt x="38147" y="38147"/>
                  </a:lnTo>
                  <a:lnTo>
                    <a:pt x="79563" y="10233"/>
                  </a:lnTo>
                  <a:lnTo>
                    <a:pt x="130301" y="0"/>
                  </a:lnTo>
                  <a:lnTo>
                    <a:pt x="808481" y="0"/>
                  </a:lnTo>
                  <a:lnTo>
                    <a:pt x="859220" y="10233"/>
                  </a:lnTo>
                  <a:lnTo>
                    <a:pt x="900636" y="38147"/>
                  </a:lnTo>
                  <a:lnTo>
                    <a:pt x="928550" y="79563"/>
                  </a:lnTo>
                  <a:lnTo>
                    <a:pt x="938783" y="130301"/>
                  </a:lnTo>
                  <a:lnTo>
                    <a:pt x="938783" y="535686"/>
                  </a:lnTo>
                  <a:lnTo>
                    <a:pt x="928550" y="586424"/>
                  </a:lnTo>
                  <a:lnTo>
                    <a:pt x="900636" y="627840"/>
                  </a:lnTo>
                  <a:lnTo>
                    <a:pt x="859220" y="655754"/>
                  </a:lnTo>
                  <a:lnTo>
                    <a:pt x="808481" y="665988"/>
                  </a:lnTo>
                  <a:lnTo>
                    <a:pt x="130301" y="665988"/>
                  </a:lnTo>
                  <a:lnTo>
                    <a:pt x="79563" y="655754"/>
                  </a:lnTo>
                  <a:lnTo>
                    <a:pt x="38147" y="627840"/>
                  </a:lnTo>
                  <a:lnTo>
                    <a:pt x="10233" y="586424"/>
                  </a:lnTo>
                  <a:lnTo>
                    <a:pt x="0" y="535686"/>
                  </a:lnTo>
                  <a:lnTo>
                    <a:pt x="0" y="130301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294626" y="1467434"/>
            <a:ext cx="5588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endParaRPr sz="1600" dirty="0">
              <a:latin typeface="Microsoft Sans Serif"/>
              <a:cs typeface="Microsoft Sans Serif"/>
            </a:endParaRPr>
          </a:p>
          <a:p>
            <a:pPr marL="24765">
              <a:lnSpc>
                <a:spcPct val="100000"/>
              </a:lnSpc>
              <a:spcBef>
                <a:spcPts val="5"/>
              </a:spcBef>
            </a:pPr>
            <a:r>
              <a:rPr lang="ru-RU"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 1</a:t>
            </a:r>
            <a:r>
              <a:rPr lang="ru-RU"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96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43992" y="2460243"/>
            <a:ext cx="127000" cy="3177540"/>
          </a:xfrm>
          <a:custGeom>
            <a:avLst/>
            <a:gdLst/>
            <a:ahLst/>
            <a:cxnLst/>
            <a:rect l="l" t="t" r="r" b="b"/>
            <a:pathLst>
              <a:path w="127000" h="3177540">
                <a:moveTo>
                  <a:pt x="127000" y="63500"/>
                </a:moveTo>
                <a:lnTo>
                  <a:pt x="122008" y="38798"/>
                </a:lnTo>
                <a:lnTo>
                  <a:pt x="108394" y="18605"/>
                </a:lnTo>
                <a:lnTo>
                  <a:pt x="88214" y="5003"/>
                </a:lnTo>
                <a:lnTo>
                  <a:pt x="63500" y="0"/>
                </a:lnTo>
                <a:lnTo>
                  <a:pt x="38773" y="5003"/>
                </a:lnTo>
                <a:lnTo>
                  <a:pt x="18592" y="18605"/>
                </a:lnTo>
                <a:lnTo>
                  <a:pt x="4978" y="38798"/>
                </a:lnTo>
                <a:lnTo>
                  <a:pt x="0" y="63500"/>
                </a:lnTo>
                <a:lnTo>
                  <a:pt x="4978" y="88214"/>
                </a:lnTo>
                <a:lnTo>
                  <a:pt x="18592" y="108407"/>
                </a:lnTo>
                <a:lnTo>
                  <a:pt x="38773" y="122008"/>
                </a:lnTo>
                <a:lnTo>
                  <a:pt x="57150" y="125717"/>
                </a:lnTo>
                <a:lnTo>
                  <a:pt x="57150" y="527837"/>
                </a:lnTo>
                <a:lnTo>
                  <a:pt x="48666" y="529551"/>
                </a:lnTo>
                <a:lnTo>
                  <a:pt x="36550" y="537743"/>
                </a:lnTo>
                <a:lnTo>
                  <a:pt x="28384" y="549859"/>
                </a:lnTo>
                <a:lnTo>
                  <a:pt x="25400" y="564642"/>
                </a:lnTo>
                <a:lnTo>
                  <a:pt x="25425" y="564781"/>
                </a:lnTo>
                <a:lnTo>
                  <a:pt x="28384" y="579755"/>
                </a:lnTo>
                <a:lnTo>
                  <a:pt x="36550" y="591858"/>
                </a:lnTo>
                <a:lnTo>
                  <a:pt x="48666" y="600011"/>
                </a:lnTo>
                <a:lnTo>
                  <a:pt x="57150" y="601726"/>
                </a:lnTo>
                <a:lnTo>
                  <a:pt x="57150" y="1456207"/>
                </a:lnTo>
                <a:lnTo>
                  <a:pt x="48666" y="1457909"/>
                </a:lnTo>
                <a:lnTo>
                  <a:pt x="36550" y="1466062"/>
                </a:lnTo>
                <a:lnTo>
                  <a:pt x="28384" y="1478165"/>
                </a:lnTo>
                <a:lnTo>
                  <a:pt x="25400" y="1493012"/>
                </a:lnTo>
                <a:lnTo>
                  <a:pt x="25425" y="1493151"/>
                </a:lnTo>
                <a:lnTo>
                  <a:pt x="28384" y="1508125"/>
                </a:lnTo>
                <a:lnTo>
                  <a:pt x="36550" y="1520228"/>
                </a:lnTo>
                <a:lnTo>
                  <a:pt x="48666" y="1528381"/>
                </a:lnTo>
                <a:lnTo>
                  <a:pt x="57150" y="1530096"/>
                </a:lnTo>
                <a:lnTo>
                  <a:pt x="57150" y="2279167"/>
                </a:lnTo>
                <a:lnTo>
                  <a:pt x="48666" y="2280869"/>
                </a:lnTo>
                <a:lnTo>
                  <a:pt x="36550" y="2289022"/>
                </a:lnTo>
                <a:lnTo>
                  <a:pt x="28384" y="2301125"/>
                </a:lnTo>
                <a:lnTo>
                  <a:pt x="25400" y="2315972"/>
                </a:lnTo>
                <a:lnTo>
                  <a:pt x="25742" y="2317699"/>
                </a:lnTo>
                <a:lnTo>
                  <a:pt x="25400" y="2319401"/>
                </a:lnTo>
                <a:lnTo>
                  <a:pt x="28384" y="2334260"/>
                </a:lnTo>
                <a:lnTo>
                  <a:pt x="36550" y="2346363"/>
                </a:lnTo>
                <a:lnTo>
                  <a:pt x="48666" y="2354516"/>
                </a:lnTo>
                <a:lnTo>
                  <a:pt x="57150" y="2356231"/>
                </a:lnTo>
                <a:lnTo>
                  <a:pt x="57150" y="3102622"/>
                </a:lnTo>
                <a:lnTo>
                  <a:pt x="48666" y="3104337"/>
                </a:lnTo>
                <a:lnTo>
                  <a:pt x="36550" y="3112490"/>
                </a:lnTo>
                <a:lnTo>
                  <a:pt x="28384" y="3124593"/>
                </a:lnTo>
                <a:lnTo>
                  <a:pt x="25400" y="3139440"/>
                </a:lnTo>
                <a:lnTo>
                  <a:pt x="28384" y="3154273"/>
                </a:lnTo>
                <a:lnTo>
                  <a:pt x="36550" y="3166389"/>
                </a:lnTo>
                <a:lnTo>
                  <a:pt x="48666" y="3174555"/>
                </a:lnTo>
                <a:lnTo>
                  <a:pt x="63500" y="3177540"/>
                </a:lnTo>
                <a:lnTo>
                  <a:pt x="78320" y="3174555"/>
                </a:lnTo>
                <a:lnTo>
                  <a:pt x="90436" y="3166389"/>
                </a:lnTo>
                <a:lnTo>
                  <a:pt x="98602" y="3154273"/>
                </a:lnTo>
                <a:lnTo>
                  <a:pt x="101600" y="3139440"/>
                </a:lnTo>
                <a:lnTo>
                  <a:pt x="98602" y="3124593"/>
                </a:lnTo>
                <a:lnTo>
                  <a:pt x="90436" y="3112490"/>
                </a:lnTo>
                <a:lnTo>
                  <a:pt x="78320" y="3104337"/>
                </a:lnTo>
                <a:lnTo>
                  <a:pt x="69850" y="3102622"/>
                </a:lnTo>
                <a:lnTo>
                  <a:pt x="69850" y="3101340"/>
                </a:lnTo>
                <a:lnTo>
                  <a:pt x="69850" y="2356231"/>
                </a:lnTo>
                <a:lnTo>
                  <a:pt x="78320" y="2354516"/>
                </a:lnTo>
                <a:lnTo>
                  <a:pt x="90436" y="2346363"/>
                </a:lnTo>
                <a:lnTo>
                  <a:pt x="98602" y="2334260"/>
                </a:lnTo>
                <a:lnTo>
                  <a:pt x="101600" y="2319401"/>
                </a:lnTo>
                <a:lnTo>
                  <a:pt x="101244" y="2317699"/>
                </a:lnTo>
                <a:lnTo>
                  <a:pt x="101600" y="2315972"/>
                </a:lnTo>
                <a:lnTo>
                  <a:pt x="98602" y="2301125"/>
                </a:lnTo>
                <a:lnTo>
                  <a:pt x="90436" y="2289022"/>
                </a:lnTo>
                <a:lnTo>
                  <a:pt x="78320" y="2280869"/>
                </a:lnTo>
                <a:lnTo>
                  <a:pt x="69850" y="2279167"/>
                </a:lnTo>
                <a:lnTo>
                  <a:pt x="69850" y="1531112"/>
                </a:lnTo>
                <a:lnTo>
                  <a:pt x="69850" y="1530096"/>
                </a:lnTo>
                <a:lnTo>
                  <a:pt x="78320" y="1528381"/>
                </a:lnTo>
                <a:lnTo>
                  <a:pt x="90436" y="1520228"/>
                </a:lnTo>
                <a:lnTo>
                  <a:pt x="98602" y="1508125"/>
                </a:lnTo>
                <a:lnTo>
                  <a:pt x="101600" y="1493266"/>
                </a:lnTo>
                <a:lnTo>
                  <a:pt x="101600" y="1493012"/>
                </a:lnTo>
                <a:lnTo>
                  <a:pt x="98602" y="1478165"/>
                </a:lnTo>
                <a:lnTo>
                  <a:pt x="90436" y="1466062"/>
                </a:lnTo>
                <a:lnTo>
                  <a:pt x="78320" y="1457909"/>
                </a:lnTo>
                <a:lnTo>
                  <a:pt x="69850" y="1456207"/>
                </a:lnTo>
                <a:lnTo>
                  <a:pt x="69850" y="1455166"/>
                </a:lnTo>
                <a:lnTo>
                  <a:pt x="69850" y="602996"/>
                </a:lnTo>
                <a:lnTo>
                  <a:pt x="69850" y="601726"/>
                </a:lnTo>
                <a:lnTo>
                  <a:pt x="78320" y="600011"/>
                </a:lnTo>
                <a:lnTo>
                  <a:pt x="90436" y="591858"/>
                </a:lnTo>
                <a:lnTo>
                  <a:pt x="98602" y="579755"/>
                </a:lnTo>
                <a:lnTo>
                  <a:pt x="101600" y="564896"/>
                </a:lnTo>
                <a:lnTo>
                  <a:pt x="101600" y="564642"/>
                </a:lnTo>
                <a:lnTo>
                  <a:pt x="98602" y="549859"/>
                </a:lnTo>
                <a:lnTo>
                  <a:pt x="90436" y="537743"/>
                </a:lnTo>
                <a:lnTo>
                  <a:pt x="78320" y="529551"/>
                </a:lnTo>
                <a:lnTo>
                  <a:pt x="69850" y="527837"/>
                </a:lnTo>
                <a:lnTo>
                  <a:pt x="69850" y="526542"/>
                </a:lnTo>
                <a:lnTo>
                  <a:pt x="69850" y="127000"/>
                </a:lnTo>
                <a:lnTo>
                  <a:pt x="69850" y="125717"/>
                </a:lnTo>
                <a:lnTo>
                  <a:pt x="88214" y="122008"/>
                </a:lnTo>
                <a:lnTo>
                  <a:pt x="108394" y="108407"/>
                </a:lnTo>
                <a:lnTo>
                  <a:pt x="122008" y="88214"/>
                </a:lnTo>
                <a:lnTo>
                  <a:pt x="127000" y="63500"/>
                </a:lnTo>
                <a:close/>
              </a:path>
            </a:pathLst>
          </a:custGeom>
          <a:solidFill>
            <a:srgbClr val="826C8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7543800" y="2689860"/>
            <a:ext cx="1946275" cy="373380"/>
          </a:xfrm>
          <a:custGeom>
            <a:avLst/>
            <a:gdLst/>
            <a:ahLst/>
            <a:cxnLst/>
            <a:rect l="l" t="t" r="r" b="b"/>
            <a:pathLst>
              <a:path w="1946275" h="373380">
                <a:moveTo>
                  <a:pt x="1832991" y="0"/>
                </a:moveTo>
                <a:lnTo>
                  <a:pt x="113156" y="0"/>
                </a:lnTo>
                <a:lnTo>
                  <a:pt x="69115" y="8893"/>
                </a:lnTo>
                <a:lnTo>
                  <a:pt x="33147" y="33147"/>
                </a:lnTo>
                <a:lnTo>
                  <a:pt x="8893" y="69115"/>
                </a:lnTo>
                <a:lnTo>
                  <a:pt x="0" y="113156"/>
                </a:lnTo>
                <a:lnTo>
                  <a:pt x="0" y="260223"/>
                </a:lnTo>
                <a:lnTo>
                  <a:pt x="8893" y="304264"/>
                </a:lnTo>
                <a:lnTo>
                  <a:pt x="33147" y="340232"/>
                </a:lnTo>
                <a:lnTo>
                  <a:pt x="69115" y="364486"/>
                </a:lnTo>
                <a:lnTo>
                  <a:pt x="113156" y="373379"/>
                </a:lnTo>
                <a:lnTo>
                  <a:pt x="1832991" y="373379"/>
                </a:lnTo>
                <a:lnTo>
                  <a:pt x="1877032" y="364486"/>
                </a:lnTo>
                <a:lnTo>
                  <a:pt x="1913001" y="340232"/>
                </a:lnTo>
                <a:lnTo>
                  <a:pt x="1937254" y="304264"/>
                </a:lnTo>
                <a:lnTo>
                  <a:pt x="1946148" y="260223"/>
                </a:lnTo>
                <a:lnTo>
                  <a:pt x="1946148" y="113156"/>
                </a:lnTo>
                <a:lnTo>
                  <a:pt x="1937254" y="69115"/>
                </a:lnTo>
                <a:lnTo>
                  <a:pt x="1913001" y="33147"/>
                </a:lnTo>
                <a:lnTo>
                  <a:pt x="1877032" y="8893"/>
                </a:lnTo>
                <a:lnTo>
                  <a:pt x="1832991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/>
              <a:t>                     0,5</a:t>
            </a:r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48055" y="2689860"/>
            <a:ext cx="1938655" cy="373380"/>
          </a:xfrm>
          <a:custGeom>
            <a:avLst/>
            <a:gdLst/>
            <a:ahLst/>
            <a:cxnLst/>
            <a:rect l="l" t="t" r="r" b="b"/>
            <a:pathLst>
              <a:path w="1938655" h="373380">
                <a:moveTo>
                  <a:pt x="1825370" y="0"/>
                </a:moveTo>
                <a:lnTo>
                  <a:pt x="113169" y="0"/>
                </a:lnTo>
                <a:lnTo>
                  <a:pt x="69115" y="8893"/>
                </a:lnTo>
                <a:lnTo>
                  <a:pt x="33143" y="33147"/>
                </a:lnTo>
                <a:lnTo>
                  <a:pt x="8892" y="69115"/>
                </a:lnTo>
                <a:lnTo>
                  <a:pt x="0" y="113156"/>
                </a:lnTo>
                <a:lnTo>
                  <a:pt x="0" y="260223"/>
                </a:lnTo>
                <a:lnTo>
                  <a:pt x="8892" y="304264"/>
                </a:lnTo>
                <a:lnTo>
                  <a:pt x="33143" y="340232"/>
                </a:lnTo>
                <a:lnTo>
                  <a:pt x="69115" y="364486"/>
                </a:lnTo>
                <a:lnTo>
                  <a:pt x="113169" y="373379"/>
                </a:lnTo>
                <a:lnTo>
                  <a:pt x="1825370" y="373379"/>
                </a:lnTo>
                <a:lnTo>
                  <a:pt x="1869412" y="364486"/>
                </a:lnTo>
                <a:lnTo>
                  <a:pt x="1905381" y="340232"/>
                </a:lnTo>
                <a:lnTo>
                  <a:pt x="1929634" y="304264"/>
                </a:lnTo>
                <a:lnTo>
                  <a:pt x="1938527" y="260223"/>
                </a:lnTo>
                <a:lnTo>
                  <a:pt x="1938527" y="113156"/>
                </a:lnTo>
                <a:lnTo>
                  <a:pt x="1929634" y="69115"/>
                </a:lnTo>
                <a:lnTo>
                  <a:pt x="1905381" y="33147"/>
                </a:lnTo>
                <a:lnTo>
                  <a:pt x="1869412" y="8893"/>
                </a:lnTo>
                <a:lnTo>
                  <a:pt x="1825370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schemeClr val="bg1"/>
                </a:solidFill>
              </a:rPr>
              <a:t>                 </a:t>
            </a:r>
            <a:r>
              <a:rPr lang="ru-RU" dirty="0"/>
              <a:t>0,5</a:t>
            </a:r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7549895" y="3329940"/>
            <a:ext cx="1940560" cy="456250"/>
          </a:xfrm>
          <a:custGeom>
            <a:avLst/>
            <a:gdLst/>
            <a:ahLst/>
            <a:cxnLst/>
            <a:rect l="l" t="t" r="r" b="b"/>
            <a:pathLst>
              <a:path w="1940559" h="373379">
                <a:moveTo>
                  <a:pt x="1826895" y="0"/>
                </a:moveTo>
                <a:lnTo>
                  <a:pt x="113156" y="0"/>
                </a:lnTo>
                <a:lnTo>
                  <a:pt x="69115" y="8893"/>
                </a:lnTo>
                <a:lnTo>
                  <a:pt x="33147" y="33146"/>
                </a:lnTo>
                <a:lnTo>
                  <a:pt x="8893" y="69115"/>
                </a:lnTo>
                <a:lnTo>
                  <a:pt x="0" y="113157"/>
                </a:lnTo>
                <a:lnTo>
                  <a:pt x="0" y="260223"/>
                </a:lnTo>
                <a:lnTo>
                  <a:pt x="8893" y="304264"/>
                </a:lnTo>
                <a:lnTo>
                  <a:pt x="33147" y="340233"/>
                </a:lnTo>
                <a:lnTo>
                  <a:pt x="69115" y="364486"/>
                </a:lnTo>
                <a:lnTo>
                  <a:pt x="113156" y="373380"/>
                </a:lnTo>
                <a:lnTo>
                  <a:pt x="1826895" y="373380"/>
                </a:lnTo>
                <a:lnTo>
                  <a:pt x="1870936" y="364486"/>
                </a:lnTo>
                <a:lnTo>
                  <a:pt x="1906904" y="340233"/>
                </a:lnTo>
                <a:lnTo>
                  <a:pt x="1931158" y="304264"/>
                </a:lnTo>
                <a:lnTo>
                  <a:pt x="1940052" y="260223"/>
                </a:lnTo>
                <a:lnTo>
                  <a:pt x="1940052" y="113157"/>
                </a:lnTo>
                <a:lnTo>
                  <a:pt x="1931158" y="69115"/>
                </a:lnTo>
                <a:lnTo>
                  <a:pt x="1906904" y="33147"/>
                </a:lnTo>
                <a:lnTo>
                  <a:pt x="1870936" y="8893"/>
                </a:lnTo>
                <a:lnTo>
                  <a:pt x="1826895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schemeClr val="bg1"/>
                </a:solidFill>
              </a:rPr>
              <a:t>                  </a:t>
            </a:r>
            <a:r>
              <a:rPr lang="ru-RU" dirty="0"/>
              <a:t>13,4</a:t>
            </a:r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48055" y="3366515"/>
            <a:ext cx="1926589" cy="373380"/>
          </a:xfrm>
          <a:custGeom>
            <a:avLst/>
            <a:gdLst/>
            <a:ahLst/>
            <a:cxnLst/>
            <a:rect l="l" t="t" r="r" b="b"/>
            <a:pathLst>
              <a:path w="1926589" h="373379">
                <a:moveTo>
                  <a:pt x="1813179" y="0"/>
                </a:moveTo>
                <a:lnTo>
                  <a:pt x="113169" y="0"/>
                </a:lnTo>
                <a:lnTo>
                  <a:pt x="69115" y="8893"/>
                </a:lnTo>
                <a:lnTo>
                  <a:pt x="33143" y="33146"/>
                </a:lnTo>
                <a:lnTo>
                  <a:pt x="8892" y="69115"/>
                </a:lnTo>
                <a:lnTo>
                  <a:pt x="0" y="113157"/>
                </a:lnTo>
                <a:lnTo>
                  <a:pt x="0" y="260223"/>
                </a:lnTo>
                <a:lnTo>
                  <a:pt x="8892" y="304264"/>
                </a:lnTo>
                <a:lnTo>
                  <a:pt x="33143" y="340233"/>
                </a:lnTo>
                <a:lnTo>
                  <a:pt x="69115" y="364486"/>
                </a:lnTo>
                <a:lnTo>
                  <a:pt x="113169" y="373380"/>
                </a:lnTo>
                <a:lnTo>
                  <a:pt x="1813179" y="373380"/>
                </a:lnTo>
                <a:lnTo>
                  <a:pt x="1857220" y="364486"/>
                </a:lnTo>
                <a:lnTo>
                  <a:pt x="1893189" y="340233"/>
                </a:lnTo>
                <a:lnTo>
                  <a:pt x="1917442" y="304264"/>
                </a:lnTo>
                <a:lnTo>
                  <a:pt x="1926336" y="260223"/>
                </a:lnTo>
                <a:lnTo>
                  <a:pt x="1926336" y="113157"/>
                </a:lnTo>
                <a:lnTo>
                  <a:pt x="1917442" y="69115"/>
                </a:lnTo>
                <a:lnTo>
                  <a:pt x="1893189" y="33147"/>
                </a:lnTo>
                <a:lnTo>
                  <a:pt x="1857220" y="8893"/>
                </a:lnTo>
                <a:lnTo>
                  <a:pt x="1813179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schemeClr val="bg1"/>
                </a:solidFill>
              </a:rPr>
              <a:t>              </a:t>
            </a:r>
            <a:r>
              <a:rPr lang="ru-RU" dirty="0"/>
              <a:t>10,8</a:t>
            </a:r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542276" y="3957828"/>
            <a:ext cx="1948180" cy="373380"/>
          </a:xfrm>
          <a:custGeom>
            <a:avLst/>
            <a:gdLst/>
            <a:ahLst/>
            <a:cxnLst/>
            <a:rect l="l" t="t" r="r" b="b"/>
            <a:pathLst>
              <a:path w="1948179" h="373379">
                <a:moveTo>
                  <a:pt x="1834515" y="0"/>
                </a:moveTo>
                <a:lnTo>
                  <a:pt x="113156" y="0"/>
                </a:lnTo>
                <a:lnTo>
                  <a:pt x="69115" y="8893"/>
                </a:lnTo>
                <a:lnTo>
                  <a:pt x="33147" y="33147"/>
                </a:lnTo>
                <a:lnTo>
                  <a:pt x="8893" y="69115"/>
                </a:lnTo>
                <a:lnTo>
                  <a:pt x="0" y="113157"/>
                </a:lnTo>
                <a:lnTo>
                  <a:pt x="0" y="260223"/>
                </a:lnTo>
                <a:lnTo>
                  <a:pt x="8893" y="304264"/>
                </a:lnTo>
                <a:lnTo>
                  <a:pt x="33147" y="340233"/>
                </a:lnTo>
                <a:lnTo>
                  <a:pt x="69115" y="364486"/>
                </a:lnTo>
                <a:lnTo>
                  <a:pt x="113156" y="373380"/>
                </a:lnTo>
                <a:lnTo>
                  <a:pt x="1834515" y="373380"/>
                </a:lnTo>
                <a:lnTo>
                  <a:pt x="1878556" y="364486"/>
                </a:lnTo>
                <a:lnTo>
                  <a:pt x="1914525" y="340233"/>
                </a:lnTo>
                <a:lnTo>
                  <a:pt x="1938778" y="304264"/>
                </a:lnTo>
                <a:lnTo>
                  <a:pt x="1947672" y="260223"/>
                </a:lnTo>
                <a:lnTo>
                  <a:pt x="1947672" y="113157"/>
                </a:lnTo>
                <a:lnTo>
                  <a:pt x="1938778" y="69115"/>
                </a:lnTo>
                <a:lnTo>
                  <a:pt x="1914525" y="33147"/>
                </a:lnTo>
                <a:lnTo>
                  <a:pt x="1878556" y="8893"/>
                </a:lnTo>
                <a:lnTo>
                  <a:pt x="1834515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/>
              <a:t>                   0,6</a:t>
            </a:r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448055" y="3957828"/>
            <a:ext cx="1971039" cy="373380"/>
          </a:xfrm>
          <a:custGeom>
            <a:avLst/>
            <a:gdLst/>
            <a:ahLst/>
            <a:cxnLst/>
            <a:rect l="l" t="t" r="r" b="b"/>
            <a:pathLst>
              <a:path w="1971039" h="373379">
                <a:moveTo>
                  <a:pt x="1857375" y="0"/>
                </a:moveTo>
                <a:lnTo>
                  <a:pt x="113156" y="0"/>
                </a:lnTo>
                <a:lnTo>
                  <a:pt x="69110" y="8893"/>
                </a:lnTo>
                <a:lnTo>
                  <a:pt x="33142" y="33147"/>
                </a:lnTo>
                <a:lnTo>
                  <a:pt x="8892" y="69115"/>
                </a:lnTo>
                <a:lnTo>
                  <a:pt x="0" y="113157"/>
                </a:lnTo>
                <a:lnTo>
                  <a:pt x="0" y="260223"/>
                </a:lnTo>
                <a:lnTo>
                  <a:pt x="8892" y="304264"/>
                </a:lnTo>
                <a:lnTo>
                  <a:pt x="33142" y="340233"/>
                </a:lnTo>
                <a:lnTo>
                  <a:pt x="69110" y="364486"/>
                </a:lnTo>
                <a:lnTo>
                  <a:pt x="113156" y="373380"/>
                </a:lnTo>
                <a:lnTo>
                  <a:pt x="1857375" y="373380"/>
                </a:lnTo>
                <a:lnTo>
                  <a:pt x="1901416" y="364486"/>
                </a:lnTo>
                <a:lnTo>
                  <a:pt x="1937385" y="340233"/>
                </a:lnTo>
                <a:lnTo>
                  <a:pt x="1961638" y="304264"/>
                </a:lnTo>
                <a:lnTo>
                  <a:pt x="1970532" y="260223"/>
                </a:lnTo>
                <a:lnTo>
                  <a:pt x="1970532" y="113157"/>
                </a:lnTo>
                <a:lnTo>
                  <a:pt x="1961638" y="69115"/>
                </a:lnTo>
                <a:lnTo>
                  <a:pt x="1937385" y="33147"/>
                </a:lnTo>
                <a:lnTo>
                  <a:pt x="1901416" y="8893"/>
                </a:lnTo>
                <a:lnTo>
                  <a:pt x="1857375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/>
              <a:t>                0,5</a:t>
            </a:r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7517892" y="4425696"/>
            <a:ext cx="1972310" cy="373380"/>
          </a:xfrm>
          <a:custGeom>
            <a:avLst/>
            <a:gdLst/>
            <a:ahLst/>
            <a:cxnLst/>
            <a:rect l="l" t="t" r="r" b="b"/>
            <a:pathLst>
              <a:path w="1972309" h="373379">
                <a:moveTo>
                  <a:pt x="1858899" y="0"/>
                </a:moveTo>
                <a:lnTo>
                  <a:pt x="113156" y="0"/>
                </a:lnTo>
                <a:lnTo>
                  <a:pt x="69115" y="8893"/>
                </a:lnTo>
                <a:lnTo>
                  <a:pt x="33147" y="33146"/>
                </a:lnTo>
                <a:lnTo>
                  <a:pt x="8893" y="69115"/>
                </a:lnTo>
                <a:lnTo>
                  <a:pt x="0" y="113156"/>
                </a:lnTo>
                <a:lnTo>
                  <a:pt x="0" y="260222"/>
                </a:lnTo>
                <a:lnTo>
                  <a:pt x="8893" y="304264"/>
                </a:lnTo>
                <a:lnTo>
                  <a:pt x="33147" y="340232"/>
                </a:lnTo>
                <a:lnTo>
                  <a:pt x="69115" y="364486"/>
                </a:lnTo>
                <a:lnTo>
                  <a:pt x="113156" y="373379"/>
                </a:lnTo>
                <a:lnTo>
                  <a:pt x="1858899" y="373379"/>
                </a:lnTo>
                <a:lnTo>
                  <a:pt x="1902940" y="364486"/>
                </a:lnTo>
                <a:lnTo>
                  <a:pt x="1938908" y="340232"/>
                </a:lnTo>
                <a:lnTo>
                  <a:pt x="1963162" y="304264"/>
                </a:lnTo>
                <a:lnTo>
                  <a:pt x="1972055" y="260222"/>
                </a:lnTo>
                <a:lnTo>
                  <a:pt x="1972055" y="113156"/>
                </a:lnTo>
                <a:lnTo>
                  <a:pt x="1963162" y="69115"/>
                </a:lnTo>
                <a:lnTo>
                  <a:pt x="1938908" y="33146"/>
                </a:lnTo>
                <a:lnTo>
                  <a:pt x="1902940" y="8893"/>
                </a:lnTo>
                <a:lnTo>
                  <a:pt x="1858899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/>
              <a:t>                   1,2</a:t>
            </a:r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448055" y="4425696"/>
            <a:ext cx="1950720" cy="373380"/>
          </a:xfrm>
          <a:custGeom>
            <a:avLst/>
            <a:gdLst/>
            <a:ahLst/>
            <a:cxnLst/>
            <a:rect l="l" t="t" r="r" b="b"/>
            <a:pathLst>
              <a:path w="1950720" h="373379">
                <a:moveTo>
                  <a:pt x="1837563" y="0"/>
                </a:moveTo>
                <a:lnTo>
                  <a:pt x="113156" y="0"/>
                </a:lnTo>
                <a:lnTo>
                  <a:pt x="69110" y="8893"/>
                </a:lnTo>
                <a:lnTo>
                  <a:pt x="33142" y="33146"/>
                </a:lnTo>
                <a:lnTo>
                  <a:pt x="8892" y="69115"/>
                </a:lnTo>
                <a:lnTo>
                  <a:pt x="0" y="113156"/>
                </a:lnTo>
                <a:lnTo>
                  <a:pt x="0" y="260222"/>
                </a:lnTo>
                <a:lnTo>
                  <a:pt x="8892" y="304264"/>
                </a:lnTo>
                <a:lnTo>
                  <a:pt x="33142" y="340232"/>
                </a:lnTo>
                <a:lnTo>
                  <a:pt x="69110" y="364486"/>
                </a:lnTo>
                <a:lnTo>
                  <a:pt x="113156" y="373379"/>
                </a:lnTo>
                <a:lnTo>
                  <a:pt x="1837563" y="373379"/>
                </a:lnTo>
                <a:lnTo>
                  <a:pt x="1881604" y="364486"/>
                </a:lnTo>
                <a:lnTo>
                  <a:pt x="1917573" y="340232"/>
                </a:lnTo>
                <a:lnTo>
                  <a:pt x="1941826" y="304264"/>
                </a:lnTo>
                <a:lnTo>
                  <a:pt x="1950720" y="260222"/>
                </a:lnTo>
                <a:lnTo>
                  <a:pt x="1950720" y="113156"/>
                </a:lnTo>
                <a:lnTo>
                  <a:pt x="1941826" y="69115"/>
                </a:lnTo>
                <a:lnTo>
                  <a:pt x="1917573" y="33146"/>
                </a:lnTo>
                <a:lnTo>
                  <a:pt x="1881604" y="8893"/>
                </a:lnTo>
                <a:lnTo>
                  <a:pt x="1837563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               </a:t>
            </a:r>
            <a:r>
              <a:rPr lang="ru-RU" dirty="0"/>
              <a:t>2,9</a:t>
            </a:r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7549895" y="4957571"/>
            <a:ext cx="1940560" cy="373380"/>
          </a:xfrm>
          <a:custGeom>
            <a:avLst/>
            <a:gdLst/>
            <a:ahLst/>
            <a:cxnLst/>
            <a:rect l="l" t="t" r="r" b="b"/>
            <a:pathLst>
              <a:path w="1940559" h="373379">
                <a:moveTo>
                  <a:pt x="1826895" y="0"/>
                </a:moveTo>
                <a:lnTo>
                  <a:pt x="113156" y="0"/>
                </a:lnTo>
                <a:lnTo>
                  <a:pt x="69115" y="8893"/>
                </a:lnTo>
                <a:lnTo>
                  <a:pt x="33147" y="33146"/>
                </a:lnTo>
                <a:lnTo>
                  <a:pt x="8893" y="69115"/>
                </a:lnTo>
                <a:lnTo>
                  <a:pt x="0" y="113156"/>
                </a:lnTo>
                <a:lnTo>
                  <a:pt x="0" y="260222"/>
                </a:lnTo>
                <a:lnTo>
                  <a:pt x="8893" y="304264"/>
                </a:lnTo>
                <a:lnTo>
                  <a:pt x="33147" y="340232"/>
                </a:lnTo>
                <a:lnTo>
                  <a:pt x="69115" y="364486"/>
                </a:lnTo>
                <a:lnTo>
                  <a:pt x="113156" y="373379"/>
                </a:lnTo>
                <a:lnTo>
                  <a:pt x="1826895" y="373379"/>
                </a:lnTo>
                <a:lnTo>
                  <a:pt x="1870936" y="364486"/>
                </a:lnTo>
                <a:lnTo>
                  <a:pt x="1906904" y="340232"/>
                </a:lnTo>
                <a:lnTo>
                  <a:pt x="1931158" y="304264"/>
                </a:lnTo>
                <a:lnTo>
                  <a:pt x="1940052" y="260222"/>
                </a:lnTo>
                <a:lnTo>
                  <a:pt x="1940052" y="113156"/>
                </a:lnTo>
                <a:lnTo>
                  <a:pt x="1931158" y="69115"/>
                </a:lnTo>
                <a:lnTo>
                  <a:pt x="1906904" y="33146"/>
                </a:lnTo>
                <a:lnTo>
                  <a:pt x="1870936" y="8893"/>
                </a:lnTo>
                <a:lnTo>
                  <a:pt x="1826895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/>
              <a:t>                  0,2</a:t>
            </a:r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448055" y="4957571"/>
            <a:ext cx="1946275" cy="373380"/>
          </a:xfrm>
          <a:custGeom>
            <a:avLst/>
            <a:gdLst/>
            <a:ahLst/>
            <a:cxnLst/>
            <a:rect l="l" t="t" r="r" b="b"/>
            <a:pathLst>
              <a:path w="1946275" h="373379">
                <a:moveTo>
                  <a:pt x="1832991" y="0"/>
                </a:moveTo>
                <a:lnTo>
                  <a:pt x="113169" y="0"/>
                </a:lnTo>
                <a:lnTo>
                  <a:pt x="69115" y="8893"/>
                </a:lnTo>
                <a:lnTo>
                  <a:pt x="33143" y="33146"/>
                </a:lnTo>
                <a:lnTo>
                  <a:pt x="8892" y="69115"/>
                </a:lnTo>
                <a:lnTo>
                  <a:pt x="0" y="113156"/>
                </a:lnTo>
                <a:lnTo>
                  <a:pt x="0" y="260222"/>
                </a:lnTo>
                <a:lnTo>
                  <a:pt x="8892" y="304264"/>
                </a:lnTo>
                <a:lnTo>
                  <a:pt x="33143" y="340232"/>
                </a:lnTo>
                <a:lnTo>
                  <a:pt x="69115" y="364486"/>
                </a:lnTo>
                <a:lnTo>
                  <a:pt x="113169" y="373379"/>
                </a:lnTo>
                <a:lnTo>
                  <a:pt x="1832991" y="373379"/>
                </a:lnTo>
                <a:lnTo>
                  <a:pt x="1877032" y="364486"/>
                </a:lnTo>
                <a:lnTo>
                  <a:pt x="1913001" y="340232"/>
                </a:lnTo>
                <a:lnTo>
                  <a:pt x="1937254" y="304264"/>
                </a:lnTo>
                <a:lnTo>
                  <a:pt x="1946148" y="260222"/>
                </a:lnTo>
                <a:lnTo>
                  <a:pt x="1946148" y="113156"/>
                </a:lnTo>
                <a:lnTo>
                  <a:pt x="1937254" y="69115"/>
                </a:lnTo>
                <a:lnTo>
                  <a:pt x="1913001" y="33146"/>
                </a:lnTo>
                <a:lnTo>
                  <a:pt x="1877032" y="8893"/>
                </a:lnTo>
                <a:lnTo>
                  <a:pt x="1832991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/>
              <a:t>    </a:t>
            </a:r>
            <a:r>
              <a:rPr lang="ru-RU" dirty="0">
                <a:solidFill>
                  <a:schemeClr val="bg1"/>
                </a:solidFill>
              </a:rPr>
              <a:t>            </a:t>
            </a:r>
            <a:r>
              <a:rPr lang="ru-RU" dirty="0"/>
              <a:t>0,2</a:t>
            </a:r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199132" y="4957571"/>
            <a:ext cx="5565775" cy="373380"/>
          </a:xfrm>
          <a:custGeom>
            <a:avLst/>
            <a:gdLst/>
            <a:ahLst/>
            <a:cxnLst/>
            <a:rect l="l" t="t" r="r" b="b"/>
            <a:pathLst>
              <a:path w="5565775" h="373379">
                <a:moveTo>
                  <a:pt x="5452491" y="0"/>
                </a:moveTo>
                <a:lnTo>
                  <a:pt x="113156" y="0"/>
                </a:lnTo>
                <a:lnTo>
                  <a:pt x="69115" y="8893"/>
                </a:lnTo>
                <a:lnTo>
                  <a:pt x="33146" y="33146"/>
                </a:lnTo>
                <a:lnTo>
                  <a:pt x="8893" y="69115"/>
                </a:lnTo>
                <a:lnTo>
                  <a:pt x="0" y="113156"/>
                </a:lnTo>
                <a:lnTo>
                  <a:pt x="0" y="260222"/>
                </a:lnTo>
                <a:lnTo>
                  <a:pt x="8893" y="304264"/>
                </a:lnTo>
                <a:lnTo>
                  <a:pt x="33146" y="340232"/>
                </a:lnTo>
                <a:lnTo>
                  <a:pt x="69115" y="364486"/>
                </a:lnTo>
                <a:lnTo>
                  <a:pt x="113156" y="373379"/>
                </a:lnTo>
                <a:lnTo>
                  <a:pt x="5452491" y="373379"/>
                </a:lnTo>
                <a:lnTo>
                  <a:pt x="5496532" y="364486"/>
                </a:lnTo>
                <a:lnTo>
                  <a:pt x="5532501" y="340232"/>
                </a:lnTo>
                <a:lnTo>
                  <a:pt x="5556754" y="304264"/>
                </a:lnTo>
                <a:lnTo>
                  <a:pt x="5565648" y="260222"/>
                </a:lnTo>
                <a:lnTo>
                  <a:pt x="5565648" y="113156"/>
                </a:lnTo>
                <a:lnTo>
                  <a:pt x="5556754" y="69115"/>
                </a:lnTo>
                <a:lnTo>
                  <a:pt x="5532501" y="33146"/>
                </a:lnTo>
                <a:lnTo>
                  <a:pt x="5496532" y="8893"/>
                </a:lnTo>
                <a:lnTo>
                  <a:pt x="545249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Государственная пошлина</a:t>
            </a:r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2167127" y="4425696"/>
            <a:ext cx="5573395" cy="373380"/>
          </a:xfrm>
          <a:custGeom>
            <a:avLst/>
            <a:gdLst/>
            <a:ahLst/>
            <a:cxnLst/>
            <a:rect l="l" t="t" r="r" b="b"/>
            <a:pathLst>
              <a:path w="5573395" h="373379">
                <a:moveTo>
                  <a:pt x="5460111" y="0"/>
                </a:moveTo>
                <a:lnTo>
                  <a:pt x="113157" y="0"/>
                </a:lnTo>
                <a:lnTo>
                  <a:pt x="69115" y="8893"/>
                </a:lnTo>
                <a:lnTo>
                  <a:pt x="33147" y="33146"/>
                </a:lnTo>
                <a:lnTo>
                  <a:pt x="8893" y="69115"/>
                </a:lnTo>
                <a:lnTo>
                  <a:pt x="0" y="113156"/>
                </a:lnTo>
                <a:lnTo>
                  <a:pt x="0" y="260222"/>
                </a:lnTo>
                <a:lnTo>
                  <a:pt x="8893" y="304264"/>
                </a:lnTo>
                <a:lnTo>
                  <a:pt x="33147" y="340232"/>
                </a:lnTo>
                <a:lnTo>
                  <a:pt x="69115" y="364486"/>
                </a:lnTo>
                <a:lnTo>
                  <a:pt x="113157" y="373379"/>
                </a:lnTo>
                <a:lnTo>
                  <a:pt x="5460111" y="373379"/>
                </a:lnTo>
                <a:lnTo>
                  <a:pt x="5504152" y="364486"/>
                </a:lnTo>
                <a:lnTo>
                  <a:pt x="5540121" y="340232"/>
                </a:lnTo>
                <a:lnTo>
                  <a:pt x="5564374" y="304264"/>
                </a:lnTo>
                <a:lnTo>
                  <a:pt x="5573268" y="260222"/>
                </a:lnTo>
                <a:lnTo>
                  <a:pt x="5573268" y="113156"/>
                </a:lnTo>
                <a:lnTo>
                  <a:pt x="5564374" y="69115"/>
                </a:lnTo>
                <a:lnTo>
                  <a:pt x="5540121" y="33146"/>
                </a:lnTo>
                <a:lnTo>
                  <a:pt x="5504152" y="8893"/>
                </a:lnTo>
                <a:lnTo>
                  <a:pt x="546011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  Патентная система налогообложения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03704" y="3957828"/>
            <a:ext cx="5547360" cy="373380"/>
          </a:xfrm>
          <a:custGeom>
            <a:avLst/>
            <a:gdLst/>
            <a:ahLst/>
            <a:cxnLst/>
            <a:rect l="l" t="t" r="r" b="b"/>
            <a:pathLst>
              <a:path w="5547359" h="373379">
                <a:moveTo>
                  <a:pt x="5434203" y="0"/>
                </a:moveTo>
                <a:lnTo>
                  <a:pt x="113156" y="0"/>
                </a:lnTo>
                <a:lnTo>
                  <a:pt x="69115" y="8893"/>
                </a:lnTo>
                <a:lnTo>
                  <a:pt x="33146" y="33147"/>
                </a:lnTo>
                <a:lnTo>
                  <a:pt x="8893" y="69115"/>
                </a:lnTo>
                <a:lnTo>
                  <a:pt x="0" y="113157"/>
                </a:lnTo>
                <a:lnTo>
                  <a:pt x="0" y="260223"/>
                </a:lnTo>
                <a:lnTo>
                  <a:pt x="8893" y="304264"/>
                </a:lnTo>
                <a:lnTo>
                  <a:pt x="33146" y="340233"/>
                </a:lnTo>
                <a:lnTo>
                  <a:pt x="69115" y="364486"/>
                </a:lnTo>
                <a:lnTo>
                  <a:pt x="113156" y="373380"/>
                </a:lnTo>
                <a:lnTo>
                  <a:pt x="5434203" y="373380"/>
                </a:lnTo>
                <a:lnTo>
                  <a:pt x="5478244" y="364486"/>
                </a:lnTo>
                <a:lnTo>
                  <a:pt x="5514213" y="340233"/>
                </a:lnTo>
                <a:lnTo>
                  <a:pt x="5538466" y="304264"/>
                </a:lnTo>
                <a:lnTo>
                  <a:pt x="5547360" y="260223"/>
                </a:lnTo>
                <a:lnTo>
                  <a:pt x="5547360" y="113157"/>
                </a:lnTo>
                <a:lnTo>
                  <a:pt x="5538466" y="69115"/>
                </a:lnTo>
                <a:lnTo>
                  <a:pt x="5514213" y="33147"/>
                </a:lnTo>
                <a:lnTo>
                  <a:pt x="5478244" y="8893"/>
                </a:lnTo>
                <a:lnTo>
                  <a:pt x="5434203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Единый сельскохозяйственный налог</a:t>
            </a:r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2180844" y="3357563"/>
            <a:ext cx="5549265" cy="428628"/>
          </a:xfrm>
          <a:custGeom>
            <a:avLst/>
            <a:gdLst/>
            <a:ahLst/>
            <a:cxnLst/>
            <a:rect l="l" t="t" r="r" b="b"/>
            <a:pathLst>
              <a:path w="5549265" h="634364">
                <a:moveTo>
                  <a:pt x="5356733" y="0"/>
                </a:moveTo>
                <a:lnTo>
                  <a:pt x="192150" y="0"/>
                </a:lnTo>
                <a:lnTo>
                  <a:pt x="148076" y="5072"/>
                </a:lnTo>
                <a:lnTo>
                  <a:pt x="107626" y="19521"/>
                </a:lnTo>
                <a:lnTo>
                  <a:pt x="71949" y="42197"/>
                </a:lnTo>
                <a:lnTo>
                  <a:pt x="42197" y="71949"/>
                </a:lnTo>
                <a:lnTo>
                  <a:pt x="19521" y="107626"/>
                </a:lnTo>
                <a:lnTo>
                  <a:pt x="5072" y="148076"/>
                </a:lnTo>
                <a:lnTo>
                  <a:pt x="0" y="192150"/>
                </a:lnTo>
                <a:lnTo>
                  <a:pt x="0" y="441832"/>
                </a:lnTo>
                <a:lnTo>
                  <a:pt x="5072" y="485907"/>
                </a:lnTo>
                <a:lnTo>
                  <a:pt x="19521" y="526357"/>
                </a:lnTo>
                <a:lnTo>
                  <a:pt x="42197" y="562034"/>
                </a:lnTo>
                <a:lnTo>
                  <a:pt x="71949" y="591786"/>
                </a:lnTo>
                <a:lnTo>
                  <a:pt x="107626" y="614462"/>
                </a:lnTo>
                <a:lnTo>
                  <a:pt x="148076" y="628911"/>
                </a:lnTo>
                <a:lnTo>
                  <a:pt x="192150" y="633984"/>
                </a:lnTo>
                <a:lnTo>
                  <a:pt x="5356733" y="633984"/>
                </a:lnTo>
                <a:lnTo>
                  <a:pt x="5400807" y="628911"/>
                </a:lnTo>
                <a:lnTo>
                  <a:pt x="5441257" y="614462"/>
                </a:lnTo>
                <a:lnTo>
                  <a:pt x="5476934" y="591786"/>
                </a:lnTo>
                <a:lnTo>
                  <a:pt x="5506686" y="562034"/>
                </a:lnTo>
                <a:lnTo>
                  <a:pt x="5529362" y="526357"/>
                </a:lnTo>
                <a:lnTo>
                  <a:pt x="5543811" y="485907"/>
                </a:lnTo>
                <a:lnTo>
                  <a:pt x="5548883" y="441832"/>
                </a:lnTo>
                <a:lnTo>
                  <a:pt x="5548883" y="192150"/>
                </a:lnTo>
                <a:lnTo>
                  <a:pt x="5543811" y="148076"/>
                </a:lnTo>
                <a:lnTo>
                  <a:pt x="5529362" y="107626"/>
                </a:lnTo>
                <a:lnTo>
                  <a:pt x="5506686" y="71949"/>
                </a:lnTo>
                <a:lnTo>
                  <a:pt x="5476934" y="42197"/>
                </a:lnTo>
                <a:lnTo>
                  <a:pt x="5441257" y="19521"/>
                </a:lnTo>
                <a:lnTo>
                  <a:pt x="5400807" y="5072"/>
                </a:lnTo>
                <a:lnTo>
                  <a:pt x="5356733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Упрощенная система налогообложения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67127" y="2689860"/>
            <a:ext cx="5554980" cy="373380"/>
          </a:xfrm>
          <a:custGeom>
            <a:avLst/>
            <a:gdLst/>
            <a:ahLst/>
            <a:cxnLst/>
            <a:rect l="l" t="t" r="r" b="b"/>
            <a:pathLst>
              <a:path w="5554980" h="373380">
                <a:moveTo>
                  <a:pt x="5441823" y="0"/>
                </a:moveTo>
                <a:lnTo>
                  <a:pt x="113157" y="0"/>
                </a:lnTo>
                <a:lnTo>
                  <a:pt x="69115" y="8893"/>
                </a:lnTo>
                <a:lnTo>
                  <a:pt x="33147" y="33147"/>
                </a:lnTo>
                <a:lnTo>
                  <a:pt x="8893" y="69115"/>
                </a:lnTo>
                <a:lnTo>
                  <a:pt x="0" y="113156"/>
                </a:lnTo>
                <a:lnTo>
                  <a:pt x="0" y="260223"/>
                </a:lnTo>
                <a:lnTo>
                  <a:pt x="8893" y="304264"/>
                </a:lnTo>
                <a:lnTo>
                  <a:pt x="33147" y="340232"/>
                </a:lnTo>
                <a:lnTo>
                  <a:pt x="69115" y="364486"/>
                </a:lnTo>
                <a:lnTo>
                  <a:pt x="113157" y="373379"/>
                </a:lnTo>
                <a:lnTo>
                  <a:pt x="5441823" y="373379"/>
                </a:lnTo>
                <a:lnTo>
                  <a:pt x="5485864" y="364486"/>
                </a:lnTo>
                <a:lnTo>
                  <a:pt x="5521833" y="340232"/>
                </a:lnTo>
                <a:lnTo>
                  <a:pt x="5546086" y="304264"/>
                </a:lnTo>
                <a:lnTo>
                  <a:pt x="5554980" y="260223"/>
                </a:lnTo>
                <a:lnTo>
                  <a:pt x="5554980" y="113156"/>
                </a:lnTo>
                <a:lnTo>
                  <a:pt x="5546086" y="69115"/>
                </a:lnTo>
                <a:lnTo>
                  <a:pt x="5521833" y="33147"/>
                </a:lnTo>
                <a:lnTo>
                  <a:pt x="5485864" y="8893"/>
                </a:lnTo>
                <a:lnTo>
                  <a:pt x="5441823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/>
              <a:t>   </a:t>
            </a:r>
            <a:r>
              <a:rPr lang="ru-RU" dirty="0">
                <a:solidFill>
                  <a:schemeClr val="bg1"/>
                </a:solidFill>
              </a:rPr>
              <a:t>Акцизы на дизельное топливо, масла и бензин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76809"/>
            <a:ext cx="3670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Структура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налоговых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доходов </a:t>
            </a:r>
            <a:r>
              <a:rPr spc="-15" dirty="0">
                <a:solidFill>
                  <a:srgbClr val="000000"/>
                </a:solidFill>
              </a:rPr>
              <a:t> местного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бюджета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(млн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рублей)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03851" y="1249680"/>
            <a:ext cx="7388859" cy="809625"/>
            <a:chOff x="403851" y="1249680"/>
            <a:chExt cx="7388859" cy="809625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1205" y="1360751"/>
              <a:ext cx="5651021" cy="5581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6807" y="1383804"/>
              <a:ext cx="3099816" cy="5821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85416" y="1367028"/>
              <a:ext cx="5567680" cy="474345"/>
            </a:xfrm>
            <a:custGeom>
              <a:avLst/>
              <a:gdLst/>
              <a:ahLst/>
              <a:cxnLst/>
              <a:rect l="l" t="t" r="r" b="b"/>
              <a:pathLst>
                <a:path w="5567680" h="474344">
                  <a:moveTo>
                    <a:pt x="5423534" y="0"/>
                  </a:moveTo>
                  <a:lnTo>
                    <a:pt x="143636" y="0"/>
                  </a:lnTo>
                  <a:lnTo>
                    <a:pt x="98218" y="7318"/>
                  </a:lnTo>
                  <a:lnTo>
                    <a:pt x="58786" y="27700"/>
                  </a:lnTo>
                  <a:lnTo>
                    <a:pt x="27700" y="58786"/>
                  </a:lnTo>
                  <a:lnTo>
                    <a:pt x="7318" y="98218"/>
                  </a:lnTo>
                  <a:lnTo>
                    <a:pt x="0" y="143637"/>
                  </a:lnTo>
                  <a:lnTo>
                    <a:pt x="0" y="330326"/>
                  </a:lnTo>
                  <a:lnTo>
                    <a:pt x="7318" y="375745"/>
                  </a:lnTo>
                  <a:lnTo>
                    <a:pt x="27700" y="415177"/>
                  </a:lnTo>
                  <a:lnTo>
                    <a:pt x="58786" y="446263"/>
                  </a:lnTo>
                  <a:lnTo>
                    <a:pt x="98218" y="466645"/>
                  </a:lnTo>
                  <a:lnTo>
                    <a:pt x="143636" y="473963"/>
                  </a:lnTo>
                  <a:lnTo>
                    <a:pt x="5423534" y="473963"/>
                  </a:lnTo>
                  <a:lnTo>
                    <a:pt x="5468953" y="466645"/>
                  </a:lnTo>
                  <a:lnTo>
                    <a:pt x="5508385" y="446263"/>
                  </a:lnTo>
                  <a:lnTo>
                    <a:pt x="5539471" y="415177"/>
                  </a:lnTo>
                  <a:lnTo>
                    <a:pt x="5559853" y="375745"/>
                  </a:lnTo>
                  <a:lnTo>
                    <a:pt x="5567172" y="330326"/>
                  </a:lnTo>
                  <a:lnTo>
                    <a:pt x="5567172" y="143637"/>
                  </a:lnTo>
                  <a:lnTo>
                    <a:pt x="5559853" y="98218"/>
                  </a:lnTo>
                  <a:lnTo>
                    <a:pt x="5539471" y="58786"/>
                  </a:lnTo>
                  <a:lnTo>
                    <a:pt x="5508385" y="27700"/>
                  </a:lnTo>
                  <a:lnTo>
                    <a:pt x="5468953" y="7318"/>
                  </a:lnTo>
                  <a:lnTo>
                    <a:pt x="542353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pPr algn="ctr">
                <a:lnSpc>
                  <a:spcPct val="150000"/>
                </a:lnSpc>
              </a:pPr>
              <a:r>
                <a:rPr lang="ru-RU" dirty="0"/>
                <a:t>       </a:t>
              </a:r>
              <a:r>
                <a:rPr lang="ru-RU" dirty="0">
                  <a:solidFill>
                    <a:schemeClr val="bg1"/>
                  </a:solidFill>
                </a:rPr>
                <a:t>Всего налоговых доходов</a:t>
              </a:r>
              <a:endParaRPr dirty="0">
                <a:solidFill>
                  <a:schemeClr val="bg1"/>
                </a:solidFill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851" y="1252671"/>
              <a:ext cx="1671844" cy="7834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723" y="1286256"/>
              <a:ext cx="797064" cy="7726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8055" y="1249680"/>
              <a:ext cx="1588135" cy="708660"/>
            </a:xfrm>
            <a:custGeom>
              <a:avLst/>
              <a:gdLst/>
              <a:ahLst/>
              <a:cxnLst/>
              <a:rect l="l" t="t" r="r" b="b"/>
              <a:pathLst>
                <a:path w="1588135" h="708660">
                  <a:moveTo>
                    <a:pt x="1373251" y="0"/>
                  </a:moveTo>
                  <a:lnTo>
                    <a:pt x="214782" y="0"/>
                  </a:lnTo>
                  <a:lnTo>
                    <a:pt x="165535" y="5671"/>
                  </a:lnTo>
                  <a:lnTo>
                    <a:pt x="120327" y="21826"/>
                  </a:lnTo>
                  <a:lnTo>
                    <a:pt x="80448" y="47176"/>
                  </a:lnTo>
                  <a:lnTo>
                    <a:pt x="47186" y="80432"/>
                  </a:lnTo>
                  <a:lnTo>
                    <a:pt x="21831" y="120307"/>
                  </a:lnTo>
                  <a:lnTo>
                    <a:pt x="5672" y="165511"/>
                  </a:lnTo>
                  <a:lnTo>
                    <a:pt x="0" y="214757"/>
                  </a:lnTo>
                  <a:lnTo>
                    <a:pt x="0" y="493903"/>
                  </a:lnTo>
                  <a:lnTo>
                    <a:pt x="5672" y="543148"/>
                  </a:lnTo>
                  <a:lnTo>
                    <a:pt x="21831" y="588352"/>
                  </a:lnTo>
                  <a:lnTo>
                    <a:pt x="47186" y="628227"/>
                  </a:lnTo>
                  <a:lnTo>
                    <a:pt x="80448" y="661483"/>
                  </a:lnTo>
                  <a:lnTo>
                    <a:pt x="120327" y="686833"/>
                  </a:lnTo>
                  <a:lnTo>
                    <a:pt x="165535" y="702988"/>
                  </a:lnTo>
                  <a:lnTo>
                    <a:pt x="214782" y="708660"/>
                  </a:lnTo>
                  <a:lnTo>
                    <a:pt x="1373251" y="708660"/>
                  </a:lnTo>
                  <a:lnTo>
                    <a:pt x="1422496" y="702988"/>
                  </a:lnTo>
                  <a:lnTo>
                    <a:pt x="1467700" y="686833"/>
                  </a:lnTo>
                  <a:lnTo>
                    <a:pt x="1507575" y="661483"/>
                  </a:lnTo>
                  <a:lnTo>
                    <a:pt x="1540831" y="628227"/>
                  </a:lnTo>
                  <a:lnTo>
                    <a:pt x="1566181" y="588352"/>
                  </a:lnTo>
                  <a:lnTo>
                    <a:pt x="1582336" y="543148"/>
                  </a:lnTo>
                  <a:lnTo>
                    <a:pt x="1588008" y="493903"/>
                  </a:lnTo>
                  <a:lnTo>
                    <a:pt x="1588008" y="214757"/>
                  </a:lnTo>
                  <a:lnTo>
                    <a:pt x="1582336" y="165511"/>
                  </a:lnTo>
                  <a:lnTo>
                    <a:pt x="1566181" y="120307"/>
                  </a:lnTo>
                  <a:lnTo>
                    <a:pt x="1540831" y="80432"/>
                  </a:lnTo>
                  <a:lnTo>
                    <a:pt x="1507575" y="47176"/>
                  </a:lnTo>
                  <a:lnTo>
                    <a:pt x="1467700" y="21826"/>
                  </a:lnTo>
                  <a:lnTo>
                    <a:pt x="1422496" y="5671"/>
                  </a:lnTo>
                  <a:lnTo>
                    <a:pt x="137325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03198" y="1343405"/>
            <a:ext cx="476884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2022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139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857735" y="1249680"/>
            <a:ext cx="1671955" cy="809625"/>
            <a:chOff x="7857735" y="1249680"/>
            <a:chExt cx="1671955" cy="809625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12" name="object 1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7735" y="1252671"/>
              <a:ext cx="1671844" cy="783426"/>
            </a:xfrm>
            <a:prstGeom prst="rect">
              <a:avLst/>
            </a:prstGeom>
            <a:grpFill/>
          </p:spPr>
        </p:pic>
        <p:pic>
          <p:nvPicPr>
            <p:cNvPr id="13" name="object 1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5132" y="1286256"/>
              <a:ext cx="797064" cy="772668"/>
            </a:xfrm>
            <a:prstGeom prst="rect">
              <a:avLst/>
            </a:prstGeom>
            <a:grpFill/>
          </p:spPr>
        </p:pic>
        <p:sp>
          <p:nvSpPr>
            <p:cNvPr id="14" name="object 14"/>
            <p:cNvSpPr/>
            <p:nvPr/>
          </p:nvSpPr>
          <p:spPr>
            <a:xfrm>
              <a:off x="7901940" y="1249680"/>
              <a:ext cx="1588135" cy="708660"/>
            </a:xfrm>
            <a:custGeom>
              <a:avLst/>
              <a:gdLst/>
              <a:ahLst/>
              <a:cxnLst/>
              <a:rect l="l" t="t" r="r" b="b"/>
              <a:pathLst>
                <a:path w="1588134" h="708660">
                  <a:moveTo>
                    <a:pt x="1373251" y="0"/>
                  </a:moveTo>
                  <a:lnTo>
                    <a:pt x="214756" y="0"/>
                  </a:lnTo>
                  <a:lnTo>
                    <a:pt x="165511" y="5671"/>
                  </a:lnTo>
                  <a:lnTo>
                    <a:pt x="120307" y="21826"/>
                  </a:lnTo>
                  <a:lnTo>
                    <a:pt x="80432" y="47176"/>
                  </a:lnTo>
                  <a:lnTo>
                    <a:pt x="47176" y="80432"/>
                  </a:lnTo>
                  <a:lnTo>
                    <a:pt x="21826" y="120307"/>
                  </a:lnTo>
                  <a:lnTo>
                    <a:pt x="5671" y="165511"/>
                  </a:lnTo>
                  <a:lnTo>
                    <a:pt x="0" y="214757"/>
                  </a:lnTo>
                  <a:lnTo>
                    <a:pt x="0" y="493903"/>
                  </a:lnTo>
                  <a:lnTo>
                    <a:pt x="5671" y="543148"/>
                  </a:lnTo>
                  <a:lnTo>
                    <a:pt x="21826" y="588352"/>
                  </a:lnTo>
                  <a:lnTo>
                    <a:pt x="47176" y="628227"/>
                  </a:lnTo>
                  <a:lnTo>
                    <a:pt x="80432" y="661483"/>
                  </a:lnTo>
                  <a:lnTo>
                    <a:pt x="120307" y="686833"/>
                  </a:lnTo>
                  <a:lnTo>
                    <a:pt x="165511" y="702988"/>
                  </a:lnTo>
                  <a:lnTo>
                    <a:pt x="214756" y="708660"/>
                  </a:lnTo>
                  <a:lnTo>
                    <a:pt x="1373251" y="708660"/>
                  </a:lnTo>
                  <a:lnTo>
                    <a:pt x="1422496" y="702988"/>
                  </a:lnTo>
                  <a:lnTo>
                    <a:pt x="1467700" y="686833"/>
                  </a:lnTo>
                  <a:lnTo>
                    <a:pt x="1507575" y="661483"/>
                  </a:lnTo>
                  <a:lnTo>
                    <a:pt x="1540831" y="628227"/>
                  </a:lnTo>
                  <a:lnTo>
                    <a:pt x="1566181" y="588352"/>
                  </a:lnTo>
                  <a:lnTo>
                    <a:pt x="1582336" y="543148"/>
                  </a:lnTo>
                  <a:lnTo>
                    <a:pt x="1588007" y="493903"/>
                  </a:lnTo>
                  <a:lnTo>
                    <a:pt x="1588007" y="214757"/>
                  </a:lnTo>
                  <a:lnTo>
                    <a:pt x="1582336" y="165511"/>
                  </a:lnTo>
                  <a:lnTo>
                    <a:pt x="1566181" y="120307"/>
                  </a:lnTo>
                  <a:lnTo>
                    <a:pt x="1540831" y="80432"/>
                  </a:lnTo>
                  <a:lnTo>
                    <a:pt x="1507575" y="47176"/>
                  </a:lnTo>
                  <a:lnTo>
                    <a:pt x="1467700" y="21826"/>
                  </a:lnTo>
                  <a:lnTo>
                    <a:pt x="1422496" y="5671"/>
                  </a:lnTo>
                  <a:lnTo>
                    <a:pt x="137325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382024" y="1343405"/>
            <a:ext cx="64294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3                    150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918525" y="1415605"/>
            <a:ext cx="6107430" cy="418465"/>
            <a:chOff x="1918525" y="1415605"/>
            <a:chExt cx="6107430" cy="418465"/>
          </a:xfrm>
        </p:grpSpPr>
        <p:sp>
          <p:nvSpPr>
            <p:cNvPr id="18" name="object 18"/>
            <p:cNvSpPr/>
            <p:nvPr/>
          </p:nvSpPr>
          <p:spPr>
            <a:xfrm>
              <a:off x="1923288" y="1420367"/>
              <a:ext cx="472440" cy="367665"/>
            </a:xfrm>
            <a:custGeom>
              <a:avLst/>
              <a:gdLst/>
              <a:ahLst/>
              <a:cxnLst/>
              <a:rect l="l" t="t" r="r" b="b"/>
              <a:pathLst>
                <a:path w="472439" h="367664">
                  <a:moveTo>
                    <a:pt x="472439" y="91821"/>
                  </a:moveTo>
                  <a:lnTo>
                    <a:pt x="461010" y="91821"/>
                  </a:lnTo>
                  <a:lnTo>
                    <a:pt x="461010" y="275463"/>
                  </a:lnTo>
                  <a:lnTo>
                    <a:pt x="472439" y="275463"/>
                  </a:lnTo>
                  <a:lnTo>
                    <a:pt x="472439" y="91821"/>
                  </a:lnTo>
                  <a:close/>
                </a:path>
                <a:path w="472439" h="367664">
                  <a:moveTo>
                    <a:pt x="449453" y="91821"/>
                  </a:moveTo>
                  <a:lnTo>
                    <a:pt x="426466" y="91821"/>
                  </a:lnTo>
                  <a:lnTo>
                    <a:pt x="426466" y="275463"/>
                  </a:lnTo>
                  <a:lnTo>
                    <a:pt x="449453" y="275463"/>
                  </a:lnTo>
                  <a:lnTo>
                    <a:pt x="449453" y="91821"/>
                  </a:lnTo>
                  <a:close/>
                </a:path>
                <a:path w="472439" h="367664">
                  <a:moveTo>
                    <a:pt x="183642" y="0"/>
                  </a:moveTo>
                  <a:lnTo>
                    <a:pt x="0" y="183642"/>
                  </a:lnTo>
                  <a:lnTo>
                    <a:pt x="183642" y="367284"/>
                  </a:lnTo>
                  <a:lnTo>
                    <a:pt x="183642" y="275463"/>
                  </a:lnTo>
                  <a:lnTo>
                    <a:pt x="415036" y="275463"/>
                  </a:lnTo>
                  <a:lnTo>
                    <a:pt x="415036" y="91821"/>
                  </a:lnTo>
                  <a:lnTo>
                    <a:pt x="183642" y="91821"/>
                  </a:lnTo>
                  <a:lnTo>
                    <a:pt x="183642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923288" y="1420367"/>
              <a:ext cx="415290" cy="367665"/>
            </a:xfrm>
            <a:custGeom>
              <a:avLst/>
              <a:gdLst/>
              <a:ahLst/>
              <a:cxnLst/>
              <a:rect l="l" t="t" r="r" b="b"/>
              <a:pathLst>
                <a:path w="415289" h="367664">
                  <a:moveTo>
                    <a:pt x="415036" y="91821"/>
                  </a:moveTo>
                  <a:lnTo>
                    <a:pt x="183642" y="91821"/>
                  </a:lnTo>
                  <a:lnTo>
                    <a:pt x="183642" y="0"/>
                  </a:lnTo>
                  <a:lnTo>
                    <a:pt x="0" y="183642"/>
                  </a:lnTo>
                  <a:lnTo>
                    <a:pt x="183642" y="367284"/>
                  </a:lnTo>
                  <a:lnTo>
                    <a:pt x="183642" y="275463"/>
                  </a:lnTo>
                  <a:lnTo>
                    <a:pt x="415036" y="275463"/>
                  </a:lnTo>
                  <a:lnTo>
                    <a:pt x="415036" y="91821"/>
                  </a:lnTo>
                  <a:close/>
                </a:path>
              </a:pathLst>
            </a:custGeom>
            <a:ln w="9525">
              <a:solidFill>
                <a:srgbClr val="60889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548372" y="1461515"/>
              <a:ext cx="472440" cy="367665"/>
            </a:xfrm>
            <a:custGeom>
              <a:avLst/>
              <a:gdLst/>
              <a:ahLst/>
              <a:cxnLst/>
              <a:rect l="l" t="t" r="r" b="b"/>
              <a:pathLst>
                <a:path w="472440" h="367664">
                  <a:moveTo>
                    <a:pt x="11429" y="91821"/>
                  </a:moveTo>
                  <a:lnTo>
                    <a:pt x="0" y="91821"/>
                  </a:lnTo>
                  <a:lnTo>
                    <a:pt x="0" y="275463"/>
                  </a:lnTo>
                  <a:lnTo>
                    <a:pt x="11429" y="275463"/>
                  </a:lnTo>
                  <a:lnTo>
                    <a:pt x="11429" y="91821"/>
                  </a:lnTo>
                  <a:close/>
                </a:path>
                <a:path w="472440" h="367664">
                  <a:moveTo>
                    <a:pt x="45847" y="91821"/>
                  </a:moveTo>
                  <a:lnTo>
                    <a:pt x="22986" y="91821"/>
                  </a:lnTo>
                  <a:lnTo>
                    <a:pt x="22986" y="275463"/>
                  </a:lnTo>
                  <a:lnTo>
                    <a:pt x="45847" y="275463"/>
                  </a:lnTo>
                  <a:lnTo>
                    <a:pt x="45847" y="91821"/>
                  </a:lnTo>
                  <a:close/>
                </a:path>
                <a:path w="472440" h="367664">
                  <a:moveTo>
                    <a:pt x="288798" y="0"/>
                  </a:moveTo>
                  <a:lnTo>
                    <a:pt x="288798" y="91821"/>
                  </a:lnTo>
                  <a:lnTo>
                    <a:pt x="57403" y="91821"/>
                  </a:lnTo>
                  <a:lnTo>
                    <a:pt x="57403" y="275463"/>
                  </a:lnTo>
                  <a:lnTo>
                    <a:pt x="288798" y="275463"/>
                  </a:lnTo>
                  <a:lnTo>
                    <a:pt x="288798" y="367284"/>
                  </a:lnTo>
                  <a:lnTo>
                    <a:pt x="472439" y="183642"/>
                  </a:lnTo>
                  <a:lnTo>
                    <a:pt x="288798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548372" y="1461515"/>
              <a:ext cx="472440" cy="367665"/>
            </a:xfrm>
            <a:custGeom>
              <a:avLst/>
              <a:gdLst/>
              <a:ahLst/>
              <a:cxnLst/>
              <a:rect l="l" t="t" r="r" b="b"/>
              <a:pathLst>
                <a:path w="472440" h="367664">
                  <a:moveTo>
                    <a:pt x="0" y="91821"/>
                  </a:moveTo>
                  <a:lnTo>
                    <a:pt x="11429" y="91821"/>
                  </a:lnTo>
                  <a:lnTo>
                    <a:pt x="11429" y="275463"/>
                  </a:lnTo>
                  <a:lnTo>
                    <a:pt x="0" y="275463"/>
                  </a:lnTo>
                  <a:lnTo>
                    <a:pt x="0" y="91821"/>
                  </a:lnTo>
                  <a:close/>
                </a:path>
                <a:path w="472440" h="367664">
                  <a:moveTo>
                    <a:pt x="22986" y="91821"/>
                  </a:moveTo>
                  <a:lnTo>
                    <a:pt x="45847" y="91821"/>
                  </a:lnTo>
                  <a:lnTo>
                    <a:pt x="45847" y="275463"/>
                  </a:lnTo>
                  <a:lnTo>
                    <a:pt x="22986" y="275463"/>
                  </a:lnTo>
                  <a:lnTo>
                    <a:pt x="22986" y="91821"/>
                  </a:lnTo>
                  <a:close/>
                </a:path>
                <a:path w="472440" h="367664">
                  <a:moveTo>
                    <a:pt x="57403" y="91821"/>
                  </a:moveTo>
                  <a:lnTo>
                    <a:pt x="288798" y="91821"/>
                  </a:lnTo>
                  <a:lnTo>
                    <a:pt x="288798" y="0"/>
                  </a:lnTo>
                  <a:lnTo>
                    <a:pt x="472439" y="183642"/>
                  </a:lnTo>
                  <a:lnTo>
                    <a:pt x="288798" y="367284"/>
                  </a:lnTo>
                  <a:lnTo>
                    <a:pt x="288798" y="275463"/>
                  </a:lnTo>
                  <a:lnTo>
                    <a:pt x="57403" y="275463"/>
                  </a:lnTo>
                  <a:lnTo>
                    <a:pt x="57403" y="91821"/>
                  </a:lnTo>
                  <a:close/>
                </a:path>
              </a:pathLst>
            </a:custGeom>
            <a:ln w="9525">
              <a:solidFill>
                <a:srgbClr val="60889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2" name="object 42"/>
          <p:cNvSpPr/>
          <p:nvPr/>
        </p:nvSpPr>
        <p:spPr>
          <a:xfrm>
            <a:off x="452406" y="2143116"/>
            <a:ext cx="1785950" cy="388248"/>
          </a:xfrm>
          <a:custGeom>
            <a:avLst/>
            <a:gdLst/>
            <a:ahLst/>
            <a:cxnLst/>
            <a:rect l="l" t="t" r="r" b="b"/>
            <a:pathLst>
              <a:path w="1938655" h="373380">
                <a:moveTo>
                  <a:pt x="1825370" y="0"/>
                </a:moveTo>
                <a:lnTo>
                  <a:pt x="113169" y="0"/>
                </a:lnTo>
                <a:lnTo>
                  <a:pt x="69115" y="8893"/>
                </a:lnTo>
                <a:lnTo>
                  <a:pt x="33143" y="33147"/>
                </a:lnTo>
                <a:lnTo>
                  <a:pt x="8892" y="69115"/>
                </a:lnTo>
                <a:lnTo>
                  <a:pt x="0" y="113156"/>
                </a:lnTo>
                <a:lnTo>
                  <a:pt x="0" y="260223"/>
                </a:lnTo>
                <a:lnTo>
                  <a:pt x="8892" y="304264"/>
                </a:lnTo>
                <a:lnTo>
                  <a:pt x="33143" y="340232"/>
                </a:lnTo>
                <a:lnTo>
                  <a:pt x="69115" y="364486"/>
                </a:lnTo>
                <a:lnTo>
                  <a:pt x="113169" y="373379"/>
                </a:lnTo>
                <a:lnTo>
                  <a:pt x="1825370" y="373379"/>
                </a:lnTo>
                <a:lnTo>
                  <a:pt x="1869412" y="364486"/>
                </a:lnTo>
                <a:lnTo>
                  <a:pt x="1905381" y="340232"/>
                </a:lnTo>
                <a:lnTo>
                  <a:pt x="1929634" y="304264"/>
                </a:lnTo>
                <a:lnTo>
                  <a:pt x="1938527" y="260223"/>
                </a:lnTo>
                <a:lnTo>
                  <a:pt x="1938527" y="113156"/>
                </a:lnTo>
                <a:lnTo>
                  <a:pt x="1929634" y="69115"/>
                </a:lnTo>
                <a:lnTo>
                  <a:pt x="1905381" y="33147"/>
                </a:lnTo>
                <a:lnTo>
                  <a:pt x="1869412" y="8893"/>
                </a:lnTo>
                <a:lnTo>
                  <a:pt x="1825370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/>
              <a:t>124,1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549895" y="2157983"/>
            <a:ext cx="1940560" cy="373380"/>
          </a:xfrm>
          <a:custGeom>
            <a:avLst/>
            <a:gdLst/>
            <a:ahLst/>
            <a:cxnLst/>
            <a:rect l="l" t="t" r="r" b="b"/>
            <a:pathLst>
              <a:path w="1940559" h="373380">
                <a:moveTo>
                  <a:pt x="1826895" y="0"/>
                </a:moveTo>
                <a:lnTo>
                  <a:pt x="113156" y="0"/>
                </a:lnTo>
                <a:lnTo>
                  <a:pt x="69115" y="8893"/>
                </a:lnTo>
                <a:lnTo>
                  <a:pt x="33147" y="33147"/>
                </a:lnTo>
                <a:lnTo>
                  <a:pt x="8893" y="69115"/>
                </a:lnTo>
                <a:lnTo>
                  <a:pt x="0" y="113156"/>
                </a:lnTo>
                <a:lnTo>
                  <a:pt x="0" y="260223"/>
                </a:lnTo>
                <a:lnTo>
                  <a:pt x="8893" y="304264"/>
                </a:lnTo>
                <a:lnTo>
                  <a:pt x="33147" y="340232"/>
                </a:lnTo>
                <a:lnTo>
                  <a:pt x="69115" y="364486"/>
                </a:lnTo>
                <a:lnTo>
                  <a:pt x="113156" y="373379"/>
                </a:lnTo>
                <a:lnTo>
                  <a:pt x="1826895" y="373379"/>
                </a:lnTo>
                <a:lnTo>
                  <a:pt x="1870936" y="364486"/>
                </a:lnTo>
                <a:lnTo>
                  <a:pt x="1906904" y="340232"/>
                </a:lnTo>
                <a:lnTo>
                  <a:pt x="1931158" y="304264"/>
                </a:lnTo>
                <a:lnTo>
                  <a:pt x="1940052" y="260223"/>
                </a:lnTo>
                <a:lnTo>
                  <a:pt x="1940052" y="113156"/>
                </a:lnTo>
                <a:lnTo>
                  <a:pt x="1931158" y="69115"/>
                </a:lnTo>
                <a:lnTo>
                  <a:pt x="1906904" y="33147"/>
                </a:lnTo>
                <a:lnTo>
                  <a:pt x="1870936" y="8893"/>
                </a:lnTo>
                <a:lnTo>
                  <a:pt x="1826895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/>
              <a:t>                 134,3</a:t>
            </a:r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2166918" y="2143116"/>
            <a:ext cx="5562809" cy="388247"/>
          </a:xfrm>
          <a:custGeom>
            <a:avLst/>
            <a:gdLst/>
            <a:ahLst/>
            <a:cxnLst/>
            <a:rect l="l" t="t" r="r" b="b"/>
            <a:pathLst>
              <a:path w="5562600" h="373380">
                <a:moveTo>
                  <a:pt x="5449443" y="0"/>
                </a:moveTo>
                <a:lnTo>
                  <a:pt x="113157" y="0"/>
                </a:lnTo>
                <a:lnTo>
                  <a:pt x="69115" y="8893"/>
                </a:lnTo>
                <a:lnTo>
                  <a:pt x="33147" y="33147"/>
                </a:lnTo>
                <a:lnTo>
                  <a:pt x="8893" y="69115"/>
                </a:lnTo>
                <a:lnTo>
                  <a:pt x="0" y="113156"/>
                </a:lnTo>
                <a:lnTo>
                  <a:pt x="0" y="260223"/>
                </a:lnTo>
                <a:lnTo>
                  <a:pt x="8893" y="304264"/>
                </a:lnTo>
                <a:lnTo>
                  <a:pt x="33147" y="340232"/>
                </a:lnTo>
                <a:lnTo>
                  <a:pt x="69115" y="364486"/>
                </a:lnTo>
                <a:lnTo>
                  <a:pt x="113157" y="373379"/>
                </a:lnTo>
                <a:lnTo>
                  <a:pt x="5449443" y="373379"/>
                </a:lnTo>
                <a:lnTo>
                  <a:pt x="5493484" y="364486"/>
                </a:lnTo>
                <a:lnTo>
                  <a:pt x="5529453" y="340232"/>
                </a:lnTo>
                <a:lnTo>
                  <a:pt x="5553706" y="304264"/>
                </a:lnTo>
                <a:lnTo>
                  <a:pt x="5562600" y="260223"/>
                </a:lnTo>
                <a:lnTo>
                  <a:pt x="5562600" y="113156"/>
                </a:lnTo>
                <a:lnTo>
                  <a:pt x="5553706" y="69115"/>
                </a:lnTo>
                <a:lnTo>
                  <a:pt x="5529453" y="33147"/>
                </a:lnTo>
                <a:lnTo>
                  <a:pt x="5493484" y="8893"/>
                </a:lnTo>
                <a:lnTo>
                  <a:pt x="5449443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       Налог на доходы физических лиц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1" name="object 40">
            <a:extLst>
              <a:ext uri="{FF2B5EF4-FFF2-40B4-BE49-F238E27FC236}">
                <a16:creationId xmlns:a16="http://schemas.microsoft.com/office/drawing/2014/main" id="{8A3C61C5-ABAF-4372-A317-BD1332CA727F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16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017" y="404240"/>
            <a:ext cx="37941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Структура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неналоговых </a:t>
            </a:r>
            <a:r>
              <a:rPr spc="-20" dirty="0">
                <a:solidFill>
                  <a:srgbClr val="000000"/>
                </a:solidFill>
              </a:rPr>
              <a:t>доходов </a:t>
            </a:r>
            <a:r>
              <a:rPr spc="-484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местного</a:t>
            </a:r>
            <a:r>
              <a:rPr spc="4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бюджета</a:t>
            </a:r>
            <a:r>
              <a:rPr spc="5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(млн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рублей)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04631" y="1357883"/>
            <a:ext cx="5634355" cy="586740"/>
            <a:chOff x="2104631" y="1357883"/>
            <a:chExt cx="5634355" cy="58674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4631" y="1360657"/>
              <a:ext cx="5634252" cy="5231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4595" y="1362468"/>
              <a:ext cx="3354324" cy="5821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48839" y="1357883"/>
              <a:ext cx="5550535" cy="448309"/>
            </a:xfrm>
            <a:custGeom>
              <a:avLst/>
              <a:gdLst/>
              <a:ahLst/>
              <a:cxnLst/>
              <a:rect l="l" t="t" r="r" b="b"/>
              <a:pathLst>
                <a:path w="5550534" h="448310">
                  <a:moveTo>
                    <a:pt x="5414645" y="0"/>
                  </a:moveTo>
                  <a:lnTo>
                    <a:pt x="135762" y="0"/>
                  </a:lnTo>
                  <a:lnTo>
                    <a:pt x="92870" y="6926"/>
                  </a:lnTo>
                  <a:lnTo>
                    <a:pt x="55604" y="26208"/>
                  </a:lnTo>
                  <a:lnTo>
                    <a:pt x="26208" y="55604"/>
                  </a:lnTo>
                  <a:lnTo>
                    <a:pt x="6926" y="92870"/>
                  </a:lnTo>
                  <a:lnTo>
                    <a:pt x="0" y="135762"/>
                  </a:lnTo>
                  <a:lnTo>
                    <a:pt x="0" y="312292"/>
                  </a:lnTo>
                  <a:lnTo>
                    <a:pt x="6926" y="355185"/>
                  </a:lnTo>
                  <a:lnTo>
                    <a:pt x="26208" y="392451"/>
                  </a:lnTo>
                  <a:lnTo>
                    <a:pt x="55604" y="421847"/>
                  </a:lnTo>
                  <a:lnTo>
                    <a:pt x="92870" y="441129"/>
                  </a:lnTo>
                  <a:lnTo>
                    <a:pt x="135762" y="448055"/>
                  </a:lnTo>
                  <a:lnTo>
                    <a:pt x="5414645" y="448055"/>
                  </a:lnTo>
                  <a:lnTo>
                    <a:pt x="5457537" y="441129"/>
                  </a:lnTo>
                  <a:lnTo>
                    <a:pt x="5494803" y="421847"/>
                  </a:lnTo>
                  <a:lnTo>
                    <a:pt x="5524199" y="392451"/>
                  </a:lnTo>
                  <a:lnTo>
                    <a:pt x="5543481" y="355185"/>
                  </a:lnTo>
                  <a:lnTo>
                    <a:pt x="5550408" y="312292"/>
                  </a:lnTo>
                  <a:lnTo>
                    <a:pt x="5550408" y="135762"/>
                  </a:lnTo>
                  <a:lnTo>
                    <a:pt x="5543481" y="92870"/>
                  </a:lnTo>
                  <a:lnTo>
                    <a:pt x="5524199" y="55604"/>
                  </a:lnTo>
                  <a:lnTo>
                    <a:pt x="5494803" y="26208"/>
                  </a:lnTo>
                  <a:lnTo>
                    <a:pt x="5457537" y="6926"/>
                  </a:lnTo>
                  <a:lnTo>
                    <a:pt x="5414645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23030" y="1426845"/>
            <a:ext cx="3002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Всего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неналоговых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доходов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0520" y="1213116"/>
            <a:ext cx="1793875" cy="824865"/>
            <a:chOff x="350520" y="1213116"/>
            <a:chExt cx="1793875" cy="824865"/>
          </a:xfrm>
        </p:grpSpPr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520" y="1213116"/>
              <a:ext cx="1793748" cy="8107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32" y="1264920"/>
              <a:ext cx="838187" cy="7726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03860" y="1228344"/>
              <a:ext cx="1691639" cy="708660"/>
            </a:xfrm>
            <a:custGeom>
              <a:avLst/>
              <a:gdLst/>
              <a:ahLst/>
              <a:cxnLst/>
              <a:rect l="l" t="t" r="r" b="b"/>
              <a:pathLst>
                <a:path w="1691639" h="708660">
                  <a:moveTo>
                    <a:pt x="1476883" y="0"/>
                  </a:moveTo>
                  <a:lnTo>
                    <a:pt x="214782" y="0"/>
                  </a:lnTo>
                  <a:lnTo>
                    <a:pt x="165535" y="5671"/>
                  </a:lnTo>
                  <a:lnTo>
                    <a:pt x="120327" y="21826"/>
                  </a:lnTo>
                  <a:lnTo>
                    <a:pt x="80448" y="47176"/>
                  </a:lnTo>
                  <a:lnTo>
                    <a:pt x="47186" y="80432"/>
                  </a:lnTo>
                  <a:lnTo>
                    <a:pt x="21831" y="120307"/>
                  </a:lnTo>
                  <a:lnTo>
                    <a:pt x="5672" y="165511"/>
                  </a:lnTo>
                  <a:lnTo>
                    <a:pt x="0" y="214756"/>
                  </a:lnTo>
                  <a:lnTo>
                    <a:pt x="0" y="493902"/>
                  </a:lnTo>
                  <a:lnTo>
                    <a:pt x="5672" y="543148"/>
                  </a:lnTo>
                  <a:lnTo>
                    <a:pt x="21831" y="588352"/>
                  </a:lnTo>
                  <a:lnTo>
                    <a:pt x="47186" y="628227"/>
                  </a:lnTo>
                  <a:lnTo>
                    <a:pt x="80448" y="661483"/>
                  </a:lnTo>
                  <a:lnTo>
                    <a:pt x="120327" y="686833"/>
                  </a:lnTo>
                  <a:lnTo>
                    <a:pt x="165535" y="702988"/>
                  </a:lnTo>
                  <a:lnTo>
                    <a:pt x="214782" y="708659"/>
                  </a:lnTo>
                  <a:lnTo>
                    <a:pt x="1476883" y="708659"/>
                  </a:lnTo>
                  <a:lnTo>
                    <a:pt x="1526128" y="702988"/>
                  </a:lnTo>
                  <a:lnTo>
                    <a:pt x="1571332" y="686833"/>
                  </a:lnTo>
                  <a:lnTo>
                    <a:pt x="1611207" y="661483"/>
                  </a:lnTo>
                  <a:lnTo>
                    <a:pt x="1644463" y="628227"/>
                  </a:lnTo>
                  <a:lnTo>
                    <a:pt x="1669813" y="588352"/>
                  </a:lnTo>
                  <a:lnTo>
                    <a:pt x="1685968" y="543148"/>
                  </a:lnTo>
                  <a:lnTo>
                    <a:pt x="1691639" y="493902"/>
                  </a:lnTo>
                  <a:lnTo>
                    <a:pt x="1691639" y="214756"/>
                  </a:lnTo>
                  <a:lnTo>
                    <a:pt x="1685968" y="165511"/>
                  </a:lnTo>
                  <a:lnTo>
                    <a:pt x="1669813" y="120307"/>
                  </a:lnTo>
                  <a:lnTo>
                    <a:pt x="1644463" y="80432"/>
                  </a:lnTo>
                  <a:lnTo>
                    <a:pt x="1611207" y="47176"/>
                  </a:lnTo>
                  <a:lnTo>
                    <a:pt x="1571332" y="21826"/>
                  </a:lnTo>
                  <a:lnTo>
                    <a:pt x="1526128" y="5671"/>
                  </a:lnTo>
                  <a:lnTo>
                    <a:pt x="1476883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90396" y="1321130"/>
            <a:ext cx="5175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endParaRPr sz="1600" dirty="0">
              <a:latin typeface="Microsoft Sans Serif"/>
              <a:cs typeface="Microsoft Sans Serif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r>
              <a:rPr lang="ru-RU"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795212" y="1228344"/>
            <a:ext cx="1728470" cy="809625"/>
            <a:chOff x="7795212" y="1228344"/>
            <a:chExt cx="1728470" cy="809625"/>
          </a:xfrm>
        </p:grpSpPr>
        <p:pic>
          <p:nvPicPr>
            <p:cNvPr id="14" name="object 1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5212" y="1231335"/>
              <a:ext cx="1728311" cy="78342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0080" y="1264920"/>
              <a:ext cx="853452" cy="7726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839456" y="1228344"/>
              <a:ext cx="1644650" cy="708660"/>
            </a:xfrm>
            <a:custGeom>
              <a:avLst/>
              <a:gdLst/>
              <a:ahLst/>
              <a:cxnLst/>
              <a:rect l="l" t="t" r="r" b="b"/>
              <a:pathLst>
                <a:path w="1644650" h="708660">
                  <a:moveTo>
                    <a:pt x="1429639" y="0"/>
                  </a:moveTo>
                  <a:lnTo>
                    <a:pt x="214757" y="0"/>
                  </a:lnTo>
                  <a:lnTo>
                    <a:pt x="165511" y="5671"/>
                  </a:lnTo>
                  <a:lnTo>
                    <a:pt x="120307" y="21826"/>
                  </a:lnTo>
                  <a:lnTo>
                    <a:pt x="80432" y="47176"/>
                  </a:lnTo>
                  <a:lnTo>
                    <a:pt x="47176" y="80432"/>
                  </a:lnTo>
                  <a:lnTo>
                    <a:pt x="21826" y="120307"/>
                  </a:lnTo>
                  <a:lnTo>
                    <a:pt x="5671" y="165511"/>
                  </a:lnTo>
                  <a:lnTo>
                    <a:pt x="0" y="214756"/>
                  </a:lnTo>
                  <a:lnTo>
                    <a:pt x="0" y="493902"/>
                  </a:lnTo>
                  <a:lnTo>
                    <a:pt x="5671" y="543148"/>
                  </a:lnTo>
                  <a:lnTo>
                    <a:pt x="21826" y="588352"/>
                  </a:lnTo>
                  <a:lnTo>
                    <a:pt x="47176" y="628227"/>
                  </a:lnTo>
                  <a:lnTo>
                    <a:pt x="80432" y="661483"/>
                  </a:lnTo>
                  <a:lnTo>
                    <a:pt x="120307" y="686833"/>
                  </a:lnTo>
                  <a:lnTo>
                    <a:pt x="165511" y="702988"/>
                  </a:lnTo>
                  <a:lnTo>
                    <a:pt x="214757" y="708659"/>
                  </a:lnTo>
                  <a:lnTo>
                    <a:pt x="1429639" y="708659"/>
                  </a:lnTo>
                  <a:lnTo>
                    <a:pt x="1478884" y="702988"/>
                  </a:lnTo>
                  <a:lnTo>
                    <a:pt x="1524088" y="686833"/>
                  </a:lnTo>
                  <a:lnTo>
                    <a:pt x="1563963" y="661483"/>
                  </a:lnTo>
                  <a:lnTo>
                    <a:pt x="1597219" y="628227"/>
                  </a:lnTo>
                  <a:lnTo>
                    <a:pt x="1622569" y="588352"/>
                  </a:lnTo>
                  <a:lnTo>
                    <a:pt x="1638724" y="543148"/>
                  </a:lnTo>
                  <a:lnTo>
                    <a:pt x="1644396" y="493902"/>
                  </a:lnTo>
                  <a:lnTo>
                    <a:pt x="1644396" y="214756"/>
                  </a:lnTo>
                  <a:lnTo>
                    <a:pt x="1638724" y="165511"/>
                  </a:lnTo>
                  <a:lnTo>
                    <a:pt x="1622569" y="120307"/>
                  </a:lnTo>
                  <a:lnTo>
                    <a:pt x="1597219" y="80432"/>
                  </a:lnTo>
                  <a:lnTo>
                    <a:pt x="1563963" y="47176"/>
                  </a:lnTo>
                  <a:lnTo>
                    <a:pt x="1524088" y="21826"/>
                  </a:lnTo>
                  <a:lnTo>
                    <a:pt x="1478884" y="5671"/>
                  </a:lnTo>
                  <a:lnTo>
                    <a:pt x="1429639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424418" y="1321130"/>
            <a:ext cx="47688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endParaRPr sz="1600" dirty="0">
              <a:latin typeface="Microsoft Sans Serif"/>
              <a:cs typeface="Microsoft Sans Serif"/>
            </a:endParaRPr>
          </a:p>
          <a:p>
            <a:pPr marL="68580" algn="ctr">
              <a:lnSpc>
                <a:spcPct val="100000"/>
              </a:lnSpc>
              <a:spcBef>
                <a:spcPts val="5"/>
              </a:spcBef>
            </a:pPr>
            <a:r>
              <a:rPr lang="ru-RU" sz="1600" dirty="0">
                <a:solidFill>
                  <a:schemeClr val="bg1"/>
                </a:solidFill>
                <a:latin typeface="Microsoft Sans Serif"/>
                <a:cs typeface="Microsoft Sans Serif"/>
              </a:rPr>
              <a:t>46</a:t>
            </a:r>
            <a:endParaRPr sz="16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65185" y="1404937"/>
            <a:ext cx="6169660" cy="393700"/>
            <a:chOff x="1865185" y="1404937"/>
            <a:chExt cx="6169660" cy="393700"/>
          </a:xfrm>
        </p:grpSpPr>
        <p:sp>
          <p:nvSpPr>
            <p:cNvPr id="19" name="object 19"/>
            <p:cNvSpPr/>
            <p:nvPr/>
          </p:nvSpPr>
          <p:spPr>
            <a:xfrm>
              <a:off x="1869948" y="1409700"/>
              <a:ext cx="416559" cy="346075"/>
            </a:xfrm>
            <a:custGeom>
              <a:avLst/>
              <a:gdLst/>
              <a:ahLst/>
              <a:cxnLst/>
              <a:rect l="l" t="t" r="r" b="b"/>
              <a:pathLst>
                <a:path w="416560" h="346075">
                  <a:moveTo>
                    <a:pt x="416051" y="86487"/>
                  </a:moveTo>
                  <a:lnTo>
                    <a:pt x="405256" y="86487"/>
                  </a:lnTo>
                  <a:lnTo>
                    <a:pt x="405256" y="259461"/>
                  </a:lnTo>
                  <a:lnTo>
                    <a:pt x="416051" y="259461"/>
                  </a:lnTo>
                  <a:lnTo>
                    <a:pt x="416051" y="86487"/>
                  </a:lnTo>
                  <a:close/>
                </a:path>
                <a:path w="416560" h="346075">
                  <a:moveTo>
                    <a:pt x="394462" y="86487"/>
                  </a:moveTo>
                  <a:lnTo>
                    <a:pt x="372744" y="86487"/>
                  </a:lnTo>
                  <a:lnTo>
                    <a:pt x="372744" y="259461"/>
                  </a:lnTo>
                  <a:lnTo>
                    <a:pt x="394462" y="259461"/>
                  </a:lnTo>
                  <a:lnTo>
                    <a:pt x="394462" y="86487"/>
                  </a:lnTo>
                  <a:close/>
                </a:path>
                <a:path w="416560" h="346075">
                  <a:moveTo>
                    <a:pt x="172974" y="0"/>
                  </a:moveTo>
                  <a:lnTo>
                    <a:pt x="0" y="172974"/>
                  </a:lnTo>
                  <a:lnTo>
                    <a:pt x="172974" y="345948"/>
                  </a:lnTo>
                  <a:lnTo>
                    <a:pt x="172974" y="259461"/>
                  </a:lnTo>
                  <a:lnTo>
                    <a:pt x="361950" y="259461"/>
                  </a:lnTo>
                  <a:lnTo>
                    <a:pt x="361950" y="86487"/>
                  </a:lnTo>
                  <a:lnTo>
                    <a:pt x="172974" y="86487"/>
                  </a:lnTo>
                  <a:lnTo>
                    <a:pt x="172974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869948" y="1409700"/>
              <a:ext cx="416559" cy="346075"/>
            </a:xfrm>
            <a:custGeom>
              <a:avLst/>
              <a:gdLst/>
              <a:ahLst/>
              <a:cxnLst/>
              <a:rect l="l" t="t" r="r" b="b"/>
              <a:pathLst>
                <a:path w="416560" h="346075">
                  <a:moveTo>
                    <a:pt x="416051" y="86487"/>
                  </a:moveTo>
                  <a:lnTo>
                    <a:pt x="405256" y="86487"/>
                  </a:lnTo>
                  <a:lnTo>
                    <a:pt x="405256" y="259461"/>
                  </a:lnTo>
                  <a:lnTo>
                    <a:pt x="416051" y="259461"/>
                  </a:lnTo>
                  <a:lnTo>
                    <a:pt x="416051" y="86487"/>
                  </a:lnTo>
                  <a:close/>
                </a:path>
                <a:path w="416560" h="346075">
                  <a:moveTo>
                    <a:pt x="394462" y="86487"/>
                  </a:moveTo>
                  <a:lnTo>
                    <a:pt x="372744" y="86487"/>
                  </a:lnTo>
                  <a:lnTo>
                    <a:pt x="372744" y="259461"/>
                  </a:lnTo>
                  <a:lnTo>
                    <a:pt x="394462" y="259461"/>
                  </a:lnTo>
                  <a:lnTo>
                    <a:pt x="394462" y="86487"/>
                  </a:lnTo>
                  <a:close/>
                </a:path>
                <a:path w="416560" h="346075">
                  <a:moveTo>
                    <a:pt x="361950" y="86487"/>
                  </a:moveTo>
                  <a:lnTo>
                    <a:pt x="172974" y="86487"/>
                  </a:lnTo>
                  <a:lnTo>
                    <a:pt x="172974" y="0"/>
                  </a:lnTo>
                  <a:lnTo>
                    <a:pt x="0" y="172974"/>
                  </a:lnTo>
                  <a:lnTo>
                    <a:pt x="172974" y="345948"/>
                  </a:lnTo>
                  <a:lnTo>
                    <a:pt x="172974" y="259461"/>
                  </a:lnTo>
                  <a:lnTo>
                    <a:pt x="361950" y="259461"/>
                  </a:lnTo>
                  <a:lnTo>
                    <a:pt x="361950" y="86487"/>
                  </a:lnTo>
                  <a:close/>
                </a:path>
              </a:pathLst>
            </a:custGeom>
            <a:ln w="9525">
              <a:solidFill>
                <a:srgbClr val="33669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613904" y="1447800"/>
              <a:ext cx="416559" cy="346075"/>
            </a:xfrm>
            <a:custGeom>
              <a:avLst/>
              <a:gdLst/>
              <a:ahLst/>
              <a:cxnLst/>
              <a:rect l="l" t="t" r="r" b="b"/>
              <a:pathLst>
                <a:path w="416559" h="346075">
                  <a:moveTo>
                    <a:pt x="10795" y="86487"/>
                  </a:moveTo>
                  <a:lnTo>
                    <a:pt x="0" y="86487"/>
                  </a:lnTo>
                  <a:lnTo>
                    <a:pt x="0" y="259461"/>
                  </a:lnTo>
                  <a:lnTo>
                    <a:pt x="10795" y="259461"/>
                  </a:lnTo>
                  <a:lnTo>
                    <a:pt x="10795" y="86487"/>
                  </a:lnTo>
                  <a:close/>
                </a:path>
                <a:path w="416559" h="346075">
                  <a:moveTo>
                    <a:pt x="43179" y="86487"/>
                  </a:moveTo>
                  <a:lnTo>
                    <a:pt x="21590" y="86487"/>
                  </a:lnTo>
                  <a:lnTo>
                    <a:pt x="21590" y="259461"/>
                  </a:lnTo>
                  <a:lnTo>
                    <a:pt x="43179" y="259461"/>
                  </a:lnTo>
                  <a:lnTo>
                    <a:pt x="43179" y="86487"/>
                  </a:lnTo>
                  <a:close/>
                </a:path>
                <a:path w="416559" h="346075">
                  <a:moveTo>
                    <a:pt x="243077" y="0"/>
                  </a:moveTo>
                  <a:lnTo>
                    <a:pt x="243077" y="86487"/>
                  </a:lnTo>
                  <a:lnTo>
                    <a:pt x="54101" y="86487"/>
                  </a:lnTo>
                  <a:lnTo>
                    <a:pt x="54101" y="259461"/>
                  </a:lnTo>
                  <a:lnTo>
                    <a:pt x="243077" y="259461"/>
                  </a:lnTo>
                  <a:lnTo>
                    <a:pt x="243077" y="345948"/>
                  </a:lnTo>
                  <a:lnTo>
                    <a:pt x="416051" y="172974"/>
                  </a:lnTo>
                  <a:lnTo>
                    <a:pt x="243077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613904" y="1447800"/>
              <a:ext cx="416559" cy="346075"/>
            </a:xfrm>
            <a:custGeom>
              <a:avLst/>
              <a:gdLst/>
              <a:ahLst/>
              <a:cxnLst/>
              <a:rect l="l" t="t" r="r" b="b"/>
              <a:pathLst>
                <a:path w="416559" h="346075">
                  <a:moveTo>
                    <a:pt x="0" y="86487"/>
                  </a:moveTo>
                  <a:lnTo>
                    <a:pt x="10795" y="86487"/>
                  </a:lnTo>
                  <a:lnTo>
                    <a:pt x="10795" y="259461"/>
                  </a:lnTo>
                  <a:lnTo>
                    <a:pt x="0" y="259461"/>
                  </a:lnTo>
                  <a:lnTo>
                    <a:pt x="0" y="86487"/>
                  </a:lnTo>
                  <a:close/>
                </a:path>
                <a:path w="416559" h="346075">
                  <a:moveTo>
                    <a:pt x="21590" y="86487"/>
                  </a:moveTo>
                  <a:lnTo>
                    <a:pt x="43179" y="86487"/>
                  </a:lnTo>
                  <a:lnTo>
                    <a:pt x="43179" y="259461"/>
                  </a:lnTo>
                  <a:lnTo>
                    <a:pt x="21590" y="259461"/>
                  </a:lnTo>
                  <a:lnTo>
                    <a:pt x="21590" y="86487"/>
                  </a:lnTo>
                  <a:close/>
                </a:path>
                <a:path w="416559" h="346075">
                  <a:moveTo>
                    <a:pt x="54101" y="86487"/>
                  </a:moveTo>
                  <a:lnTo>
                    <a:pt x="243077" y="86487"/>
                  </a:lnTo>
                  <a:lnTo>
                    <a:pt x="243077" y="0"/>
                  </a:lnTo>
                  <a:lnTo>
                    <a:pt x="416051" y="172974"/>
                  </a:lnTo>
                  <a:lnTo>
                    <a:pt x="243077" y="345948"/>
                  </a:lnTo>
                  <a:lnTo>
                    <a:pt x="243077" y="259461"/>
                  </a:lnTo>
                  <a:lnTo>
                    <a:pt x="54101" y="259461"/>
                  </a:lnTo>
                  <a:lnTo>
                    <a:pt x="54101" y="86487"/>
                  </a:lnTo>
                  <a:close/>
                </a:path>
              </a:pathLst>
            </a:custGeom>
            <a:ln w="9525">
              <a:solidFill>
                <a:srgbClr val="33669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28243" y="2191511"/>
            <a:ext cx="9109075" cy="370840"/>
            <a:chOff x="428243" y="2191511"/>
            <a:chExt cx="9109075" cy="370840"/>
          </a:xfrm>
        </p:grpSpPr>
        <p:sp>
          <p:nvSpPr>
            <p:cNvPr id="24" name="object 24"/>
            <p:cNvSpPr/>
            <p:nvPr/>
          </p:nvSpPr>
          <p:spPr>
            <a:xfrm>
              <a:off x="428243" y="2191511"/>
              <a:ext cx="9109075" cy="370840"/>
            </a:xfrm>
            <a:custGeom>
              <a:avLst/>
              <a:gdLst/>
              <a:ahLst/>
              <a:cxnLst/>
              <a:rect l="l" t="t" r="r" b="b"/>
              <a:pathLst>
                <a:path w="9109075" h="370839">
                  <a:moveTo>
                    <a:pt x="1943100" y="112268"/>
                  </a:moveTo>
                  <a:lnTo>
                    <a:pt x="1934273" y="68580"/>
                  </a:lnTo>
                  <a:lnTo>
                    <a:pt x="1910207" y="32893"/>
                  </a:lnTo>
                  <a:lnTo>
                    <a:pt x="1874520" y="8826"/>
                  </a:lnTo>
                  <a:lnTo>
                    <a:pt x="1830832" y="0"/>
                  </a:lnTo>
                  <a:lnTo>
                    <a:pt x="112242" y="0"/>
                  </a:lnTo>
                  <a:lnTo>
                    <a:pt x="68541" y="8826"/>
                  </a:lnTo>
                  <a:lnTo>
                    <a:pt x="32867" y="32893"/>
                  </a:lnTo>
                  <a:lnTo>
                    <a:pt x="8813" y="68580"/>
                  </a:lnTo>
                  <a:lnTo>
                    <a:pt x="0" y="112268"/>
                  </a:lnTo>
                  <a:lnTo>
                    <a:pt x="0" y="258064"/>
                  </a:lnTo>
                  <a:lnTo>
                    <a:pt x="8813" y="301752"/>
                  </a:lnTo>
                  <a:lnTo>
                    <a:pt x="32867" y="337439"/>
                  </a:lnTo>
                  <a:lnTo>
                    <a:pt x="68541" y="361518"/>
                  </a:lnTo>
                  <a:lnTo>
                    <a:pt x="112242" y="370332"/>
                  </a:lnTo>
                  <a:lnTo>
                    <a:pt x="1830832" y="370332"/>
                  </a:lnTo>
                  <a:lnTo>
                    <a:pt x="1874520" y="361518"/>
                  </a:lnTo>
                  <a:lnTo>
                    <a:pt x="1910207" y="337439"/>
                  </a:lnTo>
                  <a:lnTo>
                    <a:pt x="1934273" y="301752"/>
                  </a:lnTo>
                  <a:lnTo>
                    <a:pt x="1943100" y="258064"/>
                  </a:lnTo>
                  <a:lnTo>
                    <a:pt x="1943100" y="112268"/>
                  </a:lnTo>
                  <a:close/>
                </a:path>
                <a:path w="9109075" h="370839">
                  <a:moveTo>
                    <a:pt x="9108948" y="112268"/>
                  </a:moveTo>
                  <a:lnTo>
                    <a:pt x="9100121" y="68580"/>
                  </a:lnTo>
                  <a:lnTo>
                    <a:pt x="9076055" y="32893"/>
                  </a:lnTo>
                  <a:lnTo>
                    <a:pt x="9040368" y="8826"/>
                  </a:lnTo>
                  <a:lnTo>
                    <a:pt x="8996680" y="0"/>
                  </a:lnTo>
                  <a:lnTo>
                    <a:pt x="7278116" y="0"/>
                  </a:lnTo>
                  <a:lnTo>
                    <a:pt x="7234415" y="8826"/>
                  </a:lnTo>
                  <a:lnTo>
                    <a:pt x="7198741" y="32893"/>
                  </a:lnTo>
                  <a:lnTo>
                    <a:pt x="7174674" y="68580"/>
                  </a:lnTo>
                  <a:lnTo>
                    <a:pt x="7165848" y="112268"/>
                  </a:lnTo>
                  <a:lnTo>
                    <a:pt x="7165848" y="258064"/>
                  </a:lnTo>
                  <a:lnTo>
                    <a:pt x="7174674" y="301752"/>
                  </a:lnTo>
                  <a:lnTo>
                    <a:pt x="7198741" y="337439"/>
                  </a:lnTo>
                  <a:lnTo>
                    <a:pt x="7234428" y="361518"/>
                  </a:lnTo>
                  <a:lnTo>
                    <a:pt x="7278116" y="370332"/>
                  </a:lnTo>
                  <a:lnTo>
                    <a:pt x="8996680" y="370332"/>
                  </a:lnTo>
                  <a:lnTo>
                    <a:pt x="9040368" y="361518"/>
                  </a:lnTo>
                  <a:lnTo>
                    <a:pt x="9076055" y="337439"/>
                  </a:lnTo>
                  <a:lnTo>
                    <a:pt x="9100121" y="301752"/>
                  </a:lnTo>
                  <a:lnTo>
                    <a:pt x="9108948" y="258064"/>
                  </a:lnTo>
                  <a:lnTo>
                    <a:pt x="9108948" y="112268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r>
                <a:rPr lang="ru-RU" dirty="0"/>
                <a:t>            23,1                                                                                                                                      25,6</a:t>
              </a:r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231135" y="2191511"/>
              <a:ext cx="5483860" cy="370840"/>
            </a:xfrm>
            <a:custGeom>
              <a:avLst/>
              <a:gdLst/>
              <a:ahLst/>
              <a:cxnLst/>
              <a:rect l="l" t="t" r="r" b="b"/>
              <a:pathLst>
                <a:path w="5483859" h="370839">
                  <a:moveTo>
                    <a:pt x="5371084" y="0"/>
                  </a:moveTo>
                  <a:lnTo>
                    <a:pt x="112268" y="0"/>
                  </a:lnTo>
                  <a:lnTo>
                    <a:pt x="68579" y="8826"/>
                  </a:lnTo>
                  <a:lnTo>
                    <a:pt x="32892" y="32892"/>
                  </a:lnTo>
                  <a:lnTo>
                    <a:pt x="8826" y="68579"/>
                  </a:lnTo>
                  <a:lnTo>
                    <a:pt x="0" y="112267"/>
                  </a:lnTo>
                  <a:lnTo>
                    <a:pt x="0" y="258063"/>
                  </a:lnTo>
                  <a:lnTo>
                    <a:pt x="8826" y="301751"/>
                  </a:lnTo>
                  <a:lnTo>
                    <a:pt x="32893" y="337438"/>
                  </a:lnTo>
                  <a:lnTo>
                    <a:pt x="68580" y="361505"/>
                  </a:lnTo>
                  <a:lnTo>
                    <a:pt x="112268" y="370332"/>
                  </a:lnTo>
                  <a:lnTo>
                    <a:pt x="5371084" y="370332"/>
                  </a:lnTo>
                  <a:lnTo>
                    <a:pt x="5414771" y="361505"/>
                  </a:lnTo>
                  <a:lnTo>
                    <a:pt x="5450459" y="337438"/>
                  </a:lnTo>
                  <a:lnTo>
                    <a:pt x="5474525" y="301751"/>
                  </a:lnTo>
                  <a:lnTo>
                    <a:pt x="5483352" y="258063"/>
                  </a:lnTo>
                  <a:lnTo>
                    <a:pt x="5483352" y="112267"/>
                  </a:lnTo>
                  <a:lnTo>
                    <a:pt x="5474525" y="68579"/>
                  </a:lnTo>
                  <a:lnTo>
                    <a:pt x="5450459" y="32892"/>
                  </a:lnTo>
                  <a:lnTo>
                    <a:pt x="5414772" y="8826"/>
                  </a:lnTo>
                  <a:lnTo>
                    <a:pt x="537108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/>
                <a:t>  </a:t>
              </a:r>
              <a:r>
                <a:rPr lang="ru-RU" dirty="0">
                  <a:solidFill>
                    <a:schemeClr val="bg1"/>
                  </a:solidFill>
                </a:rPr>
                <a:t>Доходы от использования имущества</a:t>
              </a:r>
              <a:endParaRPr dirty="0"/>
            </a:p>
          </p:txBody>
        </p:sp>
      </p:grpSp>
      <p:sp>
        <p:nvSpPr>
          <p:cNvPr id="27" name="object 27"/>
          <p:cNvSpPr/>
          <p:nvPr/>
        </p:nvSpPr>
        <p:spPr>
          <a:xfrm>
            <a:off x="7452359" y="2729483"/>
            <a:ext cx="2085339" cy="368935"/>
          </a:xfrm>
          <a:custGeom>
            <a:avLst/>
            <a:gdLst/>
            <a:ahLst/>
            <a:cxnLst/>
            <a:rect l="l" t="t" r="r" b="b"/>
            <a:pathLst>
              <a:path w="2085340" h="368935">
                <a:moveTo>
                  <a:pt x="1973072" y="0"/>
                </a:moveTo>
                <a:lnTo>
                  <a:pt x="111760" y="0"/>
                </a:lnTo>
                <a:lnTo>
                  <a:pt x="68258" y="8782"/>
                </a:lnTo>
                <a:lnTo>
                  <a:pt x="32734" y="32734"/>
                </a:lnTo>
                <a:lnTo>
                  <a:pt x="8782" y="68258"/>
                </a:lnTo>
                <a:lnTo>
                  <a:pt x="0" y="111760"/>
                </a:lnTo>
                <a:lnTo>
                  <a:pt x="0" y="257048"/>
                </a:lnTo>
                <a:lnTo>
                  <a:pt x="8782" y="300549"/>
                </a:lnTo>
                <a:lnTo>
                  <a:pt x="32734" y="336073"/>
                </a:lnTo>
                <a:lnTo>
                  <a:pt x="68258" y="360025"/>
                </a:lnTo>
                <a:lnTo>
                  <a:pt x="111760" y="368807"/>
                </a:lnTo>
                <a:lnTo>
                  <a:pt x="1973072" y="368807"/>
                </a:lnTo>
                <a:lnTo>
                  <a:pt x="2016573" y="360025"/>
                </a:lnTo>
                <a:lnTo>
                  <a:pt x="2052097" y="336073"/>
                </a:lnTo>
                <a:lnTo>
                  <a:pt x="2076049" y="300549"/>
                </a:lnTo>
                <a:lnTo>
                  <a:pt x="2084832" y="257048"/>
                </a:lnTo>
                <a:lnTo>
                  <a:pt x="2084832" y="111760"/>
                </a:lnTo>
                <a:lnTo>
                  <a:pt x="2076049" y="68258"/>
                </a:lnTo>
                <a:lnTo>
                  <a:pt x="2052097" y="32734"/>
                </a:lnTo>
                <a:lnTo>
                  <a:pt x="2016573" y="8782"/>
                </a:lnTo>
                <a:lnTo>
                  <a:pt x="1973072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/>
              <a:t>                     1,1</a:t>
            </a:r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428244" y="2729483"/>
            <a:ext cx="1925320" cy="368935"/>
          </a:xfrm>
          <a:custGeom>
            <a:avLst/>
            <a:gdLst/>
            <a:ahLst/>
            <a:cxnLst/>
            <a:rect l="l" t="t" r="r" b="b"/>
            <a:pathLst>
              <a:path w="1925320" h="368935">
                <a:moveTo>
                  <a:pt x="1813052" y="0"/>
                </a:moveTo>
                <a:lnTo>
                  <a:pt x="111772" y="0"/>
                </a:lnTo>
                <a:lnTo>
                  <a:pt x="68269" y="8782"/>
                </a:lnTo>
                <a:lnTo>
                  <a:pt x="32740" y="32734"/>
                </a:lnTo>
                <a:lnTo>
                  <a:pt x="8784" y="68258"/>
                </a:lnTo>
                <a:lnTo>
                  <a:pt x="0" y="111760"/>
                </a:lnTo>
                <a:lnTo>
                  <a:pt x="0" y="257048"/>
                </a:lnTo>
                <a:lnTo>
                  <a:pt x="8784" y="300549"/>
                </a:lnTo>
                <a:lnTo>
                  <a:pt x="32740" y="336073"/>
                </a:lnTo>
                <a:lnTo>
                  <a:pt x="68269" y="360025"/>
                </a:lnTo>
                <a:lnTo>
                  <a:pt x="111772" y="368807"/>
                </a:lnTo>
                <a:lnTo>
                  <a:pt x="1813052" y="368807"/>
                </a:lnTo>
                <a:lnTo>
                  <a:pt x="1856553" y="360025"/>
                </a:lnTo>
                <a:lnTo>
                  <a:pt x="1892077" y="336073"/>
                </a:lnTo>
                <a:lnTo>
                  <a:pt x="1916029" y="300549"/>
                </a:lnTo>
                <a:lnTo>
                  <a:pt x="1924812" y="257048"/>
                </a:lnTo>
                <a:lnTo>
                  <a:pt x="1924812" y="111760"/>
                </a:lnTo>
                <a:lnTo>
                  <a:pt x="1916029" y="68258"/>
                </a:lnTo>
                <a:lnTo>
                  <a:pt x="1892077" y="32734"/>
                </a:lnTo>
                <a:lnTo>
                  <a:pt x="1856553" y="8782"/>
                </a:lnTo>
                <a:lnTo>
                  <a:pt x="1813052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/>
              <a:t>              1,0</a:t>
            </a:r>
            <a:endParaRPr dirty="0"/>
          </a:p>
        </p:txBody>
      </p:sp>
      <p:grpSp>
        <p:nvGrpSpPr>
          <p:cNvPr id="29" name="object 29"/>
          <p:cNvGrpSpPr/>
          <p:nvPr/>
        </p:nvGrpSpPr>
        <p:grpSpPr>
          <a:xfrm>
            <a:off x="2217420" y="2717292"/>
            <a:ext cx="5497195" cy="381000"/>
            <a:chOff x="2217420" y="2717292"/>
            <a:chExt cx="5497195" cy="381000"/>
          </a:xfrm>
        </p:grpSpPr>
        <p:sp>
          <p:nvSpPr>
            <p:cNvPr id="30" name="object 30"/>
            <p:cNvSpPr/>
            <p:nvPr/>
          </p:nvSpPr>
          <p:spPr>
            <a:xfrm>
              <a:off x="2231136" y="2729484"/>
              <a:ext cx="5483860" cy="368935"/>
            </a:xfrm>
            <a:custGeom>
              <a:avLst/>
              <a:gdLst/>
              <a:ahLst/>
              <a:cxnLst/>
              <a:rect l="l" t="t" r="r" b="b"/>
              <a:pathLst>
                <a:path w="5483859" h="368935">
                  <a:moveTo>
                    <a:pt x="5371592" y="0"/>
                  </a:moveTo>
                  <a:lnTo>
                    <a:pt x="111759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60"/>
                  </a:lnTo>
                  <a:lnTo>
                    <a:pt x="0" y="257048"/>
                  </a:lnTo>
                  <a:lnTo>
                    <a:pt x="8782" y="300549"/>
                  </a:lnTo>
                  <a:lnTo>
                    <a:pt x="32734" y="336073"/>
                  </a:lnTo>
                  <a:lnTo>
                    <a:pt x="68258" y="360025"/>
                  </a:lnTo>
                  <a:lnTo>
                    <a:pt x="111759" y="368807"/>
                  </a:lnTo>
                  <a:lnTo>
                    <a:pt x="5371592" y="368807"/>
                  </a:lnTo>
                  <a:lnTo>
                    <a:pt x="5415093" y="360025"/>
                  </a:lnTo>
                  <a:lnTo>
                    <a:pt x="5450617" y="336073"/>
                  </a:lnTo>
                  <a:lnTo>
                    <a:pt x="5474569" y="300549"/>
                  </a:lnTo>
                  <a:lnTo>
                    <a:pt x="5483352" y="257048"/>
                  </a:lnTo>
                  <a:lnTo>
                    <a:pt x="5483352" y="111760"/>
                  </a:lnTo>
                  <a:lnTo>
                    <a:pt x="5474569" y="68258"/>
                  </a:lnTo>
                  <a:lnTo>
                    <a:pt x="5450617" y="32734"/>
                  </a:lnTo>
                  <a:lnTo>
                    <a:pt x="5415093" y="8782"/>
                  </a:lnTo>
                  <a:lnTo>
                    <a:pt x="5371592" y="0"/>
                  </a:lnTo>
                  <a:close/>
                </a:path>
              </a:pathLst>
            </a:custGeom>
            <a:solidFill>
              <a:srgbClr val="627A9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2217420" y="2717292"/>
              <a:ext cx="5483860" cy="368935"/>
            </a:xfrm>
            <a:custGeom>
              <a:avLst/>
              <a:gdLst/>
              <a:ahLst/>
              <a:cxnLst/>
              <a:rect l="l" t="t" r="r" b="b"/>
              <a:pathLst>
                <a:path w="5483859" h="368935">
                  <a:moveTo>
                    <a:pt x="5371591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60"/>
                  </a:lnTo>
                  <a:lnTo>
                    <a:pt x="0" y="257048"/>
                  </a:lnTo>
                  <a:lnTo>
                    <a:pt x="8782" y="300549"/>
                  </a:lnTo>
                  <a:lnTo>
                    <a:pt x="32734" y="336073"/>
                  </a:lnTo>
                  <a:lnTo>
                    <a:pt x="68258" y="360025"/>
                  </a:lnTo>
                  <a:lnTo>
                    <a:pt x="111760" y="368808"/>
                  </a:lnTo>
                  <a:lnTo>
                    <a:pt x="5371591" y="368808"/>
                  </a:lnTo>
                  <a:lnTo>
                    <a:pt x="5415093" y="360025"/>
                  </a:lnTo>
                  <a:lnTo>
                    <a:pt x="5450617" y="336073"/>
                  </a:lnTo>
                  <a:lnTo>
                    <a:pt x="5474569" y="300549"/>
                  </a:lnTo>
                  <a:lnTo>
                    <a:pt x="5483352" y="257048"/>
                  </a:lnTo>
                  <a:lnTo>
                    <a:pt x="5483352" y="111760"/>
                  </a:lnTo>
                  <a:lnTo>
                    <a:pt x="5474569" y="68258"/>
                  </a:lnTo>
                  <a:lnTo>
                    <a:pt x="5450617" y="32734"/>
                  </a:lnTo>
                  <a:lnTo>
                    <a:pt x="5415093" y="8782"/>
                  </a:lnTo>
                  <a:lnTo>
                    <a:pt x="5371591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    Платежи при пользовании природными ресурсами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object 32"/>
          <p:cNvSpPr/>
          <p:nvPr/>
        </p:nvSpPr>
        <p:spPr>
          <a:xfrm>
            <a:off x="7525511" y="3357562"/>
            <a:ext cx="2011680" cy="571503"/>
          </a:xfrm>
          <a:custGeom>
            <a:avLst/>
            <a:gdLst/>
            <a:ahLst/>
            <a:cxnLst/>
            <a:rect l="l" t="t" r="r" b="b"/>
            <a:pathLst>
              <a:path w="2011679" h="368935">
                <a:moveTo>
                  <a:pt x="1899920" y="0"/>
                </a:moveTo>
                <a:lnTo>
                  <a:pt x="111760" y="0"/>
                </a:lnTo>
                <a:lnTo>
                  <a:pt x="68258" y="8782"/>
                </a:lnTo>
                <a:lnTo>
                  <a:pt x="32734" y="32734"/>
                </a:lnTo>
                <a:lnTo>
                  <a:pt x="8782" y="68258"/>
                </a:lnTo>
                <a:lnTo>
                  <a:pt x="0" y="111760"/>
                </a:lnTo>
                <a:lnTo>
                  <a:pt x="0" y="257048"/>
                </a:lnTo>
                <a:lnTo>
                  <a:pt x="8782" y="300549"/>
                </a:lnTo>
                <a:lnTo>
                  <a:pt x="32734" y="336073"/>
                </a:lnTo>
                <a:lnTo>
                  <a:pt x="68258" y="360025"/>
                </a:lnTo>
                <a:lnTo>
                  <a:pt x="111760" y="368808"/>
                </a:lnTo>
                <a:lnTo>
                  <a:pt x="1899920" y="368808"/>
                </a:lnTo>
                <a:lnTo>
                  <a:pt x="1943421" y="360025"/>
                </a:lnTo>
                <a:lnTo>
                  <a:pt x="1978945" y="336073"/>
                </a:lnTo>
                <a:lnTo>
                  <a:pt x="2002897" y="300549"/>
                </a:lnTo>
                <a:lnTo>
                  <a:pt x="2011680" y="257048"/>
                </a:lnTo>
                <a:lnTo>
                  <a:pt x="2011680" y="111760"/>
                </a:lnTo>
                <a:lnTo>
                  <a:pt x="2002897" y="68258"/>
                </a:lnTo>
                <a:lnTo>
                  <a:pt x="1978945" y="32734"/>
                </a:lnTo>
                <a:lnTo>
                  <a:pt x="1943421" y="8782"/>
                </a:lnTo>
                <a:lnTo>
                  <a:pt x="1899920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r>
              <a:rPr lang="ru-RU" dirty="0"/>
              <a:t>                 14,4</a:t>
            </a:r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28244" y="3357562"/>
            <a:ext cx="1932939" cy="571504"/>
          </a:xfrm>
          <a:custGeom>
            <a:avLst/>
            <a:gdLst/>
            <a:ahLst/>
            <a:cxnLst/>
            <a:rect l="l" t="t" r="r" b="b"/>
            <a:pathLst>
              <a:path w="1932939" h="370839">
                <a:moveTo>
                  <a:pt x="1820164" y="0"/>
                </a:moveTo>
                <a:lnTo>
                  <a:pt x="112242" y="0"/>
                </a:lnTo>
                <a:lnTo>
                  <a:pt x="68553" y="8826"/>
                </a:lnTo>
                <a:lnTo>
                  <a:pt x="32875" y="32892"/>
                </a:lnTo>
                <a:lnTo>
                  <a:pt x="8820" y="68579"/>
                </a:lnTo>
                <a:lnTo>
                  <a:pt x="0" y="112267"/>
                </a:lnTo>
                <a:lnTo>
                  <a:pt x="0" y="258063"/>
                </a:lnTo>
                <a:lnTo>
                  <a:pt x="8820" y="301751"/>
                </a:lnTo>
                <a:lnTo>
                  <a:pt x="32875" y="337438"/>
                </a:lnTo>
                <a:lnTo>
                  <a:pt x="68553" y="361505"/>
                </a:lnTo>
                <a:lnTo>
                  <a:pt x="112242" y="370331"/>
                </a:lnTo>
                <a:lnTo>
                  <a:pt x="1820164" y="370331"/>
                </a:lnTo>
                <a:lnTo>
                  <a:pt x="1863852" y="361505"/>
                </a:lnTo>
                <a:lnTo>
                  <a:pt x="1899539" y="337438"/>
                </a:lnTo>
                <a:lnTo>
                  <a:pt x="1923605" y="301751"/>
                </a:lnTo>
                <a:lnTo>
                  <a:pt x="1932432" y="258063"/>
                </a:lnTo>
                <a:lnTo>
                  <a:pt x="1932432" y="112267"/>
                </a:lnTo>
                <a:lnTo>
                  <a:pt x="1923605" y="68579"/>
                </a:lnTo>
                <a:lnTo>
                  <a:pt x="1899539" y="32892"/>
                </a:lnTo>
                <a:lnTo>
                  <a:pt x="1863852" y="8826"/>
                </a:lnTo>
                <a:lnTo>
                  <a:pt x="1820164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r>
              <a:rPr lang="ru-RU" dirty="0"/>
              <a:t>            12,8</a:t>
            </a:r>
            <a:endParaRPr dirty="0"/>
          </a:p>
        </p:txBody>
      </p:sp>
      <p:grpSp>
        <p:nvGrpSpPr>
          <p:cNvPr id="34" name="object 34"/>
          <p:cNvGrpSpPr/>
          <p:nvPr/>
        </p:nvGrpSpPr>
        <p:grpSpPr>
          <a:xfrm>
            <a:off x="2166918" y="3357562"/>
            <a:ext cx="5556967" cy="571504"/>
            <a:chOff x="2231135" y="3290315"/>
            <a:chExt cx="5492750" cy="730067"/>
          </a:xfrm>
        </p:grpSpPr>
        <p:sp>
          <p:nvSpPr>
            <p:cNvPr id="35" name="object 35"/>
            <p:cNvSpPr/>
            <p:nvPr/>
          </p:nvSpPr>
          <p:spPr>
            <a:xfrm>
              <a:off x="2231135" y="3290315"/>
              <a:ext cx="5492750" cy="628015"/>
            </a:xfrm>
            <a:custGeom>
              <a:avLst/>
              <a:gdLst/>
              <a:ahLst/>
              <a:cxnLst/>
              <a:rect l="l" t="t" r="r" b="b"/>
              <a:pathLst>
                <a:path w="5492750" h="628014">
                  <a:moveTo>
                    <a:pt x="5302249" y="0"/>
                  </a:moveTo>
                  <a:lnTo>
                    <a:pt x="190245" y="0"/>
                  </a:lnTo>
                  <a:lnTo>
                    <a:pt x="146637" y="5026"/>
                  </a:lnTo>
                  <a:lnTo>
                    <a:pt x="106598" y="19343"/>
                  </a:lnTo>
                  <a:lnTo>
                    <a:pt x="71274" y="41807"/>
                  </a:lnTo>
                  <a:lnTo>
                    <a:pt x="41807" y="71274"/>
                  </a:lnTo>
                  <a:lnTo>
                    <a:pt x="19343" y="106598"/>
                  </a:lnTo>
                  <a:lnTo>
                    <a:pt x="5026" y="146637"/>
                  </a:lnTo>
                  <a:lnTo>
                    <a:pt x="0" y="190246"/>
                  </a:lnTo>
                  <a:lnTo>
                    <a:pt x="0" y="437642"/>
                  </a:lnTo>
                  <a:lnTo>
                    <a:pt x="5026" y="481250"/>
                  </a:lnTo>
                  <a:lnTo>
                    <a:pt x="19343" y="521289"/>
                  </a:lnTo>
                  <a:lnTo>
                    <a:pt x="41807" y="556613"/>
                  </a:lnTo>
                  <a:lnTo>
                    <a:pt x="71274" y="586080"/>
                  </a:lnTo>
                  <a:lnTo>
                    <a:pt x="106598" y="608544"/>
                  </a:lnTo>
                  <a:lnTo>
                    <a:pt x="146637" y="622861"/>
                  </a:lnTo>
                  <a:lnTo>
                    <a:pt x="190245" y="627888"/>
                  </a:lnTo>
                  <a:lnTo>
                    <a:pt x="5302249" y="627888"/>
                  </a:lnTo>
                  <a:lnTo>
                    <a:pt x="5345858" y="622861"/>
                  </a:lnTo>
                  <a:lnTo>
                    <a:pt x="5385897" y="608544"/>
                  </a:lnTo>
                  <a:lnTo>
                    <a:pt x="5421221" y="586080"/>
                  </a:lnTo>
                  <a:lnTo>
                    <a:pt x="5450688" y="556613"/>
                  </a:lnTo>
                  <a:lnTo>
                    <a:pt x="5473152" y="521289"/>
                  </a:lnTo>
                  <a:lnTo>
                    <a:pt x="5487469" y="481250"/>
                  </a:lnTo>
                  <a:lnTo>
                    <a:pt x="5492495" y="437642"/>
                  </a:lnTo>
                  <a:lnTo>
                    <a:pt x="5492495" y="190246"/>
                  </a:lnTo>
                  <a:lnTo>
                    <a:pt x="5487469" y="146637"/>
                  </a:lnTo>
                  <a:lnTo>
                    <a:pt x="5473152" y="106598"/>
                  </a:lnTo>
                  <a:lnTo>
                    <a:pt x="5450688" y="71274"/>
                  </a:lnTo>
                  <a:lnTo>
                    <a:pt x="5421221" y="41807"/>
                  </a:lnTo>
                  <a:lnTo>
                    <a:pt x="5385897" y="19343"/>
                  </a:lnTo>
                  <a:lnTo>
                    <a:pt x="5345858" y="5026"/>
                  </a:lnTo>
                  <a:lnTo>
                    <a:pt x="5302249" y="0"/>
                  </a:lnTo>
                  <a:close/>
                </a:path>
              </a:pathLst>
            </a:custGeom>
            <a:solidFill>
              <a:srgbClr val="627A9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2231135" y="3300983"/>
              <a:ext cx="5492750" cy="719399"/>
            </a:xfrm>
            <a:custGeom>
              <a:avLst/>
              <a:gdLst/>
              <a:ahLst/>
              <a:cxnLst/>
              <a:rect l="l" t="t" r="r" b="b"/>
              <a:pathLst>
                <a:path w="5492750" h="628014">
                  <a:moveTo>
                    <a:pt x="5302249" y="0"/>
                  </a:moveTo>
                  <a:lnTo>
                    <a:pt x="190245" y="0"/>
                  </a:lnTo>
                  <a:lnTo>
                    <a:pt x="146637" y="5026"/>
                  </a:lnTo>
                  <a:lnTo>
                    <a:pt x="106598" y="19343"/>
                  </a:lnTo>
                  <a:lnTo>
                    <a:pt x="71274" y="41807"/>
                  </a:lnTo>
                  <a:lnTo>
                    <a:pt x="41807" y="71274"/>
                  </a:lnTo>
                  <a:lnTo>
                    <a:pt x="19343" y="106598"/>
                  </a:lnTo>
                  <a:lnTo>
                    <a:pt x="5026" y="146637"/>
                  </a:lnTo>
                  <a:lnTo>
                    <a:pt x="0" y="190245"/>
                  </a:lnTo>
                  <a:lnTo>
                    <a:pt x="0" y="437641"/>
                  </a:lnTo>
                  <a:lnTo>
                    <a:pt x="5026" y="481250"/>
                  </a:lnTo>
                  <a:lnTo>
                    <a:pt x="19343" y="521289"/>
                  </a:lnTo>
                  <a:lnTo>
                    <a:pt x="41807" y="556613"/>
                  </a:lnTo>
                  <a:lnTo>
                    <a:pt x="71274" y="586080"/>
                  </a:lnTo>
                  <a:lnTo>
                    <a:pt x="106598" y="608544"/>
                  </a:lnTo>
                  <a:lnTo>
                    <a:pt x="146637" y="622861"/>
                  </a:lnTo>
                  <a:lnTo>
                    <a:pt x="190245" y="627888"/>
                  </a:lnTo>
                  <a:lnTo>
                    <a:pt x="5302249" y="627888"/>
                  </a:lnTo>
                  <a:lnTo>
                    <a:pt x="5345858" y="622861"/>
                  </a:lnTo>
                  <a:lnTo>
                    <a:pt x="5385897" y="608544"/>
                  </a:lnTo>
                  <a:lnTo>
                    <a:pt x="5421221" y="586080"/>
                  </a:lnTo>
                  <a:lnTo>
                    <a:pt x="5450688" y="556613"/>
                  </a:lnTo>
                  <a:lnTo>
                    <a:pt x="5473152" y="521289"/>
                  </a:lnTo>
                  <a:lnTo>
                    <a:pt x="5487469" y="481250"/>
                  </a:lnTo>
                  <a:lnTo>
                    <a:pt x="5492495" y="437641"/>
                  </a:lnTo>
                  <a:lnTo>
                    <a:pt x="5492495" y="190245"/>
                  </a:lnTo>
                  <a:lnTo>
                    <a:pt x="5487469" y="146637"/>
                  </a:lnTo>
                  <a:lnTo>
                    <a:pt x="5473152" y="106598"/>
                  </a:lnTo>
                  <a:lnTo>
                    <a:pt x="5450688" y="71274"/>
                  </a:lnTo>
                  <a:lnTo>
                    <a:pt x="5421221" y="41807"/>
                  </a:lnTo>
                  <a:lnTo>
                    <a:pt x="5385897" y="19343"/>
                  </a:lnTo>
                  <a:lnTo>
                    <a:pt x="5345858" y="5026"/>
                  </a:lnTo>
                  <a:lnTo>
                    <a:pt x="5302249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/>
                <a:t>  </a:t>
              </a:r>
              <a:r>
                <a:rPr lang="ru-RU" dirty="0">
                  <a:solidFill>
                    <a:schemeClr val="bg1"/>
                  </a:solidFill>
                </a:rPr>
                <a:t>Доходы от оказания платных услуг  и компенсации затрат государства</a:t>
              </a:r>
              <a:endParaRPr dirty="0"/>
            </a:p>
          </p:txBody>
        </p:sp>
      </p:grpSp>
      <p:sp>
        <p:nvSpPr>
          <p:cNvPr id="37" name="object 37"/>
          <p:cNvSpPr/>
          <p:nvPr/>
        </p:nvSpPr>
        <p:spPr>
          <a:xfrm>
            <a:off x="7596206" y="4786322"/>
            <a:ext cx="1986280" cy="440373"/>
          </a:xfrm>
          <a:custGeom>
            <a:avLst/>
            <a:gdLst/>
            <a:ahLst/>
            <a:cxnLst/>
            <a:rect l="l" t="t" r="r" b="b"/>
            <a:pathLst>
              <a:path w="1986279" h="368935">
                <a:moveTo>
                  <a:pt x="1874011" y="0"/>
                </a:moveTo>
                <a:lnTo>
                  <a:pt x="111759" y="0"/>
                </a:lnTo>
                <a:lnTo>
                  <a:pt x="68258" y="8782"/>
                </a:lnTo>
                <a:lnTo>
                  <a:pt x="32734" y="32734"/>
                </a:lnTo>
                <a:lnTo>
                  <a:pt x="8782" y="68258"/>
                </a:lnTo>
                <a:lnTo>
                  <a:pt x="0" y="111760"/>
                </a:lnTo>
                <a:lnTo>
                  <a:pt x="0" y="257048"/>
                </a:lnTo>
                <a:lnTo>
                  <a:pt x="8782" y="300549"/>
                </a:lnTo>
                <a:lnTo>
                  <a:pt x="32734" y="336073"/>
                </a:lnTo>
                <a:lnTo>
                  <a:pt x="68258" y="360025"/>
                </a:lnTo>
                <a:lnTo>
                  <a:pt x="111759" y="368808"/>
                </a:lnTo>
                <a:lnTo>
                  <a:pt x="1874011" y="368808"/>
                </a:lnTo>
                <a:lnTo>
                  <a:pt x="1917513" y="360025"/>
                </a:lnTo>
                <a:lnTo>
                  <a:pt x="1953037" y="336073"/>
                </a:lnTo>
                <a:lnTo>
                  <a:pt x="1976989" y="300549"/>
                </a:lnTo>
                <a:lnTo>
                  <a:pt x="1985772" y="257048"/>
                </a:lnTo>
                <a:lnTo>
                  <a:pt x="1985772" y="111760"/>
                </a:lnTo>
                <a:lnTo>
                  <a:pt x="1976989" y="68258"/>
                </a:lnTo>
                <a:lnTo>
                  <a:pt x="1953037" y="32734"/>
                </a:lnTo>
                <a:lnTo>
                  <a:pt x="1917513" y="8782"/>
                </a:lnTo>
                <a:lnTo>
                  <a:pt x="1874011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/>
              <a:t>                 2,4</a:t>
            </a:r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428244" y="4786322"/>
            <a:ext cx="1952625" cy="428628"/>
          </a:xfrm>
          <a:custGeom>
            <a:avLst/>
            <a:gdLst/>
            <a:ahLst/>
            <a:cxnLst/>
            <a:rect l="l" t="t" r="r" b="b"/>
            <a:pathLst>
              <a:path w="1952625" h="368935">
                <a:moveTo>
                  <a:pt x="1840483" y="0"/>
                </a:moveTo>
                <a:lnTo>
                  <a:pt x="111772" y="0"/>
                </a:lnTo>
                <a:lnTo>
                  <a:pt x="68269" y="8782"/>
                </a:lnTo>
                <a:lnTo>
                  <a:pt x="32740" y="32734"/>
                </a:lnTo>
                <a:lnTo>
                  <a:pt x="8784" y="68258"/>
                </a:lnTo>
                <a:lnTo>
                  <a:pt x="0" y="111760"/>
                </a:lnTo>
                <a:lnTo>
                  <a:pt x="0" y="257048"/>
                </a:lnTo>
                <a:lnTo>
                  <a:pt x="8784" y="300549"/>
                </a:lnTo>
                <a:lnTo>
                  <a:pt x="32740" y="336073"/>
                </a:lnTo>
                <a:lnTo>
                  <a:pt x="68269" y="360025"/>
                </a:lnTo>
                <a:lnTo>
                  <a:pt x="111772" y="368808"/>
                </a:lnTo>
                <a:lnTo>
                  <a:pt x="1840483" y="368808"/>
                </a:lnTo>
                <a:lnTo>
                  <a:pt x="1883985" y="360025"/>
                </a:lnTo>
                <a:lnTo>
                  <a:pt x="1919509" y="336073"/>
                </a:lnTo>
                <a:lnTo>
                  <a:pt x="1943461" y="300549"/>
                </a:lnTo>
                <a:lnTo>
                  <a:pt x="1952244" y="257048"/>
                </a:lnTo>
                <a:lnTo>
                  <a:pt x="1952244" y="111760"/>
                </a:lnTo>
                <a:lnTo>
                  <a:pt x="1943461" y="68258"/>
                </a:lnTo>
                <a:lnTo>
                  <a:pt x="1919509" y="32734"/>
                </a:lnTo>
                <a:lnTo>
                  <a:pt x="1883985" y="8782"/>
                </a:lnTo>
                <a:lnTo>
                  <a:pt x="1840483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/>
              <a:t>              1,5</a:t>
            </a:r>
            <a:endParaRPr dirty="0"/>
          </a:p>
        </p:txBody>
      </p:sp>
      <p:grpSp>
        <p:nvGrpSpPr>
          <p:cNvPr id="39" name="object 39"/>
          <p:cNvGrpSpPr/>
          <p:nvPr/>
        </p:nvGrpSpPr>
        <p:grpSpPr>
          <a:xfrm>
            <a:off x="2257044" y="4786322"/>
            <a:ext cx="5492750" cy="428627"/>
            <a:chOff x="2257044" y="4632959"/>
            <a:chExt cx="5492750" cy="372110"/>
          </a:xfrm>
        </p:grpSpPr>
        <p:sp>
          <p:nvSpPr>
            <p:cNvPr id="40" name="object 40"/>
            <p:cNvSpPr/>
            <p:nvPr/>
          </p:nvSpPr>
          <p:spPr>
            <a:xfrm>
              <a:off x="2257044" y="4636007"/>
              <a:ext cx="5492750" cy="368935"/>
            </a:xfrm>
            <a:custGeom>
              <a:avLst/>
              <a:gdLst/>
              <a:ahLst/>
              <a:cxnLst/>
              <a:rect l="l" t="t" r="r" b="b"/>
              <a:pathLst>
                <a:path w="5492750" h="368935">
                  <a:moveTo>
                    <a:pt x="5380735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60"/>
                  </a:lnTo>
                  <a:lnTo>
                    <a:pt x="0" y="257048"/>
                  </a:lnTo>
                  <a:lnTo>
                    <a:pt x="8782" y="300549"/>
                  </a:lnTo>
                  <a:lnTo>
                    <a:pt x="32734" y="336073"/>
                  </a:lnTo>
                  <a:lnTo>
                    <a:pt x="68258" y="360025"/>
                  </a:lnTo>
                  <a:lnTo>
                    <a:pt x="111760" y="368808"/>
                  </a:lnTo>
                  <a:lnTo>
                    <a:pt x="5380735" y="368808"/>
                  </a:lnTo>
                  <a:lnTo>
                    <a:pt x="5424237" y="360025"/>
                  </a:lnTo>
                  <a:lnTo>
                    <a:pt x="5459761" y="336073"/>
                  </a:lnTo>
                  <a:lnTo>
                    <a:pt x="5483713" y="300549"/>
                  </a:lnTo>
                  <a:lnTo>
                    <a:pt x="5492496" y="257048"/>
                  </a:lnTo>
                  <a:lnTo>
                    <a:pt x="5492496" y="111760"/>
                  </a:lnTo>
                  <a:lnTo>
                    <a:pt x="5483713" y="68258"/>
                  </a:lnTo>
                  <a:lnTo>
                    <a:pt x="5459761" y="32734"/>
                  </a:lnTo>
                  <a:lnTo>
                    <a:pt x="5424237" y="8782"/>
                  </a:lnTo>
                  <a:lnTo>
                    <a:pt x="5380735" y="0"/>
                  </a:lnTo>
                  <a:close/>
                </a:path>
              </a:pathLst>
            </a:custGeom>
            <a:solidFill>
              <a:srgbClr val="627A9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2257044" y="4632959"/>
              <a:ext cx="5492750" cy="368935"/>
            </a:xfrm>
            <a:custGeom>
              <a:avLst/>
              <a:gdLst/>
              <a:ahLst/>
              <a:cxnLst/>
              <a:rect l="l" t="t" r="r" b="b"/>
              <a:pathLst>
                <a:path w="5492750" h="368935">
                  <a:moveTo>
                    <a:pt x="5380735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59"/>
                  </a:lnTo>
                  <a:lnTo>
                    <a:pt x="0" y="257047"/>
                  </a:lnTo>
                  <a:lnTo>
                    <a:pt x="8782" y="300549"/>
                  </a:lnTo>
                  <a:lnTo>
                    <a:pt x="32734" y="336073"/>
                  </a:lnTo>
                  <a:lnTo>
                    <a:pt x="68258" y="360025"/>
                  </a:lnTo>
                  <a:lnTo>
                    <a:pt x="111760" y="368807"/>
                  </a:lnTo>
                  <a:lnTo>
                    <a:pt x="5380735" y="368807"/>
                  </a:lnTo>
                  <a:lnTo>
                    <a:pt x="5424237" y="360025"/>
                  </a:lnTo>
                  <a:lnTo>
                    <a:pt x="5459761" y="336073"/>
                  </a:lnTo>
                  <a:lnTo>
                    <a:pt x="5483713" y="300549"/>
                  </a:lnTo>
                  <a:lnTo>
                    <a:pt x="5492496" y="257047"/>
                  </a:lnTo>
                  <a:lnTo>
                    <a:pt x="5492496" y="111759"/>
                  </a:lnTo>
                  <a:lnTo>
                    <a:pt x="5483713" y="68258"/>
                  </a:lnTo>
                  <a:lnTo>
                    <a:pt x="5459761" y="32734"/>
                  </a:lnTo>
                  <a:lnTo>
                    <a:pt x="5424237" y="8782"/>
                  </a:lnTo>
                  <a:lnTo>
                    <a:pt x="5380735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 Штрафы, санкции, возмещение ущерба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object 45"/>
          <p:cNvSpPr/>
          <p:nvPr/>
        </p:nvSpPr>
        <p:spPr>
          <a:xfrm>
            <a:off x="7531607" y="4073652"/>
            <a:ext cx="2005964" cy="498356"/>
          </a:xfrm>
          <a:custGeom>
            <a:avLst/>
            <a:gdLst/>
            <a:ahLst/>
            <a:cxnLst/>
            <a:rect l="l" t="t" r="r" b="b"/>
            <a:pathLst>
              <a:path w="2005965" h="370839">
                <a:moveTo>
                  <a:pt x="1893316" y="0"/>
                </a:moveTo>
                <a:lnTo>
                  <a:pt x="112268" y="0"/>
                </a:lnTo>
                <a:lnTo>
                  <a:pt x="68580" y="8826"/>
                </a:lnTo>
                <a:lnTo>
                  <a:pt x="32893" y="32893"/>
                </a:lnTo>
                <a:lnTo>
                  <a:pt x="8826" y="68580"/>
                </a:lnTo>
                <a:lnTo>
                  <a:pt x="0" y="112268"/>
                </a:lnTo>
                <a:lnTo>
                  <a:pt x="0" y="258064"/>
                </a:lnTo>
                <a:lnTo>
                  <a:pt x="8826" y="301752"/>
                </a:lnTo>
                <a:lnTo>
                  <a:pt x="32892" y="337439"/>
                </a:lnTo>
                <a:lnTo>
                  <a:pt x="68579" y="361505"/>
                </a:lnTo>
                <a:lnTo>
                  <a:pt x="112268" y="370331"/>
                </a:lnTo>
                <a:lnTo>
                  <a:pt x="1893316" y="370331"/>
                </a:lnTo>
                <a:lnTo>
                  <a:pt x="1937003" y="361505"/>
                </a:lnTo>
                <a:lnTo>
                  <a:pt x="1972691" y="337439"/>
                </a:lnTo>
                <a:lnTo>
                  <a:pt x="1996757" y="301752"/>
                </a:lnTo>
                <a:lnTo>
                  <a:pt x="2005584" y="258064"/>
                </a:lnTo>
                <a:lnTo>
                  <a:pt x="2005584" y="112268"/>
                </a:lnTo>
                <a:lnTo>
                  <a:pt x="1996757" y="68580"/>
                </a:lnTo>
                <a:lnTo>
                  <a:pt x="1972691" y="32893"/>
                </a:lnTo>
                <a:lnTo>
                  <a:pt x="1937004" y="8826"/>
                </a:lnTo>
                <a:lnTo>
                  <a:pt x="1893316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r>
              <a:rPr lang="ru-RU" dirty="0"/>
              <a:t>                  1,2</a:t>
            </a:r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428244" y="4073652"/>
            <a:ext cx="1957070" cy="498356"/>
          </a:xfrm>
          <a:custGeom>
            <a:avLst/>
            <a:gdLst/>
            <a:ahLst/>
            <a:cxnLst/>
            <a:rect l="l" t="t" r="r" b="b"/>
            <a:pathLst>
              <a:path w="1957070" h="370839">
                <a:moveTo>
                  <a:pt x="1844548" y="0"/>
                </a:moveTo>
                <a:lnTo>
                  <a:pt x="112242" y="0"/>
                </a:lnTo>
                <a:lnTo>
                  <a:pt x="68553" y="8826"/>
                </a:lnTo>
                <a:lnTo>
                  <a:pt x="32875" y="32893"/>
                </a:lnTo>
                <a:lnTo>
                  <a:pt x="8820" y="68580"/>
                </a:lnTo>
                <a:lnTo>
                  <a:pt x="0" y="112268"/>
                </a:lnTo>
                <a:lnTo>
                  <a:pt x="0" y="258064"/>
                </a:lnTo>
                <a:lnTo>
                  <a:pt x="8820" y="301752"/>
                </a:lnTo>
                <a:lnTo>
                  <a:pt x="32875" y="337439"/>
                </a:lnTo>
                <a:lnTo>
                  <a:pt x="68553" y="361505"/>
                </a:lnTo>
                <a:lnTo>
                  <a:pt x="112242" y="370331"/>
                </a:lnTo>
                <a:lnTo>
                  <a:pt x="1844548" y="370331"/>
                </a:lnTo>
                <a:lnTo>
                  <a:pt x="1888236" y="361505"/>
                </a:lnTo>
                <a:lnTo>
                  <a:pt x="1923923" y="337439"/>
                </a:lnTo>
                <a:lnTo>
                  <a:pt x="1947989" y="301752"/>
                </a:lnTo>
                <a:lnTo>
                  <a:pt x="1956816" y="258064"/>
                </a:lnTo>
                <a:lnTo>
                  <a:pt x="1956816" y="112268"/>
                </a:lnTo>
                <a:lnTo>
                  <a:pt x="1947989" y="68580"/>
                </a:lnTo>
                <a:lnTo>
                  <a:pt x="1923923" y="32893"/>
                </a:lnTo>
                <a:lnTo>
                  <a:pt x="1888236" y="8826"/>
                </a:lnTo>
                <a:lnTo>
                  <a:pt x="1844548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r>
              <a:rPr lang="ru-RU" dirty="0"/>
              <a:t>              3,7</a:t>
            </a:r>
            <a:endParaRPr dirty="0"/>
          </a:p>
        </p:txBody>
      </p:sp>
      <p:grpSp>
        <p:nvGrpSpPr>
          <p:cNvPr id="47" name="object 47"/>
          <p:cNvGrpSpPr/>
          <p:nvPr/>
        </p:nvGrpSpPr>
        <p:grpSpPr>
          <a:xfrm>
            <a:off x="2228088" y="4072128"/>
            <a:ext cx="5491480" cy="571318"/>
            <a:chOff x="2228088" y="4072128"/>
            <a:chExt cx="5491480" cy="571318"/>
          </a:xfrm>
        </p:grpSpPr>
        <p:sp>
          <p:nvSpPr>
            <p:cNvPr id="48" name="object 48"/>
            <p:cNvSpPr/>
            <p:nvPr/>
          </p:nvSpPr>
          <p:spPr>
            <a:xfrm>
              <a:off x="2228088" y="4073652"/>
              <a:ext cx="5491480" cy="370840"/>
            </a:xfrm>
            <a:custGeom>
              <a:avLst/>
              <a:gdLst/>
              <a:ahLst/>
              <a:cxnLst/>
              <a:rect l="l" t="t" r="r" b="b"/>
              <a:pathLst>
                <a:path w="5491480" h="370839">
                  <a:moveTo>
                    <a:pt x="5378704" y="0"/>
                  </a:moveTo>
                  <a:lnTo>
                    <a:pt x="112268" y="0"/>
                  </a:lnTo>
                  <a:lnTo>
                    <a:pt x="68580" y="8826"/>
                  </a:lnTo>
                  <a:lnTo>
                    <a:pt x="32893" y="32893"/>
                  </a:lnTo>
                  <a:lnTo>
                    <a:pt x="8826" y="68580"/>
                  </a:lnTo>
                  <a:lnTo>
                    <a:pt x="0" y="112268"/>
                  </a:lnTo>
                  <a:lnTo>
                    <a:pt x="0" y="258064"/>
                  </a:lnTo>
                  <a:lnTo>
                    <a:pt x="8826" y="301752"/>
                  </a:lnTo>
                  <a:lnTo>
                    <a:pt x="32893" y="337439"/>
                  </a:lnTo>
                  <a:lnTo>
                    <a:pt x="68580" y="361505"/>
                  </a:lnTo>
                  <a:lnTo>
                    <a:pt x="112268" y="370331"/>
                  </a:lnTo>
                  <a:lnTo>
                    <a:pt x="5378704" y="370331"/>
                  </a:lnTo>
                  <a:lnTo>
                    <a:pt x="5422392" y="361505"/>
                  </a:lnTo>
                  <a:lnTo>
                    <a:pt x="5458079" y="337439"/>
                  </a:lnTo>
                  <a:lnTo>
                    <a:pt x="5482145" y="301752"/>
                  </a:lnTo>
                  <a:lnTo>
                    <a:pt x="5490971" y="258064"/>
                  </a:lnTo>
                  <a:lnTo>
                    <a:pt x="5490971" y="112268"/>
                  </a:lnTo>
                  <a:lnTo>
                    <a:pt x="5482145" y="68580"/>
                  </a:lnTo>
                  <a:lnTo>
                    <a:pt x="5458078" y="32893"/>
                  </a:lnTo>
                  <a:lnTo>
                    <a:pt x="5422392" y="8826"/>
                  </a:lnTo>
                  <a:lnTo>
                    <a:pt x="5378704" y="0"/>
                  </a:lnTo>
                  <a:close/>
                </a:path>
              </a:pathLst>
            </a:custGeom>
            <a:solidFill>
              <a:srgbClr val="627A9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2228088" y="4072128"/>
              <a:ext cx="5491480" cy="571318"/>
            </a:xfrm>
            <a:custGeom>
              <a:avLst/>
              <a:gdLst/>
              <a:ahLst/>
              <a:cxnLst/>
              <a:rect l="l" t="t" r="r" b="b"/>
              <a:pathLst>
                <a:path w="5491480" h="370839">
                  <a:moveTo>
                    <a:pt x="5378704" y="0"/>
                  </a:moveTo>
                  <a:lnTo>
                    <a:pt x="112268" y="0"/>
                  </a:lnTo>
                  <a:lnTo>
                    <a:pt x="68580" y="8826"/>
                  </a:lnTo>
                  <a:lnTo>
                    <a:pt x="32893" y="32893"/>
                  </a:lnTo>
                  <a:lnTo>
                    <a:pt x="8826" y="68580"/>
                  </a:lnTo>
                  <a:lnTo>
                    <a:pt x="0" y="112268"/>
                  </a:lnTo>
                  <a:lnTo>
                    <a:pt x="0" y="258064"/>
                  </a:lnTo>
                  <a:lnTo>
                    <a:pt x="8826" y="301752"/>
                  </a:lnTo>
                  <a:lnTo>
                    <a:pt x="32893" y="337439"/>
                  </a:lnTo>
                  <a:lnTo>
                    <a:pt x="68580" y="361505"/>
                  </a:lnTo>
                  <a:lnTo>
                    <a:pt x="112268" y="370332"/>
                  </a:lnTo>
                  <a:lnTo>
                    <a:pt x="5378704" y="370332"/>
                  </a:lnTo>
                  <a:lnTo>
                    <a:pt x="5422392" y="361505"/>
                  </a:lnTo>
                  <a:lnTo>
                    <a:pt x="5458079" y="337439"/>
                  </a:lnTo>
                  <a:lnTo>
                    <a:pt x="5482145" y="301752"/>
                  </a:lnTo>
                  <a:lnTo>
                    <a:pt x="5490971" y="258064"/>
                  </a:lnTo>
                  <a:lnTo>
                    <a:pt x="5490971" y="112268"/>
                  </a:lnTo>
                  <a:lnTo>
                    <a:pt x="5482145" y="68580"/>
                  </a:lnTo>
                  <a:lnTo>
                    <a:pt x="5458078" y="32893"/>
                  </a:lnTo>
                  <a:lnTo>
                    <a:pt x="5422392" y="8826"/>
                  </a:lnTo>
                  <a:lnTo>
                    <a:pt x="5378704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/>
                <a:t>   </a:t>
              </a:r>
              <a:r>
                <a:rPr lang="ru-RU" dirty="0">
                  <a:solidFill>
                    <a:schemeClr val="bg1"/>
                  </a:solidFill>
                </a:rPr>
                <a:t>Доходы от продажи материальных и нематериальных активов</a:t>
              </a:r>
              <a:endParaRPr dirty="0"/>
            </a:p>
          </p:txBody>
        </p:sp>
      </p:grpSp>
      <p:sp>
        <p:nvSpPr>
          <p:cNvPr id="50" name="object 50"/>
          <p:cNvSpPr/>
          <p:nvPr/>
        </p:nvSpPr>
        <p:spPr>
          <a:xfrm>
            <a:off x="7524768" y="5429264"/>
            <a:ext cx="1973580" cy="428628"/>
          </a:xfrm>
          <a:custGeom>
            <a:avLst/>
            <a:gdLst/>
            <a:ahLst/>
            <a:cxnLst/>
            <a:rect l="l" t="t" r="r" b="b"/>
            <a:pathLst>
              <a:path w="1973579" h="368935">
                <a:moveTo>
                  <a:pt x="1861820" y="0"/>
                </a:moveTo>
                <a:lnTo>
                  <a:pt x="111760" y="0"/>
                </a:lnTo>
                <a:lnTo>
                  <a:pt x="68258" y="8782"/>
                </a:lnTo>
                <a:lnTo>
                  <a:pt x="32734" y="32734"/>
                </a:lnTo>
                <a:lnTo>
                  <a:pt x="8782" y="68258"/>
                </a:lnTo>
                <a:lnTo>
                  <a:pt x="0" y="111760"/>
                </a:lnTo>
                <a:lnTo>
                  <a:pt x="0" y="257048"/>
                </a:lnTo>
                <a:lnTo>
                  <a:pt x="8782" y="300549"/>
                </a:lnTo>
                <a:lnTo>
                  <a:pt x="32734" y="336073"/>
                </a:lnTo>
                <a:lnTo>
                  <a:pt x="68258" y="360025"/>
                </a:lnTo>
                <a:lnTo>
                  <a:pt x="111760" y="368808"/>
                </a:lnTo>
                <a:lnTo>
                  <a:pt x="1861820" y="368808"/>
                </a:lnTo>
                <a:lnTo>
                  <a:pt x="1905321" y="360025"/>
                </a:lnTo>
                <a:lnTo>
                  <a:pt x="1940845" y="336073"/>
                </a:lnTo>
                <a:lnTo>
                  <a:pt x="1964797" y="300549"/>
                </a:lnTo>
                <a:lnTo>
                  <a:pt x="1973580" y="257048"/>
                </a:lnTo>
                <a:lnTo>
                  <a:pt x="1973580" y="111760"/>
                </a:lnTo>
                <a:lnTo>
                  <a:pt x="1964797" y="68258"/>
                </a:lnTo>
                <a:lnTo>
                  <a:pt x="1940845" y="32734"/>
                </a:lnTo>
                <a:lnTo>
                  <a:pt x="1905321" y="8782"/>
                </a:lnTo>
                <a:lnTo>
                  <a:pt x="1861820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/>
              <a:t>                  0,8</a:t>
            </a:r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428244" y="5429264"/>
            <a:ext cx="1949450" cy="428628"/>
          </a:xfrm>
          <a:custGeom>
            <a:avLst/>
            <a:gdLst/>
            <a:ahLst/>
            <a:cxnLst/>
            <a:rect l="l" t="t" r="r" b="b"/>
            <a:pathLst>
              <a:path w="1949450" h="368935">
                <a:moveTo>
                  <a:pt x="1837436" y="0"/>
                </a:moveTo>
                <a:lnTo>
                  <a:pt x="111772" y="0"/>
                </a:lnTo>
                <a:lnTo>
                  <a:pt x="68269" y="8782"/>
                </a:lnTo>
                <a:lnTo>
                  <a:pt x="32740" y="32734"/>
                </a:lnTo>
                <a:lnTo>
                  <a:pt x="8784" y="68258"/>
                </a:lnTo>
                <a:lnTo>
                  <a:pt x="0" y="111760"/>
                </a:lnTo>
                <a:lnTo>
                  <a:pt x="0" y="257048"/>
                </a:lnTo>
                <a:lnTo>
                  <a:pt x="8784" y="300549"/>
                </a:lnTo>
                <a:lnTo>
                  <a:pt x="32740" y="336073"/>
                </a:lnTo>
                <a:lnTo>
                  <a:pt x="68269" y="360025"/>
                </a:lnTo>
                <a:lnTo>
                  <a:pt x="111772" y="368808"/>
                </a:lnTo>
                <a:lnTo>
                  <a:pt x="1837436" y="368808"/>
                </a:lnTo>
                <a:lnTo>
                  <a:pt x="1880937" y="360025"/>
                </a:lnTo>
                <a:lnTo>
                  <a:pt x="1916461" y="336073"/>
                </a:lnTo>
                <a:lnTo>
                  <a:pt x="1940413" y="300549"/>
                </a:lnTo>
                <a:lnTo>
                  <a:pt x="1949195" y="257048"/>
                </a:lnTo>
                <a:lnTo>
                  <a:pt x="1949195" y="111760"/>
                </a:lnTo>
                <a:lnTo>
                  <a:pt x="1940413" y="68258"/>
                </a:lnTo>
                <a:lnTo>
                  <a:pt x="1916461" y="32734"/>
                </a:lnTo>
                <a:lnTo>
                  <a:pt x="1880937" y="8782"/>
                </a:lnTo>
                <a:lnTo>
                  <a:pt x="1837436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/>
              <a:t>              0,7</a:t>
            </a:r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2257044" y="5429264"/>
            <a:ext cx="5480685" cy="428628"/>
          </a:xfrm>
          <a:custGeom>
            <a:avLst/>
            <a:gdLst/>
            <a:ahLst/>
            <a:cxnLst/>
            <a:rect l="l" t="t" r="r" b="b"/>
            <a:pathLst>
              <a:path w="5480684" h="368935">
                <a:moveTo>
                  <a:pt x="5368544" y="0"/>
                </a:moveTo>
                <a:lnTo>
                  <a:pt x="111760" y="0"/>
                </a:lnTo>
                <a:lnTo>
                  <a:pt x="68258" y="8782"/>
                </a:lnTo>
                <a:lnTo>
                  <a:pt x="32734" y="32734"/>
                </a:lnTo>
                <a:lnTo>
                  <a:pt x="8782" y="68258"/>
                </a:lnTo>
                <a:lnTo>
                  <a:pt x="0" y="111760"/>
                </a:lnTo>
                <a:lnTo>
                  <a:pt x="0" y="257048"/>
                </a:lnTo>
                <a:lnTo>
                  <a:pt x="8782" y="300549"/>
                </a:lnTo>
                <a:lnTo>
                  <a:pt x="32734" y="336073"/>
                </a:lnTo>
                <a:lnTo>
                  <a:pt x="68258" y="360025"/>
                </a:lnTo>
                <a:lnTo>
                  <a:pt x="111760" y="368808"/>
                </a:lnTo>
                <a:lnTo>
                  <a:pt x="5368544" y="368808"/>
                </a:lnTo>
                <a:lnTo>
                  <a:pt x="5412045" y="360025"/>
                </a:lnTo>
                <a:lnTo>
                  <a:pt x="5447569" y="336073"/>
                </a:lnTo>
                <a:lnTo>
                  <a:pt x="5471521" y="300549"/>
                </a:lnTo>
                <a:lnTo>
                  <a:pt x="5480304" y="257048"/>
                </a:lnTo>
                <a:lnTo>
                  <a:pt x="5480304" y="111760"/>
                </a:lnTo>
                <a:lnTo>
                  <a:pt x="5471521" y="68258"/>
                </a:lnTo>
                <a:lnTo>
                  <a:pt x="5447569" y="32734"/>
                </a:lnTo>
                <a:lnTo>
                  <a:pt x="5412045" y="8782"/>
                </a:lnTo>
                <a:lnTo>
                  <a:pt x="5368544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Прочие неналоговые доходы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3" name="object 40">
            <a:extLst>
              <a:ext uri="{FF2B5EF4-FFF2-40B4-BE49-F238E27FC236}">
                <a16:creationId xmlns:a16="http://schemas.microsoft.com/office/drawing/2014/main" id="{D77EC603-5A20-4927-A852-CF2C576149F3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17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017" y="404240"/>
            <a:ext cx="48391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Структура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lang="ru-RU" spc="35" dirty="0">
                <a:solidFill>
                  <a:srgbClr val="000000"/>
                </a:solidFill>
              </a:rPr>
              <a:t>безвозмездных поступлений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484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местного</a:t>
            </a:r>
            <a:r>
              <a:rPr spc="4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бюджета</a:t>
            </a:r>
            <a:r>
              <a:rPr spc="5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(млн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рублей)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04631" y="1357883"/>
            <a:ext cx="5634355" cy="586740"/>
            <a:chOff x="2104631" y="1357883"/>
            <a:chExt cx="5634355" cy="58674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4631" y="1360657"/>
              <a:ext cx="5634252" cy="5231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4595" y="1362468"/>
              <a:ext cx="3354324" cy="5821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48839" y="1357883"/>
              <a:ext cx="5550535" cy="448309"/>
            </a:xfrm>
            <a:custGeom>
              <a:avLst/>
              <a:gdLst/>
              <a:ahLst/>
              <a:cxnLst/>
              <a:rect l="l" t="t" r="r" b="b"/>
              <a:pathLst>
                <a:path w="5550534" h="448310">
                  <a:moveTo>
                    <a:pt x="5414645" y="0"/>
                  </a:moveTo>
                  <a:lnTo>
                    <a:pt x="135762" y="0"/>
                  </a:lnTo>
                  <a:lnTo>
                    <a:pt x="92870" y="6926"/>
                  </a:lnTo>
                  <a:lnTo>
                    <a:pt x="55604" y="26208"/>
                  </a:lnTo>
                  <a:lnTo>
                    <a:pt x="26208" y="55604"/>
                  </a:lnTo>
                  <a:lnTo>
                    <a:pt x="6926" y="92870"/>
                  </a:lnTo>
                  <a:lnTo>
                    <a:pt x="0" y="135762"/>
                  </a:lnTo>
                  <a:lnTo>
                    <a:pt x="0" y="312292"/>
                  </a:lnTo>
                  <a:lnTo>
                    <a:pt x="6926" y="355185"/>
                  </a:lnTo>
                  <a:lnTo>
                    <a:pt x="26208" y="392451"/>
                  </a:lnTo>
                  <a:lnTo>
                    <a:pt x="55604" y="421847"/>
                  </a:lnTo>
                  <a:lnTo>
                    <a:pt x="92870" y="441129"/>
                  </a:lnTo>
                  <a:lnTo>
                    <a:pt x="135762" y="448055"/>
                  </a:lnTo>
                  <a:lnTo>
                    <a:pt x="5414645" y="448055"/>
                  </a:lnTo>
                  <a:lnTo>
                    <a:pt x="5457537" y="441129"/>
                  </a:lnTo>
                  <a:lnTo>
                    <a:pt x="5494803" y="421847"/>
                  </a:lnTo>
                  <a:lnTo>
                    <a:pt x="5524199" y="392451"/>
                  </a:lnTo>
                  <a:lnTo>
                    <a:pt x="5543481" y="355185"/>
                  </a:lnTo>
                  <a:lnTo>
                    <a:pt x="5550408" y="312292"/>
                  </a:lnTo>
                  <a:lnTo>
                    <a:pt x="5550408" y="135762"/>
                  </a:lnTo>
                  <a:lnTo>
                    <a:pt x="5543481" y="92870"/>
                  </a:lnTo>
                  <a:lnTo>
                    <a:pt x="5524199" y="55604"/>
                  </a:lnTo>
                  <a:lnTo>
                    <a:pt x="5494803" y="26208"/>
                  </a:lnTo>
                  <a:lnTo>
                    <a:pt x="5457537" y="6926"/>
                  </a:lnTo>
                  <a:lnTo>
                    <a:pt x="541464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38488" y="1426845"/>
            <a:ext cx="39290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Всего</a:t>
            </a:r>
            <a:r>
              <a:rPr lang="ru-RU"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безвозмездных поступлений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0520" y="1213116"/>
            <a:ext cx="1793875" cy="824865"/>
            <a:chOff x="350520" y="1213116"/>
            <a:chExt cx="1793875" cy="824865"/>
          </a:xfrm>
        </p:grpSpPr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520" y="1213116"/>
              <a:ext cx="1793748" cy="8107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32" y="1264920"/>
              <a:ext cx="838187" cy="7726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03860" y="1228344"/>
              <a:ext cx="1691639" cy="708660"/>
            </a:xfrm>
            <a:custGeom>
              <a:avLst/>
              <a:gdLst/>
              <a:ahLst/>
              <a:cxnLst/>
              <a:rect l="l" t="t" r="r" b="b"/>
              <a:pathLst>
                <a:path w="1691639" h="708660">
                  <a:moveTo>
                    <a:pt x="1476883" y="0"/>
                  </a:moveTo>
                  <a:lnTo>
                    <a:pt x="214782" y="0"/>
                  </a:lnTo>
                  <a:lnTo>
                    <a:pt x="165535" y="5671"/>
                  </a:lnTo>
                  <a:lnTo>
                    <a:pt x="120327" y="21826"/>
                  </a:lnTo>
                  <a:lnTo>
                    <a:pt x="80448" y="47176"/>
                  </a:lnTo>
                  <a:lnTo>
                    <a:pt x="47186" y="80432"/>
                  </a:lnTo>
                  <a:lnTo>
                    <a:pt x="21831" y="120307"/>
                  </a:lnTo>
                  <a:lnTo>
                    <a:pt x="5672" y="165511"/>
                  </a:lnTo>
                  <a:lnTo>
                    <a:pt x="0" y="214756"/>
                  </a:lnTo>
                  <a:lnTo>
                    <a:pt x="0" y="493902"/>
                  </a:lnTo>
                  <a:lnTo>
                    <a:pt x="5672" y="543148"/>
                  </a:lnTo>
                  <a:lnTo>
                    <a:pt x="21831" y="588352"/>
                  </a:lnTo>
                  <a:lnTo>
                    <a:pt x="47186" y="628227"/>
                  </a:lnTo>
                  <a:lnTo>
                    <a:pt x="80448" y="661483"/>
                  </a:lnTo>
                  <a:lnTo>
                    <a:pt x="120327" y="686833"/>
                  </a:lnTo>
                  <a:lnTo>
                    <a:pt x="165535" y="702988"/>
                  </a:lnTo>
                  <a:lnTo>
                    <a:pt x="214782" y="708659"/>
                  </a:lnTo>
                  <a:lnTo>
                    <a:pt x="1476883" y="708659"/>
                  </a:lnTo>
                  <a:lnTo>
                    <a:pt x="1526128" y="702988"/>
                  </a:lnTo>
                  <a:lnTo>
                    <a:pt x="1571332" y="686833"/>
                  </a:lnTo>
                  <a:lnTo>
                    <a:pt x="1611207" y="661483"/>
                  </a:lnTo>
                  <a:lnTo>
                    <a:pt x="1644463" y="628227"/>
                  </a:lnTo>
                  <a:lnTo>
                    <a:pt x="1669813" y="588352"/>
                  </a:lnTo>
                  <a:lnTo>
                    <a:pt x="1685968" y="543148"/>
                  </a:lnTo>
                  <a:lnTo>
                    <a:pt x="1691639" y="493902"/>
                  </a:lnTo>
                  <a:lnTo>
                    <a:pt x="1691639" y="214756"/>
                  </a:lnTo>
                  <a:lnTo>
                    <a:pt x="1685968" y="165511"/>
                  </a:lnTo>
                  <a:lnTo>
                    <a:pt x="1669813" y="120307"/>
                  </a:lnTo>
                  <a:lnTo>
                    <a:pt x="1644463" y="80432"/>
                  </a:lnTo>
                  <a:lnTo>
                    <a:pt x="1611207" y="47176"/>
                  </a:lnTo>
                  <a:lnTo>
                    <a:pt x="1571332" y="21826"/>
                  </a:lnTo>
                  <a:lnTo>
                    <a:pt x="1526128" y="5671"/>
                  </a:lnTo>
                  <a:lnTo>
                    <a:pt x="147688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90396" y="1321130"/>
            <a:ext cx="5175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endParaRPr sz="1600" dirty="0">
              <a:latin typeface="Microsoft Sans Serif"/>
              <a:cs typeface="Microsoft Sans Serif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lang="ru-RU"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1 603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795212" y="1228344"/>
            <a:ext cx="1728470" cy="809625"/>
            <a:chOff x="7795212" y="1228344"/>
            <a:chExt cx="1728470" cy="809625"/>
          </a:xfrm>
        </p:grpSpPr>
        <p:pic>
          <p:nvPicPr>
            <p:cNvPr id="14" name="object 1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5212" y="1231335"/>
              <a:ext cx="1728311" cy="78342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0080" y="1264920"/>
              <a:ext cx="853452" cy="7726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839456" y="1228344"/>
              <a:ext cx="1644650" cy="708660"/>
            </a:xfrm>
            <a:custGeom>
              <a:avLst/>
              <a:gdLst/>
              <a:ahLst/>
              <a:cxnLst/>
              <a:rect l="l" t="t" r="r" b="b"/>
              <a:pathLst>
                <a:path w="1644650" h="708660">
                  <a:moveTo>
                    <a:pt x="1429639" y="0"/>
                  </a:moveTo>
                  <a:lnTo>
                    <a:pt x="214757" y="0"/>
                  </a:lnTo>
                  <a:lnTo>
                    <a:pt x="165511" y="5671"/>
                  </a:lnTo>
                  <a:lnTo>
                    <a:pt x="120307" y="21826"/>
                  </a:lnTo>
                  <a:lnTo>
                    <a:pt x="80432" y="47176"/>
                  </a:lnTo>
                  <a:lnTo>
                    <a:pt x="47176" y="80432"/>
                  </a:lnTo>
                  <a:lnTo>
                    <a:pt x="21826" y="120307"/>
                  </a:lnTo>
                  <a:lnTo>
                    <a:pt x="5671" y="165511"/>
                  </a:lnTo>
                  <a:lnTo>
                    <a:pt x="0" y="214756"/>
                  </a:lnTo>
                  <a:lnTo>
                    <a:pt x="0" y="493902"/>
                  </a:lnTo>
                  <a:lnTo>
                    <a:pt x="5671" y="543148"/>
                  </a:lnTo>
                  <a:lnTo>
                    <a:pt x="21826" y="588352"/>
                  </a:lnTo>
                  <a:lnTo>
                    <a:pt x="47176" y="628227"/>
                  </a:lnTo>
                  <a:lnTo>
                    <a:pt x="80432" y="661483"/>
                  </a:lnTo>
                  <a:lnTo>
                    <a:pt x="120307" y="686833"/>
                  </a:lnTo>
                  <a:lnTo>
                    <a:pt x="165511" y="702988"/>
                  </a:lnTo>
                  <a:lnTo>
                    <a:pt x="214757" y="708659"/>
                  </a:lnTo>
                  <a:lnTo>
                    <a:pt x="1429639" y="708659"/>
                  </a:lnTo>
                  <a:lnTo>
                    <a:pt x="1478884" y="702988"/>
                  </a:lnTo>
                  <a:lnTo>
                    <a:pt x="1524088" y="686833"/>
                  </a:lnTo>
                  <a:lnTo>
                    <a:pt x="1563963" y="661483"/>
                  </a:lnTo>
                  <a:lnTo>
                    <a:pt x="1597219" y="628227"/>
                  </a:lnTo>
                  <a:lnTo>
                    <a:pt x="1622569" y="588352"/>
                  </a:lnTo>
                  <a:lnTo>
                    <a:pt x="1638724" y="543148"/>
                  </a:lnTo>
                  <a:lnTo>
                    <a:pt x="1644396" y="493902"/>
                  </a:lnTo>
                  <a:lnTo>
                    <a:pt x="1644396" y="214756"/>
                  </a:lnTo>
                  <a:lnTo>
                    <a:pt x="1638724" y="165511"/>
                  </a:lnTo>
                  <a:lnTo>
                    <a:pt x="1622569" y="120307"/>
                  </a:lnTo>
                  <a:lnTo>
                    <a:pt x="1597219" y="80432"/>
                  </a:lnTo>
                  <a:lnTo>
                    <a:pt x="1563963" y="47176"/>
                  </a:lnTo>
                  <a:lnTo>
                    <a:pt x="1524088" y="21826"/>
                  </a:lnTo>
                  <a:lnTo>
                    <a:pt x="1478884" y="5671"/>
                  </a:lnTo>
                  <a:lnTo>
                    <a:pt x="142963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239148" y="1321130"/>
            <a:ext cx="92869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3       </a:t>
            </a:r>
            <a:r>
              <a:rPr lang="ru-RU" sz="1600" dirty="0">
                <a:solidFill>
                  <a:schemeClr val="bg1"/>
                </a:solidFill>
                <a:latin typeface="Microsoft Sans Serif"/>
                <a:cs typeface="Microsoft Sans Serif"/>
              </a:rPr>
              <a:t>1 723</a:t>
            </a:r>
            <a:endParaRPr sz="16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65185" y="1404937"/>
            <a:ext cx="6169660" cy="393700"/>
            <a:chOff x="1865185" y="1404937"/>
            <a:chExt cx="6169660" cy="393700"/>
          </a:xfrm>
        </p:grpSpPr>
        <p:sp>
          <p:nvSpPr>
            <p:cNvPr id="19" name="object 19"/>
            <p:cNvSpPr/>
            <p:nvPr/>
          </p:nvSpPr>
          <p:spPr>
            <a:xfrm>
              <a:off x="1869948" y="1409700"/>
              <a:ext cx="416559" cy="346075"/>
            </a:xfrm>
            <a:custGeom>
              <a:avLst/>
              <a:gdLst/>
              <a:ahLst/>
              <a:cxnLst/>
              <a:rect l="l" t="t" r="r" b="b"/>
              <a:pathLst>
                <a:path w="416560" h="346075">
                  <a:moveTo>
                    <a:pt x="416051" y="86487"/>
                  </a:moveTo>
                  <a:lnTo>
                    <a:pt x="405256" y="86487"/>
                  </a:lnTo>
                  <a:lnTo>
                    <a:pt x="405256" y="259461"/>
                  </a:lnTo>
                  <a:lnTo>
                    <a:pt x="416051" y="259461"/>
                  </a:lnTo>
                  <a:lnTo>
                    <a:pt x="416051" y="86487"/>
                  </a:lnTo>
                  <a:close/>
                </a:path>
                <a:path w="416560" h="346075">
                  <a:moveTo>
                    <a:pt x="394462" y="86487"/>
                  </a:moveTo>
                  <a:lnTo>
                    <a:pt x="372744" y="86487"/>
                  </a:lnTo>
                  <a:lnTo>
                    <a:pt x="372744" y="259461"/>
                  </a:lnTo>
                  <a:lnTo>
                    <a:pt x="394462" y="259461"/>
                  </a:lnTo>
                  <a:lnTo>
                    <a:pt x="394462" y="86487"/>
                  </a:lnTo>
                  <a:close/>
                </a:path>
                <a:path w="416560" h="346075">
                  <a:moveTo>
                    <a:pt x="172974" y="0"/>
                  </a:moveTo>
                  <a:lnTo>
                    <a:pt x="0" y="172974"/>
                  </a:lnTo>
                  <a:lnTo>
                    <a:pt x="172974" y="345948"/>
                  </a:lnTo>
                  <a:lnTo>
                    <a:pt x="172974" y="259461"/>
                  </a:lnTo>
                  <a:lnTo>
                    <a:pt x="361950" y="259461"/>
                  </a:lnTo>
                  <a:lnTo>
                    <a:pt x="361950" y="86487"/>
                  </a:lnTo>
                  <a:lnTo>
                    <a:pt x="172974" y="86487"/>
                  </a:lnTo>
                  <a:lnTo>
                    <a:pt x="172974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869948" y="1409700"/>
              <a:ext cx="416559" cy="346075"/>
            </a:xfrm>
            <a:custGeom>
              <a:avLst/>
              <a:gdLst/>
              <a:ahLst/>
              <a:cxnLst/>
              <a:rect l="l" t="t" r="r" b="b"/>
              <a:pathLst>
                <a:path w="416560" h="346075">
                  <a:moveTo>
                    <a:pt x="416051" y="86487"/>
                  </a:moveTo>
                  <a:lnTo>
                    <a:pt x="405256" y="86487"/>
                  </a:lnTo>
                  <a:lnTo>
                    <a:pt x="405256" y="259461"/>
                  </a:lnTo>
                  <a:lnTo>
                    <a:pt x="416051" y="259461"/>
                  </a:lnTo>
                  <a:lnTo>
                    <a:pt x="416051" y="86487"/>
                  </a:lnTo>
                  <a:close/>
                </a:path>
                <a:path w="416560" h="346075">
                  <a:moveTo>
                    <a:pt x="394462" y="86487"/>
                  </a:moveTo>
                  <a:lnTo>
                    <a:pt x="372744" y="86487"/>
                  </a:lnTo>
                  <a:lnTo>
                    <a:pt x="372744" y="259461"/>
                  </a:lnTo>
                  <a:lnTo>
                    <a:pt x="394462" y="259461"/>
                  </a:lnTo>
                  <a:lnTo>
                    <a:pt x="394462" y="86487"/>
                  </a:lnTo>
                  <a:close/>
                </a:path>
                <a:path w="416560" h="346075">
                  <a:moveTo>
                    <a:pt x="361950" y="86487"/>
                  </a:moveTo>
                  <a:lnTo>
                    <a:pt x="172974" y="86487"/>
                  </a:lnTo>
                  <a:lnTo>
                    <a:pt x="172974" y="0"/>
                  </a:lnTo>
                  <a:lnTo>
                    <a:pt x="0" y="172974"/>
                  </a:lnTo>
                  <a:lnTo>
                    <a:pt x="172974" y="345948"/>
                  </a:lnTo>
                  <a:lnTo>
                    <a:pt x="172974" y="259461"/>
                  </a:lnTo>
                  <a:lnTo>
                    <a:pt x="361950" y="259461"/>
                  </a:lnTo>
                  <a:lnTo>
                    <a:pt x="361950" y="86487"/>
                  </a:lnTo>
                  <a:close/>
                </a:path>
              </a:pathLst>
            </a:custGeom>
            <a:ln w="9525">
              <a:solidFill>
                <a:srgbClr val="33669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613904" y="1447800"/>
              <a:ext cx="416559" cy="346075"/>
            </a:xfrm>
            <a:custGeom>
              <a:avLst/>
              <a:gdLst/>
              <a:ahLst/>
              <a:cxnLst/>
              <a:rect l="l" t="t" r="r" b="b"/>
              <a:pathLst>
                <a:path w="416559" h="346075">
                  <a:moveTo>
                    <a:pt x="10795" y="86487"/>
                  </a:moveTo>
                  <a:lnTo>
                    <a:pt x="0" y="86487"/>
                  </a:lnTo>
                  <a:lnTo>
                    <a:pt x="0" y="259461"/>
                  </a:lnTo>
                  <a:lnTo>
                    <a:pt x="10795" y="259461"/>
                  </a:lnTo>
                  <a:lnTo>
                    <a:pt x="10795" y="86487"/>
                  </a:lnTo>
                  <a:close/>
                </a:path>
                <a:path w="416559" h="346075">
                  <a:moveTo>
                    <a:pt x="43179" y="86487"/>
                  </a:moveTo>
                  <a:lnTo>
                    <a:pt x="21590" y="86487"/>
                  </a:lnTo>
                  <a:lnTo>
                    <a:pt x="21590" y="259461"/>
                  </a:lnTo>
                  <a:lnTo>
                    <a:pt x="43179" y="259461"/>
                  </a:lnTo>
                  <a:lnTo>
                    <a:pt x="43179" y="86487"/>
                  </a:lnTo>
                  <a:close/>
                </a:path>
                <a:path w="416559" h="346075">
                  <a:moveTo>
                    <a:pt x="243077" y="0"/>
                  </a:moveTo>
                  <a:lnTo>
                    <a:pt x="243077" y="86487"/>
                  </a:lnTo>
                  <a:lnTo>
                    <a:pt x="54101" y="86487"/>
                  </a:lnTo>
                  <a:lnTo>
                    <a:pt x="54101" y="259461"/>
                  </a:lnTo>
                  <a:lnTo>
                    <a:pt x="243077" y="259461"/>
                  </a:lnTo>
                  <a:lnTo>
                    <a:pt x="243077" y="345948"/>
                  </a:lnTo>
                  <a:lnTo>
                    <a:pt x="416051" y="172974"/>
                  </a:lnTo>
                  <a:lnTo>
                    <a:pt x="243077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613904" y="1447800"/>
              <a:ext cx="416559" cy="346075"/>
            </a:xfrm>
            <a:custGeom>
              <a:avLst/>
              <a:gdLst/>
              <a:ahLst/>
              <a:cxnLst/>
              <a:rect l="l" t="t" r="r" b="b"/>
              <a:pathLst>
                <a:path w="416559" h="346075">
                  <a:moveTo>
                    <a:pt x="0" y="86487"/>
                  </a:moveTo>
                  <a:lnTo>
                    <a:pt x="10795" y="86487"/>
                  </a:lnTo>
                  <a:lnTo>
                    <a:pt x="10795" y="259461"/>
                  </a:lnTo>
                  <a:lnTo>
                    <a:pt x="0" y="259461"/>
                  </a:lnTo>
                  <a:lnTo>
                    <a:pt x="0" y="86487"/>
                  </a:lnTo>
                  <a:close/>
                </a:path>
                <a:path w="416559" h="346075">
                  <a:moveTo>
                    <a:pt x="21590" y="86487"/>
                  </a:moveTo>
                  <a:lnTo>
                    <a:pt x="43179" y="86487"/>
                  </a:lnTo>
                  <a:lnTo>
                    <a:pt x="43179" y="259461"/>
                  </a:lnTo>
                  <a:lnTo>
                    <a:pt x="21590" y="259461"/>
                  </a:lnTo>
                  <a:lnTo>
                    <a:pt x="21590" y="86487"/>
                  </a:lnTo>
                  <a:close/>
                </a:path>
                <a:path w="416559" h="346075">
                  <a:moveTo>
                    <a:pt x="54101" y="86487"/>
                  </a:moveTo>
                  <a:lnTo>
                    <a:pt x="243077" y="86487"/>
                  </a:lnTo>
                  <a:lnTo>
                    <a:pt x="243077" y="0"/>
                  </a:lnTo>
                  <a:lnTo>
                    <a:pt x="416051" y="172974"/>
                  </a:lnTo>
                  <a:lnTo>
                    <a:pt x="243077" y="345948"/>
                  </a:lnTo>
                  <a:lnTo>
                    <a:pt x="243077" y="259461"/>
                  </a:lnTo>
                  <a:lnTo>
                    <a:pt x="54101" y="259461"/>
                  </a:lnTo>
                  <a:lnTo>
                    <a:pt x="54101" y="86487"/>
                  </a:lnTo>
                  <a:close/>
                </a:path>
              </a:pathLst>
            </a:custGeom>
            <a:ln w="9525">
              <a:solidFill>
                <a:srgbClr val="33669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28243" y="2191511"/>
            <a:ext cx="9109075" cy="370840"/>
            <a:chOff x="428243" y="2191511"/>
            <a:chExt cx="9109075" cy="370840"/>
          </a:xfrm>
        </p:grpSpPr>
        <p:sp>
          <p:nvSpPr>
            <p:cNvPr id="24" name="object 24"/>
            <p:cNvSpPr/>
            <p:nvPr/>
          </p:nvSpPr>
          <p:spPr>
            <a:xfrm>
              <a:off x="428243" y="2191511"/>
              <a:ext cx="9109075" cy="370840"/>
            </a:xfrm>
            <a:custGeom>
              <a:avLst/>
              <a:gdLst/>
              <a:ahLst/>
              <a:cxnLst/>
              <a:rect l="l" t="t" r="r" b="b"/>
              <a:pathLst>
                <a:path w="9109075" h="370839">
                  <a:moveTo>
                    <a:pt x="1943100" y="112268"/>
                  </a:moveTo>
                  <a:lnTo>
                    <a:pt x="1934273" y="68580"/>
                  </a:lnTo>
                  <a:lnTo>
                    <a:pt x="1910207" y="32893"/>
                  </a:lnTo>
                  <a:lnTo>
                    <a:pt x="1874520" y="8826"/>
                  </a:lnTo>
                  <a:lnTo>
                    <a:pt x="1830832" y="0"/>
                  </a:lnTo>
                  <a:lnTo>
                    <a:pt x="112242" y="0"/>
                  </a:lnTo>
                  <a:lnTo>
                    <a:pt x="68541" y="8826"/>
                  </a:lnTo>
                  <a:lnTo>
                    <a:pt x="32867" y="32893"/>
                  </a:lnTo>
                  <a:lnTo>
                    <a:pt x="8813" y="68580"/>
                  </a:lnTo>
                  <a:lnTo>
                    <a:pt x="0" y="112268"/>
                  </a:lnTo>
                  <a:lnTo>
                    <a:pt x="0" y="258064"/>
                  </a:lnTo>
                  <a:lnTo>
                    <a:pt x="8813" y="301752"/>
                  </a:lnTo>
                  <a:lnTo>
                    <a:pt x="32867" y="337439"/>
                  </a:lnTo>
                  <a:lnTo>
                    <a:pt x="68541" y="361518"/>
                  </a:lnTo>
                  <a:lnTo>
                    <a:pt x="112242" y="370332"/>
                  </a:lnTo>
                  <a:lnTo>
                    <a:pt x="1830832" y="370332"/>
                  </a:lnTo>
                  <a:lnTo>
                    <a:pt x="1874520" y="361518"/>
                  </a:lnTo>
                  <a:lnTo>
                    <a:pt x="1910207" y="337439"/>
                  </a:lnTo>
                  <a:lnTo>
                    <a:pt x="1934273" y="301752"/>
                  </a:lnTo>
                  <a:lnTo>
                    <a:pt x="1943100" y="258064"/>
                  </a:lnTo>
                  <a:lnTo>
                    <a:pt x="1943100" y="112268"/>
                  </a:lnTo>
                  <a:close/>
                </a:path>
                <a:path w="9109075" h="370839">
                  <a:moveTo>
                    <a:pt x="9108948" y="112268"/>
                  </a:moveTo>
                  <a:lnTo>
                    <a:pt x="9100121" y="68580"/>
                  </a:lnTo>
                  <a:lnTo>
                    <a:pt x="9076055" y="32893"/>
                  </a:lnTo>
                  <a:lnTo>
                    <a:pt x="9040368" y="8826"/>
                  </a:lnTo>
                  <a:lnTo>
                    <a:pt x="8996680" y="0"/>
                  </a:lnTo>
                  <a:lnTo>
                    <a:pt x="7278116" y="0"/>
                  </a:lnTo>
                  <a:lnTo>
                    <a:pt x="7234415" y="8826"/>
                  </a:lnTo>
                  <a:lnTo>
                    <a:pt x="7198741" y="32893"/>
                  </a:lnTo>
                  <a:lnTo>
                    <a:pt x="7174674" y="68580"/>
                  </a:lnTo>
                  <a:lnTo>
                    <a:pt x="7165848" y="112268"/>
                  </a:lnTo>
                  <a:lnTo>
                    <a:pt x="7165848" y="258064"/>
                  </a:lnTo>
                  <a:lnTo>
                    <a:pt x="7174674" y="301752"/>
                  </a:lnTo>
                  <a:lnTo>
                    <a:pt x="7198741" y="337439"/>
                  </a:lnTo>
                  <a:lnTo>
                    <a:pt x="7234428" y="361518"/>
                  </a:lnTo>
                  <a:lnTo>
                    <a:pt x="7278116" y="370332"/>
                  </a:lnTo>
                  <a:lnTo>
                    <a:pt x="8996680" y="370332"/>
                  </a:lnTo>
                  <a:lnTo>
                    <a:pt x="9040368" y="361518"/>
                  </a:lnTo>
                  <a:lnTo>
                    <a:pt x="9076055" y="337439"/>
                  </a:lnTo>
                  <a:lnTo>
                    <a:pt x="9100121" y="301752"/>
                  </a:lnTo>
                  <a:lnTo>
                    <a:pt x="9108948" y="258064"/>
                  </a:lnTo>
                  <a:lnTo>
                    <a:pt x="9108948" y="112268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r>
                <a:rPr lang="ru-RU" dirty="0"/>
                <a:t>           244,0                                                                                                                                    287,0</a:t>
              </a:r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231135" y="2191511"/>
              <a:ext cx="5483860" cy="370840"/>
            </a:xfrm>
            <a:custGeom>
              <a:avLst/>
              <a:gdLst/>
              <a:ahLst/>
              <a:cxnLst/>
              <a:rect l="l" t="t" r="r" b="b"/>
              <a:pathLst>
                <a:path w="5483859" h="370839">
                  <a:moveTo>
                    <a:pt x="5371084" y="0"/>
                  </a:moveTo>
                  <a:lnTo>
                    <a:pt x="112268" y="0"/>
                  </a:lnTo>
                  <a:lnTo>
                    <a:pt x="68579" y="8826"/>
                  </a:lnTo>
                  <a:lnTo>
                    <a:pt x="32892" y="32892"/>
                  </a:lnTo>
                  <a:lnTo>
                    <a:pt x="8826" y="68579"/>
                  </a:lnTo>
                  <a:lnTo>
                    <a:pt x="0" y="112267"/>
                  </a:lnTo>
                  <a:lnTo>
                    <a:pt x="0" y="258063"/>
                  </a:lnTo>
                  <a:lnTo>
                    <a:pt x="8826" y="301751"/>
                  </a:lnTo>
                  <a:lnTo>
                    <a:pt x="32893" y="337438"/>
                  </a:lnTo>
                  <a:lnTo>
                    <a:pt x="68580" y="361505"/>
                  </a:lnTo>
                  <a:lnTo>
                    <a:pt x="112268" y="370332"/>
                  </a:lnTo>
                  <a:lnTo>
                    <a:pt x="5371084" y="370332"/>
                  </a:lnTo>
                  <a:lnTo>
                    <a:pt x="5414771" y="361505"/>
                  </a:lnTo>
                  <a:lnTo>
                    <a:pt x="5450459" y="337438"/>
                  </a:lnTo>
                  <a:lnTo>
                    <a:pt x="5474525" y="301751"/>
                  </a:lnTo>
                  <a:lnTo>
                    <a:pt x="5483352" y="258063"/>
                  </a:lnTo>
                  <a:lnTo>
                    <a:pt x="5483352" y="112267"/>
                  </a:lnTo>
                  <a:lnTo>
                    <a:pt x="5474525" y="68579"/>
                  </a:lnTo>
                  <a:lnTo>
                    <a:pt x="5450459" y="32892"/>
                  </a:lnTo>
                  <a:lnTo>
                    <a:pt x="5414772" y="8826"/>
                  </a:lnTo>
                  <a:lnTo>
                    <a:pt x="537108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/>
                <a:t>  </a:t>
              </a:r>
              <a:r>
                <a:rPr lang="ru-RU" dirty="0">
                  <a:solidFill>
                    <a:schemeClr val="bg1"/>
                  </a:solidFill>
                </a:rPr>
                <a:t>Дотации</a:t>
              </a:r>
              <a:endParaRPr dirty="0"/>
            </a:p>
          </p:txBody>
        </p:sp>
      </p:grpSp>
      <p:sp>
        <p:nvSpPr>
          <p:cNvPr id="27" name="object 27"/>
          <p:cNvSpPr/>
          <p:nvPr/>
        </p:nvSpPr>
        <p:spPr>
          <a:xfrm>
            <a:off x="7452359" y="2729483"/>
            <a:ext cx="2085339" cy="368935"/>
          </a:xfrm>
          <a:custGeom>
            <a:avLst/>
            <a:gdLst/>
            <a:ahLst/>
            <a:cxnLst/>
            <a:rect l="l" t="t" r="r" b="b"/>
            <a:pathLst>
              <a:path w="2085340" h="368935">
                <a:moveTo>
                  <a:pt x="1973072" y="0"/>
                </a:moveTo>
                <a:lnTo>
                  <a:pt x="111760" y="0"/>
                </a:lnTo>
                <a:lnTo>
                  <a:pt x="68258" y="8782"/>
                </a:lnTo>
                <a:lnTo>
                  <a:pt x="32734" y="32734"/>
                </a:lnTo>
                <a:lnTo>
                  <a:pt x="8782" y="68258"/>
                </a:lnTo>
                <a:lnTo>
                  <a:pt x="0" y="111760"/>
                </a:lnTo>
                <a:lnTo>
                  <a:pt x="0" y="257048"/>
                </a:lnTo>
                <a:lnTo>
                  <a:pt x="8782" y="300549"/>
                </a:lnTo>
                <a:lnTo>
                  <a:pt x="32734" y="336073"/>
                </a:lnTo>
                <a:lnTo>
                  <a:pt x="68258" y="360025"/>
                </a:lnTo>
                <a:lnTo>
                  <a:pt x="111760" y="368807"/>
                </a:lnTo>
                <a:lnTo>
                  <a:pt x="1973072" y="368807"/>
                </a:lnTo>
                <a:lnTo>
                  <a:pt x="2016573" y="360025"/>
                </a:lnTo>
                <a:lnTo>
                  <a:pt x="2052097" y="336073"/>
                </a:lnTo>
                <a:lnTo>
                  <a:pt x="2076049" y="300549"/>
                </a:lnTo>
                <a:lnTo>
                  <a:pt x="2084832" y="257048"/>
                </a:lnTo>
                <a:lnTo>
                  <a:pt x="2084832" y="111760"/>
                </a:lnTo>
                <a:lnTo>
                  <a:pt x="2076049" y="68258"/>
                </a:lnTo>
                <a:lnTo>
                  <a:pt x="2052097" y="32734"/>
                </a:lnTo>
                <a:lnTo>
                  <a:pt x="2016573" y="8782"/>
                </a:lnTo>
                <a:lnTo>
                  <a:pt x="1973072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/>
              <a:t>                   208,9</a:t>
            </a:r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428244" y="2729483"/>
            <a:ext cx="1925320" cy="368935"/>
          </a:xfrm>
          <a:custGeom>
            <a:avLst/>
            <a:gdLst/>
            <a:ahLst/>
            <a:cxnLst/>
            <a:rect l="l" t="t" r="r" b="b"/>
            <a:pathLst>
              <a:path w="1925320" h="368935">
                <a:moveTo>
                  <a:pt x="1813052" y="0"/>
                </a:moveTo>
                <a:lnTo>
                  <a:pt x="111772" y="0"/>
                </a:lnTo>
                <a:lnTo>
                  <a:pt x="68269" y="8782"/>
                </a:lnTo>
                <a:lnTo>
                  <a:pt x="32740" y="32734"/>
                </a:lnTo>
                <a:lnTo>
                  <a:pt x="8784" y="68258"/>
                </a:lnTo>
                <a:lnTo>
                  <a:pt x="0" y="111760"/>
                </a:lnTo>
                <a:lnTo>
                  <a:pt x="0" y="257048"/>
                </a:lnTo>
                <a:lnTo>
                  <a:pt x="8784" y="300549"/>
                </a:lnTo>
                <a:lnTo>
                  <a:pt x="32740" y="336073"/>
                </a:lnTo>
                <a:lnTo>
                  <a:pt x="68269" y="360025"/>
                </a:lnTo>
                <a:lnTo>
                  <a:pt x="111772" y="368807"/>
                </a:lnTo>
                <a:lnTo>
                  <a:pt x="1813052" y="368807"/>
                </a:lnTo>
                <a:lnTo>
                  <a:pt x="1856553" y="360025"/>
                </a:lnTo>
                <a:lnTo>
                  <a:pt x="1892077" y="336073"/>
                </a:lnTo>
                <a:lnTo>
                  <a:pt x="1916029" y="300549"/>
                </a:lnTo>
                <a:lnTo>
                  <a:pt x="1924812" y="257048"/>
                </a:lnTo>
                <a:lnTo>
                  <a:pt x="1924812" y="111760"/>
                </a:lnTo>
                <a:lnTo>
                  <a:pt x="1916029" y="68258"/>
                </a:lnTo>
                <a:lnTo>
                  <a:pt x="1892077" y="32734"/>
                </a:lnTo>
                <a:lnTo>
                  <a:pt x="1856553" y="8782"/>
                </a:lnTo>
                <a:lnTo>
                  <a:pt x="1813052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/>
              <a:t>           269,7</a:t>
            </a:r>
            <a:endParaRPr dirty="0"/>
          </a:p>
        </p:txBody>
      </p:sp>
      <p:grpSp>
        <p:nvGrpSpPr>
          <p:cNvPr id="26" name="object 29"/>
          <p:cNvGrpSpPr/>
          <p:nvPr/>
        </p:nvGrpSpPr>
        <p:grpSpPr>
          <a:xfrm>
            <a:off x="2217420" y="2717292"/>
            <a:ext cx="5497195" cy="381000"/>
            <a:chOff x="2217420" y="2717292"/>
            <a:chExt cx="5497195" cy="381000"/>
          </a:xfrm>
        </p:grpSpPr>
        <p:sp>
          <p:nvSpPr>
            <p:cNvPr id="30" name="object 30"/>
            <p:cNvSpPr/>
            <p:nvPr/>
          </p:nvSpPr>
          <p:spPr>
            <a:xfrm>
              <a:off x="2231136" y="2729484"/>
              <a:ext cx="5483860" cy="368935"/>
            </a:xfrm>
            <a:custGeom>
              <a:avLst/>
              <a:gdLst/>
              <a:ahLst/>
              <a:cxnLst/>
              <a:rect l="l" t="t" r="r" b="b"/>
              <a:pathLst>
                <a:path w="5483859" h="368935">
                  <a:moveTo>
                    <a:pt x="5371592" y="0"/>
                  </a:moveTo>
                  <a:lnTo>
                    <a:pt x="111759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60"/>
                  </a:lnTo>
                  <a:lnTo>
                    <a:pt x="0" y="257048"/>
                  </a:lnTo>
                  <a:lnTo>
                    <a:pt x="8782" y="300549"/>
                  </a:lnTo>
                  <a:lnTo>
                    <a:pt x="32734" y="336073"/>
                  </a:lnTo>
                  <a:lnTo>
                    <a:pt x="68258" y="360025"/>
                  </a:lnTo>
                  <a:lnTo>
                    <a:pt x="111759" y="368807"/>
                  </a:lnTo>
                  <a:lnTo>
                    <a:pt x="5371592" y="368807"/>
                  </a:lnTo>
                  <a:lnTo>
                    <a:pt x="5415093" y="360025"/>
                  </a:lnTo>
                  <a:lnTo>
                    <a:pt x="5450617" y="336073"/>
                  </a:lnTo>
                  <a:lnTo>
                    <a:pt x="5474569" y="300549"/>
                  </a:lnTo>
                  <a:lnTo>
                    <a:pt x="5483352" y="257048"/>
                  </a:lnTo>
                  <a:lnTo>
                    <a:pt x="5483352" y="111760"/>
                  </a:lnTo>
                  <a:lnTo>
                    <a:pt x="5474569" y="68258"/>
                  </a:lnTo>
                  <a:lnTo>
                    <a:pt x="5450617" y="32734"/>
                  </a:lnTo>
                  <a:lnTo>
                    <a:pt x="5415093" y="8782"/>
                  </a:lnTo>
                  <a:lnTo>
                    <a:pt x="5371592" y="0"/>
                  </a:lnTo>
                  <a:close/>
                </a:path>
              </a:pathLst>
            </a:custGeom>
            <a:solidFill>
              <a:srgbClr val="627A9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2217420" y="2717292"/>
              <a:ext cx="5483860" cy="368935"/>
            </a:xfrm>
            <a:custGeom>
              <a:avLst/>
              <a:gdLst/>
              <a:ahLst/>
              <a:cxnLst/>
              <a:rect l="l" t="t" r="r" b="b"/>
              <a:pathLst>
                <a:path w="5483859" h="368935">
                  <a:moveTo>
                    <a:pt x="5371591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60"/>
                  </a:lnTo>
                  <a:lnTo>
                    <a:pt x="0" y="257048"/>
                  </a:lnTo>
                  <a:lnTo>
                    <a:pt x="8782" y="300549"/>
                  </a:lnTo>
                  <a:lnTo>
                    <a:pt x="32734" y="336073"/>
                  </a:lnTo>
                  <a:lnTo>
                    <a:pt x="68258" y="360025"/>
                  </a:lnTo>
                  <a:lnTo>
                    <a:pt x="111760" y="368808"/>
                  </a:lnTo>
                  <a:lnTo>
                    <a:pt x="5371591" y="368808"/>
                  </a:lnTo>
                  <a:lnTo>
                    <a:pt x="5415093" y="360025"/>
                  </a:lnTo>
                  <a:lnTo>
                    <a:pt x="5450617" y="336073"/>
                  </a:lnTo>
                  <a:lnTo>
                    <a:pt x="5474569" y="300549"/>
                  </a:lnTo>
                  <a:lnTo>
                    <a:pt x="5483352" y="257048"/>
                  </a:lnTo>
                  <a:lnTo>
                    <a:pt x="5483352" y="111760"/>
                  </a:lnTo>
                  <a:lnTo>
                    <a:pt x="5474569" y="68258"/>
                  </a:lnTo>
                  <a:lnTo>
                    <a:pt x="5450617" y="32734"/>
                  </a:lnTo>
                  <a:lnTo>
                    <a:pt x="5415093" y="8782"/>
                  </a:lnTo>
                  <a:lnTo>
                    <a:pt x="537159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Субсидии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object 32"/>
          <p:cNvSpPr/>
          <p:nvPr/>
        </p:nvSpPr>
        <p:spPr>
          <a:xfrm>
            <a:off x="7525511" y="3357563"/>
            <a:ext cx="2011680" cy="428628"/>
          </a:xfrm>
          <a:custGeom>
            <a:avLst/>
            <a:gdLst/>
            <a:ahLst/>
            <a:cxnLst/>
            <a:rect l="l" t="t" r="r" b="b"/>
            <a:pathLst>
              <a:path w="2011679" h="368935">
                <a:moveTo>
                  <a:pt x="1899920" y="0"/>
                </a:moveTo>
                <a:lnTo>
                  <a:pt x="111760" y="0"/>
                </a:lnTo>
                <a:lnTo>
                  <a:pt x="68258" y="8782"/>
                </a:lnTo>
                <a:lnTo>
                  <a:pt x="32734" y="32734"/>
                </a:lnTo>
                <a:lnTo>
                  <a:pt x="8782" y="68258"/>
                </a:lnTo>
                <a:lnTo>
                  <a:pt x="0" y="111760"/>
                </a:lnTo>
                <a:lnTo>
                  <a:pt x="0" y="257048"/>
                </a:lnTo>
                <a:lnTo>
                  <a:pt x="8782" y="300549"/>
                </a:lnTo>
                <a:lnTo>
                  <a:pt x="32734" y="336073"/>
                </a:lnTo>
                <a:lnTo>
                  <a:pt x="68258" y="360025"/>
                </a:lnTo>
                <a:lnTo>
                  <a:pt x="111760" y="368808"/>
                </a:lnTo>
                <a:lnTo>
                  <a:pt x="1899920" y="368808"/>
                </a:lnTo>
                <a:lnTo>
                  <a:pt x="1943421" y="360025"/>
                </a:lnTo>
                <a:lnTo>
                  <a:pt x="1978945" y="336073"/>
                </a:lnTo>
                <a:lnTo>
                  <a:pt x="2002897" y="300549"/>
                </a:lnTo>
                <a:lnTo>
                  <a:pt x="2011680" y="257048"/>
                </a:lnTo>
                <a:lnTo>
                  <a:pt x="2011680" y="111760"/>
                </a:lnTo>
                <a:lnTo>
                  <a:pt x="2002897" y="68258"/>
                </a:lnTo>
                <a:lnTo>
                  <a:pt x="1978945" y="32734"/>
                </a:lnTo>
                <a:lnTo>
                  <a:pt x="1943421" y="8782"/>
                </a:lnTo>
                <a:lnTo>
                  <a:pt x="1899920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r>
              <a:rPr lang="ru-RU" dirty="0"/>
              <a:t>               1 176,2</a:t>
            </a:r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28244" y="3357562"/>
            <a:ext cx="1932939" cy="428628"/>
          </a:xfrm>
          <a:custGeom>
            <a:avLst/>
            <a:gdLst/>
            <a:ahLst/>
            <a:cxnLst/>
            <a:rect l="l" t="t" r="r" b="b"/>
            <a:pathLst>
              <a:path w="1932939" h="370839">
                <a:moveTo>
                  <a:pt x="1820164" y="0"/>
                </a:moveTo>
                <a:lnTo>
                  <a:pt x="112242" y="0"/>
                </a:lnTo>
                <a:lnTo>
                  <a:pt x="68553" y="8826"/>
                </a:lnTo>
                <a:lnTo>
                  <a:pt x="32875" y="32892"/>
                </a:lnTo>
                <a:lnTo>
                  <a:pt x="8820" y="68579"/>
                </a:lnTo>
                <a:lnTo>
                  <a:pt x="0" y="112267"/>
                </a:lnTo>
                <a:lnTo>
                  <a:pt x="0" y="258063"/>
                </a:lnTo>
                <a:lnTo>
                  <a:pt x="8820" y="301751"/>
                </a:lnTo>
                <a:lnTo>
                  <a:pt x="32875" y="337438"/>
                </a:lnTo>
                <a:lnTo>
                  <a:pt x="68553" y="361505"/>
                </a:lnTo>
                <a:lnTo>
                  <a:pt x="112242" y="370331"/>
                </a:lnTo>
                <a:lnTo>
                  <a:pt x="1820164" y="370331"/>
                </a:lnTo>
                <a:lnTo>
                  <a:pt x="1863852" y="361505"/>
                </a:lnTo>
                <a:lnTo>
                  <a:pt x="1899539" y="337438"/>
                </a:lnTo>
                <a:lnTo>
                  <a:pt x="1923605" y="301751"/>
                </a:lnTo>
                <a:lnTo>
                  <a:pt x="1932432" y="258063"/>
                </a:lnTo>
                <a:lnTo>
                  <a:pt x="1932432" y="112267"/>
                </a:lnTo>
                <a:lnTo>
                  <a:pt x="1923605" y="68579"/>
                </a:lnTo>
                <a:lnTo>
                  <a:pt x="1899539" y="32892"/>
                </a:lnTo>
                <a:lnTo>
                  <a:pt x="1863852" y="8826"/>
                </a:lnTo>
                <a:lnTo>
                  <a:pt x="1820164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r>
              <a:rPr lang="ru-RU" dirty="0"/>
              <a:t>          1 034,6</a:t>
            </a:r>
            <a:endParaRPr dirty="0"/>
          </a:p>
        </p:txBody>
      </p:sp>
      <p:grpSp>
        <p:nvGrpSpPr>
          <p:cNvPr id="29" name="object 34"/>
          <p:cNvGrpSpPr/>
          <p:nvPr/>
        </p:nvGrpSpPr>
        <p:grpSpPr>
          <a:xfrm>
            <a:off x="2166918" y="3357561"/>
            <a:ext cx="5556967" cy="491621"/>
            <a:chOff x="2231135" y="3290310"/>
            <a:chExt cx="5492750" cy="628020"/>
          </a:xfrm>
        </p:grpSpPr>
        <p:sp>
          <p:nvSpPr>
            <p:cNvPr id="35" name="object 35"/>
            <p:cNvSpPr/>
            <p:nvPr/>
          </p:nvSpPr>
          <p:spPr>
            <a:xfrm>
              <a:off x="2231135" y="3290315"/>
              <a:ext cx="5492750" cy="628015"/>
            </a:xfrm>
            <a:custGeom>
              <a:avLst/>
              <a:gdLst/>
              <a:ahLst/>
              <a:cxnLst/>
              <a:rect l="l" t="t" r="r" b="b"/>
              <a:pathLst>
                <a:path w="5492750" h="628014">
                  <a:moveTo>
                    <a:pt x="5302249" y="0"/>
                  </a:moveTo>
                  <a:lnTo>
                    <a:pt x="190245" y="0"/>
                  </a:lnTo>
                  <a:lnTo>
                    <a:pt x="146637" y="5026"/>
                  </a:lnTo>
                  <a:lnTo>
                    <a:pt x="106598" y="19343"/>
                  </a:lnTo>
                  <a:lnTo>
                    <a:pt x="71274" y="41807"/>
                  </a:lnTo>
                  <a:lnTo>
                    <a:pt x="41807" y="71274"/>
                  </a:lnTo>
                  <a:lnTo>
                    <a:pt x="19343" y="106598"/>
                  </a:lnTo>
                  <a:lnTo>
                    <a:pt x="5026" y="146637"/>
                  </a:lnTo>
                  <a:lnTo>
                    <a:pt x="0" y="190246"/>
                  </a:lnTo>
                  <a:lnTo>
                    <a:pt x="0" y="437642"/>
                  </a:lnTo>
                  <a:lnTo>
                    <a:pt x="5026" y="481250"/>
                  </a:lnTo>
                  <a:lnTo>
                    <a:pt x="19343" y="521289"/>
                  </a:lnTo>
                  <a:lnTo>
                    <a:pt x="41807" y="556613"/>
                  </a:lnTo>
                  <a:lnTo>
                    <a:pt x="71274" y="586080"/>
                  </a:lnTo>
                  <a:lnTo>
                    <a:pt x="106598" y="608544"/>
                  </a:lnTo>
                  <a:lnTo>
                    <a:pt x="146637" y="622861"/>
                  </a:lnTo>
                  <a:lnTo>
                    <a:pt x="190245" y="627888"/>
                  </a:lnTo>
                  <a:lnTo>
                    <a:pt x="5302249" y="627888"/>
                  </a:lnTo>
                  <a:lnTo>
                    <a:pt x="5345858" y="622861"/>
                  </a:lnTo>
                  <a:lnTo>
                    <a:pt x="5385897" y="608544"/>
                  </a:lnTo>
                  <a:lnTo>
                    <a:pt x="5421221" y="586080"/>
                  </a:lnTo>
                  <a:lnTo>
                    <a:pt x="5450688" y="556613"/>
                  </a:lnTo>
                  <a:lnTo>
                    <a:pt x="5473152" y="521289"/>
                  </a:lnTo>
                  <a:lnTo>
                    <a:pt x="5487469" y="481250"/>
                  </a:lnTo>
                  <a:lnTo>
                    <a:pt x="5492495" y="437642"/>
                  </a:lnTo>
                  <a:lnTo>
                    <a:pt x="5492495" y="190246"/>
                  </a:lnTo>
                  <a:lnTo>
                    <a:pt x="5487469" y="146637"/>
                  </a:lnTo>
                  <a:lnTo>
                    <a:pt x="5473152" y="106598"/>
                  </a:lnTo>
                  <a:lnTo>
                    <a:pt x="5450688" y="71274"/>
                  </a:lnTo>
                  <a:lnTo>
                    <a:pt x="5421221" y="41807"/>
                  </a:lnTo>
                  <a:lnTo>
                    <a:pt x="5385897" y="19343"/>
                  </a:lnTo>
                  <a:lnTo>
                    <a:pt x="5345858" y="5026"/>
                  </a:lnTo>
                  <a:lnTo>
                    <a:pt x="5302249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2231135" y="3290310"/>
              <a:ext cx="5492750" cy="547550"/>
            </a:xfrm>
            <a:custGeom>
              <a:avLst/>
              <a:gdLst/>
              <a:ahLst/>
              <a:cxnLst/>
              <a:rect l="l" t="t" r="r" b="b"/>
              <a:pathLst>
                <a:path w="5492750" h="628014">
                  <a:moveTo>
                    <a:pt x="5302249" y="0"/>
                  </a:moveTo>
                  <a:lnTo>
                    <a:pt x="190245" y="0"/>
                  </a:lnTo>
                  <a:lnTo>
                    <a:pt x="146637" y="5026"/>
                  </a:lnTo>
                  <a:lnTo>
                    <a:pt x="106598" y="19343"/>
                  </a:lnTo>
                  <a:lnTo>
                    <a:pt x="71274" y="41807"/>
                  </a:lnTo>
                  <a:lnTo>
                    <a:pt x="41807" y="71274"/>
                  </a:lnTo>
                  <a:lnTo>
                    <a:pt x="19343" y="106598"/>
                  </a:lnTo>
                  <a:lnTo>
                    <a:pt x="5026" y="146637"/>
                  </a:lnTo>
                  <a:lnTo>
                    <a:pt x="0" y="190245"/>
                  </a:lnTo>
                  <a:lnTo>
                    <a:pt x="0" y="437641"/>
                  </a:lnTo>
                  <a:lnTo>
                    <a:pt x="5026" y="481250"/>
                  </a:lnTo>
                  <a:lnTo>
                    <a:pt x="19343" y="521289"/>
                  </a:lnTo>
                  <a:lnTo>
                    <a:pt x="41807" y="556613"/>
                  </a:lnTo>
                  <a:lnTo>
                    <a:pt x="71274" y="586080"/>
                  </a:lnTo>
                  <a:lnTo>
                    <a:pt x="106598" y="608544"/>
                  </a:lnTo>
                  <a:lnTo>
                    <a:pt x="146637" y="622861"/>
                  </a:lnTo>
                  <a:lnTo>
                    <a:pt x="190245" y="627888"/>
                  </a:lnTo>
                  <a:lnTo>
                    <a:pt x="5302249" y="627888"/>
                  </a:lnTo>
                  <a:lnTo>
                    <a:pt x="5345858" y="622861"/>
                  </a:lnTo>
                  <a:lnTo>
                    <a:pt x="5385897" y="608544"/>
                  </a:lnTo>
                  <a:lnTo>
                    <a:pt x="5421221" y="586080"/>
                  </a:lnTo>
                  <a:lnTo>
                    <a:pt x="5450688" y="556613"/>
                  </a:lnTo>
                  <a:lnTo>
                    <a:pt x="5473152" y="521289"/>
                  </a:lnTo>
                  <a:lnTo>
                    <a:pt x="5487469" y="481250"/>
                  </a:lnTo>
                  <a:lnTo>
                    <a:pt x="5492495" y="437641"/>
                  </a:lnTo>
                  <a:lnTo>
                    <a:pt x="5492495" y="190245"/>
                  </a:lnTo>
                  <a:lnTo>
                    <a:pt x="5487469" y="146637"/>
                  </a:lnTo>
                  <a:lnTo>
                    <a:pt x="5473152" y="106598"/>
                  </a:lnTo>
                  <a:lnTo>
                    <a:pt x="5450688" y="71274"/>
                  </a:lnTo>
                  <a:lnTo>
                    <a:pt x="5421221" y="41807"/>
                  </a:lnTo>
                  <a:lnTo>
                    <a:pt x="5385897" y="19343"/>
                  </a:lnTo>
                  <a:lnTo>
                    <a:pt x="5345858" y="5026"/>
                  </a:lnTo>
                  <a:lnTo>
                    <a:pt x="530224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Субвенции</a:t>
              </a:r>
              <a:endParaRPr dirty="0"/>
            </a:p>
          </p:txBody>
        </p:sp>
      </p:grpSp>
      <p:sp>
        <p:nvSpPr>
          <p:cNvPr id="37" name="object 37"/>
          <p:cNvSpPr/>
          <p:nvPr/>
        </p:nvSpPr>
        <p:spPr>
          <a:xfrm>
            <a:off x="7596206" y="4786322"/>
            <a:ext cx="1986280" cy="440373"/>
          </a:xfrm>
          <a:custGeom>
            <a:avLst/>
            <a:gdLst/>
            <a:ahLst/>
            <a:cxnLst/>
            <a:rect l="l" t="t" r="r" b="b"/>
            <a:pathLst>
              <a:path w="1986279" h="368935">
                <a:moveTo>
                  <a:pt x="1874011" y="0"/>
                </a:moveTo>
                <a:lnTo>
                  <a:pt x="111759" y="0"/>
                </a:lnTo>
                <a:lnTo>
                  <a:pt x="68258" y="8782"/>
                </a:lnTo>
                <a:lnTo>
                  <a:pt x="32734" y="32734"/>
                </a:lnTo>
                <a:lnTo>
                  <a:pt x="8782" y="68258"/>
                </a:lnTo>
                <a:lnTo>
                  <a:pt x="0" y="111760"/>
                </a:lnTo>
                <a:lnTo>
                  <a:pt x="0" y="257048"/>
                </a:lnTo>
                <a:lnTo>
                  <a:pt x="8782" y="300549"/>
                </a:lnTo>
                <a:lnTo>
                  <a:pt x="32734" y="336073"/>
                </a:lnTo>
                <a:lnTo>
                  <a:pt x="68258" y="360025"/>
                </a:lnTo>
                <a:lnTo>
                  <a:pt x="111759" y="368808"/>
                </a:lnTo>
                <a:lnTo>
                  <a:pt x="1874011" y="368808"/>
                </a:lnTo>
                <a:lnTo>
                  <a:pt x="1917513" y="360025"/>
                </a:lnTo>
                <a:lnTo>
                  <a:pt x="1953037" y="336073"/>
                </a:lnTo>
                <a:lnTo>
                  <a:pt x="1976989" y="300549"/>
                </a:lnTo>
                <a:lnTo>
                  <a:pt x="1985772" y="257048"/>
                </a:lnTo>
                <a:lnTo>
                  <a:pt x="1985772" y="111760"/>
                </a:lnTo>
                <a:lnTo>
                  <a:pt x="1976989" y="68258"/>
                </a:lnTo>
                <a:lnTo>
                  <a:pt x="1953037" y="32734"/>
                </a:lnTo>
                <a:lnTo>
                  <a:pt x="1917513" y="8782"/>
                </a:lnTo>
                <a:lnTo>
                  <a:pt x="1874011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/>
              <a:t>                   0,0</a:t>
            </a:r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428244" y="4786322"/>
            <a:ext cx="1952625" cy="428628"/>
          </a:xfrm>
          <a:custGeom>
            <a:avLst/>
            <a:gdLst/>
            <a:ahLst/>
            <a:cxnLst/>
            <a:rect l="l" t="t" r="r" b="b"/>
            <a:pathLst>
              <a:path w="1952625" h="368935">
                <a:moveTo>
                  <a:pt x="1840483" y="0"/>
                </a:moveTo>
                <a:lnTo>
                  <a:pt x="111772" y="0"/>
                </a:lnTo>
                <a:lnTo>
                  <a:pt x="68269" y="8782"/>
                </a:lnTo>
                <a:lnTo>
                  <a:pt x="32740" y="32734"/>
                </a:lnTo>
                <a:lnTo>
                  <a:pt x="8784" y="68258"/>
                </a:lnTo>
                <a:lnTo>
                  <a:pt x="0" y="111760"/>
                </a:lnTo>
                <a:lnTo>
                  <a:pt x="0" y="257048"/>
                </a:lnTo>
                <a:lnTo>
                  <a:pt x="8784" y="300549"/>
                </a:lnTo>
                <a:lnTo>
                  <a:pt x="32740" y="336073"/>
                </a:lnTo>
                <a:lnTo>
                  <a:pt x="68269" y="360025"/>
                </a:lnTo>
                <a:lnTo>
                  <a:pt x="111772" y="368808"/>
                </a:lnTo>
                <a:lnTo>
                  <a:pt x="1840483" y="368808"/>
                </a:lnTo>
                <a:lnTo>
                  <a:pt x="1883985" y="360025"/>
                </a:lnTo>
                <a:lnTo>
                  <a:pt x="1919509" y="336073"/>
                </a:lnTo>
                <a:lnTo>
                  <a:pt x="1943461" y="300549"/>
                </a:lnTo>
                <a:lnTo>
                  <a:pt x="1952244" y="257048"/>
                </a:lnTo>
                <a:lnTo>
                  <a:pt x="1952244" y="111760"/>
                </a:lnTo>
                <a:lnTo>
                  <a:pt x="1943461" y="68258"/>
                </a:lnTo>
                <a:lnTo>
                  <a:pt x="1919509" y="32734"/>
                </a:lnTo>
                <a:lnTo>
                  <a:pt x="1883985" y="8782"/>
                </a:lnTo>
                <a:lnTo>
                  <a:pt x="1840483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r>
              <a:rPr lang="ru-RU" dirty="0"/>
              <a:t>              7,0</a:t>
            </a:r>
            <a:endParaRPr dirty="0"/>
          </a:p>
        </p:txBody>
      </p:sp>
      <p:grpSp>
        <p:nvGrpSpPr>
          <p:cNvPr id="34" name="object 39"/>
          <p:cNvGrpSpPr/>
          <p:nvPr/>
        </p:nvGrpSpPr>
        <p:grpSpPr>
          <a:xfrm>
            <a:off x="2257044" y="4786322"/>
            <a:ext cx="5492750" cy="428627"/>
            <a:chOff x="2257044" y="4632959"/>
            <a:chExt cx="5492750" cy="372110"/>
          </a:xfrm>
        </p:grpSpPr>
        <p:sp>
          <p:nvSpPr>
            <p:cNvPr id="40" name="object 40"/>
            <p:cNvSpPr/>
            <p:nvPr/>
          </p:nvSpPr>
          <p:spPr>
            <a:xfrm>
              <a:off x="2257044" y="4636007"/>
              <a:ext cx="5492750" cy="368935"/>
            </a:xfrm>
            <a:custGeom>
              <a:avLst/>
              <a:gdLst/>
              <a:ahLst/>
              <a:cxnLst/>
              <a:rect l="l" t="t" r="r" b="b"/>
              <a:pathLst>
                <a:path w="5492750" h="368935">
                  <a:moveTo>
                    <a:pt x="5380735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60"/>
                  </a:lnTo>
                  <a:lnTo>
                    <a:pt x="0" y="257048"/>
                  </a:lnTo>
                  <a:lnTo>
                    <a:pt x="8782" y="300549"/>
                  </a:lnTo>
                  <a:lnTo>
                    <a:pt x="32734" y="336073"/>
                  </a:lnTo>
                  <a:lnTo>
                    <a:pt x="68258" y="360025"/>
                  </a:lnTo>
                  <a:lnTo>
                    <a:pt x="111760" y="368808"/>
                  </a:lnTo>
                  <a:lnTo>
                    <a:pt x="5380735" y="368808"/>
                  </a:lnTo>
                  <a:lnTo>
                    <a:pt x="5424237" y="360025"/>
                  </a:lnTo>
                  <a:lnTo>
                    <a:pt x="5459761" y="336073"/>
                  </a:lnTo>
                  <a:lnTo>
                    <a:pt x="5483713" y="300549"/>
                  </a:lnTo>
                  <a:lnTo>
                    <a:pt x="5492496" y="257048"/>
                  </a:lnTo>
                  <a:lnTo>
                    <a:pt x="5492496" y="111760"/>
                  </a:lnTo>
                  <a:lnTo>
                    <a:pt x="5483713" y="68258"/>
                  </a:lnTo>
                  <a:lnTo>
                    <a:pt x="5459761" y="32734"/>
                  </a:lnTo>
                  <a:lnTo>
                    <a:pt x="5424237" y="8782"/>
                  </a:lnTo>
                  <a:lnTo>
                    <a:pt x="5380735" y="0"/>
                  </a:lnTo>
                  <a:close/>
                </a:path>
              </a:pathLst>
            </a:custGeom>
            <a:solidFill>
              <a:srgbClr val="627A9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2257044" y="4632959"/>
              <a:ext cx="5492750" cy="368935"/>
            </a:xfrm>
            <a:custGeom>
              <a:avLst/>
              <a:gdLst/>
              <a:ahLst/>
              <a:cxnLst/>
              <a:rect l="l" t="t" r="r" b="b"/>
              <a:pathLst>
                <a:path w="5492750" h="368935">
                  <a:moveTo>
                    <a:pt x="5380735" y="0"/>
                  </a:moveTo>
                  <a:lnTo>
                    <a:pt x="111760" y="0"/>
                  </a:lnTo>
                  <a:lnTo>
                    <a:pt x="68258" y="8782"/>
                  </a:lnTo>
                  <a:lnTo>
                    <a:pt x="32734" y="32734"/>
                  </a:lnTo>
                  <a:lnTo>
                    <a:pt x="8782" y="68258"/>
                  </a:lnTo>
                  <a:lnTo>
                    <a:pt x="0" y="111759"/>
                  </a:lnTo>
                  <a:lnTo>
                    <a:pt x="0" y="257047"/>
                  </a:lnTo>
                  <a:lnTo>
                    <a:pt x="8782" y="300549"/>
                  </a:lnTo>
                  <a:lnTo>
                    <a:pt x="32734" y="336073"/>
                  </a:lnTo>
                  <a:lnTo>
                    <a:pt x="68258" y="360025"/>
                  </a:lnTo>
                  <a:lnTo>
                    <a:pt x="111760" y="368807"/>
                  </a:lnTo>
                  <a:lnTo>
                    <a:pt x="5380735" y="368807"/>
                  </a:lnTo>
                  <a:lnTo>
                    <a:pt x="5424237" y="360025"/>
                  </a:lnTo>
                  <a:lnTo>
                    <a:pt x="5459761" y="336073"/>
                  </a:lnTo>
                  <a:lnTo>
                    <a:pt x="5483713" y="300549"/>
                  </a:lnTo>
                  <a:lnTo>
                    <a:pt x="5492496" y="257047"/>
                  </a:lnTo>
                  <a:lnTo>
                    <a:pt x="5492496" y="111759"/>
                  </a:lnTo>
                  <a:lnTo>
                    <a:pt x="5483713" y="68258"/>
                  </a:lnTo>
                  <a:lnTo>
                    <a:pt x="5459761" y="32734"/>
                  </a:lnTo>
                  <a:lnTo>
                    <a:pt x="5424237" y="8782"/>
                  </a:lnTo>
                  <a:lnTo>
                    <a:pt x="538073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Прочие безвозмездные поступления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object 45"/>
          <p:cNvSpPr/>
          <p:nvPr/>
        </p:nvSpPr>
        <p:spPr>
          <a:xfrm>
            <a:off x="7524768" y="4000504"/>
            <a:ext cx="2005964" cy="498356"/>
          </a:xfrm>
          <a:custGeom>
            <a:avLst/>
            <a:gdLst/>
            <a:ahLst/>
            <a:cxnLst/>
            <a:rect l="l" t="t" r="r" b="b"/>
            <a:pathLst>
              <a:path w="2005965" h="370839">
                <a:moveTo>
                  <a:pt x="1893316" y="0"/>
                </a:moveTo>
                <a:lnTo>
                  <a:pt x="112268" y="0"/>
                </a:lnTo>
                <a:lnTo>
                  <a:pt x="68580" y="8826"/>
                </a:lnTo>
                <a:lnTo>
                  <a:pt x="32893" y="32893"/>
                </a:lnTo>
                <a:lnTo>
                  <a:pt x="8826" y="68580"/>
                </a:lnTo>
                <a:lnTo>
                  <a:pt x="0" y="112268"/>
                </a:lnTo>
                <a:lnTo>
                  <a:pt x="0" y="258064"/>
                </a:lnTo>
                <a:lnTo>
                  <a:pt x="8826" y="301752"/>
                </a:lnTo>
                <a:lnTo>
                  <a:pt x="32892" y="337439"/>
                </a:lnTo>
                <a:lnTo>
                  <a:pt x="68579" y="361505"/>
                </a:lnTo>
                <a:lnTo>
                  <a:pt x="112268" y="370331"/>
                </a:lnTo>
                <a:lnTo>
                  <a:pt x="1893316" y="370331"/>
                </a:lnTo>
                <a:lnTo>
                  <a:pt x="1937003" y="361505"/>
                </a:lnTo>
                <a:lnTo>
                  <a:pt x="1972691" y="337439"/>
                </a:lnTo>
                <a:lnTo>
                  <a:pt x="1996757" y="301752"/>
                </a:lnTo>
                <a:lnTo>
                  <a:pt x="2005584" y="258064"/>
                </a:lnTo>
                <a:lnTo>
                  <a:pt x="2005584" y="112268"/>
                </a:lnTo>
                <a:lnTo>
                  <a:pt x="1996757" y="68580"/>
                </a:lnTo>
                <a:lnTo>
                  <a:pt x="1972691" y="32893"/>
                </a:lnTo>
                <a:lnTo>
                  <a:pt x="1937004" y="8826"/>
                </a:lnTo>
                <a:lnTo>
                  <a:pt x="1893316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r>
              <a:rPr lang="ru-RU" dirty="0"/>
              <a:t>                   51,0</a:t>
            </a:r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380968" y="4000504"/>
            <a:ext cx="1957070" cy="498356"/>
          </a:xfrm>
          <a:custGeom>
            <a:avLst/>
            <a:gdLst/>
            <a:ahLst/>
            <a:cxnLst/>
            <a:rect l="l" t="t" r="r" b="b"/>
            <a:pathLst>
              <a:path w="1957070" h="370839">
                <a:moveTo>
                  <a:pt x="1844548" y="0"/>
                </a:moveTo>
                <a:lnTo>
                  <a:pt x="112242" y="0"/>
                </a:lnTo>
                <a:lnTo>
                  <a:pt x="68553" y="8826"/>
                </a:lnTo>
                <a:lnTo>
                  <a:pt x="32875" y="32893"/>
                </a:lnTo>
                <a:lnTo>
                  <a:pt x="8820" y="68580"/>
                </a:lnTo>
                <a:lnTo>
                  <a:pt x="0" y="112268"/>
                </a:lnTo>
                <a:lnTo>
                  <a:pt x="0" y="258064"/>
                </a:lnTo>
                <a:lnTo>
                  <a:pt x="8820" y="301752"/>
                </a:lnTo>
                <a:lnTo>
                  <a:pt x="32875" y="337439"/>
                </a:lnTo>
                <a:lnTo>
                  <a:pt x="68553" y="361505"/>
                </a:lnTo>
                <a:lnTo>
                  <a:pt x="112242" y="370331"/>
                </a:lnTo>
                <a:lnTo>
                  <a:pt x="1844548" y="370331"/>
                </a:lnTo>
                <a:lnTo>
                  <a:pt x="1888236" y="361505"/>
                </a:lnTo>
                <a:lnTo>
                  <a:pt x="1923923" y="337439"/>
                </a:lnTo>
                <a:lnTo>
                  <a:pt x="1947989" y="301752"/>
                </a:lnTo>
                <a:lnTo>
                  <a:pt x="1956816" y="258064"/>
                </a:lnTo>
                <a:lnTo>
                  <a:pt x="1956816" y="112268"/>
                </a:lnTo>
                <a:lnTo>
                  <a:pt x="1947989" y="68580"/>
                </a:lnTo>
                <a:lnTo>
                  <a:pt x="1923923" y="32893"/>
                </a:lnTo>
                <a:lnTo>
                  <a:pt x="1888236" y="8826"/>
                </a:lnTo>
                <a:lnTo>
                  <a:pt x="1844548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r>
              <a:rPr lang="ru-RU" dirty="0"/>
              <a:t>             47,7</a:t>
            </a:r>
            <a:endParaRPr dirty="0"/>
          </a:p>
        </p:txBody>
      </p:sp>
      <p:grpSp>
        <p:nvGrpSpPr>
          <p:cNvPr id="39" name="object 47"/>
          <p:cNvGrpSpPr/>
          <p:nvPr/>
        </p:nvGrpSpPr>
        <p:grpSpPr>
          <a:xfrm>
            <a:off x="2228088" y="4000504"/>
            <a:ext cx="5491480" cy="500066"/>
            <a:chOff x="2228088" y="4000504"/>
            <a:chExt cx="5491480" cy="500066"/>
          </a:xfrm>
        </p:grpSpPr>
        <p:sp>
          <p:nvSpPr>
            <p:cNvPr id="48" name="object 48"/>
            <p:cNvSpPr/>
            <p:nvPr/>
          </p:nvSpPr>
          <p:spPr>
            <a:xfrm>
              <a:off x="2228088" y="4073652"/>
              <a:ext cx="5491480" cy="370840"/>
            </a:xfrm>
            <a:custGeom>
              <a:avLst/>
              <a:gdLst/>
              <a:ahLst/>
              <a:cxnLst/>
              <a:rect l="l" t="t" r="r" b="b"/>
              <a:pathLst>
                <a:path w="5491480" h="370839">
                  <a:moveTo>
                    <a:pt x="5378704" y="0"/>
                  </a:moveTo>
                  <a:lnTo>
                    <a:pt x="112268" y="0"/>
                  </a:lnTo>
                  <a:lnTo>
                    <a:pt x="68580" y="8826"/>
                  </a:lnTo>
                  <a:lnTo>
                    <a:pt x="32893" y="32893"/>
                  </a:lnTo>
                  <a:lnTo>
                    <a:pt x="8826" y="68580"/>
                  </a:lnTo>
                  <a:lnTo>
                    <a:pt x="0" y="112268"/>
                  </a:lnTo>
                  <a:lnTo>
                    <a:pt x="0" y="258064"/>
                  </a:lnTo>
                  <a:lnTo>
                    <a:pt x="8826" y="301752"/>
                  </a:lnTo>
                  <a:lnTo>
                    <a:pt x="32893" y="337439"/>
                  </a:lnTo>
                  <a:lnTo>
                    <a:pt x="68580" y="361505"/>
                  </a:lnTo>
                  <a:lnTo>
                    <a:pt x="112268" y="370331"/>
                  </a:lnTo>
                  <a:lnTo>
                    <a:pt x="5378704" y="370331"/>
                  </a:lnTo>
                  <a:lnTo>
                    <a:pt x="5422392" y="361505"/>
                  </a:lnTo>
                  <a:lnTo>
                    <a:pt x="5458079" y="337439"/>
                  </a:lnTo>
                  <a:lnTo>
                    <a:pt x="5482145" y="301752"/>
                  </a:lnTo>
                  <a:lnTo>
                    <a:pt x="5490971" y="258064"/>
                  </a:lnTo>
                  <a:lnTo>
                    <a:pt x="5490971" y="112268"/>
                  </a:lnTo>
                  <a:lnTo>
                    <a:pt x="5482145" y="68580"/>
                  </a:lnTo>
                  <a:lnTo>
                    <a:pt x="5458078" y="32893"/>
                  </a:lnTo>
                  <a:lnTo>
                    <a:pt x="5422392" y="8826"/>
                  </a:lnTo>
                  <a:lnTo>
                    <a:pt x="5378704" y="0"/>
                  </a:lnTo>
                  <a:close/>
                </a:path>
              </a:pathLst>
            </a:custGeom>
            <a:solidFill>
              <a:srgbClr val="627A9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2228088" y="4000504"/>
              <a:ext cx="5491480" cy="500066"/>
            </a:xfrm>
            <a:custGeom>
              <a:avLst/>
              <a:gdLst/>
              <a:ahLst/>
              <a:cxnLst/>
              <a:rect l="l" t="t" r="r" b="b"/>
              <a:pathLst>
                <a:path w="5491480" h="370839">
                  <a:moveTo>
                    <a:pt x="5378704" y="0"/>
                  </a:moveTo>
                  <a:lnTo>
                    <a:pt x="112268" y="0"/>
                  </a:lnTo>
                  <a:lnTo>
                    <a:pt x="68580" y="8826"/>
                  </a:lnTo>
                  <a:lnTo>
                    <a:pt x="32893" y="32893"/>
                  </a:lnTo>
                  <a:lnTo>
                    <a:pt x="8826" y="68580"/>
                  </a:lnTo>
                  <a:lnTo>
                    <a:pt x="0" y="112268"/>
                  </a:lnTo>
                  <a:lnTo>
                    <a:pt x="0" y="258064"/>
                  </a:lnTo>
                  <a:lnTo>
                    <a:pt x="8826" y="301752"/>
                  </a:lnTo>
                  <a:lnTo>
                    <a:pt x="32893" y="337439"/>
                  </a:lnTo>
                  <a:lnTo>
                    <a:pt x="68580" y="361505"/>
                  </a:lnTo>
                  <a:lnTo>
                    <a:pt x="112268" y="370332"/>
                  </a:lnTo>
                  <a:lnTo>
                    <a:pt x="5378704" y="370332"/>
                  </a:lnTo>
                  <a:lnTo>
                    <a:pt x="5422392" y="361505"/>
                  </a:lnTo>
                  <a:lnTo>
                    <a:pt x="5458079" y="337439"/>
                  </a:lnTo>
                  <a:lnTo>
                    <a:pt x="5482145" y="301752"/>
                  </a:lnTo>
                  <a:lnTo>
                    <a:pt x="5490971" y="258064"/>
                  </a:lnTo>
                  <a:lnTo>
                    <a:pt x="5490971" y="112268"/>
                  </a:lnTo>
                  <a:lnTo>
                    <a:pt x="5482145" y="68580"/>
                  </a:lnTo>
                  <a:lnTo>
                    <a:pt x="5458078" y="32893"/>
                  </a:lnTo>
                  <a:lnTo>
                    <a:pt x="5422392" y="8826"/>
                  </a:lnTo>
                  <a:lnTo>
                    <a:pt x="537870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algn="ctr">
                <a:lnSpc>
                  <a:spcPct val="150000"/>
                </a:lnSpc>
              </a:pPr>
              <a:r>
                <a:rPr lang="ru-RU" dirty="0"/>
                <a:t>   </a:t>
              </a:r>
              <a:r>
                <a:rPr lang="ru-RU" dirty="0">
                  <a:solidFill>
                    <a:schemeClr val="bg1"/>
                  </a:solidFill>
                </a:rPr>
                <a:t>Иные межбюджетные трансферты</a:t>
              </a:r>
              <a:endParaRPr dirty="0"/>
            </a:p>
          </p:txBody>
        </p:sp>
      </p:grpSp>
      <p:sp>
        <p:nvSpPr>
          <p:cNvPr id="50" name="object 50"/>
          <p:cNvSpPr/>
          <p:nvPr/>
        </p:nvSpPr>
        <p:spPr>
          <a:xfrm>
            <a:off x="7524768" y="5429264"/>
            <a:ext cx="1973580" cy="571504"/>
          </a:xfrm>
          <a:custGeom>
            <a:avLst/>
            <a:gdLst/>
            <a:ahLst/>
            <a:cxnLst/>
            <a:rect l="l" t="t" r="r" b="b"/>
            <a:pathLst>
              <a:path w="1973579" h="368935">
                <a:moveTo>
                  <a:pt x="1861820" y="0"/>
                </a:moveTo>
                <a:lnTo>
                  <a:pt x="111760" y="0"/>
                </a:lnTo>
                <a:lnTo>
                  <a:pt x="68258" y="8782"/>
                </a:lnTo>
                <a:lnTo>
                  <a:pt x="32734" y="32734"/>
                </a:lnTo>
                <a:lnTo>
                  <a:pt x="8782" y="68258"/>
                </a:lnTo>
                <a:lnTo>
                  <a:pt x="0" y="111760"/>
                </a:lnTo>
                <a:lnTo>
                  <a:pt x="0" y="257048"/>
                </a:lnTo>
                <a:lnTo>
                  <a:pt x="8782" y="300549"/>
                </a:lnTo>
                <a:lnTo>
                  <a:pt x="32734" y="336073"/>
                </a:lnTo>
                <a:lnTo>
                  <a:pt x="68258" y="360025"/>
                </a:lnTo>
                <a:lnTo>
                  <a:pt x="111760" y="368808"/>
                </a:lnTo>
                <a:lnTo>
                  <a:pt x="1861820" y="368808"/>
                </a:lnTo>
                <a:lnTo>
                  <a:pt x="1905321" y="360025"/>
                </a:lnTo>
                <a:lnTo>
                  <a:pt x="1940845" y="336073"/>
                </a:lnTo>
                <a:lnTo>
                  <a:pt x="1964797" y="300549"/>
                </a:lnTo>
                <a:lnTo>
                  <a:pt x="1973580" y="257048"/>
                </a:lnTo>
                <a:lnTo>
                  <a:pt x="1973580" y="111760"/>
                </a:lnTo>
                <a:lnTo>
                  <a:pt x="1964797" y="68258"/>
                </a:lnTo>
                <a:lnTo>
                  <a:pt x="1940845" y="32734"/>
                </a:lnTo>
                <a:lnTo>
                  <a:pt x="1905321" y="8782"/>
                </a:lnTo>
                <a:lnTo>
                  <a:pt x="1861820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r>
              <a:rPr lang="ru-RU" dirty="0"/>
              <a:t>                  - 0,1</a:t>
            </a:r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428244" y="5429264"/>
            <a:ext cx="1949450" cy="571504"/>
          </a:xfrm>
          <a:custGeom>
            <a:avLst/>
            <a:gdLst/>
            <a:ahLst/>
            <a:cxnLst/>
            <a:rect l="l" t="t" r="r" b="b"/>
            <a:pathLst>
              <a:path w="1949450" h="368935">
                <a:moveTo>
                  <a:pt x="1837436" y="0"/>
                </a:moveTo>
                <a:lnTo>
                  <a:pt x="111772" y="0"/>
                </a:lnTo>
                <a:lnTo>
                  <a:pt x="68269" y="8782"/>
                </a:lnTo>
                <a:lnTo>
                  <a:pt x="32740" y="32734"/>
                </a:lnTo>
                <a:lnTo>
                  <a:pt x="8784" y="68258"/>
                </a:lnTo>
                <a:lnTo>
                  <a:pt x="0" y="111760"/>
                </a:lnTo>
                <a:lnTo>
                  <a:pt x="0" y="257048"/>
                </a:lnTo>
                <a:lnTo>
                  <a:pt x="8784" y="300549"/>
                </a:lnTo>
                <a:lnTo>
                  <a:pt x="32740" y="336073"/>
                </a:lnTo>
                <a:lnTo>
                  <a:pt x="68269" y="360025"/>
                </a:lnTo>
                <a:lnTo>
                  <a:pt x="111772" y="368808"/>
                </a:lnTo>
                <a:lnTo>
                  <a:pt x="1837436" y="368808"/>
                </a:lnTo>
                <a:lnTo>
                  <a:pt x="1880937" y="360025"/>
                </a:lnTo>
                <a:lnTo>
                  <a:pt x="1916461" y="336073"/>
                </a:lnTo>
                <a:lnTo>
                  <a:pt x="1940413" y="300549"/>
                </a:lnTo>
                <a:lnTo>
                  <a:pt x="1949195" y="257048"/>
                </a:lnTo>
                <a:lnTo>
                  <a:pt x="1949195" y="111760"/>
                </a:lnTo>
                <a:lnTo>
                  <a:pt x="1940413" y="68258"/>
                </a:lnTo>
                <a:lnTo>
                  <a:pt x="1916461" y="32734"/>
                </a:lnTo>
                <a:lnTo>
                  <a:pt x="1880937" y="8782"/>
                </a:lnTo>
                <a:lnTo>
                  <a:pt x="1837436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r>
              <a:rPr lang="ru-RU" dirty="0"/>
              <a:t>            - 0,1</a:t>
            </a:r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2257044" y="5429264"/>
            <a:ext cx="5480685" cy="571504"/>
          </a:xfrm>
          <a:custGeom>
            <a:avLst/>
            <a:gdLst/>
            <a:ahLst/>
            <a:cxnLst/>
            <a:rect l="l" t="t" r="r" b="b"/>
            <a:pathLst>
              <a:path w="5480684" h="368935">
                <a:moveTo>
                  <a:pt x="5368544" y="0"/>
                </a:moveTo>
                <a:lnTo>
                  <a:pt x="111760" y="0"/>
                </a:lnTo>
                <a:lnTo>
                  <a:pt x="68258" y="8782"/>
                </a:lnTo>
                <a:lnTo>
                  <a:pt x="32734" y="32734"/>
                </a:lnTo>
                <a:lnTo>
                  <a:pt x="8782" y="68258"/>
                </a:lnTo>
                <a:lnTo>
                  <a:pt x="0" y="111760"/>
                </a:lnTo>
                <a:lnTo>
                  <a:pt x="0" y="257048"/>
                </a:lnTo>
                <a:lnTo>
                  <a:pt x="8782" y="300549"/>
                </a:lnTo>
                <a:lnTo>
                  <a:pt x="32734" y="336073"/>
                </a:lnTo>
                <a:lnTo>
                  <a:pt x="68258" y="360025"/>
                </a:lnTo>
                <a:lnTo>
                  <a:pt x="111760" y="368808"/>
                </a:lnTo>
                <a:lnTo>
                  <a:pt x="5368544" y="368808"/>
                </a:lnTo>
                <a:lnTo>
                  <a:pt x="5412045" y="360025"/>
                </a:lnTo>
                <a:lnTo>
                  <a:pt x="5447569" y="336073"/>
                </a:lnTo>
                <a:lnTo>
                  <a:pt x="5471521" y="300549"/>
                </a:lnTo>
                <a:lnTo>
                  <a:pt x="5480304" y="257048"/>
                </a:lnTo>
                <a:lnTo>
                  <a:pt x="5480304" y="111760"/>
                </a:lnTo>
                <a:lnTo>
                  <a:pt x="5471521" y="68258"/>
                </a:lnTo>
                <a:lnTo>
                  <a:pt x="5447569" y="32734"/>
                </a:lnTo>
                <a:lnTo>
                  <a:pt x="5412045" y="8782"/>
                </a:lnTo>
                <a:lnTo>
                  <a:pt x="5368544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Возврат остатков субсидий, субвенций и иных межбюджетных трансфертов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3" name="object 40">
            <a:extLst>
              <a:ext uri="{FF2B5EF4-FFF2-40B4-BE49-F238E27FC236}">
                <a16:creationId xmlns:a16="http://schemas.microsoft.com/office/drawing/2014/main" id="{C6CBF9C0-85D2-4666-8434-1349A8572F55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18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AF808-A26F-4624-A87D-0FCEFA5EF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728" y="428188"/>
            <a:ext cx="5370518" cy="374883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Расходы бюджета (общее представление)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E6F415D-4EBD-4941-8A3E-DDC157A39BBD}"/>
              </a:ext>
            </a:extLst>
          </p:cNvPr>
          <p:cNvSpPr/>
          <p:nvPr/>
        </p:nvSpPr>
        <p:spPr>
          <a:xfrm>
            <a:off x="448683" y="2244710"/>
            <a:ext cx="4554013" cy="14006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Общегосударственные расходы</a:t>
            </a:r>
          </a:p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Национальная оборона</a:t>
            </a:r>
          </a:p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Национальная безопасность и правоохранительная деятельность</a:t>
            </a:r>
          </a:p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Национальная экономика</a:t>
            </a:r>
          </a:p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Жилищно – коммунальное хозяйство</a:t>
            </a:r>
          </a:p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Охрана окружающей среды</a:t>
            </a:r>
          </a:p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Образование</a:t>
            </a:r>
          </a:p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Культура, кинематография</a:t>
            </a:r>
          </a:p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Социальная политика</a:t>
            </a:r>
          </a:p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Физическая культура и спорт</a:t>
            </a:r>
          </a:p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Средства массовой информации</a:t>
            </a:r>
          </a:p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Межбюджетные трансферты общего характера бюджетам бюджетной системы Российской Федерации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51B5BBF-45C6-4817-8C7B-DF9D95B091FB}"/>
              </a:ext>
            </a:extLst>
          </p:cNvPr>
          <p:cNvSpPr/>
          <p:nvPr/>
        </p:nvSpPr>
        <p:spPr>
          <a:xfrm>
            <a:off x="448683" y="3974285"/>
            <a:ext cx="4554014" cy="140069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Отдел по культуре и библиотечному обслуживанию АЧРМО</a:t>
            </a:r>
          </a:p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Отдел образования АЧРМО</a:t>
            </a:r>
          </a:p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Финансовое управление администрации ЧРМО</a:t>
            </a:r>
          </a:p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Комитет по управлению муниципальным имуществом ЧРМО</a:t>
            </a:r>
          </a:p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Дума ЧРМО</a:t>
            </a:r>
          </a:p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Администрация ЧРМО</a:t>
            </a:r>
          </a:p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Управление жилищно-коммунального хозяйства, строительства, транспорта, связи и экологии АЧРМО</a:t>
            </a:r>
          </a:p>
          <a:p>
            <a:pPr marL="232172" indent="-232172" defTabSz="742950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Контрольно-счетная палата ЧРМО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5D5264-AFF6-4CED-BB32-C3E3D65EDE1D}"/>
              </a:ext>
            </a:extLst>
          </p:cNvPr>
          <p:cNvSpPr/>
          <p:nvPr/>
        </p:nvSpPr>
        <p:spPr>
          <a:xfrm>
            <a:off x="402143" y="5644218"/>
            <a:ext cx="4628102" cy="374883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742950"/>
            <a:r>
              <a:rPr lang="ru-RU" sz="1463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10</a:t>
            </a:r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муниципальных программ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5B78CB-3317-407D-AE7F-3DE81CBBCF65}"/>
              </a:ext>
            </a:extLst>
          </p:cNvPr>
          <p:cNvSpPr/>
          <p:nvPr/>
        </p:nvSpPr>
        <p:spPr>
          <a:xfrm>
            <a:off x="5570989" y="2009508"/>
            <a:ext cx="1769902" cy="75020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defTabSz="742950"/>
            <a:r>
              <a:rPr lang="ru-RU" sz="96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Обеспечение деятельности муниципальных учреждений образования, культуры, физической культуры и спорта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46967A8-7FC9-4373-92DA-079BCF3A98E2}"/>
              </a:ext>
            </a:extLst>
          </p:cNvPr>
          <p:cNvSpPr/>
          <p:nvPr/>
        </p:nvSpPr>
        <p:spPr>
          <a:xfrm>
            <a:off x="7733946" y="2003127"/>
            <a:ext cx="1769902" cy="75020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just" defTabSz="742950"/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Социальное обеспечение населения (выплаты пенсий, компенсаций)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5CABB46-F8F2-4CFE-BA07-3E39CE0EF9C6}"/>
              </a:ext>
            </a:extLst>
          </p:cNvPr>
          <p:cNvSpPr/>
          <p:nvPr/>
        </p:nvSpPr>
        <p:spPr>
          <a:xfrm>
            <a:off x="5570989" y="3110129"/>
            <a:ext cx="1769902" cy="75020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just" defTabSz="742950"/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Поддержка отраслей экономики (дорожное хозяйство, сельское хозяйство и др.)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9F05AD0-B44A-4A9F-9148-C47699048845}"/>
              </a:ext>
            </a:extLst>
          </p:cNvPr>
          <p:cNvSpPr/>
          <p:nvPr/>
        </p:nvSpPr>
        <p:spPr>
          <a:xfrm>
            <a:off x="7733946" y="3110129"/>
            <a:ext cx="1769902" cy="75020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just" defTabSz="742950"/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Строительство объектов социальной сферы и ЖКХ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A46063B-9F65-4638-ADF3-87B95ABE24FD}"/>
              </a:ext>
            </a:extLst>
          </p:cNvPr>
          <p:cNvSpPr/>
          <p:nvPr/>
        </p:nvSpPr>
        <p:spPr>
          <a:xfrm>
            <a:off x="5570989" y="4194974"/>
            <a:ext cx="1769902" cy="75020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just" defTabSz="742950"/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Обеспечение населения жильем и качественными услугами ЖКХ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9BAA3C8-F22F-4479-833D-12FD9F6EEA05}"/>
              </a:ext>
            </a:extLst>
          </p:cNvPr>
          <p:cNvSpPr/>
          <p:nvPr/>
        </p:nvSpPr>
        <p:spPr>
          <a:xfrm>
            <a:off x="7733947" y="4194974"/>
            <a:ext cx="1769902" cy="75020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just" defTabSz="742950"/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Обеспечение первичных мер безопасности населения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E11DAAF-43F7-499C-A9B6-DB1816454660}"/>
              </a:ext>
            </a:extLst>
          </p:cNvPr>
          <p:cNvSpPr/>
          <p:nvPr/>
        </p:nvSpPr>
        <p:spPr>
          <a:xfrm>
            <a:off x="5570989" y="5268895"/>
            <a:ext cx="1769902" cy="75020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just" defTabSz="742950"/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Функционирование органов местного самоуправления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B1FEB56-AF85-42E1-B100-5585C2929A75}"/>
              </a:ext>
            </a:extLst>
          </p:cNvPr>
          <p:cNvSpPr/>
          <p:nvPr/>
        </p:nvSpPr>
        <p:spPr>
          <a:xfrm>
            <a:off x="7733947" y="5262514"/>
            <a:ext cx="1769902" cy="75020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just" defTabSz="742950"/>
            <a:r>
              <a:rPr lang="ru-RU" sz="975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Другие вопросы местного значения</a:t>
            </a:r>
          </a:p>
        </p:txBody>
      </p:sp>
      <p:grpSp>
        <p:nvGrpSpPr>
          <p:cNvPr id="20" name="object 3">
            <a:extLst>
              <a:ext uri="{FF2B5EF4-FFF2-40B4-BE49-F238E27FC236}">
                <a16:creationId xmlns:a16="http://schemas.microsoft.com/office/drawing/2014/main" id="{47FA3E30-2DD1-423C-92A4-42252872B5DD}"/>
              </a:ext>
            </a:extLst>
          </p:cNvPr>
          <p:cNvGrpSpPr/>
          <p:nvPr/>
        </p:nvGrpSpPr>
        <p:grpSpPr>
          <a:xfrm>
            <a:off x="344488" y="1109727"/>
            <a:ext cx="4752528" cy="784860"/>
            <a:chOff x="242280" y="1200924"/>
            <a:chExt cx="2295525" cy="784860"/>
          </a:xfrm>
        </p:grpSpPr>
        <p:pic>
          <p:nvPicPr>
            <p:cNvPr id="21" name="object 4">
              <a:extLst>
                <a:ext uri="{FF2B5EF4-FFF2-40B4-BE49-F238E27FC236}">
                  <a16:creationId xmlns:a16="http://schemas.microsoft.com/office/drawing/2014/main" id="{80B123D5-3AB8-45EF-B2D8-F499D1C51E9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280" y="1202332"/>
              <a:ext cx="2295215" cy="751435"/>
            </a:xfrm>
            <a:prstGeom prst="rect">
              <a:avLst/>
            </a:prstGeom>
          </p:spPr>
        </p:pic>
        <p:pic>
          <p:nvPicPr>
            <p:cNvPr id="22" name="object 5">
              <a:extLst>
                <a:ext uri="{FF2B5EF4-FFF2-40B4-BE49-F238E27FC236}">
                  <a16:creationId xmlns:a16="http://schemas.microsoft.com/office/drawing/2014/main" id="{6A76EAA6-AB06-4EC2-A85F-3C4B5CD094B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228" y="1200924"/>
              <a:ext cx="2179320" cy="784847"/>
            </a:xfrm>
            <a:prstGeom prst="rect">
              <a:avLst/>
            </a:prstGeom>
          </p:spPr>
        </p:pic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ACE776C4-F61E-44B6-B58D-B35CFA9B730E}"/>
                </a:ext>
              </a:extLst>
            </p:cNvPr>
            <p:cNvSpPr/>
            <p:nvPr/>
          </p:nvSpPr>
          <p:spPr>
            <a:xfrm>
              <a:off x="292608" y="1232915"/>
              <a:ext cx="2199640" cy="647700"/>
            </a:xfrm>
            <a:custGeom>
              <a:avLst/>
              <a:gdLst/>
              <a:ahLst/>
              <a:cxnLst/>
              <a:rect l="l" t="t" r="r" b="b"/>
              <a:pathLst>
                <a:path w="2199640" h="647700">
                  <a:moveTo>
                    <a:pt x="2128139" y="0"/>
                  </a:moveTo>
                  <a:lnTo>
                    <a:pt x="70967" y="0"/>
                  </a:lnTo>
                  <a:lnTo>
                    <a:pt x="43344" y="5574"/>
                  </a:lnTo>
                  <a:lnTo>
                    <a:pt x="20786" y="20780"/>
                  </a:lnTo>
                  <a:lnTo>
                    <a:pt x="5577" y="43344"/>
                  </a:lnTo>
                  <a:lnTo>
                    <a:pt x="0" y="70993"/>
                  </a:lnTo>
                  <a:lnTo>
                    <a:pt x="0" y="576707"/>
                  </a:lnTo>
                  <a:lnTo>
                    <a:pt x="5577" y="604355"/>
                  </a:lnTo>
                  <a:lnTo>
                    <a:pt x="20786" y="626919"/>
                  </a:lnTo>
                  <a:lnTo>
                    <a:pt x="43344" y="642125"/>
                  </a:lnTo>
                  <a:lnTo>
                    <a:pt x="70967" y="647700"/>
                  </a:lnTo>
                  <a:lnTo>
                    <a:pt x="2128139" y="647700"/>
                  </a:lnTo>
                  <a:lnTo>
                    <a:pt x="2155787" y="642125"/>
                  </a:lnTo>
                  <a:lnTo>
                    <a:pt x="2178351" y="626919"/>
                  </a:lnTo>
                  <a:lnTo>
                    <a:pt x="2193557" y="604355"/>
                  </a:lnTo>
                  <a:lnTo>
                    <a:pt x="2199132" y="576707"/>
                  </a:lnTo>
                  <a:lnTo>
                    <a:pt x="2199132" y="70993"/>
                  </a:lnTo>
                  <a:lnTo>
                    <a:pt x="2193557" y="43344"/>
                  </a:lnTo>
                  <a:lnTo>
                    <a:pt x="2178351" y="20780"/>
                  </a:lnTo>
                  <a:lnTo>
                    <a:pt x="2155787" y="5574"/>
                  </a:lnTo>
                  <a:lnTo>
                    <a:pt x="2128139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66043B4-5E44-4061-BC12-3A4E7D4E0A50}"/>
              </a:ext>
            </a:extLst>
          </p:cNvPr>
          <p:cNvSpPr txBox="1"/>
          <p:nvPr/>
        </p:nvSpPr>
        <p:spPr>
          <a:xfrm>
            <a:off x="248036" y="1278551"/>
            <a:ext cx="4955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/>
            <a:r>
              <a:rPr lang="ru-RU" sz="1800" dirty="0">
                <a:solidFill>
                  <a:prstClr val="whit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Как распределяются расходы бюджета:</a:t>
            </a:r>
          </a:p>
        </p:txBody>
      </p:sp>
      <p:grpSp>
        <p:nvGrpSpPr>
          <p:cNvPr id="29" name="object 3">
            <a:extLst>
              <a:ext uri="{FF2B5EF4-FFF2-40B4-BE49-F238E27FC236}">
                <a16:creationId xmlns:a16="http://schemas.microsoft.com/office/drawing/2014/main" id="{6F39BA33-11F5-4DFB-9419-FD6352973D66}"/>
              </a:ext>
            </a:extLst>
          </p:cNvPr>
          <p:cNvGrpSpPr/>
          <p:nvPr/>
        </p:nvGrpSpPr>
        <p:grpSpPr>
          <a:xfrm>
            <a:off x="5450196" y="1120637"/>
            <a:ext cx="4111316" cy="784860"/>
            <a:chOff x="242280" y="1200924"/>
            <a:chExt cx="2295525" cy="784860"/>
          </a:xfrm>
        </p:grpSpPr>
        <p:pic>
          <p:nvPicPr>
            <p:cNvPr id="30" name="object 4">
              <a:extLst>
                <a:ext uri="{FF2B5EF4-FFF2-40B4-BE49-F238E27FC236}">
                  <a16:creationId xmlns:a16="http://schemas.microsoft.com/office/drawing/2014/main" id="{170F7B60-08E9-44C8-BDEF-983A996234F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280" y="1202332"/>
              <a:ext cx="2295215" cy="751435"/>
            </a:xfrm>
            <a:prstGeom prst="rect">
              <a:avLst/>
            </a:prstGeom>
          </p:spPr>
        </p:pic>
        <p:pic>
          <p:nvPicPr>
            <p:cNvPr id="31" name="object 5">
              <a:extLst>
                <a:ext uri="{FF2B5EF4-FFF2-40B4-BE49-F238E27FC236}">
                  <a16:creationId xmlns:a16="http://schemas.microsoft.com/office/drawing/2014/main" id="{D6761622-B5B1-43E8-8D5E-BB891FCAB26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228" y="1200924"/>
              <a:ext cx="2179320" cy="784847"/>
            </a:xfrm>
            <a:prstGeom prst="rect">
              <a:avLst/>
            </a:prstGeom>
          </p:spPr>
        </p:pic>
        <p:sp>
          <p:nvSpPr>
            <p:cNvPr id="32" name="object 6">
              <a:extLst>
                <a:ext uri="{FF2B5EF4-FFF2-40B4-BE49-F238E27FC236}">
                  <a16:creationId xmlns:a16="http://schemas.microsoft.com/office/drawing/2014/main" id="{07143FAE-6495-4070-A626-93A3447C537A}"/>
                </a:ext>
              </a:extLst>
            </p:cNvPr>
            <p:cNvSpPr/>
            <p:nvPr/>
          </p:nvSpPr>
          <p:spPr>
            <a:xfrm>
              <a:off x="292608" y="1232915"/>
              <a:ext cx="2199640" cy="647700"/>
            </a:xfrm>
            <a:custGeom>
              <a:avLst/>
              <a:gdLst/>
              <a:ahLst/>
              <a:cxnLst/>
              <a:rect l="l" t="t" r="r" b="b"/>
              <a:pathLst>
                <a:path w="2199640" h="647700">
                  <a:moveTo>
                    <a:pt x="2128139" y="0"/>
                  </a:moveTo>
                  <a:lnTo>
                    <a:pt x="70967" y="0"/>
                  </a:lnTo>
                  <a:lnTo>
                    <a:pt x="43344" y="5574"/>
                  </a:lnTo>
                  <a:lnTo>
                    <a:pt x="20786" y="20780"/>
                  </a:lnTo>
                  <a:lnTo>
                    <a:pt x="5577" y="43344"/>
                  </a:lnTo>
                  <a:lnTo>
                    <a:pt x="0" y="70993"/>
                  </a:lnTo>
                  <a:lnTo>
                    <a:pt x="0" y="576707"/>
                  </a:lnTo>
                  <a:lnTo>
                    <a:pt x="5577" y="604355"/>
                  </a:lnTo>
                  <a:lnTo>
                    <a:pt x="20786" y="626919"/>
                  </a:lnTo>
                  <a:lnTo>
                    <a:pt x="43344" y="642125"/>
                  </a:lnTo>
                  <a:lnTo>
                    <a:pt x="70967" y="647700"/>
                  </a:lnTo>
                  <a:lnTo>
                    <a:pt x="2128139" y="647700"/>
                  </a:lnTo>
                  <a:lnTo>
                    <a:pt x="2155787" y="642125"/>
                  </a:lnTo>
                  <a:lnTo>
                    <a:pt x="2178351" y="626919"/>
                  </a:lnTo>
                  <a:lnTo>
                    <a:pt x="2193557" y="604355"/>
                  </a:lnTo>
                  <a:lnTo>
                    <a:pt x="2199132" y="576707"/>
                  </a:lnTo>
                  <a:lnTo>
                    <a:pt x="2199132" y="70993"/>
                  </a:lnTo>
                  <a:lnTo>
                    <a:pt x="2193557" y="43344"/>
                  </a:lnTo>
                  <a:lnTo>
                    <a:pt x="2178351" y="20780"/>
                  </a:lnTo>
                  <a:lnTo>
                    <a:pt x="2155787" y="5574"/>
                  </a:lnTo>
                  <a:lnTo>
                    <a:pt x="2128139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36D3C02-2513-47A9-8304-BABE1E8749CE}"/>
              </a:ext>
            </a:extLst>
          </p:cNvPr>
          <p:cNvSpPr txBox="1"/>
          <p:nvPr/>
        </p:nvSpPr>
        <p:spPr>
          <a:xfrm>
            <a:off x="5558386" y="1178398"/>
            <a:ext cx="412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/>
            <a:r>
              <a:rPr lang="ru-RU" sz="1800" dirty="0">
                <a:solidFill>
                  <a:prstClr val="whit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 что расходуются средства местного бюджета:</a:t>
            </a:r>
          </a:p>
        </p:txBody>
      </p:sp>
      <p:grpSp>
        <p:nvGrpSpPr>
          <p:cNvPr id="34" name="object 11">
            <a:extLst>
              <a:ext uri="{FF2B5EF4-FFF2-40B4-BE49-F238E27FC236}">
                <a16:creationId xmlns:a16="http://schemas.microsoft.com/office/drawing/2014/main" id="{BEEA9B80-B864-451E-A639-CC1DCFBD0B0B}"/>
              </a:ext>
            </a:extLst>
          </p:cNvPr>
          <p:cNvGrpSpPr/>
          <p:nvPr/>
        </p:nvGrpSpPr>
        <p:grpSpPr>
          <a:xfrm>
            <a:off x="395418" y="1795964"/>
            <a:ext cx="4649108" cy="526096"/>
            <a:chOff x="3834384" y="1301508"/>
            <a:chExt cx="4319270" cy="798830"/>
          </a:xfrm>
        </p:grpSpPr>
        <p:pic>
          <p:nvPicPr>
            <p:cNvPr id="35" name="object 12">
              <a:extLst>
                <a:ext uri="{FF2B5EF4-FFF2-40B4-BE49-F238E27FC236}">
                  <a16:creationId xmlns:a16="http://schemas.microsoft.com/office/drawing/2014/main" id="{CDF86EF4-6D35-4F9E-A8E2-79E1278B7CB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4384" y="1301508"/>
              <a:ext cx="4319016" cy="757415"/>
            </a:xfrm>
            <a:prstGeom prst="rect">
              <a:avLst/>
            </a:prstGeom>
          </p:spPr>
        </p:pic>
        <p:pic>
          <p:nvPicPr>
            <p:cNvPr id="36" name="object 13">
              <a:extLst>
                <a:ext uri="{FF2B5EF4-FFF2-40B4-BE49-F238E27FC236}">
                  <a16:creationId xmlns:a16="http://schemas.microsoft.com/office/drawing/2014/main" id="{8320A125-54D3-431F-8354-FB8F69EADAA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0704" y="1327404"/>
              <a:ext cx="2246376" cy="772668"/>
            </a:xfrm>
            <a:prstGeom prst="rect">
              <a:avLst/>
            </a:prstGeom>
          </p:spPr>
        </p:pic>
        <p:sp>
          <p:nvSpPr>
            <p:cNvPr id="37" name="object 14">
              <a:extLst>
                <a:ext uri="{FF2B5EF4-FFF2-40B4-BE49-F238E27FC236}">
                  <a16:creationId xmlns:a16="http://schemas.microsoft.com/office/drawing/2014/main" id="{522B5F93-3FFB-4066-9A5A-98BC228CE70A}"/>
                </a:ext>
              </a:extLst>
            </p:cNvPr>
            <p:cNvSpPr/>
            <p:nvPr/>
          </p:nvSpPr>
          <p:spPr>
            <a:xfrm>
              <a:off x="3887724" y="1316736"/>
              <a:ext cx="4217035" cy="655320"/>
            </a:xfrm>
            <a:custGeom>
              <a:avLst/>
              <a:gdLst/>
              <a:ahLst/>
              <a:cxnLst/>
              <a:rect l="l" t="t" r="r" b="b"/>
              <a:pathLst>
                <a:path w="4217034" h="655319">
                  <a:moveTo>
                    <a:pt x="4107687" y="0"/>
                  </a:moveTo>
                  <a:lnTo>
                    <a:pt x="109220" y="0"/>
                  </a:lnTo>
                  <a:lnTo>
                    <a:pt x="66704" y="8582"/>
                  </a:lnTo>
                  <a:lnTo>
                    <a:pt x="31988" y="31988"/>
                  </a:lnTo>
                  <a:lnTo>
                    <a:pt x="8582" y="66704"/>
                  </a:lnTo>
                  <a:lnTo>
                    <a:pt x="0" y="109219"/>
                  </a:lnTo>
                  <a:lnTo>
                    <a:pt x="0" y="546100"/>
                  </a:lnTo>
                  <a:lnTo>
                    <a:pt x="8582" y="588615"/>
                  </a:lnTo>
                  <a:lnTo>
                    <a:pt x="31988" y="623331"/>
                  </a:lnTo>
                  <a:lnTo>
                    <a:pt x="66704" y="646737"/>
                  </a:lnTo>
                  <a:lnTo>
                    <a:pt x="109220" y="655319"/>
                  </a:lnTo>
                  <a:lnTo>
                    <a:pt x="4107687" y="655319"/>
                  </a:lnTo>
                  <a:lnTo>
                    <a:pt x="4150203" y="646737"/>
                  </a:lnTo>
                  <a:lnTo>
                    <a:pt x="4184919" y="623331"/>
                  </a:lnTo>
                  <a:lnTo>
                    <a:pt x="4208325" y="588615"/>
                  </a:lnTo>
                  <a:lnTo>
                    <a:pt x="4216908" y="546100"/>
                  </a:lnTo>
                  <a:lnTo>
                    <a:pt x="4216908" y="109219"/>
                  </a:lnTo>
                  <a:lnTo>
                    <a:pt x="4208325" y="66704"/>
                  </a:lnTo>
                  <a:lnTo>
                    <a:pt x="4184919" y="31988"/>
                  </a:lnTo>
                  <a:lnTo>
                    <a:pt x="4150203" y="8582"/>
                  </a:lnTo>
                  <a:lnTo>
                    <a:pt x="4107687" y="0"/>
                  </a:lnTo>
                  <a:close/>
                </a:path>
              </a:pathLst>
            </a:custGeom>
            <a:solidFill>
              <a:srgbClr val="826C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75C04BF-DEFE-4BDE-8932-7F9A260588BB}"/>
              </a:ext>
            </a:extLst>
          </p:cNvPr>
          <p:cNvSpPr txBox="1"/>
          <p:nvPr/>
        </p:nvSpPr>
        <p:spPr>
          <a:xfrm>
            <a:off x="226739" y="1716783"/>
            <a:ext cx="4925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/>
            <a:r>
              <a:rPr lang="ru-RU" sz="1600" dirty="0">
                <a:solidFill>
                  <a:prstClr val="whit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 разделам (подразделам)  функциональной структуры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20B3F9-6021-4C31-B0D1-C0AA1A5BD34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18" y="3652543"/>
            <a:ext cx="4634827" cy="3989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43791C6-CBC7-40E4-B461-1B341F8CAD9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77" y="5371560"/>
            <a:ext cx="4752797" cy="40237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B293EE8-817E-489F-A0FB-88A4EA0D5321}"/>
              </a:ext>
            </a:extLst>
          </p:cNvPr>
          <p:cNvSpPr txBox="1"/>
          <p:nvPr/>
        </p:nvSpPr>
        <p:spPr>
          <a:xfrm>
            <a:off x="343577" y="5343958"/>
            <a:ext cx="4955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/>
            <a:r>
              <a:rPr lang="ru-RU" sz="1800" dirty="0">
                <a:solidFill>
                  <a:prstClr val="whit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 муниципальным программам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38903F-5390-4E80-8918-F662906F0819}"/>
              </a:ext>
            </a:extLst>
          </p:cNvPr>
          <p:cNvSpPr txBox="1"/>
          <p:nvPr/>
        </p:nvSpPr>
        <p:spPr>
          <a:xfrm>
            <a:off x="464459" y="3628748"/>
            <a:ext cx="4747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/>
            <a:r>
              <a:rPr lang="ru-RU" sz="1800" dirty="0">
                <a:solidFill>
                  <a:prstClr val="whit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 ведомственной структуре (ГРБС)</a:t>
            </a:r>
          </a:p>
        </p:txBody>
      </p:sp>
      <p:sp>
        <p:nvSpPr>
          <p:cNvPr id="39" name="object 40">
            <a:extLst>
              <a:ext uri="{FF2B5EF4-FFF2-40B4-BE49-F238E27FC236}">
                <a16:creationId xmlns:a16="http://schemas.microsoft.com/office/drawing/2014/main" id="{708F8023-D507-4883-B693-884F9AE596C7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19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60682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344" y="430733"/>
            <a:ext cx="14331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Содержание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316137"/>
              </p:ext>
            </p:extLst>
          </p:nvPr>
        </p:nvGraphicFramePr>
        <p:xfrm>
          <a:off x="415925" y="1506677"/>
          <a:ext cx="4284345" cy="1799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2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922">
                <a:tc>
                  <a:txBody>
                    <a:bodyPr/>
                    <a:lstStyle/>
                    <a:p>
                      <a:pPr marL="394970" indent="-215900">
                        <a:lnSpc>
                          <a:spcPct val="100000"/>
                        </a:lnSpc>
                        <a:spcBef>
                          <a:spcPts val="775"/>
                        </a:spcBef>
                        <a:buClr>
                          <a:srgbClr val="1A4A6C"/>
                        </a:buClr>
                        <a:buFont typeface="Wingdings"/>
                        <a:buChar char="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Основные понятия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термины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8425" marB="0">
                    <a:solidFill>
                      <a:srgbClr val="EEF0F5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4</a:t>
                      </a:r>
                    </a:p>
                  </a:txBody>
                  <a:tcPr marL="0" marR="0" marT="97155" marB="0">
                    <a:solidFill>
                      <a:srgbClr val="EE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2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94970" indent="-215900">
                        <a:lnSpc>
                          <a:spcPct val="100000"/>
                        </a:lnSpc>
                        <a:buClr>
                          <a:srgbClr val="1A4A6C"/>
                        </a:buClr>
                        <a:buFont typeface="Wingdings"/>
                        <a:buChar char="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Этапы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бюджетного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процесса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5</a:t>
                      </a: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934">
                <a:tc>
                  <a:txBody>
                    <a:bodyPr/>
                    <a:lstStyle/>
                    <a:p>
                      <a:pPr marL="394970" indent="-215900">
                        <a:lnSpc>
                          <a:spcPts val="1435"/>
                        </a:lnSpc>
                        <a:spcBef>
                          <a:spcPts val="305"/>
                        </a:spcBef>
                        <a:buClr>
                          <a:srgbClr val="1A4A6C"/>
                        </a:buClr>
                        <a:buFont typeface="Wingdings"/>
                        <a:buChar char="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Основные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показатели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94970">
                        <a:lnSpc>
                          <a:spcPts val="1435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социально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-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экономического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развития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муниципального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образования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solidFill>
                      <a:srgbClr val="EEF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315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200" spc="-10" dirty="0">
                          <a:latin typeface="Microsoft Sans Serif"/>
                          <a:cs typeface="Microsoft Sans Serif"/>
                        </a:rPr>
                        <a:t>8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solidFill>
                      <a:srgbClr val="EE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754">
                <a:tc>
                  <a:txBody>
                    <a:bodyPr/>
                    <a:lstStyle/>
                    <a:p>
                      <a:pPr marL="394970" indent="-215900">
                        <a:lnSpc>
                          <a:spcPts val="1355"/>
                        </a:lnSpc>
                        <a:spcBef>
                          <a:spcPts val="1100"/>
                        </a:spcBef>
                        <a:buClr>
                          <a:srgbClr val="1A4A6C"/>
                        </a:buClr>
                        <a:buFont typeface="Wingdings"/>
                        <a:buChar char="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Основные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параметры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бюджета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65"/>
                        </a:lnSpc>
                        <a:spcBef>
                          <a:spcPts val="1090"/>
                        </a:spcBef>
                      </a:pPr>
                      <a:r>
                        <a:rPr lang="ru-RU" sz="1200" spc="-5" dirty="0">
                          <a:latin typeface="Microsoft Sans Serif"/>
                          <a:cs typeface="Microsoft Sans Serif"/>
                        </a:rPr>
                        <a:t>9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84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16051" y="996696"/>
            <a:ext cx="4284345" cy="402590"/>
          </a:xfrm>
          <a:custGeom>
            <a:avLst/>
            <a:gdLst/>
            <a:ahLst/>
            <a:cxnLst/>
            <a:rect l="l" t="t" r="r" b="b"/>
            <a:pathLst>
              <a:path w="4284345" h="402590">
                <a:moveTo>
                  <a:pt x="4216908" y="0"/>
                </a:moveTo>
                <a:lnTo>
                  <a:pt x="67056" y="0"/>
                </a:lnTo>
                <a:lnTo>
                  <a:pt x="40955" y="5262"/>
                </a:lnTo>
                <a:lnTo>
                  <a:pt x="19640" y="19621"/>
                </a:lnTo>
                <a:lnTo>
                  <a:pt x="5269" y="40933"/>
                </a:lnTo>
                <a:lnTo>
                  <a:pt x="0" y="67055"/>
                </a:lnTo>
                <a:lnTo>
                  <a:pt x="0" y="335279"/>
                </a:lnTo>
                <a:lnTo>
                  <a:pt x="5269" y="361402"/>
                </a:lnTo>
                <a:lnTo>
                  <a:pt x="19640" y="382714"/>
                </a:lnTo>
                <a:lnTo>
                  <a:pt x="40955" y="397073"/>
                </a:lnTo>
                <a:lnTo>
                  <a:pt x="67056" y="402336"/>
                </a:lnTo>
                <a:lnTo>
                  <a:pt x="4216908" y="402336"/>
                </a:lnTo>
                <a:lnTo>
                  <a:pt x="4243030" y="397073"/>
                </a:lnTo>
                <a:lnTo>
                  <a:pt x="4264342" y="382714"/>
                </a:lnTo>
                <a:lnTo>
                  <a:pt x="4278701" y="361402"/>
                </a:lnTo>
                <a:lnTo>
                  <a:pt x="4283964" y="335279"/>
                </a:lnTo>
                <a:lnTo>
                  <a:pt x="4283964" y="67055"/>
                </a:lnTo>
                <a:lnTo>
                  <a:pt x="4278701" y="40933"/>
                </a:lnTo>
                <a:lnTo>
                  <a:pt x="4264342" y="19621"/>
                </a:lnTo>
                <a:lnTo>
                  <a:pt x="4243030" y="5262"/>
                </a:lnTo>
                <a:lnTo>
                  <a:pt x="4216908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53618" y="1086103"/>
            <a:ext cx="12363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Вводная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часть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43528" y="1027175"/>
            <a:ext cx="856615" cy="340360"/>
          </a:xfrm>
          <a:custGeom>
            <a:avLst/>
            <a:gdLst/>
            <a:ahLst/>
            <a:cxnLst/>
            <a:rect l="l" t="t" r="r" b="b"/>
            <a:pathLst>
              <a:path w="856614" h="340359">
                <a:moveTo>
                  <a:pt x="799846" y="0"/>
                </a:moveTo>
                <a:lnTo>
                  <a:pt x="56642" y="0"/>
                </a:lnTo>
                <a:lnTo>
                  <a:pt x="34611" y="4456"/>
                </a:lnTo>
                <a:lnTo>
                  <a:pt x="16605" y="16605"/>
                </a:lnTo>
                <a:lnTo>
                  <a:pt x="4456" y="34611"/>
                </a:lnTo>
                <a:lnTo>
                  <a:pt x="0" y="56641"/>
                </a:lnTo>
                <a:lnTo>
                  <a:pt x="0" y="283210"/>
                </a:lnTo>
                <a:lnTo>
                  <a:pt x="4456" y="305240"/>
                </a:lnTo>
                <a:lnTo>
                  <a:pt x="16605" y="323246"/>
                </a:lnTo>
                <a:lnTo>
                  <a:pt x="34611" y="335395"/>
                </a:lnTo>
                <a:lnTo>
                  <a:pt x="56642" y="339851"/>
                </a:lnTo>
                <a:lnTo>
                  <a:pt x="799846" y="339851"/>
                </a:lnTo>
                <a:lnTo>
                  <a:pt x="821876" y="335395"/>
                </a:lnTo>
                <a:lnTo>
                  <a:pt x="839882" y="323246"/>
                </a:lnTo>
                <a:lnTo>
                  <a:pt x="852031" y="305240"/>
                </a:lnTo>
                <a:lnTo>
                  <a:pt x="856488" y="283210"/>
                </a:lnTo>
                <a:lnTo>
                  <a:pt x="856488" y="56641"/>
                </a:lnTo>
                <a:lnTo>
                  <a:pt x="852031" y="34611"/>
                </a:lnTo>
                <a:lnTo>
                  <a:pt x="839882" y="16605"/>
                </a:lnTo>
                <a:lnTo>
                  <a:pt x="821876" y="4456"/>
                </a:lnTo>
                <a:lnTo>
                  <a:pt x="799846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125595" y="1071752"/>
            <a:ext cx="48005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9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56276" y="1002791"/>
            <a:ext cx="4427220" cy="402590"/>
          </a:xfrm>
          <a:custGeom>
            <a:avLst/>
            <a:gdLst/>
            <a:ahLst/>
            <a:cxnLst/>
            <a:rect l="l" t="t" r="r" b="b"/>
            <a:pathLst>
              <a:path w="4427220" h="402590">
                <a:moveTo>
                  <a:pt x="4360164" y="0"/>
                </a:moveTo>
                <a:lnTo>
                  <a:pt x="67056" y="0"/>
                </a:lnTo>
                <a:lnTo>
                  <a:pt x="40933" y="5262"/>
                </a:lnTo>
                <a:lnTo>
                  <a:pt x="19621" y="19621"/>
                </a:lnTo>
                <a:lnTo>
                  <a:pt x="5262" y="40933"/>
                </a:lnTo>
                <a:lnTo>
                  <a:pt x="0" y="67056"/>
                </a:lnTo>
                <a:lnTo>
                  <a:pt x="0" y="335280"/>
                </a:lnTo>
                <a:lnTo>
                  <a:pt x="5262" y="361402"/>
                </a:lnTo>
                <a:lnTo>
                  <a:pt x="19621" y="382714"/>
                </a:lnTo>
                <a:lnTo>
                  <a:pt x="40933" y="397073"/>
                </a:lnTo>
                <a:lnTo>
                  <a:pt x="67056" y="402336"/>
                </a:lnTo>
                <a:lnTo>
                  <a:pt x="4360164" y="402336"/>
                </a:lnTo>
                <a:lnTo>
                  <a:pt x="4386286" y="397073"/>
                </a:lnTo>
                <a:lnTo>
                  <a:pt x="4407598" y="382714"/>
                </a:lnTo>
                <a:lnTo>
                  <a:pt x="4421957" y="361402"/>
                </a:lnTo>
                <a:lnTo>
                  <a:pt x="4427220" y="335280"/>
                </a:lnTo>
                <a:lnTo>
                  <a:pt x="4427220" y="67056"/>
                </a:lnTo>
                <a:lnTo>
                  <a:pt x="4421957" y="40933"/>
                </a:lnTo>
                <a:lnTo>
                  <a:pt x="4407598" y="19621"/>
                </a:lnTo>
                <a:lnTo>
                  <a:pt x="4386286" y="5262"/>
                </a:lnTo>
                <a:lnTo>
                  <a:pt x="4360164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394705" y="1092453"/>
            <a:ext cx="15157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Расходы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бюджета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05671" y="1033272"/>
            <a:ext cx="878205" cy="340360"/>
          </a:xfrm>
          <a:custGeom>
            <a:avLst/>
            <a:gdLst/>
            <a:ahLst/>
            <a:cxnLst/>
            <a:rect l="l" t="t" r="r" b="b"/>
            <a:pathLst>
              <a:path w="878204" h="340359">
                <a:moveTo>
                  <a:pt x="821181" y="0"/>
                </a:moveTo>
                <a:lnTo>
                  <a:pt x="56642" y="0"/>
                </a:lnTo>
                <a:lnTo>
                  <a:pt x="34611" y="4456"/>
                </a:lnTo>
                <a:lnTo>
                  <a:pt x="16605" y="16605"/>
                </a:lnTo>
                <a:lnTo>
                  <a:pt x="4456" y="34611"/>
                </a:lnTo>
                <a:lnTo>
                  <a:pt x="0" y="56641"/>
                </a:lnTo>
                <a:lnTo>
                  <a:pt x="0" y="283210"/>
                </a:lnTo>
                <a:lnTo>
                  <a:pt x="4456" y="305240"/>
                </a:lnTo>
                <a:lnTo>
                  <a:pt x="16605" y="323246"/>
                </a:lnTo>
                <a:lnTo>
                  <a:pt x="34611" y="335395"/>
                </a:lnTo>
                <a:lnTo>
                  <a:pt x="56642" y="339851"/>
                </a:lnTo>
                <a:lnTo>
                  <a:pt x="821181" y="339851"/>
                </a:lnTo>
                <a:lnTo>
                  <a:pt x="843212" y="335395"/>
                </a:lnTo>
                <a:lnTo>
                  <a:pt x="861218" y="323246"/>
                </a:lnTo>
                <a:lnTo>
                  <a:pt x="873367" y="305240"/>
                </a:lnTo>
                <a:lnTo>
                  <a:pt x="877824" y="283210"/>
                </a:lnTo>
                <a:lnTo>
                  <a:pt x="877824" y="56641"/>
                </a:lnTo>
                <a:lnTo>
                  <a:pt x="873367" y="34611"/>
                </a:lnTo>
                <a:lnTo>
                  <a:pt x="861218" y="16605"/>
                </a:lnTo>
                <a:lnTo>
                  <a:pt x="843212" y="4456"/>
                </a:lnTo>
                <a:lnTo>
                  <a:pt x="821181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9011793" y="1077849"/>
            <a:ext cx="5778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19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64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90671" y="5330227"/>
            <a:ext cx="4404360" cy="402590"/>
          </a:xfrm>
          <a:custGeom>
            <a:avLst/>
            <a:gdLst/>
            <a:ahLst/>
            <a:cxnLst/>
            <a:rect l="l" t="t" r="r" b="b"/>
            <a:pathLst>
              <a:path w="4404359" h="402589">
                <a:moveTo>
                  <a:pt x="4337304" y="0"/>
                </a:moveTo>
                <a:lnTo>
                  <a:pt x="67056" y="0"/>
                </a:lnTo>
                <a:lnTo>
                  <a:pt x="40933" y="5262"/>
                </a:lnTo>
                <a:lnTo>
                  <a:pt x="19621" y="19621"/>
                </a:lnTo>
                <a:lnTo>
                  <a:pt x="5262" y="40933"/>
                </a:lnTo>
                <a:lnTo>
                  <a:pt x="0" y="67056"/>
                </a:lnTo>
                <a:lnTo>
                  <a:pt x="0" y="335279"/>
                </a:lnTo>
                <a:lnTo>
                  <a:pt x="5262" y="361380"/>
                </a:lnTo>
                <a:lnTo>
                  <a:pt x="19621" y="382695"/>
                </a:lnTo>
                <a:lnTo>
                  <a:pt x="40933" y="397066"/>
                </a:lnTo>
                <a:lnTo>
                  <a:pt x="67056" y="402335"/>
                </a:lnTo>
                <a:lnTo>
                  <a:pt x="4337304" y="402335"/>
                </a:lnTo>
                <a:lnTo>
                  <a:pt x="4363426" y="397066"/>
                </a:lnTo>
                <a:lnTo>
                  <a:pt x="4384738" y="382695"/>
                </a:lnTo>
                <a:lnTo>
                  <a:pt x="4399097" y="361380"/>
                </a:lnTo>
                <a:lnTo>
                  <a:pt x="4404359" y="335279"/>
                </a:lnTo>
                <a:lnTo>
                  <a:pt x="4404359" y="67056"/>
                </a:lnTo>
                <a:lnTo>
                  <a:pt x="4399097" y="40933"/>
                </a:lnTo>
                <a:lnTo>
                  <a:pt x="4384738" y="19621"/>
                </a:lnTo>
                <a:lnTo>
                  <a:pt x="4363426" y="5262"/>
                </a:lnTo>
                <a:lnTo>
                  <a:pt x="4337304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5394705" y="5426455"/>
            <a:ext cx="334050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Контактная информация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63838" y="5361976"/>
            <a:ext cx="819657" cy="340360"/>
          </a:xfrm>
          <a:custGeom>
            <a:avLst/>
            <a:gdLst/>
            <a:ahLst/>
            <a:cxnLst/>
            <a:rect l="l" t="t" r="r" b="b"/>
            <a:pathLst>
              <a:path w="873759" h="340360">
                <a:moveTo>
                  <a:pt x="816610" y="0"/>
                </a:moveTo>
                <a:lnTo>
                  <a:pt x="56642" y="0"/>
                </a:lnTo>
                <a:lnTo>
                  <a:pt x="34611" y="4456"/>
                </a:lnTo>
                <a:lnTo>
                  <a:pt x="16605" y="16605"/>
                </a:lnTo>
                <a:lnTo>
                  <a:pt x="4456" y="34611"/>
                </a:lnTo>
                <a:lnTo>
                  <a:pt x="0" y="56642"/>
                </a:lnTo>
                <a:lnTo>
                  <a:pt x="0" y="283210"/>
                </a:lnTo>
                <a:lnTo>
                  <a:pt x="4456" y="305256"/>
                </a:lnTo>
                <a:lnTo>
                  <a:pt x="16605" y="323261"/>
                </a:lnTo>
                <a:lnTo>
                  <a:pt x="34611" y="335400"/>
                </a:lnTo>
                <a:lnTo>
                  <a:pt x="56642" y="339852"/>
                </a:lnTo>
                <a:lnTo>
                  <a:pt x="816610" y="339852"/>
                </a:lnTo>
                <a:lnTo>
                  <a:pt x="838640" y="335400"/>
                </a:lnTo>
                <a:lnTo>
                  <a:pt x="856646" y="323261"/>
                </a:lnTo>
                <a:lnTo>
                  <a:pt x="868795" y="305256"/>
                </a:lnTo>
                <a:lnTo>
                  <a:pt x="873251" y="283210"/>
                </a:lnTo>
                <a:lnTo>
                  <a:pt x="873251" y="56642"/>
                </a:lnTo>
                <a:lnTo>
                  <a:pt x="868795" y="34611"/>
                </a:lnTo>
                <a:lnTo>
                  <a:pt x="856646" y="16605"/>
                </a:lnTo>
                <a:lnTo>
                  <a:pt x="838640" y="4456"/>
                </a:lnTo>
                <a:lnTo>
                  <a:pt x="816610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9038081" y="5411825"/>
            <a:ext cx="5283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 65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6051" y="3534155"/>
            <a:ext cx="4284345" cy="401320"/>
          </a:xfrm>
          <a:custGeom>
            <a:avLst/>
            <a:gdLst/>
            <a:ahLst/>
            <a:cxnLst/>
            <a:rect l="l" t="t" r="r" b="b"/>
            <a:pathLst>
              <a:path w="4284345" h="401320">
                <a:moveTo>
                  <a:pt x="4217162" y="0"/>
                </a:moveTo>
                <a:lnTo>
                  <a:pt x="66802" y="0"/>
                </a:lnTo>
                <a:lnTo>
                  <a:pt x="40799" y="5258"/>
                </a:lnTo>
                <a:lnTo>
                  <a:pt x="19565" y="19589"/>
                </a:lnTo>
                <a:lnTo>
                  <a:pt x="5249" y="40826"/>
                </a:lnTo>
                <a:lnTo>
                  <a:pt x="0" y="66802"/>
                </a:lnTo>
                <a:lnTo>
                  <a:pt x="0" y="334010"/>
                </a:lnTo>
                <a:lnTo>
                  <a:pt x="5249" y="359985"/>
                </a:lnTo>
                <a:lnTo>
                  <a:pt x="19565" y="381222"/>
                </a:lnTo>
                <a:lnTo>
                  <a:pt x="40799" y="395553"/>
                </a:lnTo>
                <a:lnTo>
                  <a:pt x="66802" y="400812"/>
                </a:lnTo>
                <a:lnTo>
                  <a:pt x="4217162" y="400812"/>
                </a:lnTo>
                <a:lnTo>
                  <a:pt x="4243137" y="395553"/>
                </a:lnTo>
                <a:lnTo>
                  <a:pt x="4264374" y="381222"/>
                </a:lnTo>
                <a:lnTo>
                  <a:pt x="4278705" y="359985"/>
                </a:lnTo>
                <a:lnTo>
                  <a:pt x="4283964" y="334010"/>
                </a:lnTo>
                <a:lnTo>
                  <a:pt x="4283964" y="66802"/>
                </a:lnTo>
                <a:lnTo>
                  <a:pt x="4278705" y="40826"/>
                </a:lnTo>
                <a:lnTo>
                  <a:pt x="4264374" y="19589"/>
                </a:lnTo>
                <a:lnTo>
                  <a:pt x="4243137" y="5258"/>
                </a:lnTo>
                <a:lnTo>
                  <a:pt x="4217162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553618" y="3623564"/>
            <a:ext cx="14351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Доходы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бюджета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23715" y="3564635"/>
            <a:ext cx="848994" cy="340360"/>
          </a:xfrm>
          <a:custGeom>
            <a:avLst/>
            <a:gdLst/>
            <a:ahLst/>
            <a:cxnLst/>
            <a:rect l="l" t="t" r="r" b="b"/>
            <a:pathLst>
              <a:path w="848995" h="340360">
                <a:moveTo>
                  <a:pt x="792226" y="0"/>
                </a:moveTo>
                <a:lnTo>
                  <a:pt x="56642" y="0"/>
                </a:lnTo>
                <a:lnTo>
                  <a:pt x="34611" y="4456"/>
                </a:lnTo>
                <a:lnTo>
                  <a:pt x="16605" y="16605"/>
                </a:lnTo>
                <a:lnTo>
                  <a:pt x="4456" y="34611"/>
                </a:lnTo>
                <a:lnTo>
                  <a:pt x="0" y="56641"/>
                </a:lnTo>
                <a:lnTo>
                  <a:pt x="0" y="283209"/>
                </a:lnTo>
                <a:lnTo>
                  <a:pt x="4456" y="305240"/>
                </a:lnTo>
                <a:lnTo>
                  <a:pt x="16605" y="323246"/>
                </a:lnTo>
                <a:lnTo>
                  <a:pt x="34611" y="335395"/>
                </a:lnTo>
                <a:lnTo>
                  <a:pt x="56642" y="339851"/>
                </a:lnTo>
                <a:lnTo>
                  <a:pt x="792226" y="339851"/>
                </a:lnTo>
                <a:lnTo>
                  <a:pt x="814256" y="335395"/>
                </a:lnTo>
                <a:lnTo>
                  <a:pt x="832262" y="323246"/>
                </a:lnTo>
                <a:lnTo>
                  <a:pt x="844411" y="305240"/>
                </a:lnTo>
                <a:lnTo>
                  <a:pt x="848868" y="283209"/>
                </a:lnTo>
                <a:lnTo>
                  <a:pt x="848868" y="56641"/>
                </a:lnTo>
                <a:lnTo>
                  <a:pt x="844411" y="34611"/>
                </a:lnTo>
                <a:lnTo>
                  <a:pt x="832262" y="16605"/>
                </a:lnTo>
                <a:lnTo>
                  <a:pt x="814256" y="4456"/>
                </a:lnTo>
                <a:lnTo>
                  <a:pt x="792226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4013708" y="3609847"/>
            <a:ext cx="5651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lang="ru-RU"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0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18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18573" y="6397049"/>
            <a:ext cx="2032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40"/>
                </a:lnSpc>
              </a:pPr>
              <a:t>2</a:t>
            </a:fld>
            <a:endParaRPr sz="1200" dirty="0">
              <a:latin typeface="Microsoft Sans Serif"/>
              <a:cs typeface="Microsoft Sans Serif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796652"/>
              </p:ext>
            </p:extLst>
          </p:nvPr>
        </p:nvGraphicFramePr>
        <p:xfrm>
          <a:off x="415925" y="4031437"/>
          <a:ext cx="4284980" cy="1836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503">
                <a:tc>
                  <a:txBody>
                    <a:bodyPr/>
                    <a:lstStyle/>
                    <a:p>
                      <a:pPr marL="394970" indent="-215900">
                        <a:lnSpc>
                          <a:spcPct val="100000"/>
                        </a:lnSpc>
                        <a:spcBef>
                          <a:spcPts val="1080"/>
                        </a:spcBef>
                        <a:buClr>
                          <a:srgbClr val="1A4A6C"/>
                        </a:buClr>
                        <a:buFont typeface="Wingdings"/>
                        <a:buChar char="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Исполнение доходов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бюджета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7160" marB="0">
                    <a:solidFill>
                      <a:srgbClr val="EEF0F5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spc="-8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5890" marB="0">
                    <a:solidFill>
                      <a:srgbClr val="EE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76">
                <a:tc>
                  <a:txBody>
                    <a:bodyPr/>
                    <a:lstStyle/>
                    <a:p>
                      <a:pPr marL="394970" indent="-215900">
                        <a:lnSpc>
                          <a:spcPct val="100000"/>
                        </a:lnSpc>
                        <a:spcBef>
                          <a:spcPts val="1115"/>
                        </a:spcBef>
                        <a:buClr>
                          <a:srgbClr val="1A4A6C"/>
                        </a:buClr>
                        <a:buFont typeface="Wingdings"/>
                        <a:buChar char="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Структура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доходов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бюджета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1605" marB="0"/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lang="ru-RU" sz="1200" spc="-5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200" spc="-5" dirty="0">
                          <a:latin typeface="Microsoft Sans Serif"/>
                          <a:cs typeface="Microsoft Sans Serif"/>
                        </a:rPr>
                        <a:t>12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711">
                <a:tc>
                  <a:txBody>
                    <a:bodyPr/>
                    <a:lstStyle/>
                    <a:p>
                      <a:pPr marL="394970" indent="-215900">
                        <a:lnSpc>
                          <a:spcPct val="100000"/>
                        </a:lnSpc>
                        <a:spcBef>
                          <a:spcPts val="1110"/>
                        </a:spcBef>
                        <a:buClr>
                          <a:srgbClr val="1A4A6C"/>
                        </a:buClr>
                        <a:buFont typeface="Wingdings"/>
                        <a:buChar char="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Налоговые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неналоговые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 доходы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0970" marB="0">
                    <a:solidFill>
                      <a:srgbClr val="EEF0F5"/>
                    </a:solidFill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17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2875" marB="0">
                    <a:solidFill>
                      <a:srgbClr val="EE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62">
                <a:tc>
                  <a:txBody>
                    <a:bodyPr/>
                    <a:lstStyle/>
                    <a:p>
                      <a:pPr marL="394970" marR="135890" indent="-215265">
                        <a:lnSpc>
                          <a:spcPct val="100000"/>
                        </a:lnSpc>
                        <a:spcBef>
                          <a:spcPts val="695"/>
                        </a:spcBef>
                        <a:buClr>
                          <a:srgbClr val="1A4A6C"/>
                        </a:buClr>
                        <a:buFont typeface="Wingdings"/>
                        <a:buChar char="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Безвозмездные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поступления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областного </a:t>
                      </a:r>
                      <a:r>
                        <a:rPr sz="1200" spc="-3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бюджета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R="44450" algn="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18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061093"/>
              </p:ext>
            </p:extLst>
          </p:nvPr>
        </p:nvGraphicFramePr>
        <p:xfrm>
          <a:off x="5269610" y="1506715"/>
          <a:ext cx="4413885" cy="3452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9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903">
                <a:tc>
                  <a:txBody>
                    <a:bodyPr/>
                    <a:lstStyle/>
                    <a:p>
                      <a:pPr marL="395605" indent="-215900">
                        <a:lnSpc>
                          <a:spcPct val="100000"/>
                        </a:lnSpc>
                        <a:spcBef>
                          <a:spcPts val="875"/>
                        </a:spcBef>
                        <a:buClr>
                          <a:srgbClr val="1A4A6C"/>
                        </a:buClr>
                        <a:buFont typeface="Wingdings"/>
                        <a:buChar char=""/>
                        <a:tabLst>
                          <a:tab pos="395605" algn="l"/>
                          <a:tab pos="396240" algn="l"/>
                        </a:tabLst>
                      </a:pP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Расходы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бюджета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(общее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представление)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1125" marB="0">
                    <a:solidFill>
                      <a:srgbClr val="EEF0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200" spc="-5" dirty="0">
                          <a:latin typeface="Microsoft Sans Serif"/>
                          <a:cs typeface="Microsoft Sans Serif"/>
                        </a:rPr>
                        <a:t>19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9220" marB="0">
                    <a:solidFill>
                      <a:srgbClr val="EE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046">
                <a:tc>
                  <a:txBody>
                    <a:bodyPr/>
                    <a:lstStyle/>
                    <a:p>
                      <a:pPr marL="395605" marR="264160" indent="-215265">
                        <a:lnSpc>
                          <a:spcPts val="1430"/>
                        </a:lnSpc>
                        <a:spcBef>
                          <a:spcPts val="409"/>
                        </a:spcBef>
                        <a:buClr>
                          <a:srgbClr val="1A4A6C"/>
                        </a:buClr>
                        <a:buFont typeface="Wingdings"/>
                        <a:buChar char=""/>
                        <a:tabLst>
                          <a:tab pos="395605" algn="l"/>
                          <a:tab pos="396240" algn="l"/>
                        </a:tabLst>
                      </a:pP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Расходы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бюджета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разделам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бюджетной </a:t>
                      </a:r>
                      <a:r>
                        <a:rPr sz="1200" spc="-3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классификации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20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525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998">
                <a:tc>
                  <a:txBody>
                    <a:bodyPr/>
                    <a:lstStyle/>
                    <a:p>
                      <a:pPr marL="395605" indent="-215900">
                        <a:lnSpc>
                          <a:spcPts val="1435"/>
                        </a:lnSpc>
                        <a:spcBef>
                          <a:spcPts val="740"/>
                        </a:spcBef>
                        <a:buClr>
                          <a:srgbClr val="1A4A6C"/>
                        </a:buClr>
                        <a:buFont typeface="Wingdings"/>
                        <a:buChar char=""/>
                        <a:tabLst>
                          <a:tab pos="395605" algn="l"/>
                          <a:tab pos="396240" algn="l"/>
                        </a:tabLst>
                      </a:pP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Расходы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бюджета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направлениям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95605">
                        <a:lnSpc>
                          <a:spcPts val="1435"/>
                        </a:lnSpc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финансового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обеспечения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3980" marB="0">
                    <a:solidFill>
                      <a:srgbClr val="EEF0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21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solidFill>
                      <a:srgbClr val="EE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322">
                <a:tc>
                  <a:txBody>
                    <a:bodyPr/>
                    <a:lstStyle/>
                    <a:p>
                      <a:pPr marL="395605" indent="-215900">
                        <a:lnSpc>
                          <a:spcPct val="100000"/>
                        </a:lnSpc>
                        <a:spcBef>
                          <a:spcPts val="860"/>
                        </a:spcBef>
                        <a:buClr>
                          <a:srgbClr val="1A4A6C"/>
                        </a:buClr>
                        <a:buFont typeface="Wingdings"/>
                        <a:buChar char=""/>
                        <a:tabLst>
                          <a:tab pos="395605" algn="l"/>
                          <a:tab pos="396240" algn="l"/>
                        </a:tabLst>
                      </a:pP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Бюджетные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инвестиции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22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79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903">
                <a:tc>
                  <a:txBody>
                    <a:bodyPr/>
                    <a:lstStyle/>
                    <a:p>
                      <a:pPr marL="395605" indent="-215900">
                        <a:lnSpc>
                          <a:spcPct val="100000"/>
                        </a:lnSpc>
                        <a:spcBef>
                          <a:spcPts val="875"/>
                        </a:spcBef>
                        <a:buClr>
                          <a:srgbClr val="1A4A6C"/>
                        </a:buClr>
                        <a:buFont typeface="Wingdings"/>
                        <a:buChar char=""/>
                        <a:tabLst>
                          <a:tab pos="395605" algn="l"/>
                          <a:tab pos="396240" algn="l"/>
                        </a:tabLst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Народные инициативы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1125" marB="0">
                    <a:solidFill>
                      <a:srgbClr val="EEF0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23 - 26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9855" marB="0">
                    <a:solidFill>
                      <a:srgbClr val="EE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43">
                <a:tc>
                  <a:txBody>
                    <a:bodyPr/>
                    <a:lstStyle/>
                    <a:p>
                      <a:pPr marL="395605" indent="-215900">
                        <a:lnSpc>
                          <a:spcPct val="100000"/>
                        </a:lnSpc>
                        <a:spcBef>
                          <a:spcPts val="765"/>
                        </a:spcBef>
                        <a:buClr>
                          <a:srgbClr val="1A4A6C"/>
                        </a:buClr>
                        <a:buFont typeface="Wingdings"/>
                        <a:buChar char=""/>
                        <a:tabLst>
                          <a:tab pos="395605" algn="l"/>
                          <a:tab pos="396240" algn="l"/>
                        </a:tabLst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Инициативные проекты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7155" marB="0"/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27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906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898">
                <a:tc>
                  <a:txBody>
                    <a:bodyPr/>
                    <a:lstStyle/>
                    <a:p>
                      <a:pPr marL="395605" indent="-215900">
                        <a:lnSpc>
                          <a:spcPct val="100000"/>
                        </a:lnSpc>
                        <a:spcBef>
                          <a:spcPts val="484"/>
                        </a:spcBef>
                        <a:buClr>
                          <a:srgbClr val="1A4A6C"/>
                        </a:buClr>
                        <a:buFont typeface="Wingdings"/>
                        <a:buChar char=""/>
                        <a:tabLst>
                          <a:tab pos="395605" algn="l"/>
                          <a:tab pos="396240" algn="l"/>
                        </a:tabLst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Муниципальные программы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1594" marB="0">
                    <a:solidFill>
                      <a:srgbClr val="EEF0F5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28 - 63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2865" marB="0">
                    <a:solidFill>
                      <a:srgbClr val="EE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878">
                <a:tc>
                  <a:txBody>
                    <a:bodyPr/>
                    <a:lstStyle/>
                    <a:p>
                      <a:pPr marL="395605" marR="0" lvl="0" indent="-215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  <a:buClr>
                          <a:srgbClr val="1A4A6C"/>
                        </a:buClr>
                        <a:buSzTx/>
                        <a:buFont typeface="Wingdings"/>
                        <a:buChar char=""/>
                        <a:tabLst>
                          <a:tab pos="395605" algn="l"/>
                          <a:tab pos="396240" algn="l"/>
                        </a:tabLst>
                        <a:defRPr/>
                      </a:pPr>
                      <a:r>
                        <a:rPr lang="ru-RU" sz="1200" spc="-15" dirty="0">
                          <a:latin typeface="Microsoft Sans Serif"/>
                          <a:cs typeface="Microsoft Sans Serif"/>
                        </a:rPr>
                        <a:t>Непрограммные</a:t>
                      </a:r>
                      <a:r>
                        <a:rPr lang="ru-RU" sz="12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200" spc="-10" dirty="0">
                          <a:latin typeface="Microsoft Sans Serif"/>
                          <a:cs typeface="Microsoft Sans Serif"/>
                        </a:rPr>
                        <a:t>направления</a:t>
                      </a: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200" spc="-5" dirty="0"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lang="ru-RU" sz="1200" dirty="0">
                        <a:latin typeface="Microsoft Sans Serif"/>
                        <a:cs typeface="Microsoft Sans Serif"/>
                      </a:endParaRPr>
                    </a:p>
                    <a:p>
                      <a:pPr marL="395605" indent="-215900">
                        <a:lnSpc>
                          <a:spcPct val="100000"/>
                        </a:lnSpc>
                        <a:spcBef>
                          <a:spcPts val="855"/>
                        </a:spcBef>
                        <a:buClr>
                          <a:srgbClr val="1A4A6C"/>
                        </a:buClr>
                        <a:buFont typeface="Wingdings"/>
                        <a:buChar char=""/>
                        <a:tabLst>
                          <a:tab pos="395605" algn="l"/>
                          <a:tab pos="396240" algn="l"/>
                        </a:tabLst>
                      </a:pP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8585" marB="0"/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lang="ru-RU" sz="1200" dirty="0">
                          <a:latin typeface="Microsoft Sans Serif"/>
                          <a:cs typeface="Microsoft Sans Serif"/>
                        </a:rPr>
                        <a:t>64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049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BF334218-FD95-4996-84E6-AD62B52A6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225368"/>
              </p:ext>
            </p:extLst>
          </p:nvPr>
        </p:nvGraphicFramePr>
        <p:xfrm>
          <a:off x="312420" y="1124892"/>
          <a:ext cx="6498857" cy="5017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314">
                  <a:extLst>
                    <a:ext uri="{9D8B030D-6E8A-4147-A177-3AD203B41FA5}">
                      <a16:colId xmlns:a16="http://schemas.microsoft.com/office/drawing/2014/main" val="2603611839"/>
                    </a:ext>
                  </a:extLst>
                </a:gridCol>
                <a:gridCol w="841743">
                  <a:extLst>
                    <a:ext uri="{9D8B030D-6E8A-4147-A177-3AD203B41FA5}">
                      <a16:colId xmlns:a16="http://schemas.microsoft.com/office/drawing/2014/main" val="2458115560"/>
                    </a:ext>
                  </a:extLst>
                </a:gridCol>
                <a:gridCol w="113748">
                  <a:extLst>
                    <a:ext uri="{9D8B030D-6E8A-4147-A177-3AD203B41FA5}">
                      <a16:colId xmlns:a16="http://schemas.microsoft.com/office/drawing/2014/main" val="2008098300"/>
                    </a:ext>
                  </a:extLst>
                </a:gridCol>
                <a:gridCol w="856909">
                  <a:extLst>
                    <a:ext uri="{9D8B030D-6E8A-4147-A177-3AD203B41FA5}">
                      <a16:colId xmlns:a16="http://schemas.microsoft.com/office/drawing/2014/main" val="3944719672"/>
                    </a:ext>
                  </a:extLst>
                </a:gridCol>
                <a:gridCol w="849325">
                  <a:extLst>
                    <a:ext uri="{9D8B030D-6E8A-4147-A177-3AD203B41FA5}">
                      <a16:colId xmlns:a16="http://schemas.microsoft.com/office/drawing/2014/main" val="193882074"/>
                    </a:ext>
                  </a:extLst>
                </a:gridCol>
                <a:gridCol w="932742">
                  <a:extLst>
                    <a:ext uri="{9D8B030D-6E8A-4147-A177-3AD203B41FA5}">
                      <a16:colId xmlns:a16="http://schemas.microsoft.com/office/drawing/2014/main" val="588822149"/>
                    </a:ext>
                  </a:extLst>
                </a:gridCol>
                <a:gridCol w="781076">
                  <a:extLst>
                    <a:ext uri="{9D8B030D-6E8A-4147-A177-3AD203B41FA5}">
                      <a16:colId xmlns:a16="http://schemas.microsoft.com/office/drawing/2014/main" val="3422542734"/>
                    </a:ext>
                  </a:extLst>
                </a:gridCol>
              </a:tblGrid>
              <a:tr h="267709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раздела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2021</a:t>
                      </a:r>
                    </a:p>
                  </a:txBody>
                  <a:tcPr marL="74295" marR="74295" marT="37148" marB="37148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2022</a:t>
                      </a:r>
                    </a:p>
                  </a:txBody>
                  <a:tcPr marL="74295" marR="74295" marT="37148" marB="37148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2023</a:t>
                      </a:r>
                    </a:p>
                  </a:txBody>
                  <a:tcPr marL="74295" marR="74295" marT="37148" marB="37148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733802"/>
                  </a:ext>
                </a:extLst>
              </a:tr>
              <a:tr h="272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kern="120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факт</a:t>
                      </a:r>
                    </a:p>
                  </a:txBody>
                  <a:tcPr marL="74295" marR="74295" marT="37148" marB="37148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план</a:t>
                      </a:r>
                    </a:p>
                  </a:txBody>
                  <a:tcPr marL="74295" marR="74295" marT="37148" marB="37148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факт</a:t>
                      </a:r>
                    </a:p>
                  </a:txBody>
                  <a:tcPr marL="74295" marR="74295" marT="37148" marB="37148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уд/вес</a:t>
                      </a:r>
                    </a:p>
                  </a:txBody>
                  <a:tcPr marL="74295" marR="74295" marT="37148" marB="37148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554173"/>
                  </a:ext>
                </a:extLst>
              </a:tr>
              <a:tr h="22991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Общегосударственные вопросы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155 764,9</a:t>
                      </a:r>
                    </a:p>
                  </a:txBody>
                  <a:tcPr marL="74295" marR="74295" marT="37148" marB="3714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175 656,4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175 656,4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239 461,2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216 781,6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11,3%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3886749852"/>
                  </a:ext>
                </a:extLst>
              </a:tr>
              <a:tr h="24142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78,8</a:t>
                      </a:r>
                    </a:p>
                  </a:txBody>
                  <a:tcPr marL="74295" marR="74295" marT="37148" marB="3714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41,2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200"/>
                        <a:t>41,2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798,4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790,2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0,04%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2703360388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Национальная безопасность  и правоохранительная деятельность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6 570,9</a:t>
                      </a:r>
                    </a:p>
                  </a:txBody>
                  <a:tcPr marL="74295" marR="74295" marT="37148" marB="3714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7 369,0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200"/>
                        <a:t>7 369,0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8 559,0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8 527,7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0,4%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873005109"/>
                  </a:ext>
                </a:extLst>
              </a:tr>
              <a:tr h="25684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3 359,5</a:t>
                      </a:r>
                    </a:p>
                  </a:txBody>
                  <a:tcPr marL="74295" marR="74295" marT="37148" marB="3714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2 770,3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200"/>
                        <a:t>2 770,3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3 175,0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2 111,8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0,1%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30880717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12 689,3</a:t>
                      </a:r>
                    </a:p>
                  </a:txBody>
                  <a:tcPr marL="74295" marR="74295" marT="37148" marB="3714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17 911,9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200"/>
                        <a:t>17 911,9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9 961,4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9 872,2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0,5%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773789981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Охрана окружающей среды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4295" marR="74295" marT="37148" marB="3714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500,0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200"/>
                        <a:t>500,0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2 685,7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1 580,8</a:t>
                      </a:r>
                      <a:endParaRPr lang="ru-RU" sz="1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0,1%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967075648"/>
                  </a:ext>
                </a:extLst>
              </a:tr>
              <a:tr h="24446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Образование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1 108 664,6</a:t>
                      </a:r>
                    </a:p>
                  </a:txBody>
                  <a:tcPr marL="74295" marR="74295" marT="37148" marB="3714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1 318 298,3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200"/>
                        <a:t>1 318 298,3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1 356 409,6</a:t>
                      </a:r>
                      <a:endParaRPr lang="ru-RU" sz="1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1 324 468,4</a:t>
                      </a:r>
                      <a:endParaRPr lang="ru-RU" sz="1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69,1%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3838446744"/>
                  </a:ext>
                </a:extLst>
              </a:tr>
              <a:tr h="370679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Культура, кинематография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48 718,0</a:t>
                      </a:r>
                    </a:p>
                  </a:txBody>
                  <a:tcPr marL="74295" marR="74295" marT="37148" marB="3714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52 346,3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200"/>
                        <a:t>52 346,3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121 122,8</a:t>
                      </a:r>
                      <a:endParaRPr lang="ru-RU" sz="1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120 541,3</a:t>
                      </a:r>
                      <a:endParaRPr lang="ru-RU" sz="1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6,3%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45442660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Здравоохранение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169,7</a:t>
                      </a:r>
                    </a:p>
                  </a:txBody>
                  <a:tcPr marL="74295" marR="74295" marT="37148" marB="3714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101,6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200"/>
                        <a:t>101,6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669410502"/>
                  </a:ext>
                </a:extLst>
              </a:tr>
              <a:tr h="240769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27 316,2</a:t>
                      </a:r>
                    </a:p>
                  </a:txBody>
                  <a:tcPr marL="74295" marR="74295" marT="37148" marB="3714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32 428,8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200"/>
                        <a:t>32 428,8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21 926,0</a:t>
                      </a:r>
                      <a:endParaRPr lang="ru-RU" sz="1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21 926,0</a:t>
                      </a:r>
                      <a:endParaRPr lang="ru-RU" sz="1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1,1%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821354054"/>
                  </a:ext>
                </a:extLst>
              </a:tr>
              <a:tr h="23461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1 476,5</a:t>
                      </a:r>
                    </a:p>
                  </a:txBody>
                  <a:tcPr marL="74295" marR="74295" marT="37148" marB="3714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1 329,7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200"/>
                        <a:t>1 329,7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1 751,0</a:t>
                      </a:r>
                      <a:endParaRPr lang="ru-RU" sz="1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1 745,9</a:t>
                      </a:r>
                      <a:endParaRPr lang="ru-RU" sz="1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0,1%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3695271002"/>
                  </a:ext>
                </a:extLst>
              </a:tr>
              <a:tr h="23461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Средства массовой информации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4 001,71</a:t>
                      </a:r>
                    </a:p>
                  </a:txBody>
                  <a:tcPr marL="74295" marR="74295" marT="37148" marB="3714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3 618,0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200"/>
                        <a:t>3 618,0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3 750,0</a:t>
                      </a:r>
                      <a:endParaRPr lang="ru-RU" sz="1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3 750,0</a:t>
                      </a:r>
                      <a:endParaRPr lang="ru-RU" sz="1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0,2%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704517021"/>
                  </a:ext>
                </a:extLst>
              </a:tr>
              <a:tr h="668655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138 157,1</a:t>
                      </a:r>
                    </a:p>
                  </a:txBody>
                  <a:tcPr marL="74295" marR="74295" marT="37148" marB="3714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166 204,2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200"/>
                        <a:t>166 204,2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204 816,9</a:t>
                      </a:r>
                      <a:endParaRPr lang="ru-RU" sz="1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204 816,9</a:t>
                      </a:r>
                      <a:endParaRPr lang="ru-RU" sz="1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10,7%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3441151582"/>
                  </a:ext>
                </a:extLst>
              </a:tr>
              <a:tr h="30130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Всего расходов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1 506 967,2</a:t>
                      </a:r>
                    </a:p>
                  </a:txBody>
                  <a:tcPr marL="74295" marR="74295" marT="37148" marB="3714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1 778 575,7</a:t>
                      </a:r>
                    </a:p>
                  </a:txBody>
                  <a:tcPr marL="74295" marR="74295" marT="37148" marB="37148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1 778 575,7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1 974 417,0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1 9</a:t>
                      </a:r>
                      <a:r>
                        <a:rPr lang="en-US" sz="1000" b="1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r>
                        <a:rPr lang="ru-RU" sz="1000" b="1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6 912,8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100,0 %</a:t>
                      </a:r>
                      <a:endParaRPr lang="ru-RU" sz="10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607815864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5D3756E-60ED-4CAC-87CC-4E35FEF97C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655872"/>
              </p:ext>
            </p:extLst>
          </p:nvPr>
        </p:nvGraphicFramePr>
        <p:xfrm>
          <a:off x="7133968" y="1871285"/>
          <a:ext cx="2275774" cy="286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9A81171-7D6D-46ED-800C-179EF1E60755}"/>
              </a:ext>
            </a:extLst>
          </p:cNvPr>
          <p:cNvSpPr/>
          <p:nvPr/>
        </p:nvSpPr>
        <p:spPr>
          <a:xfrm>
            <a:off x="7039158" y="1119034"/>
            <a:ext cx="2569656" cy="42993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/>
            <a:r>
              <a:rPr lang="ru-RU" sz="1463" dirty="0">
                <a:solidFill>
                  <a:prstClr val="whit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Расходы на социальную сферу в 2023 году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48916BB-D942-42EB-9436-B08C2C9F185F}"/>
              </a:ext>
            </a:extLst>
          </p:cNvPr>
          <p:cNvSpPr/>
          <p:nvPr/>
        </p:nvSpPr>
        <p:spPr>
          <a:xfrm>
            <a:off x="8362098" y="1656316"/>
            <a:ext cx="1381625" cy="42993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/>
            <a:r>
              <a:rPr lang="ru-RU" sz="1463" dirty="0">
                <a:solidFill>
                  <a:prstClr val="whit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1 468 681,6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B88018-085D-4346-B15A-81B9335B5B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108" y="4532276"/>
            <a:ext cx="2491575" cy="1609865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37209C7-D0CE-4E45-8145-B91333AB27BA}"/>
              </a:ext>
            </a:extLst>
          </p:cNvPr>
          <p:cNvSpPr txBox="1">
            <a:spLocks/>
          </p:cNvSpPr>
          <p:nvPr/>
        </p:nvSpPr>
        <p:spPr>
          <a:xfrm>
            <a:off x="312420" y="332656"/>
            <a:ext cx="6303746" cy="316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/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Расходы бюджета по разделам бюджетной классификации (тыс. руб.)</a:t>
            </a:r>
          </a:p>
        </p:txBody>
      </p:sp>
      <p:sp>
        <p:nvSpPr>
          <p:cNvPr id="10" name="object 40">
            <a:extLst>
              <a:ext uri="{FF2B5EF4-FFF2-40B4-BE49-F238E27FC236}">
                <a16:creationId xmlns:a16="http://schemas.microsoft.com/office/drawing/2014/main" id="{190A1767-7480-413B-83CD-7999B43971E2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20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819031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BE76AA8-F038-4071-B56D-FB787CF5A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554333"/>
              </p:ext>
            </p:extLst>
          </p:nvPr>
        </p:nvGraphicFramePr>
        <p:xfrm>
          <a:off x="560513" y="836712"/>
          <a:ext cx="875789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70A85FA-F4D7-419A-B4D2-021C7A6230C4}"/>
              </a:ext>
            </a:extLst>
          </p:cNvPr>
          <p:cNvSpPr txBox="1">
            <a:spLocks/>
          </p:cNvSpPr>
          <p:nvPr/>
        </p:nvSpPr>
        <p:spPr>
          <a:xfrm>
            <a:off x="230806" y="260648"/>
            <a:ext cx="7890545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/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Расходы бюджета по направлениям финансового обеспечения в 2023 году (тыс. руб.)</a:t>
            </a:r>
          </a:p>
        </p:txBody>
      </p:sp>
      <p:sp>
        <p:nvSpPr>
          <p:cNvPr id="4" name="object 40">
            <a:extLst>
              <a:ext uri="{FF2B5EF4-FFF2-40B4-BE49-F238E27FC236}">
                <a16:creationId xmlns:a16="http://schemas.microsoft.com/office/drawing/2014/main" id="{915933F1-991E-41EE-92D2-C4BD4FAC220C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21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333544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B7F32CE-2263-4ED6-836A-D40B61068C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28" y="979520"/>
            <a:ext cx="5225536" cy="85675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62A70-34E2-4C9E-8A51-D702F9F1E1C2}"/>
              </a:ext>
            </a:extLst>
          </p:cNvPr>
          <p:cNvSpPr txBox="1">
            <a:spLocks/>
          </p:cNvSpPr>
          <p:nvPr/>
        </p:nvSpPr>
        <p:spPr>
          <a:xfrm>
            <a:off x="200472" y="459413"/>
            <a:ext cx="5636991" cy="3748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/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Бюджетные инвестиции в 2023 году (тыс. руб.)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65CCAE34-BEBA-485F-84E4-E7CC5E22D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200793"/>
              </p:ext>
            </p:extLst>
          </p:nvPr>
        </p:nvGraphicFramePr>
        <p:xfrm>
          <a:off x="407164" y="1981494"/>
          <a:ext cx="5049891" cy="407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945">
                  <a:extLst>
                    <a:ext uri="{9D8B030D-6E8A-4147-A177-3AD203B41FA5}">
                      <a16:colId xmlns:a16="http://schemas.microsoft.com/office/drawing/2014/main" val="2485950073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349294327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1381620069"/>
                    </a:ext>
                  </a:extLst>
                </a:gridCol>
              </a:tblGrid>
              <a:tr h="49268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Источник финансирования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2023 год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669110"/>
                  </a:ext>
                </a:extLst>
              </a:tr>
              <a:tr h="49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план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факт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420113"/>
                  </a:ext>
                </a:extLst>
              </a:tr>
              <a:tr h="8581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Средства местного бюджета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996,3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992,5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232901572"/>
                  </a:ext>
                </a:extLst>
              </a:tr>
              <a:tr h="8581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Средства областного бюджета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15 549,6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15 549,6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659179843"/>
                  </a:ext>
                </a:extLst>
              </a:tr>
              <a:tr h="8581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Средства федерального бюджета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46 648,7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46 648,7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708918116"/>
                  </a:ext>
                </a:extLst>
              </a:tr>
              <a:tr h="5160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Всего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63 194,6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63 190,8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429427070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313CC37-31C6-4E15-8AAD-DB99591B21C8}"/>
              </a:ext>
            </a:extLst>
          </p:cNvPr>
          <p:cNvSpPr txBox="1"/>
          <p:nvPr/>
        </p:nvSpPr>
        <p:spPr>
          <a:xfrm>
            <a:off x="406776" y="1124744"/>
            <a:ext cx="4955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/>
            <a:r>
              <a:rPr lang="ru-RU" sz="1800" dirty="0">
                <a:solidFill>
                  <a:prstClr val="white"/>
                </a:solidFill>
                <a:latin typeface="Calibri" panose="020F0502020204030204"/>
              </a:rPr>
              <a:t>Строительство </a:t>
            </a:r>
            <a:r>
              <a:rPr lang="ru-RU" sz="1800" dirty="0">
                <a:solidFill>
                  <a:prstClr val="whit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клуба</a:t>
            </a:r>
            <a:r>
              <a:rPr lang="ru-RU" sz="1800" dirty="0">
                <a:solidFill>
                  <a:prstClr val="white"/>
                </a:solidFill>
                <a:latin typeface="Calibri" panose="020F0502020204030204"/>
              </a:rPr>
              <a:t> в п. Новостройка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EB86F22-3223-450A-920E-BDC540F979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144" y="1001549"/>
            <a:ext cx="3072341" cy="23042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8763A0D-BA57-45F1-9AD4-007A2A4DD7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212" y="3861048"/>
            <a:ext cx="3052273" cy="2196244"/>
          </a:xfrm>
          <a:prstGeom prst="rect">
            <a:avLst/>
          </a:prstGeom>
        </p:spPr>
      </p:pic>
      <p:sp>
        <p:nvSpPr>
          <p:cNvPr id="8" name="object 40">
            <a:extLst>
              <a:ext uri="{FF2B5EF4-FFF2-40B4-BE49-F238E27FC236}">
                <a16:creationId xmlns:a16="http://schemas.microsoft.com/office/drawing/2014/main" id="{F2305B5B-AA77-4760-94A1-7356F1F0BB26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22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096856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410" y="238878"/>
            <a:ext cx="1207597" cy="9160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4420" y="331859"/>
            <a:ext cx="5002635" cy="36503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defTabSz="742950">
              <a:lnSpc>
                <a:spcPts val="3254"/>
              </a:lnSpc>
            </a:pPr>
            <a:r>
              <a:rPr lang="ru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Реализация проекта Народные</a:t>
            </a:r>
            <a:r>
              <a:rPr lang="ru" b="1" dirty="0">
                <a:latin typeface="Arial" panose="020B0604020202020204" pitchFamily="34" charset="0"/>
                <a:cs typeface="Arial" panose="020B0604020202020204" pitchFamily="34" charset="0"/>
              </a:rPr>
              <a:t> инициативы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096410" y="1172587"/>
            <a:ext cx="1319352" cy="5282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05220" defTabSz="742950">
              <a:lnSpc>
                <a:spcPts val="1499"/>
              </a:lnSpc>
            </a:pPr>
            <a:r>
              <a:rPr lang="ru" sz="1356" u="sng" dirty="0">
                <a:solidFill>
                  <a:srgbClr val="2A4685"/>
                </a:solidFill>
                <a:latin typeface="Times New Roman"/>
              </a:rPr>
              <a:t>НАРОДНАЯ</a:t>
            </a:r>
            <a:endParaRPr lang="ru" sz="1356" dirty="0">
              <a:solidFill>
                <a:srgbClr val="2A4685"/>
              </a:solidFill>
              <a:latin typeface="Times New Roman"/>
            </a:endParaRPr>
          </a:p>
          <a:p>
            <a:pPr defTabSz="742950">
              <a:lnSpc>
                <a:spcPts val="1416"/>
              </a:lnSpc>
            </a:pPr>
            <a:r>
              <a:rPr lang="ru" sz="1281" b="1" dirty="0">
                <a:solidFill>
                  <a:srgbClr val="2A468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ИНИЦИАТИВА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80A0BB-5C44-45AE-ADF8-FD71167E20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1" y="1792249"/>
            <a:ext cx="2538499" cy="194783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BF0EBCD-182E-44D7-9503-9909141ECC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92" y="3886480"/>
            <a:ext cx="2386779" cy="1599308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6711F8B-DD91-4B15-9FB1-6AF4E251C2EA}"/>
              </a:ext>
            </a:extLst>
          </p:cNvPr>
          <p:cNvSpPr/>
          <p:nvPr/>
        </p:nvSpPr>
        <p:spPr>
          <a:xfrm>
            <a:off x="414536" y="5654268"/>
            <a:ext cx="2386779" cy="4185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defTabSz="742950">
              <a:lnSpc>
                <a:spcPts val="1385"/>
              </a:lnSpc>
            </a:pPr>
            <a:r>
              <a:rPr lang="ru" sz="1056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Частичная замена оконных и дверных блоков в школе села Онот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335593B-A813-4F90-A041-184C5C9BBE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024" y="1792250"/>
            <a:ext cx="1028151" cy="131749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ECBF6E-F39F-4CB9-B4A0-1CA0F86902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208" y="1812062"/>
            <a:ext cx="2290762" cy="12976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A136320-33FD-4CEE-9338-2A0A0D8CEF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024" y="3151849"/>
            <a:ext cx="3377946" cy="861822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E957265-4337-48D8-9A46-FE3CC15159BC}"/>
              </a:ext>
            </a:extLst>
          </p:cNvPr>
          <p:cNvSpPr/>
          <p:nvPr/>
        </p:nvSpPr>
        <p:spPr>
          <a:xfrm>
            <a:off x="3423345" y="4055771"/>
            <a:ext cx="3088196" cy="3318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defTabSz="742950">
              <a:lnSpc>
                <a:spcPts val="1365"/>
              </a:lnSpc>
            </a:pPr>
            <a:r>
              <a:rPr lang="ru" sz="1056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Частичная замена оконных блоков в детском саду № 14 р.п. Михайловка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0151243-9FB7-4BDF-AFAB-6049E3F18A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448" y="1812062"/>
            <a:ext cx="2242511" cy="136557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B228A54-4A18-49AE-BB80-A6024A77345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766" y="3395712"/>
            <a:ext cx="2411582" cy="2162621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1424104-D089-472E-B58E-1E70F2C7539D}"/>
              </a:ext>
            </a:extLst>
          </p:cNvPr>
          <p:cNvSpPr/>
          <p:nvPr/>
        </p:nvSpPr>
        <p:spPr>
          <a:xfrm>
            <a:off x="7377276" y="5720248"/>
            <a:ext cx="2068796" cy="3541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defTabSz="742950">
              <a:lnSpc>
                <a:spcPts val="1385"/>
              </a:lnSpc>
            </a:pPr>
            <a:r>
              <a:rPr lang="ru" sz="1056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Текущий ремонт крыши здания детского сада села Алехино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0950E2E-E267-4821-A819-86CA84BE5E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1024" y="4440436"/>
            <a:ext cx="3370517" cy="1387293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010FABB-33FF-4608-B85C-CB3518E92D9F}"/>
              </a:ext>
            </a:extLst>
          </p:cNvPr>
          <p:cNvSpPr/>
          <p:nvPr/>
        </p:nvSpPr>
        <p:spPr>
          <a:xfrm>
            <a:off x="3700281" y="5916789"/>
            <a:ext cx="2386779" cy="21786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defTabSz="742950">
              <a:lnSpc>
                <a:spcPts val="1170"/>
              </a:lnSpc>
            </a:pPr>
            <a:r>
              <a:rPr lang="ru" sz="1056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Укрепление потолка в здании ДЮСШ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953C59-8019-492E-A366-75D9233B329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2" y="832280"/>
            <a:ext cx="6999618" cy="10309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0238" y="1028601"/>
            <a:ext cx="6329722" cy="72387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 defTabSz="742950">
              <a:lnSpc>
                <a:spcPts val="1609"/>
              </a:lnSpc>
            </a:pPr>
            <a:r>
              <a:rPr lang="ru" sz="16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2023 году реализовано 14 мероприятий на общуюю сумму       11 458,9 тыс. </a:t>
            </a:r>
            <a:r>
              <a:rPr lang="ru-RU" sz="16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</a:t>
            </a:r>
            <a:r>
              <a:rPr lang="ru" sz="16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уб., в т.ч. 10 771,4 тыс. </a:t>
            </a:r>
            <a:r>
              <a:rPr lang="ru-RU" sz="16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</a:t>
            </a:r>
            <a:r>
              <a:rPr lang="ru" sz="16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уб. </a:t>
            </a:r>
            <a:r>
              <a:rPr lang="ru-RU" sz="16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</a:t>
            </a:r>
            <a:r>
              <a:rPr lang="ru" sz="16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 счет средств областного бюджета   </a:t>
            </a:r>
          </a:p>
        </p:txBody>
      </p:sp>
      <p:sp>
        <p:nvSpPr>
          <p:cNvPr id="20" name="object 40">
            <a:extLst>
              <a:ext uri="{FF2B5EF4-FFF2-40B4-BE49-F238E27FC236}">
                <a16:creationId xmlns:a16="http://schemas.microsoft.com/office/drawing/2014/main" id="{AA9CECAC-E9DE-4F40-9D95-58D23CDDD559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23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82E8A1-AE59-49B1-94CB-CE00C1043A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573" y="1001797"/>
            <a:ext cx="4176389" cy="24082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6E9A8C-1B01-4D0A-9F8B-77FC852856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398" y="990709"/>
            <a:ext cx="2483862" cy="14699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60F243-2570-4C40-BEAE-F718EF784C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765" y="990709"/>
            <a:ext cx="1087361" cy="1510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4FE6D3-0808-4DE9-B262-71DA99D297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106" y="1001797"/>
            <a:ext cx="1087361" cy="15107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DD3BD9-9E33-4DD5-A131-CE2C44870C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398" y="2460641"/>
            <a:ext cx="4755070" cy="9493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C45FF2-F13E-4E92-9302-C09CB900AB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43" y="4005064"/>
            <a:ext cx="1744784" cy="23352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177BB8-F86C-4F37-8F8B-6070869537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673" y="4003755"/>
            <a:ext cx="3346084" cy="23459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AE99E6-199D-41BF-9954-6161578615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376" y="4003755"/>
            <a:ext cx="2809537" cy="158548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63B73DF-6457-4443-BEFC-D0DB3248587C}"/>
              </a:ext>
            </a:extLst>
          </p:cNvPr>
          <p:cNvSpPr/>
          <p:nvPr/>
        </p:nvSpPr>
        <p:spPr>
          <a:xfrm flipH="1">
            <a:off x="3010156" y="5894144"/>
            <a:ext cx="2485979" cy="506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defTabSz="742950">
              <a:lnSpc>
                <a:spcPts val="1541"/>
              </a:lnSpc>
            </a:pPr>
            <a:r>
              <a:rPr lang="ru" sz="13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Приобретение мебели для образовательных организаций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0839D33-83C4-45D4-8581-BE3AB8DD04CA}"/>
              </a:ext>
            </a:extLst>
          </p:cNvPr>
          <p:cNvSpPr/>
          <p:nvPr/>
        </p:nvSpPr>
        <p:spPr>
          <a:xfrm flipH="1">
            <a:off x="128464" y="3461599"/>
            <a:ext cx="4579536" cy="506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defTabSz="742950">
              <a:lnSpc>
                <a:spcPts val="1541"/>
              </a:lnSpc>
            </a:pPr>
            <a:r>
              <a:rPr lang="ru" sz="13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Ремонт пищеблоков в школе села Онот, начальной школе-детском саду деревни Козлова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62EA8E7-32FE-42D2-9109-4C44D17466CE}"/>
              </a:ext>
            </a:extLst>
          </p:cNvPr>
          <p:cNvSpPr/>
          <p:nvPr/>
        </p:nvSpPr>
        <p:spPr>
          <a:xfrm flipH="1">
            <a:off x="4974134" y="3497131"/>
            <a:ext cx="4632289" cy="506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defTabSz="742950">
              <a:lnSpc>
                <a:spcPts val="1541"/>
              </a:lnSpc>
            </a:pPr>
            <a:r>
              <a:rPr lang="ru" sz="13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Приобритение технологического оборудования для образовательных организаций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62EEC33-E05E-4DAC-8D71-37858ABB7666}"/>
              </a:ext>
            </a:extLst>
          </p:cNvPr>
          <p:cNvSpPr/>
          <p:nvPr/>
        </p:nvSpPr>
        <p:spPr>
          <a:xfrm>
            <a:off x="454420" y="331859"/>
            <a:ext cx="5002635" cy="36503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defTabSz="742950">
              <a:lnSpc>
                <a:spcPts val="3254"/>
              </a:lnSpc>
            </a:pPr>
            <a:r>
              <a:rPr lang="ru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Реализация проекта Народные</a:t>
            </a:r>
            <a:r>
              <a:rPr lang="ru" b="1" dirty="0">
                <a:latin typeface="Arial" panose="020B0604020202020204" pitchFamily="34" charset="0"/>
                <a:cs typeface="Arial" panose="020B0604020202020204" pitchFamily="34" charset="0"/>
              </a:rPr>
              <a:t> инициативы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69651A2-6400-4364-9FDA-04F22D1B4997}"/>
              </a:ext>
            </a:extLst>
          </p:cNvPr>
          <p:cNvSpPr/>
          <p:nvPr/>
        </p:nvSpPr>
        <p:spPr>
          <a:xfrm>
            <a:off x="8428923" y="317134"/>
            <a:ext cx="1319352" cy="5282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05220" defTabSz="742950">
              <a:lnSpc>
                <a:spcPts val="1499"/>
              </a:lnSpc>
            </a:pPr>
            <a:r>
              <a:rPr lang="ru" sz="1356" u="sng" dirty="0">
                <a:solidFill>
                  <a:srgbClr val="2A4685"/>
                </a:solidFill>
                <a:latin typeface="Times New Roman"/>
              </a:rPr>
              <a:t>НАРОДНАЯ</a:t>
            </a:r>
            <a:endParaRPr lang="ru" sz="1356" dirty="0">
              <a:solidFill>
                <a:srgbClr val="2A4685"/>
              </a:solidFill>
              <a:latin typeface="Times New Roman"/>
            </a:endParaRPr>
          </a:p>
          <a:p>
            <a:pPr defTabSz="742950">
              <a:lnSpc>
                <a:spcPts val="1416"/>
              </a:lnSpc>
            </a:pPr>
            <a:r>
              <a:rPr lang="ru" sz="1281" b="1" dirty="0">
                <a:solidFill>
                  <a:srgbClr val="2A468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ИНИЦИАТИВА</a:t>
            </a:r>
          </a:p>
        </p:txBody>
      </p:sp>
      <p:sp>
        <p:nvSpPr>
          <p:cNvPr id="17" name="object 40">
            <a:extLst>
              <a:ext uri="{FF2B5EF4-FFF2-40B4-BE49-F238E27FC236}">
                <a16:creationId xmlns:a16="http://schemas.microsoft.com/office/drawing/2014/main" id="{89823F10-3299-40FD-98A6-E745FA252244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24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002983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48CBEB-3977-4D4C-A70B-25EB84AACD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20" y="835519"/>
            <a:ext cx="5218660" cy="268593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CE8AAE-F2D5-488C-906B-53FEFD3FE70E}"/>
              </a:ext>
            </a:extLst>
          </p:cNvPr>
          <p:cNvSpPr/>
          <p:nvPr/>
        </p:nvSpPr>
        <p:spPr>
          <a:xfrm>
            <a:off x="5981915" y="1975226"/>
            <a:ext cx="3440832" cy="71759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 defTabSz="742950">
              <a:lnSpc>
                <a:spcPts val="1438"/>
              </a:lnSpc>
            </a:pPr>
            <a:r>
              <a:rPr lang="ru" sz="14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Приобретение спортивного, </a:t>
            </a:r>
          </a:p>
          <a:p>
            <a:pPr algn="ctr" defTabSz="742950">
              <a:lnSpc>
                <a:spcPts val="1438"/>
              </a:lnSpc>
            </a:pPr>
            <a:r>
              <a:rPr lang="ru" sz="14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технологического </a:t>
            </a:r>
          </a:p>
          <a:p>
            <a:pPr algn="ctr" defTabSz="742950">
              <a:lnSpc>
                <a:spcPts val="1438"/>
              </a:lnSpc>
            </a:pPr>
            <a:r>
              <a:rPr lang="ru" sz="14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оборудования и </a:t>
            </a:r>
          </a:p>
          <a:p>
            <a:pPr algn="ctr" defTabSz="742950">
              <a:lnSpc>
                <a:spcPts val="1438"/>
              </a:lnSpc>
            </a:pPr>
            <a:r>
              <a:rPr lang="ru" sz="14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мебели для школы села Рысево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FECB23-1EA9-4341-BB7B-5440496327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96" y="3660078"/>
            <a:ext cx="5285432" cy="15521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26D901-9DE8-4378-96C1-8266B83E18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20" y="5442737"/>
            <a:ext cx="5218659" cy="125835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EA4138-8146-4121-9B40-9D6FD1667A81}"/>
              </a:ext>
            </a:extLst>
          </p:cNvPr>
          <p:cNvSpPr/>
          <p:nvPr/>
        </p:nvSpPr>
        <p:spPr>
          <a:xfrm>
            <a:off x="6205983" y="4725143"/>
            <a:ext cx="3283521" cy="71759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 defTabSz="742950">
              <a:lnSpc>
                <a:spcPts val="1438"/>
              </a:lnSpc>
            </a:pPr>
            <a:r>
              <a:rPr lang="ru" sz="14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Приобретение спортивного, </a:t>
            </a:r>
          </a:p>
          <a:p>
            <a:pPr algn="ctr" defTabSz="742950">
              <a:lnSpc>
                <a:spcPts val="1438"/>
              </a:lnSpc>
            </a:pPr>
            <a:r>
              <a:rPr lang="ru" sz="14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игрового оборудования </a:t>
            </a:r>
          </a:p>
          <a:p>
            <a:pPr algn="ctr" defTabSz="742950">
              <a:lnSpc>
                <a:spcPts val="1438"/>
              </a:lnSpc>
            </a:pPr>
            <a:r>
              <a:rPr lang="ru" sz="1400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 беседок для детских садов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58B4AA-786B-4544-B815-BCA3F03673A9}"/>
              </a:ext>
            </a:extLst>
          </p:cNvPr>
          <p:cNvSpPr/>
          <p:nvPr/>
        </p:nvSpPr>
        <p:spPr>
          <a:xfrm>
            <a:off x="454420" y="331859"/>
            <a:ext cx="5002635" cy="36503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defTabSz="742950">
              <a:lnSpc>
                <a:spcPts val="3254"/>
              </a:lnSpc>
            </a:pPr>
            <a:r>
              <a:rPr lang="ru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Реализация проекта Народные</a:t>
            </a:r>
            <a:r>
              <a:rPr lang="ru" b="1" dirty="0">
                <a:latin typeface="Arial" panose="020B0604020202020204" pitchFamily="34" charset="0"/>
                <a:cs typeface="Arial" panose="020B0604020202020204" pitchFamily="34" charset="0"/>
              </a:rPr>
              <a:t> инициативы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C2ED8A-C994-4515-AA9E-ACE859BE08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410" y="238878"/>
            <a:ext cx="1207597" cy="91602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8A0328F-D072-498D-B5CB-D831FE305613}"/>
              </a:ext>
            </a:extLst>
          </p:cNvPr>
          <p:cNvSpPr/>
          <p:nvPr/>
        </p:nvSpPr>
        <p:spPr>
          <a:xfrm>
            <a:off x="8096410" y="1172587"/>
            <a:ext cx="1319352" cy="5282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05220" defTabSz="742950">
              <a:lnSpc>
                <a:spcPts val="1499"/>
              </a:lnSpc>
            </a:pPr>
            <a:r>
              <a:rPr lang="ru" sz="1356" u="sng" dirty="0">
                <a:solidFill>
                  <a:srgbClr val="2A4685"/>
                </a:solidFill>
                <a:latin typeface="Times New Roman"/>
              </a:rPr>
              <a:t>НАРОДНАЯ</a:t>
            </a:r>
            <a:endParaRPr lang="ru" sz="1356" dirty="0">
              <a:solidFill>
                <a:srgbClr val="2A4685"/>
              </a:solidFill>
              <a:latin typeface="Times New Roman"/>
            </a:endParaRPr>
          </a:p>
          <a:p>
            <a:pPr defTabSz="742950">
              <a:lnSpc>
                <a:spcPts val="1416"/>
              </a:lnSpc>
            </a:pPr>
            <a:r>
              <a:rPr lang="ru" sz="1281" b="1" dirty="0">
                <a:solidFill>
                  <a:srgbClr val="2A468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ИНИЦИАТИВА</a:t>
            </a:r>
          </a:p>
        </p:txBody>
      </p:sp>
      <p:sp>
        <p:nvSpPr>
          <p:cNvPr id="11" name="object 40">
            <a:extLst>
              <a:ext uri="{FF2B5EF4-FFF2-40B4-BE49-F238E27FC236}">
                <a16:creationId xmlns:a16="http://schemas.microsoft.com/office/drawing/2014/main" id="{C42B7C1C-EC4C-4058-965C-0B6E4EB1B886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25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377276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02EF24-47DA-4D8E-A9A8-F031F46CCD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0" y="992999"/>
            <a:ext cx="2279342" cy="415063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ACEA12-B57A-4F88-8888-2CC96A9CB41C}"/>
              </a:ext>
            </a:extLst>
          </p:cNvPr>
          <p:cNvSpPr/>
          <p:nvPr/>
        </p:nvSpPr>
        <p:spPr>
          <a:xfrm>
            <a:off x="547519" y="3535504"/>
            <a:ext cx="1993583" cy="14363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defTabSz="742950">
              <a:lnSpc>
                <a:spcPts val="991"/>
              </a:lnSpc>
            </a:pPr>
            <a:r>
              <a:rPr lang="ru" sz="975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Приобретение снегохода для ДЮСШ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D1B636-8E78-4D67-9499-15C0769A0E8B}"/>
              </a:ext>
            </a:extLst>
          </p:cNvPr>
          <p:cNvSpPr/>
          <p:nvPr/>
        </p:nvSpPr>
        <p:spPr>
          <a:xfrm>
            <a:off x="367869" y="5130993"/>
            <a:ext cx="2352884" cy="45824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defTabSz="742950">
              <a:lnSpc>
                <a:spcPts val="991"/>
              </a:lnSpc>
            </a:pPr>
            <a:r>
              <a:rPr lang="ru" sz="975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Приобретение мебели и оборудования</a:t>
            </a:r>
          </a:p>
          <a:p>
            <a:pPr algn="ctr" defTabSz="742950">
              <a:lnSpc>
                <a:spcPts val="991"/>
              </a:lnSpc>
            </a:pPr>
            <a:r>
              <a:rPr lang="ru" sz="975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для ЦВР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4AF5D0-DB60-4995-AC7A-20EDC2B1E4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437" y="980355"/>
            <a:ext cx="3326459" cy="24959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B8424D-1C79-41B4-BA55-F51F52649C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110" y="3679141"/>
            <a:ext cx="3361111" cy="201941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9C7D04-0571-49DB-858B-53B4EFF699D9}"/>
              </a:ext>
            </a:extLst>
          </p:cNvPr>
          <p:cNvSpPr/>
          <p:nvPr/>
        </p:nvSpPr>
        <p:spPr>
          <a:xfrm>
            <a:off x="3479857" y="5832473"/>
            <a:ext cx="2011841" cy="30876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defTabSz="742950">
              <a:lnSpc>
                <a:spcPts val="991"/>
              </a:lnSpc>
            </a:pPr>
            <a:r>
              <a:rPr lang="ru" sz="105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Текущий ремонт библиотеки села Бельск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ED3769-6BCD-444D-BB0E-4996DC26D7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6951" y="980356"/>
            <a:ext cx="3147190" cy="21837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D1016C-A7C9-4601-AFEE-38BC202154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416" y="3645267"/>
            <a:ext cx="3104259" cy="249597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4A1D56-B498-4ACD-9562-9CC716F0B965}"/>
              </a:ext>
            </a:extLst>
          </p:cNvPr>
          <p:cNvSpPr/>
          <p:nvPr/>
        </p:nvSpPr>
        <p:spPr>
          <a:xfrm rot="10800000" flipV="1">
            <a:off x="6765378" y="6166362"/>
            <a:ext cx="2566074" cy="46137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 defTabSz="742950">
              <a:lnSpc>
                <a:spcPts val="1170"/>
              </a:lnSpc>
            </a:pPr>
            <a:r>
              <a:rPr lang="ru" sz="105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Приобретение компьютеров и оргтехники для учреждений культуры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46B0EA-BADC-4FEB-9E7D-52FD90884B1E}"/>
              </a:ext>
            </a:extLst>
          </p:cNvPr>
          <p:cNvSpPr/>
          <p:nvPr/>
        </p:nvSpPr>
        <p:spPr>
          <a:xfrm>
            <a:off x="6650658" y="3253497"/>
            <a:ext cx="3108616" cy="28200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 defTabSz="742950">
              <a:lnSpc>
                <a:spcPts val="991"/>
              </a:lnSpc>
            </a:pPr>
            <a:r>
              <a:rPr lang="ru" sz="105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Приобритение музыкального </a:t>
            </a:r>
          </a:p>
          <a:p>
            <a:pPr algn="ctr" defTabSz="742950">
              <a:lnSpc>
                <a:spcPts val="991"/>
              </a:lnSpc>
            </a:pPr>
            <a:r>
              <a:rPr lang="ru" sz="1050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инструмента для ДШИ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B3DB23B-B153-492D-9648-FB6FBC17E174}"/>
              </a:ext>
            </a:extLst>
          </p:cNvPr>
          <p:cNvSpPr/>
          <p:nvPr/>
        </p:nvSpPr>
        <p:spPr>
          <a:xfrm>
            <a:off x="454420" y="331859"/>
            <a:ext cx="5002635" cy="36503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defTabSz="742950">
              <a:lnSpc>
                <a:spcPts val="3254"/>
              </a:lnSpc>
            </a:pPr>
            <a:r>
              <a:rPr lang="ru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Реализация проекта Народные</a:t>
            </a:r>
            <a:r>
              <a:rPr lang="ru" b="1" dirty="0">
                <a:latin typeface="Arial" panose="020B0604020202020204" pitchFamily="34" charset="0"/>
                <a:cs typeface="Arial" panose="020B0604020202020204" pitchFamily="34" charset="0"/>
              </a:rPr>
              <a:t> инициативы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41CE40F-9EAB-42F5-B6E1-44779EE74729}"/>
              </a:ext>
            </a:extLst>
          </p:cNvPr>
          <p:cNvSpPr/>
          <p:nvPr/>
        </p:nvSpPr>
        <p:spPr>
          <a:xfrm>
            <a:off x="8337376" y="376306"/>
            <a:ext cx="1319352" cy="52461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05220" defTabSz="742950">
              <a:lnSpc>
                <a:spcPts val="1499"/>
              </a:lnSpc>
            </a:pPr>
            <a:r>
              <a:rPr lang="ru" sz="1356" u="sng" dirty="0">
                <a:solidFill>
                  <a:srgbClr val="2A4685"/>
                </a:solidFill>
                <a:latin typeface="Times New Roman"/>
              </a:rPr>
              <a:t>НАРОДНАЯ</a:t>
            </a:r>
            <a:endParaRPr lang="ru" sz="1356" dirty="0">
              <a:solidFill>
                <a:srgbClr val="2A4685"/>
              </a:solidFill>
              <a:latin typeface="Times New Roman"/>
            </a:endParaRPr>
          </a:p>
          <a:p>
            <a:pPr defTabSz="742950">
              <a:lnSpc>
                <a:spcPts val="1416"/>
              </a:lnSpc>
            </a:pPr>
            <a:r>
              <a:rPr lang="ru" sz="1281" b="1" dirty="0">
                <a:solidFill>
                  <a:srgbClr val="2A4685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ИНИЦИАТИВА</a:t>
            </a:r>
          </a:p>
        </p:txBody>
      </p:sp>
      <p:sp>
        <p:nvSpPr>
          <p:cNvPr id="15" name="object 40">
            <a:extLst>
              <a:ext uri="{FF2B5EF4-FFF2-40B4-BE49-F238E27FC236}">
                <a16:creationId xmlns:a16="http://schemas.microsoft.com/office/drawing/2014/main" id="{AAE4BAAC-6E27-48DE-9FF3-D3BB0BDC5DBB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26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837911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72BCEB-B333-47F8-9D90-F94AC3AADC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89" y="1114062"/>
            <a:ext cx="6912768" cy="1030313"/>
          </a:xfrm>
          <a:prstGeom prst="rect">
            <a:avLst/>
          </a:prstGeom>
        </p:spPr>
      </p:pic>
      <p:graphicFrame>
        <p:nvGraphicFramePr>
          <p:cNvPr id="17" name="Таблица 17">
            <a:extLst>
              <a:ext uri="{FF2B5EF4-FFF2-40B4-BE49-F238E27FC236}">
                <a16:creationId xmlns:a16="http://schemas.microsoft.com/office/drawing/2014/main" id="{165D26BD-6AB1-4B24-A7B2-4FCD19EC4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862822"/>
              </p:ext>
            </p:extLst>
          </p:nvPr>
        </p:nvGraphicFramePr>
        <p:xfrm>
          <a:off x="546831" y="2204864"/>
          <a:ext cx="8984532" cy="3393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8838">
                  <a:extLst>
                    <a:ext uri="{9D8B030D-6E8A-4147-A177-3AD203B41FA5}">
                      <a16:colId xmlns:a16="http://schemas.microsoft.com/office/drawing/2014/main" val="2121509450"/>
                    </a:ext>
                  </a:extLst>
                </a:gridCol>
                <a:gridCol w="2035694">
                  <a:extLst>
                    <a:ext uri="{9D8B030D-6E8A-4147-A177-3AD203B41FA5}">
                      <a16:colId xmlns:a16="http://schemas.microsoft.com/office/drawing/2014/main" val="3239754585"/>
                    </a:ext>
                  </a:extLst>
                </a:gridCol>
              </a:tblGrid>
              <a:tr h="4392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мероприятия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Сумма, тыс. руб.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202585"/>
                  </a:ext>
                </a:extLst>
              </a:tr>
              <a:tr h="4392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Школьное радио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250,0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246337136"/>
                  </a:ext>
                </a:extLst>
              </a:tr>
              <a:tr h="4392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Крылатый театр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2 000,0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190980860"/>
                  </a:ext>
                </a:extLst>
              </a:tr>
              <a:tr h="4392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Спорт для всех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2 000,0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413380533"/>
                  </a:ext>
                </a:extLst>
              </a:tr>
              <a:tr h="4392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Текущий ремонт библиотеки с. Онот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256,7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838951725"/>
                  </a:ext>
                </a:extLst>
              </a:tr>
              <a:tr h="4392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Народная сцена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599,9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724874111"/>
                  </a:ext>
                </a:extLst>
              </a:tr>
              <a:tr h="7582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Текущий ремонт и организация материально – технического обеспечения тренажерного зала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303,1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035649003"/>
                  </a:ext>
                </a:extLst>
              </a:tr>
            </a:tbl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6A1A9C1-4A77-4848-A732-A0C7E10A3C74}"/>
              </a:ext>
            </a:extLst>
          </p:cNvPr>
          <p:cNvSpPr/>
          <p:nvPr/>
        </p:nvSpPr>
        <p:spPr>
          <a:xfrm>
            <a:off x="776536" y="1260919"/>
            <a:ext cx="6308932" cy="4672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742950">
              <a:lnSpc>
                <a:spcPts val="1609"/>
              </a:lnSpc>
            </a:pPr>
            <a:r>
              <a:rPr lang="ru" sz="16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2023 году реализовано 6 инициативных проектов на общую сумму 5 409,7 тыс. </a:t>
            </a:r>
            <a:r>
              <a:rPr lang="ru-RU" sz="16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</a:t>
            </a:r>
            <a:r>
              <a:rPr lang="ru" sz="16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уб., в т.ч. 4 868,7 тыс. </a:t>
            </a:r>
            <a:r>
              <a:rPr lang="ru-RU" sz="16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</a:t>
            </a:r>
            <a:r>
              <a:rPr lang="ru" sz="16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уб. </a:t>
            </a:r>
            <a:r>
              <a:rPr lang="ru-RU" sz="16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</a:t>
            </a:r>
            <a:r>
              <a:rPr lang="ru" sz="16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 счет средств областного бюджета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29BE01-60BA-4BE9-85EF-C889C26DEA49}"/>
              </a:ext>
            </a:extLst>
          </p:cNvPr>
          <p:cNvSpPr/>
          <p:nvPr/>
        </p:nvSpPr>
        <p:spPr>
          <a:xfrm>
            <a:off x="454420" y="331859"/>
            <a:ext cx="5002635" cy="36503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defTabSz="742950">
              <a:lnSpc>
                <a:spcPts val="3254"/>
              </a:lnSpc>
            </a:pPr>
            <a:r>
              <a:rPr lang="ru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Реализация Инициативных проектов</a:t>
            </a:r>
            <a:endParaRPr lang="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40">
            <a:extLst>
              <a:ext uri="{FF2B5EF4-FFF2-40B4-BE49-F238E27FC236}">
                <a16:creationId xmlns:a16="http://schemas.microsoft.com/office/drawing/2014/main" id="{5D4F8C25-A69D-4BEE-AA68-CD2B9FA6CEB1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27</a:t>
            </a:fld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B714F7-8D2F-435E-8048-FF9C8B06E0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256" y="159901"/>
            <a:ext cx="2468724" cy="164581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A7467-848A-4931-B1BA-174BAB235D6D}"/>
              </a:ext>
            </a:extLst>
          </p:cNvPr>
          <p:cNvSpPr txBox="1">
            <a:spLocks/>
          </p:cNvSpPr>
          <p:nvPr/>
        </p:nvSpPr>
        <p:spPr>
          <a:xfrm>
            <a:off x="272168" y="299546"/>
            <a:ext cx="4005780" cy="6142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/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Исполнение муниципальных программ в 2023 году (тыс. руб.)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16C233D4-D71D-4CEF-B52A-3A475318B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058408"/>
              </p:ext>
            </p:extLst>
          </p:nvPr>
        </p:nvGraphicFramePr>
        <p:xfrm>
          <a:off x="4238727" y="1338963"/>
          <a:ext cx="5395106" cy="4921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562">
                  <a:extLst>
                    <a:ext uri="{9D8B030D-6E8A-4147-A177-3AD203B41FA5}">
                      <a16:colId xmlns:a16="http://schemas.microsoft.com/office/drawing/2014/main" val="2724746552"/>
                    </a:ext>
                  </a:extLst>
                </a:gridCol>
                <a:gridCol w="4081315">
                  <a:extLst>
                    <a:ext uri="{9D8B030D-6E8A-4147-A177-3AD203B41FA5}">
                      <a16:colId xmlns:a16="http://schemas.microsoft.com/office/drawing/2014/main" val="47022035"/>
                    </a:ext>
                  </a:extLst>
                </a:gridCol>
                <a:gridCol w="827229">
                  <a:extLst>
                    <a:ext uri="{9D8B030D-6E8A-4147-A177-3AD203B41FA5}">
                      <a16:colId xmlns:a16="http://schemas.microsoft.com/office/drawing/2014/main" val="1188867742"/>
                    </a:ext>
                  </a:extLst>
                </a:gridCol>
              </a:tblGrid>
              <a:tr h="301308">
                <a:tc rowSpan="1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Муниципальные программы</a:t>
                      </a:r>
                    </a:p>
                  </a:txBody>
                  <a:tcPr marL="74295" marR="74295" marT="37148" marB="37148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новое качество жизни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78,2 %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846769"/>
                  </a:ext>
                </a:extLst>
              </a:tr>
              <a:tr h="30130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1. Развитие образования Черемховского района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1 490 969,9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618849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2. Сохранение и развитие культуры в Черемховском районном муниципальном образовании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428798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3. Жилищно-коммунальный комплекс и развитие инфраструктуры в Черемховском районном муниципальном образовании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15087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4. Развитие молодежной политики, физической культуры, спорта и туризма в Черемховском районном муниципальном образовании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290881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5. Здоровье населения в Черемховском районном муниципальном образовании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742342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6. Социальная поддержка населения Черемховского районного муниципального образования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739680"/>
                  </a:ext>
                </a:extLst>
              </a:tr>
              <a:tr h="30130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эффективное управление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21,3 %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442153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7. Управление муниципальными финансами Черемховского районного муниципального образования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407 026,7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771421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8. Управление муниципальным имуществом Черемховского районного муниципального образования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573763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9. Муниципальное управление в Черемховском районном муниципальном образовании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092661"/>
                  </a:ext>
                </a:extLst>
              </a:tr>
              <a:tr h="301308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обеспечение безопасности и защита населения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0,5 %</a:t>
                      </a:r>
                    </a:p>
                  </a:txBody>
                  <a:tcPr marL="74295" marR="74295" marT="37148" marB="371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08145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10. Безопасность жизнедеятельности в Черемховском районном муниципальном образовании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9 042,4</a:t>
                      </a:r>
                    </a:p>
                  </a:txBody>
                  <a:tcPr marL="74295" marR="74295" marT="37148" marB="3714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27187"/>
                  </a:ext>
                </a:extLst>
              </a:tr>
            </a:tbl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F0049A2-4E2C-461B-84BA-5E9D68DF8C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539116"/>
              </p:ext>
            </p:extLst>
          </p:nvPr>
        </p:nvGraphicFramePr>
        <p:xfrm>
          <a:off x="164046" y="2132894"/>
          <a:ext cx="3785322" cy="282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CAFB6C7-78D2-46D5-B7FE-9665C00B22B3}"/>
              </a:ext>
            </a:extLst>
          </p:cNvPr>
          <p:cNvGrpSpPr/>
          <p:nvPr/>
        </p:nvGrpSpPr>
        <p:grpSpPr>
          <a:xfrm>
            <a:off x="272167" y="5080189"/>
            <a:ext cx="3966558" cy="982373"/>
            <a:chOff x="567891" y="5461233"/>
            <a:chExt cx="4292867" cy="1209074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E5D26B1A-CE21-447F-8D4E-6A50C97EBBD3}"/>
                </a:ext>
              </a:extLst>
            </p:cNvPr>
            <p:cNvSpPr/>
            <p:nvPr/>
          </p:nvSpPr>
          <p:spPr>
            <a:xfrm>
              <a:off x="567891" y="5461233"/>
              <a:ext cx="4292867" cy="1209074"/>
            </a:xfrm>
            <a:prstGeom prst="roundRect">
              <a:avLst/>
            </a:prstGeom>
            <a:noFill/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/>
              <a:endParaRPr lang="ru-RU" sz="1463" dirty="0">
                <a:solidFill>
                  <a:srgbClr val="2D134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EB26F674-E5BE-42C2-BD32-973148B25399}"/>
                </a:ext>
              </a:extLst>
            </p:cNvPr>
            <p:cNvSpPr/>
            <p:nvPr/>
          </p:nvSpPr>
          <p:spPr>
            <a:xfrm>
              <a:off x="3780924" y="5608570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/>
              <a:r>
                <a:rPr lang="ru-RU" sz="2600" b="1" dirty="0">
                  <a:solidFill>
                    <a:srgbClr val="2D134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10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A34E01-66EA-4172-A64E-FCE3B8C7DC38}"/>
                </a:ext>
              </a:extLst>
            </p:cNvPr>
            <p:cNvSpPr txBox="1"/>
            <p:nvPr/>
          </p:nvSpPr>
          <p:spPr>
            <a:xfrm>
              <a:off x="658128" y="5596717"/>
              <a:ext cx="3122796" cy="944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742950"/>
              <a:r>
                <a:rPr lang="ru-RU" sz="1463" dirty="0">
                  <a:solidFill>
                    <a:prstClr val="black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Количество муниципальных программ, используемых при исполнении бюджета</a:t>
              </a:r>
            </a:p>
          </p:txBody>
        </p:sp>
      </p:grp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C1B0A68D-1A62-4708-9B4F-D938C6E7B779}"/>
              </a:ext>
            </a:extLst>
          </p:cNvPr>
          <p:cNvSpPr/>
          <p:nvPr/>
        </p:nvSpPr>
        <p:spPr>
          <a:xfrm>
            <a:off x="1397208" y="2941921"/>
            <a:ext cx="1365128" cy="1274746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/>
            <a:r>
              <a:rPr lang="ru-RU" sz="1463" dirty="0">
                <a:ln>
                  <a:solidFill>
                    <a:srgbClr val="70AD47"/>
                  </a:solidFill>
                </a:ln>
                <a:solidFill>
                  <a:srgbClr val="70AD4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99,5 % в общем объеме расходов бюджета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4E83B91-B52A-45BB-A54C-295821463FAE}"/>
              </a:ext>
            </a:extLst>
          </p:cNvPr>
          <p:cNvGrpSpPr/>
          <p:nvPr/>
        </p:nvGrpSpPr>
        <p:grpSpPr>
          <a:xfrm>
            <a:off x="272168" y="1405852"/>
            <a:ext cx="3966558" cy="672549"/>
            <a:chOff x="179672" y="938971"/>
            <a:chExt cx="4771323" cy="827753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51E4C755-C70D-4A80-88AC-653080DE21E2}"/>
                </a:ext>
              </a:extLst>
            </p:cNvPr>
            <p:cNvSpPr/>
            <p:nvPr/>
          </p:nvSpPr>
          <p:spPr>
            <a:xfrm>
              <a:off x="179672" y="938971"/>
              <a:ext cx="4771323" cy="827753"/>
            </a:xfrm>
            <a:prstGeom prst="roundRect">
              <a:avLst/>
            </a:prstGeom>
            <a:noFill/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/>
              <a:endParaRPr lang="ru-RU" sz="1463" dirty="0">
                <a:solidFill>
                  <a:srgbClr val="2D134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4A0ACEE0-E32A-49F3-B345-E585E39AB48E}"/>
                </a:ext>
              </a:extLst>
            </p:cNvPr>
            <p:cNvSpPr/>
            <p:nvPr/>
          </p:nvSpPr>
          <p:spPr>
            <a:xfrm>
              <a:off x="3099335" y="1006039"/>
              <a:ext cx="1851660" cy="62601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2950"/>
              <a:r>
                <a:rPr lang="ru-RU" sz="1950" b="1" dirty="0">
                  <a:solidFill>
                    <a:srgbClr val="2D134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1 907 039,0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B0DF82-5860-4A1C-B1D4-EFABD483C9B8}"/>
                </a:ext>
              </a:extLst>
            </p:cNvPr>
            <p:cNvSpPr txBox="1"/>
            <p:nvPr/>
          </p:nvSpPr>
          <p:spPr>
            <a:xfrm>
              <a:off x="200728" y="1156066"/>
              <a:ext cx="3286971" cy="390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742950"/>
              <a:r>
                <a:rPr lang="ru-RU" sz="1463" dirty="0">
                  <a:solidFill>
                    <a:prstClr val="black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Программные мероприятия</a:t>
              </a:r>
            </a:p>
          </p:txBody>
        </p:sp>
      </p:grp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5CD3BC84-AF6C-4CD8-975C-21300A16380E}"/>
              </a:ext>
            </a:extLst>
          </p:cNvPr>
          <p:cNvSpPr/>
          <p:nvPr/>
        </p:nvSpPr>
        <p:spPr>
          <a:xfrm>
            <a:off x="2937586" y="2078401"/>
            <a:ext cx="401779" cy="67254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/>
            <a:endParaRPr lang="ru-RU" sz="1463" dirty="0">
              <a:solidFill>
                <a:prstClr val="white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object 40">
            <a:extLst>
              <a:ext uri="{FF2B5EF4-FFF2-40B4-BE49-F238E27FC236}">
                <a16:creationId xmlns:a16="http://schemas.microsoft.com/office/drawing/2014/main" id="{B7CD2B80-F3B9-40E9-9367-1F98EDC2428A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28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907334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D68EE5EB-43C3-44A2-A129-983733E6A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860182"/>
              </p:ext>
            </p:extLst>
          </p:nvPr>
        </p:nvGraphicFramePr>
        <p:xfrm>
          <a:off x="299787" y="1196752"/>
          <a:ext cx="9306426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5522">
                  <a:extLst>
                    <a:ext uri="{9D8B030D-6E8A-4147-A177-3AD203B41FA5}">
                      <a16:colId xmlns:a16="http://schemas.microsoft.com/office/drawing/2014/main" val="2603611839"/>
                    </a:ext>
                  </a:extLst>
                </a:gridCol>
                <a:gridCol w="1266926">
                  <a:extLst>
                    <a:ext uri="{9D8B030D-6E8A-4147-A177-3AD203B41FA5}">
                      <a16:colId xmlns:a16="http://schemas.microsoft.com/office/drawing/2014/main" val="394471967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93882074"/>
                    </a:ext>
                  </a:extLst>
                </a:gridCol>
                <a:gridCol w="1165258">
                  <a:extLst>
                    <a:ext uri="{9D8B030D-6E8A-4147-A177-3AD203B41FA5}">
                      <a16:colId xmlns:a16="http://schemas.microsoft.com/office/drawing/2014/main" val="588822149"/>
                    </a:ext>
                  </a:extLst>
                </a:gridCol>
              </a:tblGrid>
              <a:tr h="329297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marL="74295" marR="74295" marT="37148" marB="37148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2022</a:t>
                      </a:r>
                    </a:p>
                  </a:txBody>
                  <a:tcPr marL="74295" marR="74295" marT="37148" marB="37148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2023</a:t>
                      </a:r>
                    </a:p>
                  </a:txBody>
                  <a:tcPr marL="74295" marR="74295" marT="37148" marB="37148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733802"/>
                  </a:ext>
                </a:extLst>
              </a:tr>
              <a:tr h="521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факт</a:t>
                      </a:r>
                    </a:p>
                    <a:p>
                      <a:pPr marL="0" algn="ctr" defTabSz="914400" rtl="0" eaLnBrk="1" latinLnBrk="0" hangingPunct="1"/>
                      <a:endParaRPr lang="ru-RU" sz="1300" b="1" kern="1200" dirty="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4295" marR="74295" marT="37148" marB="37148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план</a:t>
                      </a:r>
                    </a:p>
                  </a:txBody>
                  <a:tcPr marL="74295" marR="74295" marT="37148" marB="37148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факт</a:t>
                      </a:r>
                    </a:p>
                  </a:txBody>
                  <a:tcPr marL="74295" marR="74295" marT="37148" marB="37148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554173"/>
                  </a:ext>
                </a:extLst>
              </a:tr>
              <a:tr h="2547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"Развитие образования Черемховского района"</a:t>
                      </a:r>
                    </a:p>
                  </a:txBody>
                  <a:tcPr marL="6191" marR="6191" marT="619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1 316 947,6</a:t>
                      </a:r>
                    </a:p>
                  </a:txBody>
                  <a:tcPr marL="6191" marR="6191" marT="619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1 353 316,9</a:t>
                      </a:r>
                    </a:p>
                  </a:txBody>
                  <a:tcPr marL="6191" marR="6191" marT="619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1 321 434,7</a:t>
                      </a:r>
                    </a:p>
                  </a:txBody>
                  <a:tcPr marL="6191" marR="6191" marT="6191" marB="0" anchor="ctr" horzOverflow="overflow"/>
                </a:tc>
                <a:extLst>
                  <a:ext uri="{0D108BD9-81ED-4DB2-BD59-A6C34878D82A}">
                    <a16:rowId xmlns:a16="http://schemas.microsoft.com/office/drawing/2014/main" val="3886749852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"Сохранение и развитие культуры в Черемховском районном муниципальном образовании "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6191" marR="6191" marT="619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65 758,5</a:t>
                      </a: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72 041,1</a:t>
                      </a: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71 406,6</a:t>
                      </a: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:a16="http://schemas.microsoft.com/office/drawing/2014/main" val="2703360388"/>
                  </a:ext>
                </a:extLst>
              </a:tr>
              <a:tr h="422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"Жилищно-коммунальный комплекс и развитие инфраструктуры в Черемховском районном муниципальном образовании"</a:t>
                      </a:r>
                      <a:endParaRPr lang="ru-RU" sz="11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30 484,6</a:t>
                      </a: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116 787,7</a:t>
                      </a: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94137,6</a:t>
                      </a: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:a16="http://schemas.microsoft.com/office/drawing/2014/main" val="873005109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"Управление муниципальными финансами Черемховского районного муниципального образования"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6191" marR="6191" marT="619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218 209,9</a:t>
                      </a: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265 545,9</a:t>
                      </a: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265 408,6</a:t>
                      </a: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:a16="http://schemas.microsoft.com/office/drawing/2014/main" val="1308807179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"Управление муниципальным имуществом Черемховского районного муниципального образования"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6191" marR="6191" marT="6191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55 266,5</a:t>
                      </a: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57 566,1</a:t>
                      </a: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57 221,3</a:t>
                      </a: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:a16="http://schemas.microsoft.com/office/drawing/2014/main" val="1773789981"/>
                  </a:ext>
                </a:extLst>
              </a:tr>
              <a:tr h="422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"Муниципальное управление в Черемховском районном муниципальном образовании "</a:t>
                      </a:r>
                      <a:endParaRPr lang="ru-RU" sz="11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72 438,2</a:t>
                      </a: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85 487,7</a:t>
                      </a: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84 396,8</a:t>
                      </a: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:a16="http://schemas.microsoft.com/office/drawing/2014/main" val="967075648"/>
                  </a:ext>
                </a:extLst>
              </a:tr>
              <a:tr h="422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"Безопасность жизнедеятельности в Черемховском районном муниципальном образовании"</a:t>
                      </a:r>
                      <a:endParaRPr lang="ru-RU" sz="11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7 880,3</a:t>
                      </a: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9 689,8</a:t>
                      </a: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9 042,4</a:t>
                      </a: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:a16="http://schemas.microsoft.com/office/drawing/2014/main" val="3838446744"/>
                  </a:ext>
                </a:extLst>
              </a:tr>
              <a:tr h="422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«Развитие молодежной политики, физической культуры, спорта и туризма в Черемховском районном муниципальном образовании"</a:t>
                      </a:r>
                      <a:endParaRPr lang="ru-RU" sz="11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4 140,2</a:t>
                      </a: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3 545,0</a:t>
                      </a: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3 541,1</a:t>
                      </a: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:a16="http://schemas.microsoft.com/office/drawing/2014/main" val="1454426604"/>
                  </a:ext>
                </a:extLst>
              </a:tr>
              <a:tr h="245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"Здоровье населения в Черемховском районном муниципальном образовании"</a:t>
                      </a:r>
                      <a:endParaRPr lang="ru-RU" sz="11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101,6</a:t>
                      </a: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233,1</a:t>
                      </a: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229,9</a:t>
                      </a: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:a16="http://schemas.microsoft.com/office/drawing/2014/main" val="669410502"/>
                  </a:ext>
                </a:extLst>
              </a:tr>
              <a:tr h="422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"Социальная поддержка населения Черемховского районного муниципального образования"</a:t>
                      </a:r>
                      <a:endParaRPr lang="ru-RU" sz="11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200,0</a:t>
                      </a: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220,0</a:t>
                      </a: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220,0</a:t>
                      </a:r>
                    </a:p>
                  </a:txBody>
                  <a:tcPr marL="55721" marR="55721" marT="0" marB="0" anchor="ctr"/>
                </a:tc>
                <a:extLst>
                  <a:ext uri="{0D108BD9-81ED-4DB2-BD59-A6C34878D82A}">
                    <a16:rowId xmlns:a16="http://schemas.microsoft.com/office/drawing/2014/main" val="821354054"/>
                  </a:ext>
                </a:extLst>
              </a:tr>
              <a:tr h="33387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Всего расходов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1 771 427,4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1 964 433,3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1 907 039,0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607815864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F1B31E7-E7BF-4A42-9165-BA59F548D43F}"/>
              </a:ext>
            </a:extLst>
          </p:cNvPr>
          <p:cNvSpPr txBox="1">
            <a:spLocks/>
          </p:cNvSpPr>
          <p:nvPr/>
        </p:nvSpPr>
        <p:spPr>
          <a:xfrm>
            <a:off x="221582" y="260648"/>
            <a:ext cx="5007744" cy="6533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/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Объемы финансирования на исполнение муниципальных программ(тыс. руб.)</a:t>
            </a:r>
          </a:p>
        </p:txBody>
      </p:sp>
      <p:sp>
        <p:nvSpPr>
          <p:cNvPr id="4" name="object 40">
            <a:extLst>
              <a:ext uri="{FF2B5EF4-FFF2-40B4-BE49-F238E27FC236}">
                <a16:creationId xmlns:a16="http://schemas.microsoft.com/office/drawing/2014/main" id="{4733D5BC-B92D-4FA3-B651-AEC120D15D97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29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3436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0391" y="346913"/>
            <a:ext cx="718756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256F9F"/>
                </a:solidFill>
              </a:rPr>
              <a:t>Уважаемые</a:t>
            </a:r>
            <a:r>
              <a:rPr spc="-5" dirty="0">
                <a:solidFill>
                  <a:srgbClr val="256F9F"/>
                </a:solidFill>
              </a:rPr>
              <a:t> </a:t>
            </a:r>
            <a:r>
              <a:rPr spc="-15" dirty="0">
                <a:solidFill>
                  <a:srgbClr val="256F9F"/>
                </a:solidFill>
              </a:rPr>
              <a:t>жители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ru-RU" spc="-10" dirty="0">
                <a:solidFill>
                  <a:srgbClr val="256F9F"/>
                </a:solidFill>
              </a:rPr>
              <a:t>Черемховского районного муниципального образования</a:t>
            </a:r>
            <a:r>
              <a:rPr dirty="0">
                <a:solidFill>
                  <a:srgbClr val="256F9F"/>
                </a:solidFill>
              </a:rPr>
              <a:t>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70379" y="2024888"/>
            <a:ext cx="22161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1390" indent="12763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это </a:t>
            </a:r>
            <a:r>
              <a:rPr sz="1200" spc="-30" dirty="0">
                <a:latin typeface="Microsoft Sans Serif"/>
                <a:cs typeface="Microsoft Sans Serif"/>
              </a:rPr>
              <a:t>документ, 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-25" dirty="0">
                <a:latin typeface="Microsoft Sans Serif"/>
                <a:cs typeface="Microsoft Sans Serif"/>
              </a:rPr>
              <a:t>б</a:t>
            </a:r>
            <a:r>
              <a:rPr sz="1200" dirty="0">
                <a:latin typeface="Microsoft Sans Serif"/>
                <a:cs typeface="Microsoft Sans Serif"/>
              </a:rPr>
              <a:t>е</a:t>
            </a:r>
            <a:r>
              <a:rPr sz="1200" spc="-10" dirty="0">
                <a:latin typeface="Microsoft Sans Serif"/>
                <a:cs typeface="Microsoft Sans Serif"/>
              </a:rPr>
              <a:t>сп</a:t>
            </a:r>
            <a:r>
              <a:rPr sz="1200" spc="-45" dirty="0">
                <a:latin typeface="Microsoft Sans Serif"/>
                <a:cs typeface="Microsoft Sans Serif"/>
              </a:rPr>
              <a:t>е</a:t>
            </a:r>
            <a:r>
              <a:rPr sz="1200" spc="-5" dirty="0">
                <a:latin typeface="Microsoft Sans Serif"/>
                <a:cs typeface="Microsoft Sans Serif"/>
              </a:rPr>
              <a:t>чи</a:t>
            </a:r>
            <a:r>
              <a:rPr sz="1200" spc="-20" dirty="0">
                <a:latin typeface="Microsoft Sans Serif"/>
                <a:cs typeface="Microsoft Sans Serif"/>
              </a:rPr>
              <a:t>в</a:t>
            </a:r>
            <a:r>
              <a:rPr sz="1200" dirty="0">
                <a:latin typeface="Microsoft Sans Serif"/>
                <a:cs typeface="Microsoft Sans Serif"/>
              </a:rPr>
              <a:t>а</a:t>
            </a:r>
            <a:r>
              <a:rPr sz="1200" spc="5" dirty="0">
                <a:latin typeface="Microsoft Sans Serif"/>
                <a:cs typeface="Microsoft Sans Serif"/>
              </a:rPr>
              <a:t>ю</a:t>
            </a:r>
            <a:r>
              <a:rPr sz="1200" dirty="0">
                <a:latin typeface="Microsoft Sans Serif"/>
                <a:cs typeface="Microsoft Sans Serif"/>
              </a:rPr>
              <a:t>щ</a:t>
            </a:r>
            <a:r>
              <a:rPr sz="1200" spc="-5" dirty="0">
                <a:latin typeface="Microsoft Sans Serif"/>
                <a:cs typeface="Microsoft Sans Serif"/>
              </a:rPr>
              <a:t>ий</a:t>
            </a:r>
            <a:endParaRPr sz="12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представление </a:t>
            </a:r>
            <a:r>
              <a:rPr sz="1200" spc="-20" dirty="0">
                <a:latin typeface="Microsoft Sans Serif"/>
                <a:cs typeface="Microsoft Sans Serif"/>
              </a:rPr>
              <a:t>бюджета </a:t>
            </a:r>
            <a:r>
              <a:rPr sz="1200" spc="-5" dirty="0">
                <a:latin typeface="Microsoft Sans Serif"/>
                <a:cs typeface="Microsoft Sans Serif"/>
              </a:rPr>
              <a:t>и 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отчета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об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его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исполнении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 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доступной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для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граждан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форме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191" y="4590288"/>
            <a:ext cx="9255760" cy="338455"/>
          </a:xfrm>
          <a:prstGeom prst="rect">
            <a:avLst/>
          </a:prstGeom>
          <a:solidFill>
            <a:srgbClr val="DFE3EB"/>
          </a:solidFill>
        </p:spPr>
        <p:txBody>
          <a:bodyPr vert="horz" wrap="square" lIns="0" tIns="419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30"/>
              </a:spcBef>
            </a:pPr>
            <a:r>
              <a:rPr sz="1600" spc="-10" dirty="0">
                <a:latin typeface="Microsoft Sans Serif"/>
                <a:cs typeface="Microsoft Sans Serif"/>
              </a:rPr>
              <a:t>Обратная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связь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открытому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бюджету: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541" y="5301234"/>
            <a:ext cx="10718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Microsoft Sans Serif"/>
                <a:cs typeface="Microsoft Sans Serif"/>
              </a:rPr>
              <a:t>Мессенджер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636" y="5728208"/>
            <a:ext cx="18615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Microsoft Sans Serif"/>
                <a:cs typeface="Microsoft Sans Serif"/>
              </a:rPr>
              <a:t>t.me/cher</a:t>
            </a:r>
            <a:r>
              <a:rPr lang="en-US" sz="1400" u="sng" spc="-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Microsoft Sans Serif"/>
                <a:cs typeface="Microsoft Sans Serif"/>
              </a:rPr>
              <a:t>_</a:t>
            </a:r>
            <a:r>
              <a:rPr lang="en-US" sz="1400" spc="-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Microsoft Sans Serif"/>
                <a:cs typeface="Microsoft Sans Serif"/>
              </a:rPr>
              <a:t>raion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3103" y="1946148"/>
            <a:ext cx="4617720" cy="903452"/>
          </a:xfrm>
          <a:prstGeom prst="rect">
            <a:avLst/>
          </a:prstGeom>
          <a:solidFill>
            <a:srgbClr val="EEF0F5"/>
          </a:solidFill>
          <a:ln w="9525">
            <a:solidFill>
              <a:srgbClr val="DAE2F3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710" marR="149225">
              <a:lnSpc>
                <a:spcPct val="100000"/>
              </a:lnSpc>
              <a:spcBef>
                <a:spcPts val="325"/>
              </a:spcBef>
            </a:pPr>
            <a:r>
              <a:rPr sz="1400" spc="-5" dirty="0">
                <a:latin typeface="Microsoft Sans Serif"/>
                <a:cs typeface="Microsoft Sans Serif"/>
              </a:rPr>
              <a:t>Эта </a:t>
            </a:r>
            <a:r>
              <a:rPr sz="1400" dirty="0">
                <a:latin typeface="Microsoft Sans Serif"/>
                <a:cs typeface="Microsoft Sans Serif"/>
              </a:rPr>
              <a:t>брошюра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выходит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накануне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публичных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слушаний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отчету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об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исполнении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бюджета</a:t>
            </a:r>
            <a:r>
              <a:rPr sz="1400" spc="-30" dirty="0">
                <a:latin typeface="Microsoft Sans Serif"/>
                <a:cs typeface="Microsoft Sans Serif"/>
              </a:rPr>
              <a:t> за</a:t>
            </a:r>
            <a:r>
              <a:rPr sz="1400" spc="-5" dirty="0">
                <a:latin typeface="Microsoft Sans Serif"/>
                <a:cs typeface="Microsoft Sans Serif"/>
              </a:rPr>
              <a:t> 202</a:t>
            </a:r>
            <a:r>
              <a:rPr lang="ru-RU" sz="1400" spc="-5" dirty="0">
                <a:latin typeface="Microsoft Sans Serif"/>
                <a:cs typeface="Microsoft Sans Serif"/>
              </a:rPr>
              <a:t>3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год,</a:t>
            </a:r>
            <a:r>
              <a:rPr sz="1400" spc="-5" dirty="0">
                <a:latin typeface="Microsoft Sans Serif"/>
                <a:cs typeface="Microsoft Sans Serif"/>
              </a:rPr>
              <a:t> на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которые </a:t>
            </a:r>
            <a:r>
              <a:rPr sz="1400" dirty="0">
                <a:latin typeface="Microsoft Sans Serif"/>
                <a:cs typeface="Microsoft Sans Serif"/>
              </a:rPr>
              <a:t>Вы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будете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приглашены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отдельным </a:t>
            </a:r>
            <a:r>
              <a:rPr sz="1400" spc="-15" dirty="0">
                <a:latin typeface="Microsoft Sans Serif"/>
                <a:cs typeface="Microsoft Sans Serif"/>
              </a:rPr>
              <a:t> извещением.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17947" y="1950720"/>
            <a:ext cx="59690" cy="982980"/>
          </a:xfrm>
          <a:custGeom>
            <a:avLst/>
            <a:gdLst/>
            <a:ahLst/>
            <a:cxnLst/>
            <a:rect l="l" t="t" r="r" b="b"/>
            <a:pathLst>
              <a:path w="59689" h="982980">
                <a:moveTo>
                  <a:pt x="29717" y="0"/>
                </a:moveTo>
                <a:lnTo>
                  <a:pt x="18162" y="2339"/>
                </a:lnTo>
                <a:lnTo>
                  <a:pt x="8715" y="8715"/>
                </a:lnTo>
                <a:lnTo>
                  <a:pt x="2339" y="18162"/>
                </a:lnTo>
                <a:lnTo>
                  <a:pt x="0" y="29717"/>
                </a:lnTo>
                <a:lnTo>
                  <a:pt x="0" y="953262"/>
                </a:lnTo>
                <a:lnTo>
                  <a:pt x="2339" y="964817"/>
                </a:lnTo>
                <a:lnTo>
                  <a:pt x="8715" y="974264"/>
                </a:lnTo>
                <a:lnTo>
                  <a:pt x="18162" y="980640"/>
                </a:lnTo>
                <a:lnTo>
                  <a:pt x="29717" y="982979"/>
                </a:lnTo>
                <a:lnTo>
                  <a:pt x="41273" y="980640"/>
                </a:lnTo>
                <a:lnTo>
                  <a:pt x="50720" y="974264"/>
                </a:lnTo>
                <a:lnTo>
                  <a:pt x="57096" y="964817"/>
                </a:lnTo>
                <a:lnTo>
                  <a:pt x="59436" y="953262"/>
                </a:lnTo>
                <a:lnTo>
                  <a:pt x="59436" y="29717"/>
                </a:lnTo>
                <a:lnTo>
                  <a:pt x="57096" y="18162"/>
                </a:lnTo>
                <a:lnTo>
                  <a:pt x="50720" y="8715"/>
                </a:lnTo>
                <a:lnTo>
                  <a:pt x="41273" y="2339"/>
                </a:lnTo>
                <a:lnTo>
                  <a:pt x="29717" y="0"/>
                </a:lnTo>
                <a:close/>
              </a:path>
            </a:pathLst>
          </a:custGeom>
          <a:solidFill>
            <a:srgbClr val="C4CA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023103" y="3144011"/>
            <a:ext cx="4608830" cy="1394613"/>
          </a:xfrm>
          <a:prstGeom prst="rect">
            <a:avLst/>
          </a:prstGeom>
          <a:solidFill>
            <a:srgbClr val="EEF0F5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710" marR="120650">
              <a:lnSpc>
                <a:spcPct val="100000"/>
              </a:lnSpc>
              <a:spcBef>
                <a:spcPts val="315"/>
              </a:spcBef>
            </a:pPr>
            <a:r>
              <a:rPr sz="1800" spc="-15" dirty="0">
                <a:solidFill>
                  <a:srgbClr val="256F9F"/>
                </a:solidFill>
                <a:latin typeface="Microsoft Sans Serif"/>
                <a:cs typeface="Microsoft Sans Serif"/>
              </a:rPr>
              <a:t>Публичные</a:t>
            </a:r>
            <a:r>
              <a:rPr sz="1800" spc="20" dirty="0">
                <a:solidFill>
                  <a:srgbClr val="256F9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56F9F"/>
                </a:solidFill>
                <a:latin typeface="Microsoft Sans Serif"/>
                <a:cs typeface="Microsoft Sans Serif"/>
              </a:rPr>
              <a:t>слушания</a:t>
            </a:r>
            <a:r>
              <a:rPr sz="1800" spc="65" dirty="0">
                <a:solidFill>
                  <a:srgbClr val="256F9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проводятся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соответствии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lang="ru-RU" sz="1400" spc="-15" dirty="0">
                <a:latin typeface="Microsoft Sans Serif"/>
                <a:cs typeface="Microsoft Sans Serif"/>
              </a:rPr>
              <a:t>Порядком организации и проведения публичных слушаний в Черемховском районном муниципальном образовании, утвержденным решением Думы Черемховского районного муниципального образования от 24.05.2022 № 191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905502" y="3162045"/>
            <a:ext cx="72390" cy="1242695"/>
            <a:chOff x="4905502" y="3162045"/>
            <a:chExt cx="72390" cy="1242695"/>
          </a:xfrm>
        </p:grpSpPr>
        <p:sp>
          <p:nvSpPr>
            <p:cNvPr id="11" name="object 11"/>
            <p:cNvSpPr/>
            <p:nvPr/>
          </p:nvSpPr>
          <p:spPr>
            <a:xfrm>
              <a:off x="4911852" y="3168395"/>
              <a:ext cx="59690" cy="1229995"/>
            </a:xfrm>
            <a:custGeom>
              <a:avLst/>
              <a:gdLst/>
              <a:ahLst/>
              <a:cxnLst/>
              <a:rect l="l" t="t" r="r" b="b"/>
              <a:pathLst>
                <a:path w="59689" h="1229995">
                  <a:moveTo>
                    <a:pt x="29718" y="0"/>
                  </a:moveTo>
                  <a:lnTo>
                    <a:pt x="18162" y="2339"/>
                  </a:lnTo>
                  <a:lnTo>
                    <a:pt x="8715" y="8715"/>
                  </a:lnTo>
                  <a:lnTo>
                    <a:pt x="2339" y="18162"/>
                  </a:lnTo>
                  <a:lnTo>
                    <a:pt x="0" y="29717"/>
                  </a:lnTo>
                  <a:lnTo>
                    <a:pt x="0" y="1200149"/>
                  </a:lnTo>
                  <a:lnTo>
                    <a:pt x="2339" y="1211705"/>
                  </a:lnTo>
                  <a:lnTo>
                    <a:pt x="8715" y="1221152"/>
                  </a:lnTo>
                  <a:lnTo>
                    <a:pt x="18162" y="1227528"/>
                  </a:lnTo>
                  <a:lnTo>
                    <a:pt x="29718" y="1229867"/>
                  </a:lnTo>
                  <a:lnTo>
                    <a:pt x="41273" y="1227528"/>
                  </a:lnTo>
                  <a:lnTo>
                    <a:pt x="50720" y="1221152"/>
                  </a:lnTo>
                  <a:lnTo>
                    <a:pt x="57096" y="1211705"/>
                  </a:lnTo>
                  <a:lnTo>
                    <a:pt x="59436" y="1200149"/>
                  </a:lnTo>
                  <a:lnTo>
                    <a:pt x="59436" y="29717"/>
                  </a:lnTo>
                  <a:lnTo>
                    <a:pt x="57096" y="18162"/>
                  </a:lnTo>
                  <a:lnTo>
                    <a:pt x="50720" y="8715"/>
                  </a:lnTo>
                  <a:lnTo>
                    <a:pt x="41273" y="2339"/>
                  </a:lnTo>
                  <a:lnTo>
                    <a:pt x="29718" y="0"/>
                  </a:lnTo>
                  <a:close/>
                </a:path>
              </a:pathLst>
            </a:custGeom>
            <a:solidFill>
              <a:srgbClr val="C4CAD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911852" y="3168395"/>
              <a:ext cx="59690" cy="1229995"/>
            </a:xfrm>
            <a:custGeom>
              <a:avLst/>
              <a:gdLst/>
              <a:ahLst/>
              <a:cxnLst/>
              <a:rect l="l" t="t" r="r" b="b"/>
              <a:pathLst>
                <a:path w="59689" h="1229995">
                  <a:moveTo>
                    <a:pt x="29718" y="1229867"/>
                  </a:moveTo>
                  <a:lnTo>
                    <a:pt x="18162" y="1227528"/>
                  </a:lnTo>
                  <a:lnTo>
                    <a:pt x="8715" y="1221152"/>
                  </a:lnTo>
                  <a:lnTo>
                    <a:pt x="2339" y="1211705"/>
                  </a:lnTo>
                  <a:lnTo>
                    <a:pt x="0" y="1200149"/>
                  </a:lnTo>
                  <a:lnTo>
                    <a:pt x="0" y="29717"/>
                  </a:lnTo>
                  <a:lnTo>
                    <a:pt x="2339" y="18162"/>
                  </a:lnTo>
                  <a:lnTo>
                    <a:pt x="8715" y="8715"/>
                  </a:lnTo>
                  <a:lnTo>
                    <a:pt x="18162" y="2339"/>
                  </a:lnTo>
                  <a:lnTo>
                    <a:pt x="29718" y="0"/>
                  </a:lnTo>
                  <a:lnTo>
                    <a:pt x="41273" y="2339"/>
                  </a:lnTo>
                  <a:lnTo>
                    <a:pt x="50720" y="8715"/>
                  </a:lnTo>
                  <a:lnTo>
                    <a:pt x="57096" y="18162"/>
                  </a:lnTo>
                  <a:lnTo>
                    <a:pt x="59436" y="29717"/>
                  </a:lnTo>
                  <a:lnTo>
                    <a:pt x="59436" y="1200149"/>
                  </a:lnTo>
                  <a:lnTo>
                    <a:pt x="57096" y="1211705"/>
                  </a:lnTo>
                  <a:lnTo>
                    <a:pt x="50720" y="1221152"/>
                  </a:lnTo>
                  <a:lnTo>
                    <a:pt x="41273" y="1227528"/>
                  </a:lnTo>
                  <a:lnTo>
                    <a:pt x="29718" y="1229867"/>
                  </a:lnTo>
                  <a:close/>
                </a:path>
              </a:pathLst>
            </a:custGeom>
            <a:ln w="12699">
              <a:solidFill>
                <a:srgbClr val="DEEBF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2541" y="3368166"/>
            <a:ext cx="4033086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799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Microsoft Sans Serif"/>
                <a:cs typeface="Microsoft Sans Serif"/>
              </a:rPr>
              <a:t>разрабатывается </a:t>
            </a:r>
            <a:r>
              <a:rPr sz="1200" dirty="0">
                <a:latin typeface="Microsoft Sans Serif"/>
                <a:cs typeface="Microsoft Sans Serif"/>
              </a:rPr>
              <a:t>для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ознакомления</a:t>
            </a:r>
            <a:r>
              <a:rPr sz="1200" spc="-15" dirty="0">
                <a:latin typeface="Microsoft Sans Serif"/>
                <a:cs typeface="Microsoft Sans Serif"/>
              </a:rPr>
              <a:t> граждан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 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приоритетными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направлениями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бюджетной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политики,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основными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условиями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формирования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исполнения 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бюджета,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а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также</a:t>
            </a:r>
            <a:r>
              <a:rPr sz="1200" spc="-10" dirty="0">
                <a:latin typeface="Microsoft Sans Serif"/>
                <a:cs typeface="Microsoft Sans Serif"/>
              </a:rPr>
              <a:t> вовлечения </a:t>
            </a:r>
            <a:r>
              <a:rPr sz="1200" spc="-15" dirty="0">
                <a:latin typeface="Microsoft Sans Serif"/>
                <a:cs typeface="Microsoft Sans Serif"/>
              </a:rPr>
              <a:t>граждан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обсуждение 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бюджетных</a:t>
            </a:r>
            <a:r>
              <a:rPr sz="1200" spc="-5" dirty="0">
                <a:latin typeface="Microsoft Sans Serif"/>
                <a:cs typeface="Microsoft Sans Serif"/>
              </a:rPr>
              <a:t> решений</a:t>
            </a: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5279" y="1795272"/>
            <a:ext cx="1303020" cy="1525905"/>
            <a:chOff x="335279" y="1795272"/>
            <a:chExt cx="1303020" cy="1525905"/>
          </a:xfrm>
        </p:grpSpPr>
        <p:sp>
          <p:nvSpPr>
            <p:cNvPr id="15" name="object 15"/>
            <p:cNvSpPr/>
            <p:nvPr/>
          </p:nvSpPr>
          <p:spPr>
            <a:xfrm>
              <a:off x="626364" y="1898903"/>
              <a:ext cx="962025" cy="1400810"/>
            </a:xfrm>
            <a:custGeom>
              <a:avLst/>
              <a:gdLst/>
              <a:ahLst/>
              <a:cxnLst/>
              <a:rect l="l" t="t" r="r" b="b"/>
              <a:pathLst>
                <a:path w="962025" h="1400810">
                  <a:moveTo>
                    <a:pt x="961631" y="0"/>
                  </a:moveTo>
                  <a:lnTo>
                    <a:pt x="0" y="0"/>
                  </a:lnTo>
                  <a:lnTo>
                    <a:pt x="0" y="1342644"/>
                  </a:lnTo>
                  <a:lnTo>
                    <a:pt x="0" y="1400556"/>
                  </a:lnTo>
                  <a:lnTo>
                    <a:pt x="961631" y="1400556"/>
                  </a:lnTo>
                  <a:lnTo>
                    <a:pt x="961631" y="1342644"/>
                  </a:lnTo>
                  <a:lnTo>
                    <a:pt x="961631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139" y="1795272"/>
              <a:ext cx="1219200" cy="15255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279" y="2022335"/>
              <a:ext cx="1303020" cy="114301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22147" y="1840992"/>
              <a:ext cx="1096010" cy="1400810"/>
            </a:xfrm>
            <a:custGeom>
              <a:avLst/>
              <a:gdLst/>
              <a:ahLst/>
              <a:cxnLst/>
              <a:rect l="l" t="t" r="r" b="b"/>
              <a:pathLst>
                <a:path w="1096010" h="1400810">
                  <a:moveTo>
                    <a:pt x="1095756" y="0"/>
                  </a:moveTo>
                  <a:lnTo>
                    <a:pt x="0" y="0"/>
                  </a:lnTo>
                  <a:lnTo>
                    <a:pt x="0" y="1400555"/>
                  </a:lnTo>
                  <a:lnTo>
                    <a:pt x="1095756" y="1400555"/>
                  </a:lnTo>
                  <a:lnTo>
                    <a:pt x="1095756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22147" y="1840992"/>
              <a:ext cx="1096010" cy="1400810"/>
            </a:xfrm>
            <a:custGeom>
              <a:avLst/>
              <a:gdLst/>
              <a:ahLst/>
              <a:cxnLst/>
              <a:rect l="l" t="t" r="r" b="b"/>
              <a:pathLst>
                <a:path w="1096010" h="1400810">
                  <a:moveTo>
                    <a:pt x="0" y="1400555"/>
                  </a:moveTo>
                  <a:lnTo>
                    <a:pt x="1095756" y="1400555"/>
                  </a:lnTo>
                  <a:lnTo>
                    <a:pt x="1095756" y="0"/>
                  </a:lnTo>
                  <a:lnTo>
                    <a:pt x="0" y="0"/>
                  </a:lnTo>
                  <a:lnTo>
                    <a:pt x="0" y="140055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42950" y="2111755"/>
            <a:ext cx="852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ю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0882" y="2386076"/>
            <a:ext cx="417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8566" y="2660396"/>
            <a:ext cx="902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ждан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71856" y="1801329"/>
            <a:ext cx="1405255" cy="1663064"/>
            <a:chOff x="371856" y="1801329"/>
            <a:chExt cx="1405255" cy="1663064"/>
          </a:xfrm>
        </p:grpSpPr>
        <p:pic>
          <p:nvPicPr>
            <p:cNvPr id="24" name="object 2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3123" y="1801329"/>
              <a:ext cx="403898" cy="38561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432559" y="1840992"/>
              <a:ext cx="289560" cy="273050"/>
            </a:xfrm>
            <a:custGeom>
              <a:avLst/>
              <a:gdLst/>
              <a:ahLst/>
              <a:cxnLst/>
              <a:rect l="l" t="t" r="r" b="b"/>
              <a:pathLst>
                <a:path w="289560" h="273050">
                  <a:moveTo>
                    <a:pt x="144780" y="0"/>
                  </a:moveTo>
                  <a:lnTo>
                    <a:pt x="98999" y="6955"/>
                  </a:lnTo>
                  <a:lnTo>
                    <a:pt x="59253" y="26322"/>
                  </a:lnTo>
                  <a:lnTo>
                    <a:pt x="27919" y="55851"/>
                  </a:lnTo>
                  <a:lnTo>
                    <a:pt x="7376" y="93293"/>
                  </a:lnTo>
                  <a:lnTo>
                    <a:pt x="0" y="136398"/>
                  </a:lnTo>
                  <a:lnTo>
                    <a:pt x="7376" y="179502"/>
                  </a:lnTo>
                  <a:lnTo>
                    <a:pt x="27919" y="216944"/>
                  </a:lnTo>
                  <a:lnTo>
                    <a:pt x="59253" y="246473"/>
                  </a:lnTo>
                  <a:lnTo>
                    <a:pt x="98999" y="265840"/>
                  </a:lnTo>
                  <a:lnTo>
                    <a:pt x="144780" y="272796"/>
                  </a:lnTo>
                  <a:lnTo>
                    <a:pt x="190560" y="265840"/>
                  </a:lnTo>
                  <a:lnTo>
                    <a:pt x="230306" y="246473"/>
                  </a:lnTo>
                  <a:lnTo>
                    <a:pt x="261640" y="216944"/>
                  </a:lnTo>
                  <a:lnTo>
                    <a:pt x="282183" y="179502"/>
                  </a:lnTo>
                  <a:lnTo>
                    <a:pt x="289559" y="136398"/>
                  </a:lnTo>
                  <a:lnTo>
                    <a:pt x="282183" y="93293"/>
                  </a:lnTo>
                  <a:lnTo>
                    <a:pt x="261640" y="55851"/>
                  </a:lnTo>
                  <a:lnTo>
                    <a:pt x="230306" y="26322"/>
                  </a:lnTo>
                  <a:lnTo>
                    <a:pt x="190560" y="6955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EABC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856" y="3076943"/>
              <a:ext cx="403898" cy="38710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31292" y="3116580"/>
              <a:ext cx="289560" cy="274320"/>
            </a:xfrm>
            <a:custGeom>
              <a:avLst/>
              <a:gdLst/>
              <a:ahLst/>
              <a:cxnLst/>
              <a:rect l="l" t="t" r="r" b="b"/>
              <a:pathLst>
                <a:path w="289559" h="274320">
                  <a:moveTo>
                    <a:pt x="144779" y="0"/>
                  </a:moveTo>
                  <a:lnTo>
                    <a:pt x="99018" y="6998"/>
                  </a:lnTo>
                  <a:lnTo>
                    <a:pt x="59275" y="26481"/>
                  </a:lnTo>
                  <a:lnTo>
                    <a:pt x="27934" y="56180"/>
                  </a:lnTo>
                  <a:lnTo>
                    <a:pt x="7381" y="93829"/>
                  </a:lnTo>
                  <a:lnTo>
                    <a:pt x="0" y="137160"/>
                  </a:lnTo>
                  <a:lnTo>
                    <a:pt x="7381" y="180490"/>
                  </a:lnTo>
                  <a:lnTo>
                    <a:pt x="27934" y="218139"/>
                  </a:lnTo>
                  <a:lnTo>
                    <a:pt x="59275" y="247838"/>
                  </a:lnTo>
                  <a:lnTo>
                    <a:pt x="99018" y="267321"/>
                  </a:lnTo>
                  <a:lnTo>
                    <a:pt x="144779" y="274320"/>
                  </a:lnTo>
                  <a:lnTo>
                    <a:pt x="190541" y="267321"/>
                  </a:lnTo>
                  <a:lnTo>
                    <a:pt x="230284" y="247838"/>
                  </a:lnTo>
                  <a:lnTo>
                    <a:pt x="261625" y="218139"/>
                  </a:lnTo>
                  <a:lnTo>
                    <a:pt x="282178" y="180490"/>
                  </a:lnTo>
                  <a:lnTo>
                    <a:pt x="289559" y="137160"/>
                  </a:lnTo>
                  <a:lnTo>
                    <a:pt x="282178" y="93829"/>
                  </a:lnTo>
                  <a:lnTo>
                    <a:pt x="261625" y="56180"/>
                  </a:lnTo>
                  <a:lnTo>
                    <a:pt x="230284" y="26481"/>
                  </a:lnTo>
                  <a:lnTo>
                    <a:pt x="190541" y="6998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ABC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8" name="object 2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344" y="1985887"/>
            <a:ext cx="610283" cy="581978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00887" y="1209801"/>
            <a:ext cx="86575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latin typeface="Microsoft Sans Serif"/>
                <a:cs typeface="Microsoft Sans Serif"/>
              </a:rPr>
              <a:t>Предлагаем</a:t>
            </a:r>
            <a:r>
              <a:rPr sz="1400" spc="-5" dirty="0">
                <a:latin typeface="Microsoft Sans Serif"/>
                <a:cs typeface="Microsoft Sans Serif"/>
              </a:rPr>
              <a:t> Вашему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вниманию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издание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«Бюджет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для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граждан»,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котором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кратко</a:t>
            </a:r>
            <a:r>
              <a:rPr sz="1400" dirty="0">
                <a:latin typeface="Microsoft Sans Serif"/>
                <a:cs typeface="Microsoft Sans Serif"/>
              </a:rPr>
              <a:t> и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доступно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отражены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основные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положения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отчета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об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исполнении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бюджета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муниципального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образования </a:t>
            </a:r>
            <a:r>
              <a:rPr sz="1400" spc="-30" dirty="0">
                <a:latin typeface="Microsoft Sans Serif"/>
                <a:cs typeface="Microsoft Sans Serif"/>
              </a:rPr>
              <a:t>за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latin typeface="Microsoft Sans Serif"/>
                <a:cs typeface="Microsoft Sans Serif"/>
              </a:rPr>
              <a:t>3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год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69204" y="5170678"/>
            <a:ext cx="41700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icrosoft Sans Serif"/>
                <a:cs typeface="Microsoft Sans Serif"/>
              </a:rPr>
              <a:t>Официальный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сайт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lang="ru-RU" sz="1400" spc="-15" dirty="0">
                <a:latin typeface="Microsoft Sans Serif"/>
                <a:cs typeface="Microsoft Sans Serif"/>
              </a:rPr>
              <a:t>Черемховского районного муниципального образования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сети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Интернет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69204" y="5805952"/>
            <a:ext cx="236849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2E5496"/>
                  </a:solidFill>
                </a:uFill>
                <a:latin typeface="Microsoft Sans Serif"/>
                <a:cs typeface="Microsoft Sans Serif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</a:t>
            </a:r>
            <a:r>
              <a:rPr lang="en-US" sz="1400" u="sng" spc="-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2E5496"/>
                  </a:solidFill>
                </a:uFill>
                <a:latin typeface="Microsoft Sans Serif"/>
                <a:cs typeface="Microsoft Sans Serif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//cherraion.ru/</a:t>
            </a:r>
            <a:endParaRPr sz="1400" dirty="0">
              <a:solidFill>
                <a:schemeClr val="accent1">
                  <a:lumMod val="75000"/>
                </a:schemeClr>
              </a:solidFill>
              <a:latin typeface="Microsoft Sans Serif"/>
              <a:cs typeface="Microsoft Sans Serif"/>
            </a:endParaRPr>
          </a:p>
        </p:txBody>
      </p:sp>
      <p:pic>
        <p:nvPicPr>
          <p:cNvPr id="32" name="object 32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298" y="5515646"/>
            <a:ext cx="560471" cy="52672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5516879"/>
            <a:ext cx="868679" cy="690371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9418573" y="6397049"/>
            <a:ext cx="2032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40"/>
                </a:lnSpc>
              </a:pPr>
              <a:t>3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840" y="395478"/>
            <a:ext cx="43851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Развитие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образования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</a:t>
            </a:r>
            <a:r>
              <a:rPr lang="ru-RU" sz="1800" b="1" dirty="0">
                <a:latin typeface="Arial"/>
                <a:cs typeface="Arial"/>
              </a:rPr>
              <a:t>тыс.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рублей)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62600" y="2005583"/>
            <a:ext cx="4079875" cy="340360"/>
          </a:xfrm>
          <a:custGeom>
            <a:avLst/>
            <a:gdLst/>
            <a:ahLst/>
            <a:cxnLst/>
            <a:rect l="l" t="t" r="r" b="b"/>
            <a:pathLst>
              <a:path w="4079875" h="340360">
                <a:moveTo>
                  <a:pt x="4023105" y="0"/>
                </a:moveTo>
                <a:lnTo>
                  <a:pt x="56641" y="0"/>
                </a:lnTo>
                <a:lnTo>
                  <a:pt x="34611" y="4456"/>
                </a:lnTo>
                <a:lnTo>
                  <a:pt x="16605" y="16605"/>
                </a:lnTo>
                <a:lnTo>
                  <a:pt x="4456" y="34611"/>
                </a:lnTo>
                <a:lnTo>
                  <a:pt x="0" y="56641"/>
                </a:lnTo>
                <a:lnTo>
                  <a:pt x="0" y="283210"/>
                </a:lnTo>
                <a:lnTo>
                  <a:pt x="4456" y="305240"/>
                </a:lnTo>
                <a:lnTo>
                  <a:pt x="16605" y="323246"/>
                </a:lnTo>
                <a:lnTo>
                  <a:pt x="34611" y="335395"/>
                </a:lnTo>
                <a:lnTo>
                  <a:pt x="56641" y="339851"/>
                </a:lnTo>
                <a:lnTo>
                  <a:pt x="4023105" y="339851"/>
                </a:lnTo>
                <a:lnTo>
                  <a:pt x="4045136" y="335395"/>
                </a:lnTo>
                <a:lnTo>
                  <a:pt x="4063142" y="323246"/>
                </a:lnTo>
                <a:lnTo>
                  <a:pt x="4075291" y="305240"/>
                </a:lnTo>
                <a:lnTo>
                  <a:pt x="4079748" y="283210"/>
                </a:lnTo>
                <a:lnTo>
                  <a:pt x="4079748" y="56641"/>
                </a:lnTo>
                <a:lnTo>
                  <a:pt x="4075291" y="34611"/>
                </a:lnTo>
                <a:lnTo>
                  <a:pt x="4063142" y="16605"/>
                </a:lnTo>
                <a:lnTo>
                  <a:pt x="4045136" y="4456"/>
                </a:lnTo>
                <a:lnTo>
                  <a:pt x="4023105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5867780" y="2048967"/>
            <a:ext cx="346900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Расходы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источникам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финансирования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16051" y="1133855"/>
            <a:ext cx="2847340" cy="562610"/>
          </a:xfrm>
          <a:custGeom>
            <a:avLst/>
            <a:gdLst/>
            <a:ahLst/>
            <a:cxnLst/>
            <a:rect l="l" t="t" r="r" b="b"/>
            <a:pathLst>
              <a:path w="2847340" h="562610">
                <a:moveTo>
                  <a:pt x="2565654" y="0"/>
                </a:moveTo>
                <a:lnTo>
                  <a:pt x="0" y="0"/>
                </a:lnTo>
                <a:lnTo>
                  <a:pt x="0" y="562356"/>
                </a:lnTo>
                <a:lnTo>
                  <a:pt x="2565654" y="562356"/>
                </a:lnTo>
                <a:lnTo>
                  <a:pt x="2846832" y="281178"/>
                </a:lnTo>
                <a:lnTo>
                  <a:pt x="2565654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635304" y="1161414"/>
            <a:ext cx="23139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2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Общий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объем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расходов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реализацию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программы: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75432" y="1133855"/>
            <a:ext cx="2342515" cy="562610"/>
          </a:xfrm>
          <a:custGeom>
            <a:avLst/>
            <a:gdLst/>
            <a:ahLst/>
            <a:cxnLst/>
            <a:rect l="l" t="t" r="r" b="b"/>
            <a:pathLst>
              <a:path w="2342515" h="562610">
                <a:moveTo>
                  <a:pt x="2061209" y="0"/>
                </a:moveTo>
                <a:lnTo>
                  <a:pt x="0" y="0"/>
                </a:lnTo>
                <a:lnTo>
                  <a:pt x="281178" y="281178"/>
                </a:lnTo>
                <a:lnTo>
                  <a:pt x="0" y="562356"/>
                </a:lnTo>
                <a:lnTo>
                  <a:pt x="2061209" y="562356"/>
                </a:lnTo>
                <a:lnTo>
                  <a:pt x="2342388" y="281178"/>
                </a:lnTo>
                <a:lnTo>
                  <a:pt x="2061209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3767263" y="1182438"/>
            <a:ext cx="1670814" cy="457176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endParaRPr lang="ru-RU" sz="1400" spc="370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1 105 156,6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18176" y="1146047"/>
            <a:ext cx="2342515" cy="542925"/>
          </a:xfrm>
          <a:custGeom>
            <a:avLst/>
            <a:gdLst/>
            <a:ahLst/>
            <a:cxnLst/>
            <a:rect l="l" t="t" r="r" b="b"/>
            <a:pathLst>
              <a:path w="2342515" h="542925">
                <a:moveTo>
                  <a:pt x="2071116" y="0"/>
                </a:moveTo>
                <a:lnTo>
                  <a:pt x="0" y="0"/>
                </a:lnTo>
                <a:lnTo>
                  <a:pt x="271272" y="271272"/>
                </a:lnTo>
                <a:lnTo>
                  <a:pt x="0" y="542543"/>
                </a:lnTo>
                <a:lnTo>
                  <a:pt x="2071116" y="542543"/>
                </a:lnTo>
                <a:lnTo>
                  <a:pt x="2342388" y="271272"/>
                </a:lnTo>
                <a:lnTo>
                  <a:pt x="2071116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5922772" y="1191815"/>
            <a:ext cx="1597660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ru-RU" sz="1400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1 316 947,6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377683" y="1132332"/>
            <a:ext cx="2270760" cy="562610"/>
          </a:xfrm>
          <a:custGeom>
            <a:avLst/>
            <a:gdLst/>
            <a:ahLst/>
            <a:cxnLst/>
            <a:rect l="l" t="t" r="r" b="b"/>
            <a:pathLst>
              <a:path w="2270759" h="562610">
                <a:moveTo>
                  <a:pt x="1989582" y="0"/>
                </a:moveTo>
                <a:lnTo>
                  <a:pt x="0" y="0"/>
                </a:lnTo>
                <a:lnTo>
                  <a:pt x="281177" y="281177"/>
                </a:lnTo>
                <a:lnTo>
                  <a:pt x="0" y="562355"/>
                </a:lnTo>
                <a:lnTo>
                  <a:pt x="1989582" y="562355"/>
                </a:lnTo>
                <a:lnTo>
                  <a:pt x="2270760" y="281177"/>
                </a:lnTo>
                <a:lnTo>
                  <a:pt x="1989582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7991162" y="1167999"/>
            <a:ext cx="1597660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endParaRPr lang="ru-RU" sz="1400" spc="-3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1 321 434 ,7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16051" y="1962911"/>
            <a:ext cx="4101465" cy="817244"/>
          </a:xfrm>
          <a:custGeom>
            <a:avLst/>
            <a:gdLst/>
            <a:ahLst/>
            <a:cxnLst/>
            <a:rect l="l" t="t" r="r" b="b"/>
            <a:pathLst>
              <a:path w="4101465" h="817244">
                <a:moveTo>
                  <a:pt x="3964940" y="0"/>
                </a:moveTo>
                <a:lnTo>
                  <a:pt x="136144" y="0"/>
                </a:lnTo>
                <a:lnTo>
                  <a:pt x="93114" y="6941"/>
                </a:lnTo>
                <a:lnTo>
                  <a:pt x="55741" y="26269"/>
                </a:lnTo>
                <a:lnTo>
                  <a:pt x="26269" y="55741"/>
                </a:lnTo>
                <a:lnTo>
                  <a:pt x="6941" y="93114"/>
                </a:lnTo>
                <a:lnTo>
                  <a:pt x="0" y="136143"/>
                </a:lnTo>
                <a:lnTo>
                  <a:pt x="0" y="680720"/>
                </a:lnTo>
                <a:lnTo>
                  <a:pt x="6941" y="723749"/>
                </a:lnTo>
                <a:lnTo>
                  <a:pt x="26269" y="761122"/>
                </a:lnTo>
                <a:lnTo>
                  <a:pt x="55741" y="790594"/>
                </a:lnTo>
                <a:lnTo>
                  <a:pt x="93114" y="809922"/>
                </a:lnTo>
                <a:lnTo>
                  <a:pt x="136144" y="816863"/>
                </a:lnTo>
                <a:lnTo>
                  <a:pt x="3964940" y="816863"/>
                </a:lnTo>
                <a:lnTo>
                  <a:pt x="4007969" y="809922"/>
                </a:lnTo>
                <a:lnTo>
                  <a:pt x="4045342" y="790594"/>
                </a:lnTo>
                <a:lnTo>
                  <a:pt x="4074814" y="761122"/>
                </a:lnTo>
                <a:lnTo>
                  <a:pt x="4094142" y="723749"/>
                </a:lnTo>
                <a:lnTo>
                  <a:pt x="4101084" y="680720"/>
                </a:lnTo>
                <a:lnTo>
                  <a:pt x="4101084" y="136143"/>
                </a:lnTo>
                <a:lnTo>
                  <a:pt x="4094142" y="93114"/>
                </a:lnTo>
                <a:lnTo>
                  <a:pt x="4074814" y="55741"/>
                </a:lnTo>
                <a:lnTo>
                  <a:pt x="4045342" y="26269"/>
                </a:lnTo>
                <a:lnTo>
                  <a:pt x="4007969" y="6941"/>
                </a:lnTo>
                <a:lnTo>
                  <a:pt x="3964940" y="0"/>
                </a:lnTo>
                <a:close/>
              </a:path>
            </a:pathLst>
          </a:custGeom>
          <a:solidFill>
            <a:srgbClr val="EB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534720" y="2033397"/>
            <a:ext cx="247015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Sans Serif"/>
                <a:cs typeface="Microsoft Sans Serif"/>
              </a:rPr>
              <a:t>Муниципальные </a:t>
            </a:r>
            <a:r>
              <a:rPr sz="1400" spc="-15" dirty="0">
                <a:latin typeface="Microsoft Sans Serif"/>
                <a:cs typeface="Microsoft Sans Serif"/>
              </a:rPr>
              <a:t>учреждения,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предоставляющие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услуги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сфере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образования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319653" y="1996820"/>
            <a:ext cx="1179195" cy="734060"/>
            <a:chOff x="3319653" y="1996820"/>
            <a:chExt cx="1179195" cy="734060"/>
          </a:xfrm>
        </p:grpSpPr>
        <p:sp>
          <p:nvSpPr>
            <p:cNvPr id="40" name="object 40"/>
            <p:cNvSpPr/>
            <p:nvPr/>
          </p:nvSpPr>
          <p:spPr>
            <a:xfrm>
              <a:off x="3329178" y="2006345"/>
              <a:ext cx="1160145" cy="715010"/>
            </a:xfrm>
            <a:custGeom>
              <a:avLst/>
              <a:gdLst/>
              <a:ahLst/>
              <a:cxnLst/>
              <a:rect l="l" t="t" r="r" b="b"/>
              <a:pathLst>
                <a:path w="1160145" h="715010">
                  <a:moveTo>
                    <a:pt x="1040638" y="0"/>
                  </a:moveTo>
                  <a:lnTo>
                    <a:pt x="119125" y="0"/>
                  </a:lnTo>
                  <a:lnTo>
                    <a:pt x="72759" y="9362"/>
                  </a:lnTo>
                  <a:lnTo>
                    <a:pt x="34893" y="34893"/>
                  </a:lnTo>
                  <a:lnTo>
                    <a:pt x="9362" y="72759"/>
                  </a:lnTo>
                  <a:lnTo>
                    <a:pt x="0" y="119125"/>
                  </a:lnTo>
                  <a:lnTo>
                    <a:pt x="0" y="595629"/>
                  </a:lnTo>
                  <a:lnTo>
                    <a:pt x="9362" y="641996"/>
                  </a:lnTo>
                  <a:lnTo>
                    <a:pt x="34893" y="679862"/>
                  </a:lnTo>
                  <a:lnTo>
                    <a:pt x="72759" y="705393"/>
                  </a:lnTo>
                  <a:lnTo>
                    <a:pt x="119125" y="714755"/>
                  </a:lnTo>
                  <a:lnTo>
                    <a:pt x="1040638" y="714755"/>
                  </a:lnTo>
                  <a:lnTo>
                    <a:pt x="1087004" y="705393"/>
                  </a:lnTo>
                  <a:lnTo>
                    <a:pt x="1124870" y="679862"/>
                  </a:lnTo>
                  <a:lnTo>
                    <a:pt x="1150401" y="641996"/>
                  </a:lnTo>
                  <a:lnTo>
                    <a:pt x="1159764" y="595629"/>
                  </a:lnTo>
                  <a:lnTo>
                    <a:pt x="1159764" y="119125"/>
                  </a:lnTo>
                  <a:lnTo>
                    <a:pt x="1150401" y="72759"/>
                  </a:lnTo>
                  <a:lnTo>
                    <a:pt x="1124870" y="34893"/>
                  </a:lnTo>
                  <a:lnTo>
                    <a:pt x="1087004" y="9362"/>
                  </a:lnTo>
                  <a:lnTo>
                    <a:pt x="1040638" y="0"/>
                  </a:lnTo>
                  <a:close/>
                </a:path>
              </a:pathLst>
            </a:custGeom>
            <a:solidFill>
              <a:srgbClr val="93819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3329178" y="2006345"/>
              <a:ext cx="1160145" cy="715010"/>
            </a:xfrm>
            <a:custGeom>
              <a:avLst/>
              <a:gdLst/>
              <a:ahLst/>
              <a:cxnLst/>
              <a:rect l="l" t="t" r="r" b="b"/>
              <a:pathLst>
                <a:path w="1160145" h="715010">
                  <a:moveTo>
                    <a:pt x="0" y="119125"/>
                  </a:moveTo>
                  <a:lnTo>
                    <a:pt x="9362" y="72759"/>
                  </a:lnTo>
                  <a:lnTo>
                    <a:pt x="34893" y="34893"/>
                  </a:lnTo>
                  <a:lnTo>
                    <a:pt x="72759" y="9362"/>
                  </a:lnTo>
                  <a:lnTo>
                    <a:pt x="119125" y="0"/>
                  </a:lnTo>
                  <a:lnTo>
                    <a:pt x="1040638" y="0"/>
                  </a:lnTo>
                  <a:lnTo>
                    <a:pt x="1087004" y="9362"/>
                  </a:lnTo>
                  <a:lnTo>
                    <a:pt x="1124870" y="34893"/>
                  </a:lnTo>
                  <a:lnTo>
                    <a:pt x="1150401" y="72759"/>
                  </a:lnTo>
                  <a:lnTo>
                    <a:pt x="1159764" y="119125"/>
                  </a:lnTo>
                  <a:lnTo>
                    <a:pt x="1159764" y="595629"/>
                  </a:lnTo>
                  <a:lnTo>
                    <a:pt x="1150401" y="641996"/>
                  </a:lnTo>
                  <a:lnTo>
                    <a:pt x="1124870" y="679862"/>
                  </a:lnTo>
                  <a:lnTo>
                    <a:pt x="1087004" y="705393"/>
                  </a:lnTo>
                  <a:lnTo>
                    <a:pt x="1040638" y="714755"/>
                  </a:lnTo>
                  <a:lnTo>
                    <a:pt x="119125" y="714755"/>
                  </a:lnTo>
                  <a:lnTo>
                    <a:pt x="72759" y="705393"/>
                  </a:lnTo>
                  <a:lnTo>
                    <a:pt x="34893" y="679862"/>
                  </a:lnTo>
                  <a:lnTo>
                    <a:pt x="9362" y="641996"/>
                  </a:lnTo>
                  <a:lnTo>
                    <a:pt x="0" y="595629"/>
                  </a:lnTo>
                  <a:lnTo>
                    <a:pt x="0" y="11912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468370" y="2068829"/>
            <a:ext cx="87884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50</a:t>
            </a:r>
            <a:endParaRPr sz="24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учреждений</a:t>
            </a: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56615" y="3012935"/>
            <a:ext cx="4194175" cy="1207135"/>
            <a:chOff x="356615" y="3012935"/>
            <a:chExt cx="4194175" cy="1207135"/>
          </a:xfrm>
        </p:grpSpPr>
        <p:pic>
          <p:nvPicPr>
            <p:cNvPr id="44" name="object 4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836" y="3317657"/>
              <a:ext cx="4178847" cy="8916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5" y="3317760"/>
              <a:ext cx="3563112" cy="90219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16051" y="3314699"/>
              <a:ext cx="4095115" cy="817244"/>
            </a:xfrm>
            <a:custGeom>
              <a:avLst/>
              <a:gdLst/>
              <a:ahLst/>
              <a:cxnLst/>
              <a:rect l="l" t="t" r="r" b="b"/>
              <a:pathLst>
                <a:path w="4095115" h="817245">
                  <a:moveTo>
                    <a:pt x="3958844" y="0"/>
                  </a:moveTo>
                  <a:lnTo>
                    <a:pt x="136144" y="0"/>
                  </a:lnTo>
                  <a:lnTo>
                    <a:pt x="93114" y="6941"/>
                  </a:lnTo>
                  <a:lnTo>
                    <a:pt x="55741" y="26269"/>
                  </a:lnTo>
                  <a:lnTo>
                    <a:pt x="26269" y="55741"/>
                  </a:lnTo>
                  <a:lnTo>
                    <a:pt x="6941" y="93114"/>
                  </a:lnTo>
                  <a:lnTo>
                    <a:pt x="0" y="136144"/>
                  </a:lnTo>
                  <a:lnTo>
                    <a:pt x="0" y="680719"/>
                  </a:lnTo>
                  <a:lnTo>
                    <a:pt x="6941" y="723749"/>
                  </a:lnTo>
                  <a:lnTo>
                    <a:pt x="26269" y="761122"/>
                  </a:lnTo>
                  <a:lnTo>
                    <a:pt x="55741" y="790594"/>
                  </a:lnTo>
                  <a:lnTo>
                    <a:pt x="93114" y="809922"/>
                  </a:lnTo>
                  <a:lnTo>
                    <a:pt x="136144" y="816863"/>
                  </a:lnTo>
                  <a:lnTo>
                    <a:pt x="3958844" y="816863"/>
                  </a:lnTo>
                  <a:lnTo>
                    <a:pt x="4001873" y="809922"/>
                  </a:lnTo>
                  <a:lnTo>
                    <a:pt x="4039246" y="790594"/>
                  </a:lnTo>
                  <a:lnTo>
                    <a:pt x="4068718" y="761122"/>
                  </a:lnTo>
                  <a:lnTo>
                    <a:pt x="4088046" y="723749"/>
                  </a:lnTo>
                  <a:lnTo>
                    <a:pt x="4094988" y="680719"/>
                  </a:lnTo>
                  <a:lnTo>
                    <a:pt x="4094988" y="136144"/>
                  </a:lnTo>
                  <a:lnTo>
                    <a:pt x="4088046" y="93114"/>
                  </a:lnTo>
                  <a:lnTo>
                    <a:pt x="4068718" y="55741"/>
                  </a:lnTo>
                  <a:lnTo>
                    <a:pt x="4039246" y="26269"/>
                  </a:lnTo>
                  <a:lnTo>
                    <a:pt x="4001873" y="6941"/>
                  </a:lnTo>
                  <a:lnTo>
                    <a:pt x="3958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7" name="object 4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5" y="3012935"/>
              <a:ext cx="4171188" cy="46026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536" y="3023577"/>
              <a:ext cx="2458212" cy="47552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16051" y="3034283"/>
              <a:ext cx="4057015" cy="346075"/>
            </a:xfrm>
            <a:custGeom>
              <a:avLst/>
              <a:gdLst/>
              <a:ahLst/>
              <a:cxnLst/>
              <a:rect l="l" t="t" r="r" b="b"/>
              <a:pathLst>
                <a:path w="4057015" h="346075">
                  <a:moveTo>
                    <a:pt x="3999230" y="0"/>
                  </a:moveTo>
                  <a:lnTo>
                    <a:pt x="57657" y="0"/>
                  </a:lnTo>
                  <a:lnTo>
                    <a:pt x="35216" y="4526"/>
                  </a:lnTo>
                  <a:lnTo>
                    <a:pt x="16889" y="16875"/>
                  </a:lnTo>
                  <a:lnTo>
                    <a:pt x="4531" y="35200"/>
                  </a:lnTo>
                  <a:lnTo>
                    <a:pt x="0" y="57657"/>
                  </a:lnTo>
                  <a:lnTo>
                    <a:pt x="0" y="288289"/>
                  </a:lnTo>
                  <a:lnTo>
                    <a:pt x="4531" y="310747"/>
                  </a:lnTo>
                  <a:lnTo>
                    <a:pt x="16889" y="329072"/>
                  </a:lnTo>
                  <a:lnTo>
                    <a:pt x="35216" y="341421"/>
                  </a:lnTo>
                  <a:lnTo>
                    <a:pt x="57657" y="345948"/>
                  </a:lnTo>
                  <a:lnTo>
                    <a:pt x="3999230" y="345948"/>
                  </a:lnTo>
                  <a:lnTo>
                    <a:pt x="4021687" y="341421"/>
                  </a:lnTo>
                  <a:lnTo>
                    <a:pt x="4040012" y="329072"/>
                  </a:lnTo>
                  <a:lnTo>
                    <a:pt x="4052361" y="310747"/>
                  </a:lnTo>
                  <a:lnTo>
                    <a:pt x="4056888" y="288289"/>
                  </a:lnTo>
                  <a:lnTo>
                    <a:pt x="4056888" y="57657"/>
                  </a:lnTo>
                  <a:lnTo>
                    <a:pt x="4052361" y="35200"/>
                  </a:lnTo>
                  <a:lnTo>
                    <a:pt x="4040012" y="16875"/>
                  </a:lnTo>
                  <a:lnTo>
                    <a:pt x="4021687" y="4526"/>
                  </a:lnTo>
                  <a:lnTo>
                    <a:pt x="3999230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416051" y="3034283"/>
              <a:ext cx="4057015" cy="346075"/>
            </a:xfrm>
            <a:custGeom>
              <a:avLst/>
              <a:gdLst/>
              <a:ahLst/>
              <a:cxnLst/>
              <a:rect l="l" t="t" r="r" b="b"/>
              <a:pathLst>
                <a:path w="4057015" h="346075">
                  <a:moveTo>
                    <a:pt x="0" y="57657"/>
                  </a:moveTo>
                  <a:lnTo>
                    <a:pt x="4531" y="35200"/>
                  </a:lnTo>
                  <a:lnTo>
                    <a:pt x="16889" y="16875"/>
                  </a:lnTo>
                  <a:lnTo>
                    <a:pt x="35216" y="4526"/>
                  </a:lnTo>
                  <a:lnTo>
                    <a:pt x="57657" y="0"/>
                  </a:lnTo>
                  <a:lnTo>
                    <a:pt x="3999230" y="0"/>
                  </a:lnTo>
                  <a:lnTo>
                    <a:pt x="4021687" y="4526"/>
                  </a:lnTo>
                  <a:lnTo>
                    <a:pt x="4040012" y="16875"/>
                  </a:lnTo>
                  <a:lnTo>
                    <a:pt x="4052361" y="35200"/>
                  </a:lnTo>
                  <a:lnTo>
                    <a:pt x="4056888" y="57657"/>
                  </a:lnTo>
                  <a:lnTo>
                    <a:pt x="4056888" y="288289"/>
                  </a:lnTo>
                  <a:lnTo>
                    <a:pt x="4052361" y="310747"/>
                  </a:lnTo>
                  <a:lnTo>
                    <a:pt x="4040012" y="329072"/>
                  </a:lnTo>
                  <a:lnTo>
                    <a:pt x="4021687" y="341421"/>
                  </a:lnTo>
                  <a:lnTo>
                    <a:pt x="3999230" y="345948"/>
                  </a:lnTo>
                  <a:lnTo>
                    <a:pt x="57657" y="345948"/>
                  </a:lnTo>
                  <a:lnTo>
                    <a:pt x="35216" y="341421"/>
                  </a:lnTo>
                  <a:lnTo>
                    <a:pt x="16889" y="329072"/>
                  </a:lnTo>
                  <a:lnTo>
                    <a:pt x="4531" y="310747"/>
                  </a:lnTo>
                  <a:lnTo>
                    <a:pt x="0" y="288289"/>
                  </a:lnTo>
                  <a:lnTo>
                    <a:pt x="0" y="5765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43941" y="3024536"/>
            <a:ext cx="3258820" cy="684162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695"/>
              </a:spcBef>
            </a:pPr>
            <a:r>
              <a:rPr sz="1400" spc="-30" dirty="0">
                <a:latin typeface="Microsoft Sans Serif"/>
                <a:cs typeface="Microsoft Sans Serif"/>
              </a:rPr>
              <a:t>Дошкольное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образование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ru-RU" sz="1800" spc="-5" dirty="0">
                <a:solidFill>
                  <a:srgbClr val="372D39"/>
                </a:solidFill>
                <a:latin typeface="Microsoft Sans Serif"/>
                <a:cs typeface="Microsoft Sans Serif"/>
              </a:rPr>
              <a:t>                 26</a:t>
            </a:r>
            <a:r>
              <a:rPr sz="1800" spc="-150" dirty="0">
                <a:solidFill>
                  <a:srgbClr val="372D39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</a:t>
            </a:r>
            <a:r>
              <a:rPr sz="1200" spc="-35" dirty="0">
                <a:latin typeface="Microsoft Sans Serif"/>
                <a:cs typeface="Microsoft Sans Serif"/>
              </a:rPr>
              <a:t>е</a:t>
            </a:r>
            <a:r>
              <a:rPr sz="1200" spc="-10" dirty="0">
                <a:latin typeface="Microsoft Sans Serif"/>
                <a:cs typeface="Microsoft Sans Serif"/>
              </a:rPr>
              <a:t>т</a:t>
            </a:r>
            <a:r>
              <a:rPr sz="1200" spc="-30" dirty="0">
                <a:latin typeface="Microsoft Sans Serif"/>
                <a:cs typeface="Microsoft Sans Serif"/>
              </a:rPr>
              <a:t>ски</a:t>
            </a:r>
            <a:r>
              <a:rPr sz="1200" dirty="0">
                <a:latin typeface="Microsoft Sans Serif"/>
                <a:cs typeface="Microsoft Sans Serif"/>
              </a:rPr>
              <a:t>х с</a:t>
            </a:r>
            <a:r>
              <a:rPr sz="1200" spc="5" dirty="0">
                <a:latin typeface="Microsoft Sans Serif"/>
                <a:cs typeface="Microsoft Sans Serif"/>
              </a:rPr>
              <a:t>а</a:t>
            </a:r>
            <a:r>
              <a:rPr sz="1200" spc="-5" dirty="0">
                <a:latin typeface="Microsoft Sans Serif"/>
                <a:cs typeface="Microsoft Sans Serif"/>
              </a:rPr>
              <a:t>д</a:t>
            </a:r>
            <a:r>
              <a:rPr sz="1200" dirty="0">
                <a:latin typeface="Microsoft Sans Serif"/>
                <a:cs typeface="Microsoft Sans Serif"/>
              </a:rPr>
              <a:t>ов</a:t>
            </a:r>
          </a:p>
        </p:txBody>
      </p:sp>
      <p:grpSp>
        <p:nvGrpSpPr>
          <p:cNvPr id="52" name="object 52"/>
          <p:cNvGrpSpPr/>
          <p:nvPr/>
        </p:nvGrpSpPr>
        <p:grpSpPr>
          <a:xfrm>
            <a:off x="348995" y="4311357"/>
            <a:ext cx="4185285" cy="1122045"/>
            <a:chOff x="348995" y="4311357"/>
            <a:chExt cx="4185285" cy="1122045"/>
          </a:xfrm>
        </p:grpSpPr>
        <p:pic>
          <p:nvPicPr>
            <p:cNvPr id="53" name="object 5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845" y="4583998"/>
              <a:ext cx="4155968" cy="73332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995" y="4576584"/>
              <a:ext cx="1190256" cy="85647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16051" y="4581143"/>
              <a:ext cx="4072254" cy="658495"/>
            </a:xfrm>
            <a:custGeom>
              <a:avLst/>
              <a:gdLst/>
              <a:ahLst/>
              <a:cxnLst/>
              <a:rect l="l" t="t" r="r" b="b"/>
              <a:pathLst>
                <a:path w="4072254" h="658495">
                  <a:moveTo>
                    <a:pt x="3962400" y="0"/>
                  </a:moveTo>
                  <a:lnTo>
                    <a:pt x="109728" y="0"/>
                  </a:lnTo>
                  <a:lnTo>
                    <a:pt x="67015" y="8626"/>
                  </a:lnTo>
                  <a:lnTo>
                    <a:pt x="32137" y="32146"/>
                  </a:lnTo>
                  <a:lnTo>
                    <a:pt x="8622" y="67026"/>
                  </a:lnTo>
                  <a:lnTo>
                    <a:pt x="0" y="109727"/>
                  </a:lnTo>
                  <a:lnTo>
                    <a:pt x="0" y="548639"/>
                  </a:lnTo>
                  <a:lnTo>
                    <a:pt x="8622" y="591341"/>
                  </a:lnTo>
                  <a:lnTo>
                    <a:pt x="32137" y="626221"/>
                  </a:lnTo>
                  <a:lnTo>
                    <a:pt x="67015" y="649741"/>
                  </a:lnTo>
                  <a:lnTo>
                    <a:pt x="109728" y="658367"/>
                  </a:lnTo>
                  <a:lnTo>
                    <a:pt x="3962400" y="658367"/>
                  </a:lnTo>
                  <a:lnTo>
                    <a:pt x="4005101" y="649741"/>
                  </a:lnTo>
                  <a:lnTo>
                    <a:pt x="4039981" y="626221"/>
                  </a:lnTo>
                  <a:lnTo>
                    <a:pt x="4063501" y="591341"/>
                  </a:lnTo>
                  <a:lnTo>
                    <a:pt x="4072128" y="548639"/>
                  </a:lnTo>
                  <a:lnTo>
                    <a:pt x="4072128" y="109727"/>
                  </a:lnTo>
                  <a:lnTo>
                    <a:pt x="4063501" y="67026"/>
                  </a:lnTo>
                  <a:lnTo>
                    <a:pt x="4039981" y="32146"/>
                  </a:lnTo>
                  <a:lnTo>
                    <a:pt x="4005101" y="8626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6" name="object 56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5" y="4315955"/>
              <a:ext cx="4177284" cy="43282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011" y="4311357"/>
              <a:ext cx="2010156" cy="47552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16051" y="4337303"/>
              <a:ext cx="4063365" cy="318770"/>
            </a:xfrm>
            <a:custGeom>
              <a:avLst/>
              <a:gdLst/>
              <a:ahLst/>
              <a:cxnLst/>
              <a:rect l="l" t="t" r="r" b="b"/>
              <a:pathLst>
                <a:path w="4063365" h="318770">
                  <a:moveTo>
                    <a:pt x="4009898" y="0"/>
                  </a:moveTo>
                  <a:lnTo>
                    <a:pt x="53086" y="0"/>
                  </a:lnTo>
                  <a:lnTo>
                    <a:pt x="32425" y="4169"/>
                  </a:lnTo>
                  <a:lnTo>
                    <a:pt x="15551" y="15541"/>
                  </a:lnTo>
                  <a:lnTo>
                    <a:pt x="4172" y="32414"/>
                  </a:lnTo>
                  <a:lnTo>
                    <a:pt x="0" y="53086"/>
                  </a:lnTo>
                  <a:lnTo>
                    <a:pt x="0" y="265430"/>
                  </a:lnTo>
                  <a:lnTo>
                    <a:pt x="4172" y="286101"/>
                  </a:lnTo>
                  <a:lnTo>
                    <a:pt x="15551" y="302974"/>
                  </a:lnTo>
                  <a:lnTo>
                    <a:pt x="32425" y="314346"/>
                  </a:lnTo>
                  <a:lnTo>
                    <a:pt x="53086" y="318516"/>
                  </a:lnTo>
                  <a:lnTo>
                    <a:pt x="4009898" y="318516"/>
                  </a:lnTo>
                  <a:lnTo>
                    <a:pt x="4030569" y="314346"/>
                  </a:lnTo>
                  <a:lnTo>
                    <a:pt x="4047442" y="302974"/>
                  </a:lnTo>
                  <a:lnTo>
                    <a:pt x="4058814" y="286101"/>
                  </a:lnTo>
                  <a:lnTo>
                    <a:pt x="4062984" y="265430"/>
                  </a:lnTo>
                  <a:lnTo>
                    <a:pt x="4062984" y="53086"/>
                  </a:lnTo>
                  <a:lnTo>
                    <a:pt x="4058814" y="32414"/>
                  </a:lnTo>
                  <a:lnTo>
                    <a:pt x="4047442" y="15541"/>
                  </a:lnTo>
                  <a:lnTo>
                    <a:pt x="4030569" y="4169"/>
                  </a:lnTo>
                  <a:lnTo>
                    <a:pt x="4009898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416051" y="4337303"/>
              <a:ext cx="4063365" cy="318770"/>
            </a:xfrm>
            <a:custGeom>
              <a:avLst/>
              <a:gdLst/>
              <a:ahLst/>
              <a:cxnLst/>
              <a:rect l="l" t="t" r="r" b="b"/>
              <a:pathLst>
                <a:path w="4063365" h="318770">
                  <a:moveTo>
                    <a:pt x="0" y="53086"/>
                  </a:moveTo>
                  <a:lnTo>
                    <a:pt x="4172" y="32414"/>
                  </a:lnTo>
                  <a:lnTo>
                    <a:pt x="15551" y="15541"/>
                  </a:lnTo>
                  <a:lnTo>
                    <a:pt x="32425" y="4169"/>
                  </a:lnTo>
                  <a:lnTo>
                    <a:pt x="53086" y="0"/>
                  </a:lnTo>
                  <a:lnTo>
                    <a:pt x="4009898" y="0"/>
                  </a:lnTo>
                  <a:lnTo>
                    <a:pt x="4030569" y="4169"/>
                  </a:lnTo>
                  <a:lnTo>
                    <a:pt x="4047442" y="15541"/>
                  </a:lnTo>
                  <a:lnTo>
                    <a:pt x="4058814" y="32414"/>
                  </a:lnTo>
                  <a:lnTo>
                    <a:pt x="4062984" y="53086"/>
                  </a:lnTo>
                  <a:lnTo>
                    <a:pt x="4062984" y="265430"/>
                  </a:lnTo>
                  <a:lnTo>
                    <a:pt x="4058814" y="286101"/>
                  </a:lnTo>
                  <a:lnTo>
                    <a:pt x="4047442" y="302974"/>
                  </a:lnTo>
                  <a:lnTo>
                    <a:pt x="4030569" y="314346"/>
                  </a:lnTo>
                  <a:lnTo>
                    <a:pt x="4009898" y="318516"/>
                  </a:lnTo>
                  <a:lnTo>
                    <a:pt x="53086" y="318516"/>
                  </a:lnTo>
                  <a:lnTo>
                    <a:pt x="32425" y="314346"/>
                  </a:lnTo>
                  <a:lnTo>
                    <a:pt x="15551" y="302974"/>
                  </a:lnTo>
                  <a:lnTo>
                    <a:pt x="4172" y="286101"/>
                  </a:lnTo>
                  <a:lnTo>
                    <a:pt x="0" y="265430"/>
                  </a:lnTo>
                  <a:lnTo>
                    <a:pt x="0" y="5308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26795" y="4309912"/>
            <a:ext cx="2249944" cy="80663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509"/>
              </a:spcBef>
            </a:pPr>
            <a:r>
              <a:rPr sz="1400" spc="-5" dirty="0">
                <a:latin typeface="Microsoft Sans Serif"/>
                <a:cs typeface="Microsoft Sans Serif"/>
              </a:rPr>
              <a:t>Общее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образование</a:t>
            </a:r>
            <a:endParaRPr sz="1400" dirty="0">
              <a:latin typeface="Microsoft Sans Serif"/>
              <a:cs typeface="Microsoft Sans Serif"/>
            </a:endParaRPr>
          </a:p>
          <a:p>
            <a:pPr marL="12700" algn="ctr">
              <a:lnSpc>
                <a:spcPct val="100000"/>
              </a:lnSpc>
              <a:spcBef>
                <a:spcPts val="520"/>
              </a:spcBef>
            </a:pPr>
            <a:r>
              <a:rPr lang="ru-RU" sz="1800" dirty="0">
                <a:solidFill>
                  <a:srgbClr val="372D39"/>
                </a:solidFill>
                <a:latin typeface="Microsoft Sans Serif"/>
                <a:cs typeface="Microsoft Sans Serif"/>
              </a:rPr>
              <a:t>                 22</a:t>
            </a:r>
            <a:r>
              <a:rPr sz="1800" spc="-150" dirty="0">
                <a:solidFill>
                  <a:srgbClr val="372D39"/>
                </a:solidFill>
                <a:latin typeface="Microsoft Sans Serif"/>
                <a:cs typeface="Microsoft Sans Serif"/>
              </a:rPr>
              <a:t> </a:t>
            </a:r>
            <a:r>
              <a:rPr sz="1200" spc="-55" dirty="0">
                <a:latin typeface="Microsoft Sans Serif"/>
                <a:cs typeface="Microsoft Sans Serif"/>
              </a:rPr>
              <a:t>ш</a:t>
            </a:r>
            <a:r>
              <a:rPr sz="1200" spc="-20" dirty="0">
                <a:latin typeface="Microsoft Sans Serif"/>
                <a:cs typeface="Microsoft Sans Serif"/>
              </a:rPr>
              <a:t>ко</a:t>
            </a:r>
            <a:r>
              <a:rPr sz="1200" spc="10" dirty="0">
                <a:latin typeface="Microsoft Sans Serif"/>
                <a:cs typeface="Microsoft Sans Serif"/>
              </a:rPr>
              <a:t>л</a:t>
            </a:r>
            <a:r>
              <a:rPr sz="1200" dirty="0">
                <a:latin typeface="Microsoft Sans Serif"/>
                <a:cs typeface="Microsoft Sans Serif"/>
              </a:rPr>
              <a:t>ы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71846" y="5843015"/>
            <a:ext cx="4156075" cy="617855"/>
            <a:chOff x="371846" y="5843015"/>
            <a:chExt cx="4156075" cy="617855"/>
          </a:xfrm>
        </p:grpSpPr>
        <p:pic>
          <p:nvPicPr>
            <p:cNvPr id="62" name="object 6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846" y="5845840"/>
              <a:ext cx="4155968" cy="58710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096" y="5855207"/>
              <a:ext cx="2534412" cy="605053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16052" y="5843015"/>
              <a:ext cx="4072254" cy="512445"/>
            </a:xfrm>
            <a:custGeom>
              <a:avLst/>
              <a:gdLst/>
              <a:ahLst/>
              <a:cxnLst/>
              <a:rect l="l" t="t" r="r" b="b"/>
              <a:pathLst>
                <a:path w="4072254" h="512445">
                  <a:moveTo>
                    <a:pt x="3986784" y="0"/>
                  </a:moveTo>
                  <a:lnTo>
                    <a:pt x="85343" y="0"/>
                  </a:lnTo>
                  <a:lnTo>
                    <a:pt x="52126" y="6707"/>
                  </a:lnTo>
                  <a:lnTo>
                    <a:pt x="24998" y="24998"/>
                  </a:lnTo>
                  <a:lnTo>
                    <a:pt x="6707" y="52126"/>
                  </a:lnTo>
                  <a:lnTo>
                    <a:pt x="0" y="85344"/>
                  </a:lnTo>
                  <a:lnTo>
                    <a:pt x="0" y="426720"/>
                  </a:lnTo>
                  <a:lnTo>
                    <a:pt x="6707" y="459937"/>
                  </a:lnTo>
                  <a:lnTo>
                    <a:pt x="24998" y="487065"/>
                  </a:lnTo>
                  <a:lnTo>
                    <a:pt x="52126" y="505356"/>
                  </a:lnTo>
                  <a:lnTo>
                    <a:pt x="85343" y="512064"/>
                  </a:lnTo>
                  <a:lnTo>
                    <a:pt x="3986784" y="512064"/>
                  </a:lnTo>
                  <a:lnTo>
                    <a:pt x="4019996" y="505356"/>
                  </a:lnTo>
                  <a:lnTo>
                    <a:pt x="4047124" y="487065"/>
                  </a:lnTo>
                  <a:lnTo>
                    <a:pt x="4065418" y="459937"/>
                  </a:lnTo>
                  <a:lnTo>
                    <a:pt x="4072128" y="426720"/>
                  </a:lnTo>
                  <a:lnTo>
                    <a:pt x="4072128" y="85344"/>
                  </a:lnTo>
                  <a:lnTo>
                    <a:pt x="4065418" y="52126"/>
                  </a:lnTo>
                  <a:lnTo>
                    <a:pt x="4047124" y="24998"/>
                  </a:lnTo>
                  <a:lnTo>
                    <a:pt x="4019996" y="6707"/>
                  </a:lnTo>
                  <a:lnTo>
                    <a:pt x="3986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19784" y="5898591"/>
            <a:ext cx="2791867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72D39"/>
                </a:solidFill>
                <a:latin typeface="Microsoft Sans Serif"/>
                <a:cs typeface="Microsoft Sans Serif"/>
              </a:rPr>
              <a:t>Центр </a:t>
            </a:r>
            <a:r>
              <a:rPr lang="ru-RU" sz="1200" spc="-10" dirty="0">
                <a:solidFill>
                  <a:srgbClr val="372D39"/>
                </a:solidFill>
                <a:latin typeface="Microsoft Sans Serif"/>
                <a:cs typeface="Microsoft Sans Serif"/>
              </a:rPr>
              <a:t>развития образования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spc="-35" dirty="0">
                <a:solidFill>
                  <a:srgbClr val="372D39"/>
                </a:solidFill>
                <a:latin typeface="Microsoft Sans Serif"/>
                <a:cs typeface="Microsoft Sans Serif"/>
              </a:rPr>
              <a:t>Детско – юношеская спортивная школа</a:t>
            </a: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56615" y="5405628"/>
            <a:ext cx="4177665" cy="485140"/>
            <a:chOff x="356615" y="5405628"/>
            <a:chExt cx="4177665" cy="485140"/>
          </a:xfrm>
        </p:grpSpPr>
        <p:pic>
          <p:nvPicPr>
            <p:cNvPr id="67" name="object 67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615" y="5405628"/>
              <a:ext cx="4177284" cy="45874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536" y="5414772"/>
              <a:ext cx="2805683" cy="47552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16051" y="5426964"/>
              <a:ext cx="4063365" cy="344805"/>
            </a:xfrm>
            <a:custGeom>
              <a:avLst/>
              <a:gdLst/>
              <a:ahLst/>
              <a:cxnLst/>
              <a:rect l="l" t="t" r="r" b="b"/>
              <a:pathLst>
                <a:path w="4063365" h="344804">
                  <a:moveTo>
                    <a:pt x="4005580" y="0"/>
                  </a:moveTo>
                  <a:lnTo>
                    <a:pt x="57404" y="0"/>
                  </a:lnTo>
                  <a:lnTo>
                    <a:pt x="35061" y="4504"/>
                  </a:lnTo>
                  <a:lnTo>
                    <a:pt x="16814" y="16795"/>
                  </a:lnTo>
                  <a:lnTo>
                    <a:pt x="4511" y="35040"/>
                  </a:lnTo>
                  <a:lnTo>
                    <a:pt x="0" y="57404"/>
                  </a:lnTo>
                  <a:lnTo>
                    <a:pt x="0" y="287020"/>
                  </a:lnTo>
                  <a:lnTo>
                    <a:pt x="4511" y="309362"/>
                  </a:lnTo>
                  <a:lnTo>
                    <a:pt x="16814" y="327609"/>
                  </a:lnTo>
                  <a:lnTo>
                    <a:pt x="35061" y="339912"/>
                  </a:lnTo>
                  <a:lnTo>
                    <a:pt x="57404" y="344424"/>
                  </a:lnTo>
                  <a:lnTo>
                    <a:pt x="4005580" y="344424"/>
                  </a:lnTo>
                  <a:lnTo>
                    <a:pt x="4027943" y="339912"/>
                  </a:lnTo>
                  <a:lnTo>
                    <a:pt x="4046188" y="327609"/>
                  </a:lnTo>
                  <a:lnTo>
                    <a:pt x="4058479" y="309362"/>
                  </a:lnTo>
                  <a:lnTo>
                    <a:pt x="4062984" y="287020"/>
                  </a:lnTo>
                  <a:lnTo>
                    <a:pt x="4062984" y="57404"/>
                  </a:lnTo>
                  <a:lnTo>
                    <a:pt x="4058479" y="35040"/>
                  </a:lnTo>
                  <a:lnTo>
                    <a:pt x="4046188" y="16795"/>
                  </a:lnTo>
                  <a:lnTo>
                    <a:pt x="4027943" y="4504"/>
                  </a:lnTo>
                  <a:lnTo>
                    <a:pt x="4005580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416051" y="5426964"/>
              <a:ext cx="4063365" cy="344805"/>
            </a:xfrm>
            <a:custGeom>
              <a:avLst/>
              <a:gdLst/>
              <a:ahLst/>
              <a:cxnLst/>
              <a:rect l="l" t="t" r="r" b="b"/>
              <a:pathLst>
                <a:path w="4063365" h="344804">
                  <a:moveTo>
                    <a:pt x="0" y="57404"/>
                  </a:moveTo>
                  <a:lnTo>
                    <a:pt x="4511" y="35040"/>
                  </a:lnTo>
                  <a:lnTo>
                    <a:pt x="16814" y="16795"/>
                  </a:lnTo>
                  <a:lnTo>
                    <a:pt x="35061" y="4504"/>
                  </a:lnTo>
                  <a:lnTo>
                    <a:pt x="57404" y="0"/>
                  </a:lnTo>
                  <a:lnTo>
                    <a:pt x="4005580" y="0"/>
                  </a:lnTo>
                  <a:lnTo>
                    <a:pt x="4027943" y="4504"/>
                  </a:lnTo>
                  <a:lnTo>
                    <a:pt x="4046188" y="16795"/>
                  </a:lnTo>
                  <a:lnTo>
                    <a:pt x="4058479" y="35040"/>
                  </a:lnTo>
                  <a:lnTo>
                    <a:pt x="4062984" y="57404"/>
                  </a:lnTo>
                  <a:lnTo>
                    <a:pt x="4062984" y="287020"/>
                  </a:lnTo>
                  <a:lnTo>
                    <a:pt x="4058479" y="309362"/>
                  </a:lnTo>
                  <a:lnTo>
                    <a:pt x="4046188" y="327609"/>
                  </a:lnTo>
                  <a:lnTo>
                    <a:pt x="4027943" y="339912"/>
                  </a:lnTo>
                  <a:lnTo>
                    <a:pt x="4005580" y="344424"/>
                  </a:lnTo>
                  <a:lnTo>
                    <a:pt x="57404" y="344424"/>
                  </a:lnTo>
                  <a:lnTo>
                    <a:pt x="35061" y="339912"/>
                  </a:lnTo>
                  <a:lnTo>
                    <a:pt x="16814" y="327609"/>
                  </a:lnTo>
                  <a:lnTo>
                    <a:pt x="4511" y="309362"/>
                  </a:lnTo>
                  <a:lnTo>
                    <a:pt x="0" y="287020"/>
                  </a:lnTo>
                  <a:lnTo>
                    <a:pt x="0" y="5740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625855" y="5464555"/>
            <a:ext cx="2514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Microsoft Sans Serif"/>
                <a:cs typeface="Microsoft Sans Serif"/>
              </a:rPr>
              <a:t>Дополнительное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образование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724655" y="4354029"/>
            <a:ext cx="818515" cy="587375"/>
            <a:chOff x="3724655" y="4354029"/>
            <a:chExt cx="818515" cy="587375"/>
          </a:xfrm>
        </p:grpSpPr>
        <p:pic>
          <p:nvPicPr>
            <p:cNvPr id="73" name="object 73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4655" y="4354029"/>
              <a:ext cx="818388" cy="52124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1627" y="4358652"/>
              <a:ext cx="502958" cy="58215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3755135" y="4384548"/>
              <a:ext cx="707390" cy="410209"/>
            </a:xfrm>
            <a:custGeom>
              <a:avLst/>
              <a:gdLst/>
              <a:ahLst/>
              <a:cxnLst/>
              <a:rect l="l" t="t" r="r" b="b"/>
              <a:pathLst>
                <a:path w="707389" h="410210">
                  <a:moveTo>
                    <a:pt x="638810" y="0"/>
                  </a:moveTo>
                  <a:lnTo>
                    <a:pt x="68325" y="0"/>
                  </a:lnTo>
                  <a:lnTo>
                    <a:pt x="41737" y="5371"/>
                  </a:lnTo>
                  <a:lnTo>
                    <a:pt x="20018" y="20018"/>
                  </a:lnTo>
                  <a:lnTo>
                    <a:pt x="5371" y="41737"/>
                  </a:lnTo>
                  <a:lnTo>
                    <a:pt x="0" y="68325"/>
                  </a:lnTo>
                  <a:lnTo>
                    <a:pt x="0" y="341629"/>
                  </a:lnTo>
                  <a:lnTo>
                    <a:pt x="5371" y="368218"/>
                  </a:lnTo>
                  <a:lnTo>
                    <a:pt x="20018" y="389937"/>
                  </a:lnTo>
                  <a:lnTo>
                    <a:pt x="41737" y="404584"/>
                  </a:lnTo>
                  <a:lnTo>
                    <a:pt x="68325" y="409956"/>
                  </a:lnTo>
                  <a:lnTo>
                    <a:pt x="638810" y="409956"/>
                  </a:lnTo>
                  <a:lnTo>
                    <a:pt x="665398" y="404584"/>
                  </a:lnTo>
                  <a:lnTo>
                    <a:pt x="687117" y="389937"/>
                  </a:lnTo>
                  <a:lnTo>
                    <a:pt x="701764" y="368218"/>
                  </a:lnTo>
                  <a:lnTo>
                    <a:pt x="707136" y="341629"/>
                  </a:lnTo>
                  <a:lnTo>
                    <a:pt x="707136" y="68325"/>
                  </a:lnTo>
                  <a:lnTo>
                    <a:pt x="701764" y="41737"/>
                  </a:lnTo>
                  <a:lnTo>
                    <a:pt x="687117" y="20018"/>
                  </a:lnTo>
                  <a:lnTo>
                    <a:pt x="665398" y="5371"/>
                  </a:lnTo>
                  <a:lnTo>
                    <a:pt x="638810" y="0"/>
                  </a:lnTo>
                  <a:close/>
                </a:path>
              </a:pathLst>
            </a:custGeom>
            <a:solidFill>
              <a:srgbClr val="93819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3755135" y="4384548"/>
              <a:ext cx="707390" cy="410209"/>
            </a:xfrm>
            <a:custGeom>
              <a:avLst/>
              <a:gdLst/>
              <a:ahLst/>
              <a:cxnLst/>
              <a:rect l="l" t="t" r="r" b="b"/>
              <a:pathLst>
                <a:path w="707389" h="410210">
                  <a:moveTo>
                    <a:pt x="0" y="68325"/>
                  </a:moveTo>
                  <a:lnTo>
                    <a:pt x="5371" y="41737"/>
                  </a:lnTo>
                  <a:lnTo>
                    <a:pt x="20018" y="20018"/>
                  </a:lnTo>
                  <a:lnTo>
                    <a:pt x="41737" y="5371"/>
                  </a:lnTo>
                  <a:lnTo>
                    <a:pt x="68325" y="0"/>
                  </a:lnTo>
                  <a:lnTo>
                    <a:pt x="638810" y="0"/>
                  </a:lnTo>
                  <a:lnTo>
                    <a:pt x="665398" y="5371"/>
                  </a:lnTo>
                  <a:lnTo>
                    <a:pt x="687117" y="20018"/>
                  </a:lnTo>
                  <a:lnTo>
                    <a:pt x="701764" y="41737"/>
                  </a:lnTo>
                  <a:lnTo>
                    <a:pt x="707136" y="68325"/>
                  </a:lnTo>
                  <a:lnTo>
                    <a:pt x="707136" y="341629"/>
                  </a:lnTo>
                  <a:lnTo>
                    <a:pt x="701764" y="368218"/>
                  </a:lnTo>
                  <a:lnTo>
                    <a:pt x="687117" y="389937"/>
                  </a:lnTo>
                  <a:lnTo>
                    <a:pt x="665398" y="404584"/>
                  </a:lnTo>
                  <a:lnTo>
                    <a:pt x="638810" y="409956"/>
                  </a:lnTo>
                  <a:lnTo>
                    <a:pt x="68325" y="409956"/>
                  </a:lnTo>
                  <a:lnTo>
                    <a:pt x="41737" y="404584"/>
                  </a:lnTo>
                  <a:lnTo>
                    <a:pt x="20018" y="389937"/>
                  </a:lnTo>
                  <a:lnTo>
                    <a:pt x="5371" y="368218"/>
                  </a:lnTo>
                  <a:lnTo>
                    <a:pt x="0" y="341629"/>
                  </a:lnTo>
                  <a:lnTo>
                    <a:pt x="0" y="6832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3979163" y="4434585"/>
            <a:ext cx="36804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chemeClr val="bg1"/>
                </a:solidFill>
                <a:latin typeface="Microsoft Sans Serif"/>
                <a:cs typeface="Microsoft Sans Serif"/>
              </a:rPr>
              <a:t>22</a:t>
            </a:r>
            <a:endParaRPr sz="18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3733800" y="5437632"/>
            <a:ext cx="818515" cy="586740"/>
            <a:chOff x="3733800" y="5437632"/>
            <a:chExt cx="818515" cy="586740"/>
          </a:xfrm>
        </p:grpSpPr>
        <p:pic>
          <p:nvPicPr>
            <p:cNvPr id="79" name="object 79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800" y="5437632"/>
              <a:ext cx="818388" cy="51965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0771" y="5442204"/>
              <a:ext cx="502958" cy="582155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3764280" y="5468112"/>
              <a:ext cx="707390" cy="408940"/>
            </a:xfrm>
            <a:custGeom>
              <a:avLst/>
              <a:gdLst/>
              <a:ahLst/>
              <a:cxnLst/>
              <a:rect l="l" t="t" r="r" b="b"/>
              <a:pathLst>
                <a:path w="707389" h="408939">
                  <a:moveTo>
                    <a:pt x="639064" y="0"/>
                  </a:moveTo>
                  <a:lnTo>
                    <a:pt x="68072" y="0"/>
                  </a:lnTo>
                  <a:lnTo>
                    <a:pt x="41576" y="5349"/>
                  </a:lnTo>
                  <a:lnTo>
                    <a:pt x="19938" y="19938"/>
                  </a:lnTo>
                  <a:lnTo>
                    <a:pt x="5349" y="41576"/>
                  </a:lnTo>
                  <a:lnTo>
                    <a:pt x="0" y="68072"/>
                  </a:lnTo>
                  <a:lnTo>
                    <a:pt x="0" y="340359"/>
                  </a:lnTo>
                  <a:lnTo>
                    <a:pt x="5349" y="366855"/>
                  </a:lnTo>
                  <a:lnTo>
                    <a:pt x="19938" y="388492"/>
                  </a:lnTo>
                  <a:lnTo>
                    <a:pt x="41576" y="403082"/>
                  </a:lnTo>
                  <a:lnTo>
                    <a:pt x="68072" y="408431"/>
                  </a:lnTo>
                  <a:lnTo>
                    <a:pt x="639064" y="408431"/>
                  </a:lnTo>
                  <a:lnTo>
                    <a:pt x="665559" y="403082"/>
                  </a:lnTo>
                  <a:lnTo>
                    <a:pt x="687197" y="388492"/>
                  </a:lnTo>
                  <a:lnTo>
                    <a:pt x="701786" y="366855"/>
                  </a:lnTo>
                  <a:lnTo>
                    <a:pt x="707136" y="340359"/>
                  </a:lnTo>
                  <a:lnTo>
                    <a:pt x="707136" y="68072"/>
                  </a:lnTo>
                  <a:lnTo>
                    <a:pt x="701786" y="41576"/>
                  </a:lnTo>
                  <a:lnTo>
                    <a:pt x="687197" y="19938"/>
                  </a:lnTo>
                  <a:lnTo>
                    <a:pt x="665559" y="5349"/>
                  </a:lnTo>
                  <a:lnTo>
                    <a:pt x="639064" y="0"/>
                  </a:lnTo>
                  <a:close/>
                </a:path>
              </a:pathLst>
            </a:custGeom>
            <a:solidFill>
              <a:srgbClr val="93819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82"/>
            <p:cNvSpPr/>
            <p:nvPr/>
          </p:nvSpPr>
          <p:spPr>
            <a:xfrm>
              <a:off x="3764280" y="5468112"/>
              <a:ext cx="707390" cy="408940"/>
            </a:xfrm>
            <a:custGeom>
              <a:avLst/>
              <a:gdLst/>
              <a:ahLst/>
              <a:cxnLst/>
              <a:rect l="l" t="t" r="r" b="b"/>
              <a:pathLst>
                <a:path w="707389" h="408939">
                  <a:moveTo>
                    <a:pt x="0" y="68072"/>
                  </a:moveTo>
                  <a:lnTo>
                    <a:pt x="5349" y="41576"/>
                  </a:lnTo>
                  <a:lnTo>
                    <a:pt x="19938" y="19938"/>
                  </a:lnTo>
                  <a:lnTo>
                    <a:pt x="41576" y="5349"/>
                  </a:lnTo>
                  <a:lnTo>
                    <a:pt x="68072" y="0"/>
                  </a:lnTo>
                  <a:lnTo>
                    <a:pt x="639064" y="0"/>
                  </a:lnTo>
                  <a:lnTo>
                    <a:pt x="665559" y="5349"/>
                  </a:lnTo>
                  <a:lnTo>
                    <a:pt x="687197" y="19938"/>
                  </a:lnTo>
                  <a:lnTo>
                    <a:pt x="701786" y="41576"/>
                  </a:lnTo>
                  <a:lnTo>
                    <a:pt x="707136" y="68072"/>
                  </a:lnTo>
                  <a:lnTo>
                    <a:pt x="707136" y="340359"/>
                  </a:lnTo>
                  <a:lnTo>
                    <a:pt x="701786" y="366855"/>
                  </a:lnTo>
                  <a:lnTo>
                    <a:pt x="687197" y="388492"/>
                  </a:lnTo>
                  <a:lnTo>
                    <a:pt x="665559" y="403082"/>
                  </a:lnTo>
                  <a:lnTo>
                    <a:pt x="639064" y="408431"/>
                  </a:lnTo>
                  <a:lnTo>
                    <a:pt x="68072" y="408431"/>
                  </a:lnTo>
                  <a:lnTo>
                    <a:pt x="41576" y="403082"/>
                  </a:lnTo>
                  <a:lnTo>
                    <a:pt x="19938" y="388492"/>
                  </a:lnTo>
                  <a:lnTo>
                    <a:pt x="5349" y="366855"/>
                  </a:lnTo>
                  <a:lnTo>
                    <a:pt x="0" y="340359"/>
                  </a:lnTo>
                  <a:lnTo>
                    <a:pt x="0" y="6807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4042028" y="551759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3733800" y="3089173"/>
            <a:ext cx="818388" cy="586714"/>
            <a:chOff x="3733800" y="3089173"/>
            <a:chExt cx="818388" cy="586714"/>
          </a:xfrm>
        </p:grpSpPr>
        <p:pic>
          <p:nvPicPr>
            <p:cNvPr id="85" name="object 85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800" y="3089173"/>
              <a:ext cx="818388" cy="51965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0771" y="3093732"/>
              <a:ext cx="502958" cy="582155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801871" y="3119628"/>
              <a:ext cx="707390" cy="408940"/>
            </a:xfrm>
            <a:custGeom>
              <a:avLst/>
              <a:gdLst/>
              <a:ahLst/>
              <a:cxnLst/>
              <a:rect l="l" t="t" r="r" b="b"/>
              <a:pathLst>
                <a:path w="707389" h="408939">
                  <a:moveTo>
                    <a:pt x="639064" y="0"/>
                  </a:moveTo>
                  <a:lnTo>
                    <a:pt x="68072" y="0"/>
                  </a:lnTo>
                  <a:lnTo>
                    <a:pt x="41576" y="5349"/>
                  </a:lnTo>
                  <a:lnTo>
                    <a:pt x="19938" y="19938"/>
                  </a:lnTo>
                  <a:lnTo>
                    <a:pt x="5349" y="41576"/>
                  </a:lnTo>
                  <a:lnTo>
                    <a:pt x="0" y="68072"/>
                  </a:lnTo>
                  <a:lnTo>
                    <a:pt x="0" y="340360"/>
                  </a:lnTo>
                  <a:lnTo>
                    <a:pt x="5349" y="366855"/>
                  </a:lnTo>
                  <a:lnTo>
                    <a:pt x="19938" y="388493"/>
                  </a:lnTo>
                  <a:lnTo>
                    <a:pt x="41576" y="403082"/>
                  </a:lnTo>
                  <a:lnTo>
                    <a:pt x="68072" y="408432"/>
                  </a:lnTo>
                  <a:lnTo>
                    <a:pt x="639064" y="408432"/>
                  </a:lnTo>
                  <a:lnTo>
                    <a:pt x="665559" y="403082"/>
                  </a:lnTo>
                  <a:lnTo>
                    <a:pt x="687197" y="388493"/>
                  </a:lnTo>
                  <a:lnTo>
                    <a:pt x="701786" y="366855"/>
                  </a:lnTo>
                  <a:lnTo>
                    <a:pt x="707136" y="340360"/>
                  </a:lnTo>
                  <a:lnTo>
                    <a:pt x="707136" y="68072"/>
                  </a:lnTo>
                  <a:lnTo>
                    <a:pt x="701786" y="41576"/>
                  </a:lnTo>
                  <a:lnTo>
                    <a:pt x="687197" y="19938"/>
                  </a:lnTo>
                  <a:lnTo>
                    <a:pt x="665559" y="5349"/>
                  </a:lnTo>
                  <a:lnTo>
                    <a:pt x="639064" y="0"/>
                  </a:lnTo>
                  <a:close/>
                </a:path>
              </a:pathLst>
            </a:custGeom>
            <a:solidFill>
              <a:srgbClr val="93819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88"/>
            <p:cNvSpPr/>
            <p:nvPr/>
          </p:nvSpPr>
          <p:spPr>
            <a:xfrm>
              <a:off x="3764280" y="3119628"/>
              <a:ext cx="707390" cy="408940"/>
            </a:xfrm>
            <a:custGeom>
              <a:avLst/>
              <a:gdLst/>
              <a:ahLst/>
              <a:cxnLst/>
              <a:rect l="l" t="t" r="r" b="b"/>
              <a:pathLst>
                <a:path w="707389" h="408939">
                  <a:moveTo>
                    <a:pt x="0" y="68072"/>
                  </a:moveTo>
                  <a:lnTo>
                    <a:pt x="5349" y="41576"/>
                  </a:lnTo>
                  <a:lnTo>
                    <a:pt x="19938" y="19938"/>
                  </a:lnTo>
                  <a:lnTo>
                    <a:pt x="41576" y="5349"/>
                  </a:lnTo>
                  <a:lnTo>
                    <a:pt x="68072" y="0"/>
                  </a:lnTo>
                  <a:lnTo>
                    <a:pt x="639064" y="0"/>
                  </a:lnTo>
                  <a:lnTo>
                    <a:pt x="665559" y="5349"/>
                  </a:lnTo>
                  <a:lnTo>
                    <a:pt x="687197" y="19938"/>
                  </a:lnTo>
                  <a:lnTo>
                    <a:pt x="701786" y="41576"/>
                  </a:lnTo>
                  <a:lnTo>
                    <a:pt x="707136" y="68072"/>
                  </a:lnTo>
                  <a:lnTo>
                    <a:pt x="707136" y="340360"/>
                  </a:lnTo>
                  <a:lnTo>
                    <a:pt x="701786" y="366855"/>
                  </a:lnTo>
                  <a:lnTo>
                    <a:pt x="687197" y="388493"/>
                  </a:lnTo>
                  <a:lnTo>
                    <a:pt x="665559" y="403082"/>
                  </a:lnTo>
                  <a:lnTo>
                    <a:pt x="639064" y="408432"/>
                  </a:lnTo>
                  <a:lnTo>
                    <a:pt x="68072" y="408432"/>
                  </a:lnTo>
                  <a:lnTo>
                    <a:pt x="41576" y="403082"/>
                  </a:lnTo>
                  <a:lnTo>
                    <a:pt x="19938" y="388493"/>
                  </a:lnTo>
                  <a:lnTo>
                    <a:pt x="5349" y="366855"/>
                  </a:lnTo>
                  <a:lnTo>
                    <a:pt x="0" y="340360"/>
                  </a:lnTo>
                  <a:lnTo>
                    <a:pt x="0" y="6807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3979163" y="3168853"/>
            <a:ext cx="36804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26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FF88D36-211F-4194-B00A-22B7D701FD4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474" y="2515806"/>
            <a:ext cx="4639458" cy="3944454"/>
          </a:xfrm>
          <a:prstGeom prst="rect">
            <a:avLst/>
          </a:prstGeom>
        </p:spPr>
      </p:pic>
      <p:sp>
        <p:nvSpPr>
          <p:cNvPr id="92" name="object 40">
            <a:extLst>
              <a:ext uri="{FF2B5EF4-FFF2-40B4-BE49-F238E27FC236}">
                <a16:creationId xmlns:a16="http://schemas.microsoft.com/office/drawing/2014/main" id="{86E8B149-9399-4448-AF5C-A674EBDAA021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30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064066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681990" y="873766"/>
            <a:ext cx="8843959" cy="4459726"/>
            <a:chOff x="681990" y="873766"/>
            <a:chExt cx="8843959" cy="4459726"/>
          </a:xfrm>
        </p:grpSpPr>
        <p:sp>
          <p:nvSpPr>
            <p:cNvPr id="8" name="object 8"/>
            <p:cNvSpPr/>
            <p:nvPr/>
          </p:nvSpPr>
          <p:spPr>
            <a:xfrm>
              <a:off x="681990" y="945642"/>
              <a:ext cx="4485640" cy="4387850"/>
            </a:xfrm>
            <a:custGeom>
              <a:avLst/>
              <a:gdLst/>
              <a:ahLst/>
              <a:cxnLst/>
              <a:rect l="l" t="t" r="r" b="b"/>
              <a:pathLst>
                <a:path w="4485640" h="4387850">
                  <a:moveTo>
                    <a:pt x="0" y="2193798"/>
                  </a:moveTo>
                  <a:lnTo>
                    <a:pt x="519" y="2146093"/>
                  </a:lnTo>
                  <a:lnTo>
                    <a:pt x="2071" y="2098637"/>
                  </a:lnTo>
                  <a:lnTo>
                    <a:pt x="4646" y="2051439"/>
                  </a:lnTo>
                  <a:lnTo>
                    <a:pt x="8231" y="2004511"/>
                  </a:lnTo>
                  <a:lnTo>
                    <a:pt x="12818" y="1957862"/>
                  </a:lnTo>
                  <a:lnTo>
                    <a:pt x="18395" y="1911503"/>
                  </a:lnTo>
                  <a:lnTo>
                    <a:pt x="24952" y="1865444"/>
                  </a:lnTo>
                  <a:lnTo>
                    <a:pt x="32478" y="1819696"/>
                  </a:lnTo>
                  <a:lnTo>
                    <a:pt x="40963" y="1774267"/>
                  </a:lnTo>
                  <a:lnTo>
                    <a:pt x="50396" y="1729170"/>
                  </a:lnTo>
                  <a:lnTo>
                    <a:pt x="60768" y="1684414"/>
                  </a:lnTo>
                  <a:lnTo>
                    <a:pt x="72066" y="1640009"/>
                  </a:lnTo>
                  <a:lnTo>
                    <a:pt x="84281" y="1595966"/>
                  </a:lnTo>
                  <a:lnTo>
                    <a:pt x="97403" y="1552295"/>
                  </a:lnTo>
                  <a:lnTo>
                    <a:pt x="111420" y="1509007"/>
                  </a:lnTo>
                  <a:lnTo>
                    <a:pt x="126322" y="1466111"/>
                  </a:lnTo>
                  <a:lnTo>
                    <a:pt x="142100" y="1423618"/>
                  </a:lnTo>
                  <a:lnTo>
                    <a:pt x="158741" y="1381538"/>
                  </a:lnTo>
                  <a:lnTo>
                    <a:pt x="176236" y="1339881"/>
                  </a:lnTo>
                  <a:lnTo>
                    <a:pt x="194574" y="1298659"/>
                  </a:lnTo>
                  <a:lnTo>
                    <a:pt x="213745" y="1257880"/>
                  </a:lnTo>
                  <a:lnTo>
                    <a:pt x="233737" y="1217556"/>
                  </a:lnTo>
                  <a:lnTo>
                    <a:pt x="254542" y="1177696"/>
                  </a:lnTo>
                  <a:lnTo>
                    <a:pt x="276147" y="1138311"/>
                  </a:lnTo>
                  <a:lnTo>
                    <a:pt x="298543" y="1099412"/>
                  </a:lnTo>
                  <a:lnTo>
                    <a:pt x="321719" y="1061008"/>
                  </a:lnTo>
                  <a:lnTo>
                    <a:pt x="345665" y="1023110"/>
                  </a:lnTo>
                  <a:lnTo>
                    <a:pt x="370369" y="985728"/>
                  </a:lnTo>
                  <a:lnTo>
                    <a:pt x="395822" y="948872"/>
                  </a:lnTo>
                  <a:lnTo>
                    <a:pt x="422013" y="912553"/>
                  </a:lnTo>
                  <a:lnTo>
                    <a:pt x="448931" y="876781"/>
                  </a:lnTo>
                  <a:lnTo>
                    <a:pt x="476566" y="841566"/>
                  </a:lnTo>
                  <a:lnTo>
                    <a:pt x="504908" y="806919"/>
                  </a:lnTo>
                  <a:lnTo>
                    <a:pt x="533945" y="772850"/>
                  </a:lnTo>
                  <a:lnTo>
                    <a:pt x="563668" y="739368"/>
                  </a:lnTo>
                  <a:lnTo>
                    <a:pt x="594066" y="706485"/>
                  </a:lnTo>
                  <a:lnTo>
                    <a:pt x="625128" y="674211"/>
                  </a:lnTo>
                  <a:lnTo>
                    <a:pt x="656844" y="642556"/>
                  </a:lnTo>
                  <a:lnTo>
                    <a:pt x="689202" y="611530"/>
                  </a:lnTo>
                  <a:lnTo>
                    <a:pt x="722194" y="581144"/>
                  </a:lnTo>
                  <a:lnTo>
                    <a:pt x="755808" y="551407"/>
                  </a:lnTo>
                  <a:lnTo>
                    <a:pt x="790034" y="522331"/>
                  </a:lnTo>
                  <a:lnTo>
                    <a:pt x="824861" y="493925"/>
                  </a:lnTo>
                  <a:lnTo>
                    <a:pt x="860278" y="466200"/>
                  </a:lnTo>
                  <a:lnTo>
                    <a:pt x="896276" y="439166"/>
                  </a:lnTo>
                  <a:lnTo>
                    <a:pt x="932843" y="412833"/>
                  </a:lnTo>
                  <a:lnTo>
                    <a:pt x="969970" y="387212"/>
                  </a:lnTo>
                  <a:lnTo>
                    <a:pt x="1007645" y="362313"/>
                  </a:lnTo>
                  <a:lnTo>
                    <a:pt x="1045858" y="338145"/>
                  </a:lnTo>
                  <a:lnTo>
                    <a:pt x="1084598" y="314721"/>
                  </a:lnTo>
                  <a:lnTo>
                    <a:pt x="1123856" y="292049"/>
                  </a:lnTo>
                  <a:lnTo>
                    <a:pt x="1163620" y="270140"/>
                  </a:lnTo>
                  <a:lnTo>
                    <a:pt x="1203880" y="249005"/>
                  </a:lnTo>
                  <a:lnTo>
                    <a:pt x="1244626" y="228653"/>
                  </a:lnTo>
                  <a:lnTo>
                    <a:pt x="1285847" y="209095"/>
                  </a:lnTo>
                  <a:lnTo>
                    <a:pt x="1327532" y="190341"/>
                  </a:lnTo>
                  <a:lnTo>
                    <a:pt x="1369671" y="172402"/>
                  </a:lnTo>
                  <a:lnTo>
                    <a:pt x="1412253" y="155288"/>
                  </a:lnTo>
                  <a:lnTo>
                    <a:pt x="1455268" y="139008"/>
                  </a:lnTo>
                  <a:lnTo>
                    <a:pt x="1498706" y="123574"/>
                  </a:lnTo>
                  <a:lnTo>
                    <a:pt x="1542555" y="108996"/>
                  </a:lnTo>
                  <a:lnTo>
                    <a:pt x="1586806" y="95284"/>
                  </a:lnTo>
                  <a:lnTo>
                    <a:pt x="1631448" y="82448"/>
                  </a:lnTo>
                  <a:lnTo>
                    <a:pt x="1676470" y="70498"/>
                  </a:lnTo>
                  <a:lnTo>
                    <a:pt x="1721861" y="59446"/>
                  </a:lnTo>
                  <a:lnTo>
                    <a:pt x="1767612" y="49300"/>
                  </a:lnTo>
                  <a:lnTo>
                    <a:pt x="1813712" y="40072"/>
                  </a:lnTo>
                  <a:lnTo>
                    <a:pt x="1860150" y="31771"/>
                  </a:lnTo>
                  <a:lnTo>
                    <a:pt x="1906915" y="24409"/>
                  </a:lnTo>
                  <a:lnTo>
                    <a:pt x="1953998" y="17995"/>
                  </a:lnTo>
                  <a:lnTo>
                    <a:pt x="2001387" y="12539"/>
                  </a:lnTo>
                  <a:lnTo>
                    <a:pt x="2049073" y="8052"/>
                  </a:lnTo>
                  <a:lnTo>
                    <a:pt x="2097044" y="4545"/>
                  </a:lnTo>
                  <a:lnTo>
                    <a:pt x="2145290" y="2026"/>
                  </a:lnTo>
                  <a:lnTo>
                    <a:pt x="2193801" y="508"/>
                  </a:lnTo>
                  <a:lnTo>
                    <a:pt x="2242566" y="0"/>
                  </a:lnTo>
                  <a:lnTo>
                    <a:pt x="2291330" y="508"/>
                  </a:lnTo>
                  <a:lnTo>
                    <a:pt x="2339841" y="2026"/>
                  </a:lnTo>
                  <a:lnTo>
                    <a:pt x="2388087" y="4545"/>
                  </a:lnTo>
                  <a:lnTo>
                    <a:pt x="2436058" y="8052"/>
                  </a:lnTo>
                  <a:lnTo>
                    <a:pt x="2483744" y="12539"/>
                  </a:lnTo>
                  <a:lnTo>
                    <a:pt x="2531133" y="17995"/>
                  </a:lnTo>
                  <a:lnTo>
                    <a:pt x="2578216" y="24409"/>
                  </a:lnTo>
                  <a:lnTo>
                    <a:pt x="2624981" y="31771"/>
                  </a:lnTo>
                  <a:lnTo>
                    <a:pt x="2671419" y="40072"/>
                  </a:lnTo>
                  <a:lnTo>
                    <a:pt x="2717519" y="49300"/>
                  </a:lnTo>
                  <a:lnTo>
                    <a:pt x="2763270" y="59446"/>
                  </a:lnTo>
                  <a:lnTo>
                    <a:pt x="2808661" y="70498"/>
                  </a:lnTo>
                  <a:lnTo>
                    <a:pt x="2853683" y="82448"/>
                  </a:lnTo>
                  <a:lnTo>
                    <a:pt x="2898325" y="95284"/>
                  </a:lnTo>
                  <a:lnTo>
                    <a:pt x="2942576" y="108996"/>
                  </a:lnTo>
                  <a:lnTo>
                    <a:pt x="2986425" y="123574"/>
                  </a:lnTo>
                  <a:lnTo>
                    <a:pt x="3029863" y="139008"/>
                  </a:lnTo>
                  <a:lnTo>
                    <a:pt x="3072878" y="155288"/>
                  </a:lnTo>
                  <a:lnTo>
                    <a:pt x="3115460" y="172402"/>
                  </a:lnTo>
                  <a:lnTo>
                    <a:pt x="3157599" y="190341"/>
                  </a:lnTo>
                  <a:lnTo>
                    <a:pt x="3199284" y="209095"/>
                  </a:lnTo>
                  <a:lnTo>
                    <a:pt x="3240505" y="228653"/>
                  </a:lnTo>
                  <a:lnTo>
                    <a:pt x="3281251" y="249005"/>
                  </a:lnTo>
                  <a:lnTo>
                    <a:pt x="3321511" y="270140"/>
                  </a:lnTo>
                  <a:lnTo>
                    <a:pt x="3361275" y="292049"/>
                  </a:lnTo>
                  <a:lnTo>
                    <a:pt x="3400533" y="314721"/>
                  </a:lnTo>
                  <a:lnTo>
                    <a:pt x="3439273" y="338145"/>
                  </a:lnTo>
                  <a:lnTo>
                    <a:pt x="3477486" y="362313"/>
                  </a:lnTo>
                  <a:lnTo>
                    <a:pt x="3515161" y="387212"/>
                  </a:lnTo>
                  <a:lnTo>
                    <a:pt x="3552288" y="412833"/>
                  </a:lnTo>
                  <a:lnTo>
                    <a:pt x="3588855" y="439166"/>
                  </a:lnTo>
                  <a:lnTo>
                    <a:pt x="3624853" y="466200"/>
                  </a:lnTo>
                  <a:lnTo>
                    <a:pt x="3660270" y="493925"/>
                  </a:lnTo>
                  <a:lnTo>
                    <a:pt x="3695097" y="522331"/>
                  </a:lnTo>
                  <a:lnTo>
                    <a:pt x="3729323" y="551407"/>
                  </a:lnTo>
                  <a:lnTo>
                    <a:pt x="3762937" y="581144"/>
                  </a:lnTo>
                  <a:lnTo>
                    <a:pt x="3795929" y="611530"/>
                  </a:lnTo>
                  <a:lnTo>
                    <a:pt x="3828288" y="642556"/>
                  </a:lnTo>
                  <a:lnTo>
                    <a:pt x="3860003" y="674211"/>
                  </a:lnTo>
                  <a:lnTo>
                    <a:pt x="3891065" y="706485"/>
                  </a:lnTo>
                  <a:lnTo>
                    <a:pt x="3921463" y="739368"/>
                  </a:lnTo>
                  <a:lnTo>
                    <a:pt x="3951186" y="772850"/>
                  </a:lnTo>
                  <a:lnTo>
                    <a:pt x="3980223" y="806919"/>
                  </a:lnTo>
                  <a:lnTo>
                    <a:pt x="4008565" y="841566"/>
                  </a:lnTo>
                  <a:lnTo>
                    <a:pt x="4036200" y="876781"/>
                  </a:lnTo>
                  <a:lnTo>
                    <a:pt x="4063118" y="912553"/>
                  </a:lnTo>
                  <a:lnTo>
                    <a:pt x="4089309" y="948872"/>
                  </a:lnTo>
                  <a:lnTo>
                    <a:pt x="4114762" y="985728"/>
                  </a:lnTo>
                  <a:lnTo>
                    <a:pt x="4139466" y="1023110"/>
                  </a:lnTo>
                  <a:lnTo>
                    <a:pt x="4163412" y="1061008"/>
                  </a:lnTo>
                  <a:lnTo>
                    <a:pt x="4186588" y="1099412"/>
                  </a:lnTo>
                  <a:lnTo>
                    <a:pt x="4208984" y="1138311"/>
                  </a:lnTo>
                  <a:lnTo>
                    <a:pt x="4230589" y="1177696"/>
                  </a:lnTo>
                  <a:lnTo>
                    <a:pt x="4251394" y="1217556"/>
                  </a:lnTo>
                  <a:lnTo>
                    <a:pt x="4271386" y="1257880"/>
                  </a:lnTo>
                  <a:lnTo>
                    <a:pt x="4290557" y="1298659"/>
                  </a:lnTo>
                  <a:lnTo>
                    <a:pt x="4308895" y="1339881"/>
                  </a:lnTo>
                  <a:lnTo>
                    <a:pt x="4326390" y="1381538"/>
                  </a:lnTo>
                  <a:lnTo>
                    <a:pt x="4343031" y="1423618"/>
                  </a:lnTo>
                  <a:lnTo>
                    <a:pt x="4358809" y="1466111"/>
                  </a:lnTo>
                  <a:lnTo>
                    <a:pt x="4373711" y="1509007"/>
                  </a:lnTo>
                  <a:lnTo>
                    <a:pt x="4387728" y="1552295"/>
                  </a:lnTo>
                  <a:lnTo>
                    <a:pt x="4400850" y="1595966"/>
                  </a:lnTo>
                  <a:lnTo>
                    <a:pt x="4413065" y="1640009"/>
                  </a:lnTo>
                  <a:lnTo>
                    <a:pt x="4424363" y="1684414"/>
                  </a:lnTo>
                  <a:lnTo>
                    <a:pt x="4434735" y="1729170"/>
                  </a:lnTo>
                  <a:lnTo>
                    <a:pt x="4444168" y="1774267"/>
                  </a:lnTo>
                  <a:lnTo>
                    <a:pt x="4452653" y="1819696"/>
                  </a:lnTo>
                  <a:lnTo>
                    <a:pt x="4460179" y="1865444"/>
                  </a:lnTo>
                  <a:lnTo>
                    <a:pt x="4466736" y="1911503"/>
                  </a:lnTo>
                  <a:lnTo>
                    <a:pt x="4472313" y="1957862"/>
                  </a:lnTo>
                  <a:lnTo>
                    <a:pt x="4476900" y="2004511"/>
                  </a:lnTo>
                  <a:lnTo>
                    <a:pt x="4480485" y="2051439"/>
                  </a:lnTo>
                  <a:lnTo>
                    <a:pt x="4483060" y="2098637"/>
                  </a:lnTo>
                  <a:lnTo>
                    <a:pt x="4484612" y="2146093"/>
                  </a:lnTo>
                  <a:lnTo>
                    <a:pt x="4485132" y="2193798"/>
                  </a:lnTo>
                  <a:lnTo>
                    <a:pt x="4484612" y="2241502"/>
                  </a:lnTo>
                  <a:lnTo>
                    <a:pt x="4483060" y="2288958"/>
                  </a:lnTo>
                  <a:lnTo>
                    <a:pt x="4480485" y="2336156"/>
                  </a:lnTo>
                  <a:lnTo>
                    <a:pt x="4476900" y="2383084"/>
                  </a:lnTo>
                  <a:lnTo>
                    <a:pt x="4472313" y="2429733"/>
                  </a:lnTo>
                  <a:lnTo>
                    <a:pt x="4466736" y="2476092"/>
                  </a:lnTo>
                  <a:lnTo>
                    <a:pt x="4460179" y="2522151"/>
                  </a:lnTo>
                  <a:lnTo>
                    <a:pt x="4452653" y="2567899"/>
                  </a:lnTo>
                  <a:lnTo>
                    <a:pt x="4444168" y="2613328"/>
                  </a:lnTo>
                  <a:lnTo>
                    <a:pt x="4434735" y="2658425"/>
                  </a:lnTo>
                  <a:lnTo>
                    <a:pt x="4424363" y="2703181"/>
                  </a:lnTo>
                  <a:lnTo>
                    <a:pt x="4413065" y="2747586"/>
                  </a:lnTo>
                  <a:lnTo>
                    <a:pt x="4400850" y="2791629"/>
                  </a:lnTo>
                  <a:lnTo>
                    <a:pt x="4387728" y="2835300"/>
                  </a:lnTo>
                  <a:lnTo>
                    <a:pt x="4373711" y="2878588"/>
                  </a:lnTo>
                  <a:lnTo>
                    <a:pt x="4358809" y="2921484"/>
                  </a:lnTo>
                  <a:lnTo>
                    <a:pt x="4343031" y="2963977"/>
                  </a:lnTo>
                  <a:lnTo>
                    <a:pt x="4326390" y="3006057"/>
                  </a:lnTo>
                  <a:lnTo>
                    <a:pt x="4308895" y="3047714"/>
                  </a:lnTo>
                  <a:lnTo>
                    <a:pt x="4290557" y="3088936"/>
                  </a:lnTo>
                  <a:lnTo>
                    <a:pt x="4271386" y="3129715"/>
                  </a:lnTo>
                  <a:lnTo>
                    <a:pt x="4251394" y="3170039"/>
                  </a:lnTo>
                  <a:lnTo>
                    <a:pt x="4230589" y="3209899"/>
                  </a:lnTo>
                  <a:lnTo>
                    <a:pt x="4208984" y="3249284"/>
                  </a:lnTo>
                  <a:lnTo>
                    <a:pt x="4186588" y="3288183"/>
                  </a:lnTo>
                  <a:lnTo>
                    <a:pt x="4163412" y="3326587"/>
                  </a:lnTo>
                  <a:lnTo>
                    <a:pt x="4139466" y="3364485"/>
                  </a:lnTo>
                  <a:lnTo>
                    <a:pt x="4114762" y="3401867"/>
                  </a:lnTo>
                  <a:lnTo>
                    <a:pt x="4089309" y="3438723"/>
                  </a:lnTo>
                  <a:lnTo>
                    <a:pt x="4063118" y="3475042"/>
                  </a:lnTo>
                  <a:lnTo>
                    <a:pt x="4036200" y="3510814"/>
                  </a:lnTo>
                  <a:lnTo>
                    <a:pt x="4008565" y="3546029"/>
                  </a:lnTo>
                  <a:lnTo>
                    <a:pt x="3980223" y="3580676"/>
                  </a:lnTo>
                  <a:lnTo>
                    <a:pt x="3951186" y="3614745"/>
                  </a:lnTo>
                  <a:lnTo>
                    <a:pt x="3921463" y="3648227"/>
                  </a:lnTo>
                  <a:lnTo>
                    <a:pt x="3891065" y="3681110"/>
                  </a:lnTo>
                  <a:lnTo>
                    <a:pt x="3860003" y="3713384"/>
                  </a:lnTo>
                  <a:lnTo>
                    <a:pt x="3828287" y="3745039"/>
                  </a:lnTo>
                  <a:lnTo>
                    <a:pt x="3795929" y="3776065"/>
                  </a:lnTo>
                  <a:lnTo>
                    <a:pt x="3762937" y="3806451"/>
                  </a:lnTo>
                  <a:lnTo>
                    <a:pt x="3729323" y="3836188"/>
                  </a:lnTo>
                  <a:lnTo>
                    <a:pt x="3695097" y="3865264"/>
                  </a:lnTo>
                  <a:lnTo>
                    <a:pt x="3660270" y="3893670"/>
                  </a:lnTo>
                  <a:lnTo>
                    <a:pt x="3624853" y="3921395"/>
                  </a:lnTo>
                  <a:lnTo>
                    <a:pt x="3588855" y="3948429"/>
                  </a:lnTo>
                  <a:lnTo>
                    <a:pt x="3552288" y="3974762"/>
                  </a:lnTo>
                  <a:lnTo>
                    <a:pt x="3515161" y="4000383"/>
                  </a:lnTo>
                  <a:lnTo>
                    <a:pt x="3477486" y="4025282"/>
                  </a:lnTo>
                  <a:lnTo>
                    <a:pt x="3439273" y="4049450"/>
                  </a:lnTo>
                  <a:lnTo>
                    <a:pt x="3400533" y="4072874"/>
                  </a:lnTo>
                  <a:lnTo>
                    <a:pt x="3361275" y="4095546"/>
                  </a:lnTo>
                  <a:lnTo>
                    <a:pt x="3321511" y="4117455"/>
                  </a:lnTo>
                  <a:lnTo>
                    <a:pt x="3281251" y="4138590"/>
                  </a:lnTo>
                  <a:lnTo>
                    <a:pt x="3240505" y="4158942"/>
                  </a:lnTo>
                  <a:lnTo>
                    <a:pt x="3199284" y="4178500"/>
                  </a:lnTo>
                  <a:lnTo>
                    <a:pt x="3157599" y="4197254"/>
                  </a:lnTo>
                  <a:lnTo>
                    <a:pt x="3115460" y="4215193"/>
                  </a:lnTo>
                  <a:lnTo>
                    <a:pt x="3072878" y="4232307"/>
                  </a:lnTo>
                  <a:lnTo>
                    <a:pt x="3029863" y="4248587"/>
                  </a:lnTo>
                  <a:lnTo>
                    <a:pt x="2986425" y="4264021"/>
                  </a:lnTo>
                  <a:lnTo>
                    <a:pt x="2942576" y="4278599"/>
                  </a:lnTo>
                  <a:lnTo>
                    <a:pt x="2898325" y="4292311"/>
                  </a:lnTo>
                  <a:lnTo>
                    <a:pt x="2853683" y="4305147"/>
                  </a:lnTo>
                  <a:lnTo>
                    <a:pt x="2808661" y="4317097"/>
                  </a:lnTo>
                  <a:lnTo>
                    <a:pt x="2763270" y="4328149"/>
                  </a:lnTo>
                  <a:lnTo>
                    <a:pt x="2717519" y="4338295"/>
                  </a:lnTo>
                  <a:lnTo>
                    <a:pt x="2671419" y="4347523"/>
                  </a:lnTo>
                  <a:lnTo>
                    <a:pt x="2624981" y="4355824"/>
                  </a:lnTo>
                  <a:lnTo>
                    <a:pt x="2578216" y="4363186"/>
                  </a:lnTo>
                  <a:lnTo>
                    <a:pt x="2531133" y="4369600"/>
                  </a:lnTo>
                  <a:lnTo>
                    <a:pt x="2483744" y="4375056"/>
                  </a:lnTo>
                  <a:lnTo>
                    <a:pt x="2436058" y="4379543"/>
                  </a:lnTo>
                  <a:lnTo>
                    <a:pt x="2388087" y="4383050"/>
                  </a:lnTo>
                  <a:lnTo>
                    <a:pt x="2339841" y="4385569"/>
                  </a:lnTo>
                  <a:lnTo>
                    <a:pt x="2291330" y="4387087"/>
                  </a:lnTo>
                  <a:lnTo>
                    <a:pt x="2242566" y="4387596"/>
                  </a:lnTo>
                  <a:lnTo>
                    <a:pt x="2193801" y="4387087"/>
                  </a:lnTo>
                  <a:lnTo>
                    <a:pt x="2145290" y="4385569"/>
                  </a:lnTo>
                  <a:lnTo>
                    <a:pt x="2097044" y="4383050"/>
                  </a:lnTo>
                  <a:lnTo>
                    <a:pt x="2049073" y="4379543"/>
                  </a:lnTo>
                  <a:lnTo>
                    <a:pt x="2001387" y="4375056"/>
                  </a:lnTo>
                  <a:lnTo>
                    <a:pt x="1953998" y="4369600"/>
                  </a:lnTo>
                  <a:lnTo>
                    <a:pt x="1906915" y="4363186"/>
                  </a:lnTo>
                  <a:lnTo>
                    <a:pt x="1860150" y="4355824"/>
                  </a:lnTo>
                  <a:lnTo>
                    <a:pt x="1813712" y="4347523"/>
                  </a:lnTo>
                  <a:lnTo>
                    <a:pt x="1767612" y="4338295"/>
                  </a:lnTo>
                  <a:lnTo>
                    <a:pt x="1721861" y="4328149"/>
                  </a:lnTo>
                  <a:lnTo>
                    <a:pt x="1676470" y="4317097"/>
                  </a:lnTo>
                  <a:lnTo>
                    <a:pt x="1631448" y="4305147"/>
                  </a:lnTo>
                  <a:lnTo>
                    <a:pt x="1586806" y="4292311"/>
                  </a:lnTo>
                  <a:lnTo>
                    <a:pt x="1542555" y="4278599"/>
                  </a:lnTo>
                  <a:lnTo>
                    <a:pt x="1498706" y="4264021"/>
                  </a:lnTo>
                  <a:lnTo>
                    <a:pt x="1455268" y="4248587"/>
                  </a:lnTo>
                  <a:lnTo>
                    <a:pt x="1412253" y="4232307"/>
                  </a:lnTo>
                  <a:lnTo>
                    <a:pt x="1369671" y="4215193"/>
                  </a:lnTo>
                  <a:lnTo>
                    <a:pt x="1327532" y="4197254"/>
                  </a:lnTo>
                  <a:lnTo>
                    <a:pt x="1285847" y="4178500"/>
                  </a:lnTo>
                  <a:lnTo>
                    <a:pt x="1244626" y="4158942"/>
                  </a:lnTo>
                  <a:lnTo>
                    <a:pt x="1203880" y="4138590"/>
                  </a:lnTo>
                  <a:lnTo>
                    <a:pt x="1163620" y="4117455"/>
                  </a:lnTo>
                  <a:lnTo>
                    <a:pt x="1123856" y="4095546"/>
                  </a:lnTo>
                  <a:lnTo>
                    <a:pt x="1084598" y="4072874"/>
                  </a:lnTo>
                  <a:lnTo>
                    <a:pt x="1045858" y="4049450"/>
                  </a:lnTo>
                  <a:lnTo>
                    <a:pt x="1007645" y="4025282"/>
                  </a:lnTo>
                  <a:lnTo>
                    <a:pt x="969970" y="4000383"/>
                  </a:lnTo>
                  <a:lnTo>
                    <a:pt x="932843" y="3974762"/>
                  </a:lnTo>
                  <a:lnTo>
                    <a:pt x="896276" y="3948429"/>
                  </a:lnTo>
                  <a:lnTo>
                    <a:pt x="860278" y="3921395"/>
                  </a:lnTo>
                  <a:lnTo>
                    <a:pt x="824861" y="3893670"/>
                  </a:lnTo>
                  <a:lnTo>
                    <a:pt x="790034" y="3865264"/>
                  </a:lnTo>
                  <a:lnTo>
                    <a:pt x="755808" y="3836188"/>
                  </a:lnTo>
                  <a:lnTo>
                    <a:pt x="722194" y="3806451"/>
                  </a:lnTo>
                  <a:lnTo>
                    <a:pt x="689202" y="3776065"/>
                  </a:lnTo>
                  <a:lnTo>
                    <a:pt x="656843" y="3745039"/>
                  </a:lnTo>
                  <a:lnTo>
                    <a:pt x="625128" y="3713384"/>
                  </a:lnTo>
                  <a:lnTo>
                    <a:pt x="594066" y="3681110"/>
                  </a:lnTo>
                  <a:lnTo>
                    <a:pt x="563668" y="3648227"/>
                  </a:lnTo>
                  <a:lnTo>
                    <a:pt x="533945" y="3614745"/>
                  </a:lnTo>
                  <a:lnTo>
                    <a:pt x="504908" y="3580676"/>
                  </a:lnTo>
                  <a:lnTo>
                    <a:pt x="476566" y="3546029"/>
                  </a:lnTo>
                  <a:lnTo>
                    <a:pt x="448931" y="3510814"/>
                  </a:lnTo>
                  <a:lnTo>
                    <a:pt x="422013" y="3475042"/>
                  </a:lnTo>
                  <a:lnTo>
                    <a:pt x="395822" y="3438723"/>
                  </a:lnTo>
                  <a:lnTo>
                    <a:pt x="370369" y="3401867"/>
                  </a:lnTo>
                  <a:lnTo>
                    <a:pt x="345665" y="3364485"/>
                  </a:lnTo>
                  <a:lnTo>
                    <a:pt x="321719" y="3326587"/>
                  </a:lnTo>
                  <a:lnTo>
                    <a:pt x="298543" y="3288183"/>
                  </a:lnTo>
                  <a:lnTo>
                    <a:pt x="276147" y="3249284"/>
                  </a:lnTo>
                  <a:lnTo>
                    <a:pt x="254542" y="3209899"/>
                  </a:lnTo>
                  <a:lnTo>
                    <a:pt x="233737" y="3170039"/>
                  </a:lnTo>
                  <a:lnTo>
                    <a:pt x="213745" y="3129715"/>
                  </a:lnTo>
                  <a:lnTo>
                    <a:pt x="194574" y="3088936"/>
                  </a:lnTo>
                  <a:lnTo>
                    <a:pt x="176236" y="3047714"/>
                  </a:lnTo>
                  <a:lnTo>
                    <a:pt x="158741" y="3006057"/>
                  </a:lnTo>
                  <a:lnTo>
                    <a:pt x="142100" y="2963977"/>
                  </a:lnTo>
                  <a:lnTo>
                    <a:pt x="126322" y="2921484"/>
                  </a:lnTo>
                  <a:lnTo>
                    <a:pt x="111420" y="2878588"/>
                  </a:lnTo>
                  <a:lnTo>
                    <a:pt x="97403" y="2835300"/>
                  </a:lnTo>
                  <a:lnTo>
                    <a:pt x="84281" y="2791629"/>
                  </a:lnTo>
                  <a:lnTo>
                    <a:pt x="72066" y="2747586"/>
                  </a:lnTo>
                  <a:lnTo>
                    <a:pt x="60768" y="2703181"/>
                  </a:lnTo>
                  <a:lnTo>
                    <a:pt x="50396" y="2658425"/>
                  </a:lnTo>
                  <a:lnTo>
                    <a:pt x="40963" y="2613328"/>
                  </a:lnTo>
                  <a:lnTo>
                    <a:pt x="32478" y="2567899"/>
                  </a:lnTo>
                  <a:lnTo>
                    <a:pt x="24952" y="2522151"/>
                  </a:lnTo>
                  <a:lnTo>
                    <a:pt x="18395" y="2476092"/>
                  </a:lnTo>
                  <a:lnTo>
                    <a:pt x="12818" y="2429733"/>
                  </a:lnTo>
                  <a:lnTo>
                    <a:pt x="8231" y="2383084"/>
                  </a:lnTo>
                  <a:lnTo>
                    <a:pt x="4646" y="2336156"/>
                  </a:lnTo>
                  <a:lnTo>
                    <a:pt x="2071" y="2288958"/>
                  </a:lnTo>
                  <a:lnTo>
                    <a:pt x="519" y="2241502"/>
                  </a:lnTo>
                  <a:lnTo>
                    <a:pt x="0" y="2193798"/>
                  </a:lnTo>
                  <a:close/>
                </a:path>
              </a:pathLst>
            </a:custGeom>
            <a:ln w="3175">
              <a:solidFill>
                <a:srgbClr val="8773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142544" y="873766"/>
              <a:ext cx="4383405" cy="2077720"/>
            </a:xfrm>
            <a:custGeom>
              <a:avLst/>
              <a:gdLst/>
              <a:ahLst/>
              <a:cxnLst/>
              <a:rect l="l" t="t" r="r" b="b"/>
              <a:pathLst>
                <a:path w="4383405" h="2077720">
                  <a:moveTo>
                    <a:pt x="4383024" y="0"/>
                  </a:moveTo>
                  <a:lnTo>
                    <a:pt x="0" y="0"/>
                  </a:lnTo>
                  <a:lnTo>
                    <a:pt x="0" y="2077212"/>
                  </a:lnTo>
                  <a:lnTo>
                    <a:pt x="4383024" y="2077212"/>
                  </a:lnTo>
                  <a:lnTo>
                    <a:pt x="4383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49925" y="1359310"/>
            <a:ext cx="9352806" cy="4926327"/>
            <a:chOff x="367284" y="1267589"/>
            <a:chExt cx="9352806" cy="4926327"/>
          </a:xfrm>
        </p:grpSpPr>
        <p:sp>
          <p:nvSpPr>
            <p:cNvPr id="14" name="object 14"/>
            <p:cNvSpPr/>
            <p:nvPr/>
          </p:nvSpPr>
          <p:spPr>
            <a:xfrm>
              <a:off x="367284" y="2046731"/>
              <a:ext cx="3889375" cy="4147185"/>
            </a:xfrm>
            <a:custGeom>
              <a:avLst/>
              <a:gdLst/>
              <a:ahLst/>
              <a:cxnLst/>
              <a:rect l="l" t="t" r="r" b="b"/>
              <a:pathLst>
                <a:path w="3889375" h="4147185">
                  <a:moveTo>
                    <a:pt x="1944624" y="0"/>
                  </a:moveTo>
                  <a:lnTo>
                    <a:pt x="1898059" y="582"/>
                  </a:lnTo>
                  <a:lnTo>
                    <a:pt x="1851762" y="2322"/>
                  </a:lnTo>
                  <a:lnTo>
                    <a:pt x="1805746" y="5205"/>
                  </a:lnTo>
                  <a:lnTo>
                    <a:pt x="1760023" y="9219"/>
                  </a:lnTo>
                  <a:lnTo>
                    <a:pt x="1714605" y="14351"/>
                  </a:lnTo>
                  <a:lnTo>
                    <a:pt x="1669504" y="20588"/>
                  </a:lnTo>
                  <a:lnTo>
                    <a:pt x="1624733" y="27917"/>
                  </a:lnTo>
                  <a:lnTo>
                    <a:pt x="1580303" y="36325"/>
                  </a:lnTo>
                  <a:lnTo>
                    <a:pt x="1536227" y="45798"/>
                  </a:lnTo>
                  <a:lnTo>
                    <a:pt x="1492517" y="56325"/>
                  </a:lnTo>
                  <a:lnTo>
                    <a:pt x="1449185" y="67891"/>
                  </a:lnTo>
                  <a:lnTo>
                    <a:pt x="1406243" y="80484"/>
                  </a:lnTo>
                  <a:lnTo>
                    <a:pt x="1363704" y="94091"/>
                  </a:lnTo>
                  <a:lnTo>
                    <a:pt x="1321580" y="108699"/>
                  </a:lnTo>
                  <a:lnTo>
                    <a:pt x="1279883" y="124295"/>
                  </a:lnTo>
                  <a:lnTo>
                    <a:pt x="1238624" y="140866"/>
                  </a:lnTo>
                  <a:lnTo>
                    <a:pt x="1197817" y="158399"/>
                  </a:lnTo>
                  <a:lnTo>
                    <a:pt x="1157473" y="176880"/>
                  </a:lnTo>
                  <a:lnTo>
                    <a:pt x="1117605" y="196298"/>
                  </a:lnTo>
                  <a:lnTo>
                    <a:pt x="1078225" y="216639"/>
                  </a:lnTo>
                  <a:lnTo>
                    <a:pt x="1039345" y="237889"/>
                  </a:lnTo>
                  <a:lnTo>
                    <a:pt x="1000977" y="260037"/>
                  </a:lnTo>
                  <a:lnTo>
                    <a:pt x="963134" y="283068"/>
                  </a:lnTo>
                  <a:lnTo>
                    <a:pt x="925827" y="306971"/>
                  </a:lnTo>
                  <a:lnTo>
                    <a:pt x="889069" y="331732"/>
                  </a:lnTo>
                  <a:lnTo>
                    <a:pt x="852871" y="357337"/>
                  </a:lnTo>
                  <a:lnTo>
                    <a:pt x="817247" y="383775"/>
                  </a:lnTo>
                  <a:lnTo>
                    <a:pt x="782208" y="411031"/>
                  </a:lnTo>
                  <a:lnTo>
                    <a:pt x="747767" y="439094"/>
                  </a:lnTo>
                  <a:lnTo>
                    <a:pt x="713936" y="467950"/>
                  </a:lnTo>
                  <a:lnTo>
                    <a:pt x="680726" y="497585"/>
                  </a:lnTo>
                  <a:lnTo>
                    <a:pt x="648151" y="527988"/>
                  </a:lnTo>
                  <a:lnTo>
                    <a:pt x="616221" y="559145"/>
                  </a:lnTo>
                  <a:lnTo>
                    <a:pt x="584951" y="591043"/>
                  </a:lnTo>
                  <a:lnTo>
                    <a:pt x="554350" y="623669"/>
                  </a:lnTo>
                  <a:lnTo>
                    <a:pt x="524433" y="657010"/>
                  </a:lnTo>
                  <a:lnTo>
                    <a:pt x="495211" y="691053"/>
                  </a:lnTo>
                  <a:lnTo>
                    <a:pt x="466696" y="725786"/>
                  </a:lnTo>
                  <a:lnTo>
                    <a:pt x="438900" y="761194"/>
                  </a:lnTo>
                  <a:lnTo>
                    <a:pt x="411836" y="797266"/>
                  </a:lnTo>
                  <a:lnTo>
                    <a:pt x="385516" y="833987"/>
                  </a:lnTo>
                  <a:lnTo>
                    <a:pt x="359951" y="871346"/>
                  </a:lnTo>
                  <a:lnTo>
                    <a:pt x="335155" y="909329"/>
                  </a:lnTo>
                  <a:lnTo>
                    <a:pt x="311139" y="947923"/>
                  </a:lnTo>
                  <a:lnTo>
                    <a:pt x="287916" y="987116"/>
                  </a:lnTo>
                  <a:lnTo>
                    <a:pt x="265497" y="1026893"/>
                  </a:lnTo>
                  <a:lnTo>
                    <a:pt x="243895" y="1067243"/>
                  </a:lnTo>
                  <a:lnTo>
                    <a:pt x="223123" y="1108152"/>
                  </a:lnTo>
                  <a:lnTo>
                    <a:pt x="203191" y="1149607"/>
                  </a:lnTo>
                  <a:lnTo>
                    <a:pt x="184113" y="1191595"/>
                  </a:lnTo>
                  <a:lnTo>
                    <a:pt x="165901" y="1234104"/>
                  </a:lnTo>
                  <a:lnTo>
                    <a:pt x="148567" y="1277119"/>
                  </a:lnTo>
                  <a:lnTo>
                    <a:pt x="132122" y="1320629"/>
                  </a:lnTo>
                  <a:lnTo>
                    <a:pt x="116580" y="1364620"/>
                  </a:lnTo>
                  <a:lnTo>
                    <a:pt x="101952" y="1409080"/>
                  </a:lnTo>
                  <a:lnTo>
                    <a:pt x="88251" y="1453994"/>
                  </a:lnTo>
                  <a:lnTo>
                    <a:pt x="75489" y="1499351"/>
                  </a:lnTo>
                  <a:lnTo>
                    <a:pt x="63677" y="1545137"/>
                  </a:lnTo>
                  <a:lnTo>
                    <a:pt x="52829" y="1591340"/>
                  </a:lnTo>
                  <a:lnTo>
                    <a:pt x="42956" y="1637946"/>
                  </a:lnTo>
                  <a:lnTo>
                    <a:pt x="34070" y="1684942"/>
                  </a:lnTo>
                  <a:lnTo>
                    <a:pt x="26184" y="1732315"/>
                  </a:lnTo>
                  <a:lnTo>
                    <a:pt x="19311" y="1780053"/>
                  </a:lnTo>
                  <a:lnTo>
                    <a:pt x="13461" y="1828142"/>
                  </a:lnTo>
                  <a:lnTo>
                    <a:pt x="8647" y="1876569"/>
                  </a:lnTo>
                  <a:lnTo>
                    <a:pt x="4882" y="1925322"/>
                  </a:lnTo>
                  <a:lnTo>
                    <a:pt x="2178" y="1974387"/>
                  </a:lnTo>
                  <a:lnTo>
                    <a:pt x="546" y="2023751"/>
                  </a:lnTo>
                  <a:lnTo>
                    <a:pt x="0" y="2073401"/>
                  </a:lnTo>
                  <a:lnTo>
                    <a:pt x="546" y="2123052"/>
                  </a:lnTo>
                  <a:lnTo>
                    <a:pt x="2178" y="2172416"/>
                  </a:lnTo>
                  <a:lnTo>
                    <a:pt x="4882" y="2221481"/>
                  </a:lnTo>
                  <a:lnTo>
                    <a:pt x="8647" y="2270234"/>
                  </a:lnTo>
                  <a:lnTo>
                    <a:pt x="13461" y="2318661"/>
                  </a:lnTo>
                  <a:lnTo>
                    <a:pt x="19311" y="2366750"/>
                  </a:lnTo>
                  <a:lnTo>
                    <a:pt x="26184" y="2414488"/>
                  </a:lnTo>
                  <a:lnTo>
                    <a:pt x="34070" y="2461861"/>
                  </a:lnTo>
                  <a:lnTo>
                    <a:pt x="42956" y="2508857"/>
                  </a:lnTo>
                  <a:lnTo>
                    <a:pt x="52829" y="2555463"/>
                  </a:lnTo>
                  <a:lnTo>
                    <a:pt x="63677" y="2601666"/>
                  </a:lnTo>
                  <a:lnTo>
                    <a:pt x="75489" y="2647452"/>
                  </a:lnTo>
                  <a:lnTo>
                    <a:pt x="88251" y="2692809"/>
                  </a:lnTo>
                  <a:lnTo>
                    <a:pt x="101952" y="2737723"/>
                  </a:lnTo>
                  <a:lnTo>
                    <a:pt x="116580" y="2782183"/>
                  </a:lnTo>
                  <a:lnTo>
                    <a:pt x="132122" y="2826174"/>
                  </a:lnTo>
                  <a:lnTo>
                    <a:pt x="148567" y="2869684"/>
                  </a:lnTo>
                  <a:lnTo>
                    <a:pt x="165901" y="2912699"/>
                  </a:lnTo>
                  <a:lnTo>
                    <a:pt x="184113" y="2955208"/>
                  </a:lnTo>
                  <a:lnTo>
                    <a:pt x="203191" y="2997196"/>
                  </a:lnTo>
                  <a:lnTo>
                    <a:pt x="223123" y="3038651"/>
                  </a:lnTo>
                  <a:lnTo>
                    <a:pt x="243895" y="3079560"/>
                  </a:lnTo>
                  <a:lnTo>
                    <a:pt x="265497" y="3119910"/>
                  </a:lnTo>
                  <a:lnTo>
                    <a:pt x="287916" y="3159687"/>
                  </a:lnTo>
                  <a:lnTo>
                    <a:pt x="311139" y="3198880"/>
                  </a:lnTo>
                  <a:lnTo>
                    <a:pt x="335155" y="3237474"/>
                  </a:lnTo>
                  <a:lnTo>
                    <a:pt x="359951" y="3275457"/>
                  </a:lnTo>
                  <a:lnTo>
                    <a:pt x="385516" y="3312816"/>
                  </a:lnTo>
                  <a:lnTo>
                    <a:pt x="411836" y="3349537"/>
                  </a:lnTo>
                  <a:lnTo>
                    <a:pt x="438900" y="3385609"/>
                  </a:lnTo>
                  <a:lnTo>
                    <a:pt x="466696" y="3421017"/>
                  </a:lnTo>
                  <a:lnTo>
                    <a:pt x="495211" y="3455750"/>
                  </a:lnTo>
                  <a:lnTo>
                    <a:pt x="524433" y="3489793"/>
                  </a:lnTo>
                  <a:lnTo>
                    <a:pt x="554350" y="3523134"/>
                  </a:lnTo>
                  <a:lnTo>
                    <a:pt x="584951" y="3555760"/>
                  </a:lnTo>
                  <a:lnTo>
                    <a:pt x="616221" y="3587658"/>
                  </a:lnTo>
                  <a:lnTo>
                    <a:pt x="648151" y="3618815"/>
                  </a:lnTo>
                  <a:lnTo>
                    <a:pt x="680726" y="3649218"/>
                  </a:lnTo>
                  <a:lnTo>
                    <a:pt x="713936" y="3678853"/>
                  </a:lnTo>
                  <a:lnTo>
                    <a:pt x="747767" y="3707709"/>
                  </a:lnTo>
                  <a:lnTo>
                    <a:pt x="782208" y="3735772"/>
                  </a:lnTo>
                  <a:lnTo>
                    <a:pt x="817247" y="3763028"/>
                  </a:lnTo>
                  <a:lnTo>
                    <a:pt x="852871" y="3789466"/>
                  </a:lnTo>
                  <a:lnTo>
                    <a:pt x="889069" y="3815071"/>
                  </a:lnTo>
                  <a:lnTo>
                    <a:pt x="925827" y="3839832"/>
                  </a:lnTo>
                  <a:lnTo>
                    <a:pt x="963134" y="3863735"/>
                  </a:lnTo>
                  <a:lnTo>
                    <a:pt x="1000977" y="3886766"/>
                  </a:lnTo>
                  <a:lnTo>
                    <a:pt x="1039345" y="3908914"/>
                  </a:lnTo>
                  <a:lnTo>
                    <a:pt x="1078225" y="3930164"/>
                  </a:lnTo>
                  <a:lnTo>
                    <a:pt x="1117605" y="3950505"/>
                  </a:lnTo>
                  <a:lnTo>
                    <a:pt x="1157473" y="3969923"/>
                  </a:lnTo>
                  <a:lnTo>
                    <a:pt x="1197817" y="3988404"/>
                  </a:lnTo>
                  <a:lnTo>
                    <a:pt x="1238624" y="4005937"/>
                  </a:lnTo>
                  <a:lnTo>
                    <a:pt x="1279883" y="4022508"/>
                  </a:lnTo>
                  <a:lnTo>
                    <a:pt x="1321580" y="4038104"/>
                  </a:lnTo>
                  <a:lnTo>
                    <a:pt x="1363704" y="4052712"/>
                  </a:lnTo>
                  <a:lnTo>
                    <a:pt x="1406243" y="4066319"/>
                  </a:lnTo>
                  <a:lnTo>
                    <a:pt x="1449185" y="4078912"/>
                  </a:lnTo>
                  <a:lnTo>
                    <a:pt x="1492517" y="4090478"/>
                  </a:lnTo>
                  <a:lnTo>
                    <a:pt x="1536227" y="4101005"/>
                  </a:lnTo>
                  <a:lnTo>
                    <a:pt x="1580303" y="4110478"/>
                  </a:lnTo>
                  <a:lnTo>
                    <a:pt x="1624733" y="4118886"/>
                  </a:lnTo>
                  <a:lnTo>
                    <a:pt x="1669504" y="4126215"/>
                  </a:lnTo>
                  <a:lnTo>
                    <a:pt x="1714605" y="4132452"/>
                  </a:lnTo>
                  <a:lnTo>
                    <a:pt x="1760023" y="4137584"/>
                  </a:lnTo>
                  <a:lnTo>
                    <a:pt x="1805746" y="4141598"/>
                  </a:lnTo>
                  <a:lnTo>
                    <a:pt x="1851762" y="4144481"/>
                  </a:lnTo>
                  <a:lnTo>
                    <a:pt x="1898059" y="4146221"/>
                  </a:lnTo>
                  <a:lnTo>
                    <a:pt x="1944624" y="4146804"/>
                  </a:lnTo>
                  <a:lnTo>
                    <a:pt x="1991191" y="4146221"/>
                  </a:lnTo>
                  <a:lnTo>
                    <a:pt x="2037489" y="4144481"/>
                  </a:lnTo>
                  <a:lnTo>
                    <a:pt x="2083507" y="4141598"/>
                  </a:lnTo>
                  <a:lnTo>
                    <a:pt x="2129232" y="4137584"/>
                  </a:lnTo>
                  <a:lnTo>
                    <a:pt x="2174651" y="4132452"/>
                  </a:lnTo>
                  <a:lnTo>
                    <a:pt x="2219754" y="4126215"/>
                  </a:lnTo>
                  <a:lnTo>
                    <a:pt x="2264527" y="4118886"/>
                  </a:lnTo>
                  <a:lnTo>
                    <a:pt x="2308958" y="4110478"/>
                  </a:lnTo>
                  <a:lnTo>
                    <a:pt x="2353035" y="4101005"/>
                  </a:lnTo>
                  <a:lnTo>
                    <a:pt x="2396746" y="4090478"/>
                  </a:lnTo>
                  <a:lnTo>
                    <a:pt x="2440079" y="4078912"/>
                  </a:lnTo>
                  <a:lnTo>
                    <a:pt x="2483022" y="4066319"/>
                  </a:lnTo>
                  <a:lnTo>
                    <a:pt x="2525562" y="4052712"/>
                  </a:lnTo>
                  <a:lnTo>
                    <a:pt x="2567687" y="4038104"/>
                  </a:lnTo>
                  <a:lnTo>
                    <a:pt x="2609385" y="4022508"/>
                  </a:lnTo>
                  <a:lnTo>
                    <a:pt x="2650644" y="4005937"/>
                  </a:lnTo>
                  <a:lnTo>
                    <a:pt x="2691451" y="3988404"/>
                  </a:lnTo>
                  <a:lnTo>
                    <a:pt x="2731795" y="3969923"/>
                  </a:lnTo>
                  <a:lnTo>
                    <a:pt x="2771664" y="3950505"/>
                  </a:lnTo>
                  <a:lnTo>
                    <a:pt x="2811044" y="3930164"/>
                  </a:lnTo>
                  <a:lnTo>
                    <a:pt x="2849924" y="3908914"/>
                  </a:lnTo>
                  <a:lnTo>
                    <a:pt x="2888292" y="3886766"/>
                  </a:lnTo>
                  <a:lnTo>
                    <a:pt x="2926136" y="3863735"/>
                  </a:lnTo>
                  <a:lnTo>
                    <a:pt x="2963443" y="3839832"/>
                  </a:lnTo>
                  <a:lnTo>
                    <a:pt x="3000201" y="3815071"/>
                  </a:lnTo>
                  <a:lnTo>
                    <a:pt x="3036398" y="3789466"/>
                  </a:lnTo>
                  <a:lnTo>
                    <a:pt x="3072022" y="3763028"/>
                  </a:lnTo>
                  <a:lnTo>
                    <a:pt x="3107060" y="3735772"/>
                  </a:lnTo>
                  <a:lnTo>
                    <a:pt x="3141501" y="3707709"/>
                  </a:lnTo>
                  <a:lnTo>
                    <a:pt x="3175332" y="3678853"/>
                  </a:lnTo>
                  <a:lnTo>
                    <a:pt x="3208542" y="3649218"/>
                  </a:lnTo>
                  <a:lnTo>
                    <a:pt x="3241117" y="3618815"/>
                  </a:lnTo>
                  <a:lnTo>
                    <a:pt x="3273045" y="3587658"/>
                  </a:lnTo>
                  <a:lnTo>
                    <a:pt x="3304316" y="3555760"/>
                  </a:lnTo>
                  <a:lnTo>
                    <a:pt x="3334915" y="3523134"/>
                  </a:lnTo>
                  <a:lnTo>
                    <a:pt x="3364832" y="3489793"/>
                  </a:lnTo>
                  <a:lnTo>
                    <a:pt x="3394054" y="3455750"/>
                  </a:lnTo>
                  <a:lnTo>
                    <a:pt x="3422568" y="3421017"/>
                  </a:lnTo>
                  <a:lnTo>
                    <a:pt x="3450363" y="3385609"/>
                  </a:lnTo>
                  <a:lnTo>
                    <a:pt x="3477427" y="3349537"/>
                  </a:lnTo>
                  <a:lnTo>
                    <a:pt x="3503746" y="3312816"/>
                  </a:lnTo>
                  <a:lnTo>
                    <a:pt x="3529310" y="3275457"/>
                  </a:lnTo>
                  <a:lnTo>
                    <a:pt x="3554105" y="3237474"/>
                  </a:lnTo>
                  <a:lnTo>
                    <a:pt x="3578121" y="3198880"/>
                  </a:lnTo>
                  <a:lnTo>
                    <a:pt x="3601343" y="3159687"/>
                  </a:lnTo>
                  <a:lnTo>
                    <a:pt x="3623761" y="3119910"/>
                  </a:lnTo>
                  <a:lnTo>
                    <a:pt x="3645362" y="3079560"/>
                  </a:lnTo>
                  <a:lnTo>
                    <a:pt x="3666134" y="3038651"/>
                  </a:lnTo>
                  <a:lnTo>
                    <a:pt x="3686065" y="2997196"/>
                  </a:lnTo>
                  <a:lnTo>
                    <a:pt x="3705142" y="2955208"/>
                  </a:lnTo>
                  <a:lnTo>
                    <a:pt x="3723353" y="2912699"/>
                  </a:lnTo>
                  <a:lnTo>
                    <a:pt x="3740687" y="2869684"/>
                  </a:lnTo>
                  <a:lnTo>
                    <a:pt x="3757131" y="2826174"/>
                  </a:lnTo>
                  <a:lnTo>
                    <a:pt x="3772673" y="2782183"/>
                  </a:lnTo>
                  <a:lnTo>
                    <a:pt x="3787300" y="2737723"/>
                  </a:lnTo>
                  <a:lnTo>
                    <a:pt x="3801000" y="2692809"/>
                  </a:lnTo>
                  <a:lnTo>
                    <a:pt x="3813762" y="2647452"/>
                  </a:lnTo>
                  <a:lnTo>
                    <a:pt x="3825573" y="2601666"/>
                  </a:lnTo>
                  <a:lnTo>
                    <a:pt x="3836421" y="2555463"/>
                  </a:lnTo>
                  <a:lnTo>
                    <a:pt x="3846294" y="2508857"/>
                  </a:lnTo>
                  <a:lnTo>
                    <a:pt x="3855179" y="2461861"/>
                  </a:lnTo>
                  <a:lnTo>
                    <a:pt x="3863064" y="2414488"/>
                  </a:lnTo>
                  <a:lnTo>
                    <a:pt x="3869938" y="2366750"/>
                  </a:lnTo>
                  <a:lnTo>
                    <a:pt x="3875787" y="2318661"/>
                  </a:lnTo>
                  <a:lnTo>
                    <a:pt x="3880600" y="2270234"/>
                  </a:lnTo>
                  <a:lnTo>
                    <a:pt x="3884365" y="2221481"/>
                  </a:lnTo>
                  <a:lnTo>
                    <a:pt x="3887069" y="2172416"/>
                  </a:lnTo>
                  <a:lnTo>
                    <a:pt x="3888701" y="2123052"/>
                  </a:lnTo>
                  <a:lnTo>
                    <a:pt x="3889248" y="2073401"/>
                  </a:lnTo>
                  <a:lnTo>
                    <a:pt x="3888701" y="2023751"/>
                  </a:lnTo>
                  <a:lnTo>
                    <a:pt x="3887069" y="1974387"/>
                  </a:lnTo>
                  <a:lnTo>
                    <a:pt x="3884365" y="1925322"/>
                  </a:lnTo>
                  <a:lnTo>
                    <a:pt x="3880600" y="1876569"/>
                  </a:lnTo>
                  <a:lnTo>
                    <a:pt x="3875787" y="1828142"/>
                  </a:lnTo>
                  <a:lnTo>
                    <a:pt x="3869938" y="1780053"/>
                  </a:lnTo>
                  <a:lnTo>
                    <a:pt x="3863064" y="1732315"/>
                  </a:lnTo>
                  <a:lnTo>
                    <a:pt x="3855179" y="1684942"/>
                  </a:lnTo>
                  <a:lnTo>
                    <a:pt x="3846294" y="1637946"/>
                  </a:lnTo>
                  <a:lnTo>
                    <a:pt x="3836421" y="1591340"/>
                  </a:lnTo>
                  <a:lnTo>
                    <a:pt x="3825573" y="1545137"/>
                  </a:lnTo>
                  <a:lnTo>
                    <a:pt x="3813762" y="1499351"/>
                  </a:lnTo>
                  <a:lnTo>
                    <a:pt x="3801000" y="1453994"/>
                  </a:lnTo>
                  <a:lnTo>
                    <a:pt x="3787300" y="1409080"/>
                  </a:lnTo>
                  <a:lnTo>
                    <a:pt x="3772673" y="1364620"/>
                  </a:lnTo>
                  <a:lnTo>
                    <a:pt x="3757131" y="1320629"/>
                  </a:lnTo>
                  <a:lnTo>
                    <a:pt x="3740687" y="1277119"/>
                  </a:lnTo>
                  <a:lnTo>
                    <a:pt x="3723353" y="1234104"/>
                  </a:lnTo>
                  <a:lnTo>
                    <a:pt x="3705142" y="1191595"/>
                  </a:lnTo>
                  <a:lnTo>
                    <a:pt x="3686065" y="1149607"/>
                  </a:lnTo>
                  <a:lnTo>
                    <a:pt x="3666134" y="1108152"/>
                  </a:lnTo>
                  <a:lnTo>
                    <a:pt x="3645362" y="1067243"/>
                  </a:lnTo>
                  <a:lnTo>
                    <a:pt x="3623761" y="1026893"/>
                  </a:lnTo>
                  <a:lnTo>
                    <a:pt x="3601343" y="987116"/>
                  </a:lnTo>
                  <a:lnTo>
                    <a:pt x="3578121" y="947923"/>
                  </a:lnTo>
                  <a:lnTo>
                    <a:pt x="3554105" y="909329"/>
                  </a:lnTo>
                  <a:lnTo>
                    <a:pt x="3529310" y="871346"/>
                  </a:lnTo>
                  <a:lnTo>
                    <a:pt x="3503746" y="833987"/>
                  </a:lnTo>
                  <a:lnTo>
                    <a:pt x="3477427" y="797266"/>
                  </a:lnTo>
                  <a:lnTo>
                    <a:pt x="3450363" y="761194"/>
                  </a:lnTo>
                  <a:lnTo>
                    <a:pt x="3422568" y="725786"/>
                  </a:lnTo>
                  <a:lnTo>
                    <a:pt x="3394054" y="691053"/>
                  </a:lnTo>
                  <a:lnTo>
                    <a:pt x="3364832" y="657010"/>
                  </a:lnTo>
                  <a:lnTo>
                    <a:pt x="3334915" y="623669"/>
                  </a:lnTo>
                  <a:lnTo>
                    <a:pt x="3304316" y="591043"/>
                  </a:lnTo>
                  <a:lnTo>
                    <a:pt x="3273045" y="559145"/>
                  </a:lnTo>
                  <a:lnTo>
                    <a:pt x="3241117" y="527988"/>
                  </a:lnTo>
                  <a:lnTo>
                    <a:pt x="3208542" y="497585"/>
                  </a:lnTo>
                  <a:lnTo>
                    <a:pt x="3175332" y="467950"/>
                  </a:lnTo>
                  <a:lnTo>
                    <a:pt x="3141501" y="439094"/>
                  </a:lnTo>
                  <a:lnTo>
                    <a:pt x="3107060" y="411031"/>
                  </a:lnTo>
                  <a:lnTo>
                    <a:pt x="3072022" y="383775"/>
                  </a:lnTo>
                  <a:lnTo>
                    <a:pt x="3036398" y="357337"/>
                  </a:lnTo>
                  <a:lnTo>
                    <a:pt x="3000201" y="331732"/>
                  </a:lnTo>
                  <a:lnTo>
                    <a:pt x="2963443" y="306971"/>
                  </a:lnTo>
                  <a:lnTo>
                    <a:pt x="2926136" y="283068"/>
                  </a:lnTo>
                  <a:lnTo>
                    <a:pt x="2888292" y="260037"/>
                  </a:lnTo>
                  <a:lnTo>
                    <a:pt x="2849924" y="237889"/>
                  </a:lnTo>
                  <a:lnTo>
                    <a:pt x="2811044" y="216639"/>
                  </a:lnTo>
                  <a:lnTo>
                    <a:pt x="2771664" y="196298"/>
                  </a:lnTo>
                  <a:lnTo>
                    <a:pt x="2731795" y="176880"/>
                  </a:lnTo>
                  <a:lnTo>
                    <a:pt x="2691451" y="158399"/>
                  </a:lnTo>
                  <a:lnTo>
                    <a:pt x="2650644" y="140866"/>
                  </a:lnTo>
                  <a:lnTo>
                    <a:pt x="2609385" y="124295"/>
                  </a:lnTo>
                  <a:lnTo>
                    <a:pt x="2567687" y="108699"/>
                  </a:lnTo>
                  <a:lnTo>
                    <a:pt x="2525562" y="94091"/>
                  </a:lnTo>
                  <a:lnTo>
                    <a:pt x="2483022" y="80484"/>
                  </a:lnTo>
                  <a:lnTo>
                    <a:pt x="2440079" y="67891"/>
                  </a:lnTo>
                  <a:lnTo>
                    <a:pt x="2396746" y="56325"/>
                  </a:lnTo>
                  <a:lnTo>
                    <a:pt x="2353035" y="45798"/>
                  </a:lnTo>
                  <a:lnTo>
                    <a:pt x="2308958" y="36325"/>
                  </a:lnTo>
                  <a:lnTo>
                    <a:pt x="2264527" y="27917"/>
                  </a:lnTo>
                  <a:lnTo>
                    <a:pt x="2219754" y="20588"/>
                  </a:lnTo>
                  <a:lnTo>
                    <a:pt x="2174651" y="14351"/>
                  </a:lnTo>
                  <a:lnTo>
                    <a:pt x="2129232" y="9219"/>
                  </a:lnTo>
                  <a:lnTo>
                    <a:pt x="2083507" y="5205"/>
                  </a:lnTo>
                  <a:lnTo>
                    <a:pt x="2037489" y="2322"/>
                  </a:lnTo>
                  <a:lnTo>
                    <a:pt x="1991191" y="582"/>
                  </a:lnTo>
                  <a:lnTo>
                    <a:pt x="19446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0869" y="1267589"/>
              <a:ext cx="3599688" cy="35996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5213" y="4468338"/>
              <a:ext cx="4434877" cy="16444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0848" y="4443983"/>
              <a:ext cx="3570732" cy="17145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291328" y="4503419"/>
              <a:ext cx="4351020" cy="1569720"/>
            </a:xfrm>
            <a:custGeom>
              <a:avLst/>
              <a:gdLst/>
              <a:ahLst/>
              <a:cxnLst/>
              <a:rect l="l" t="t" r="r" b="b"/>
              <a:pathLst>
                <a:path w="4351020" h="1569720">
                  <a:moveTo>
                    <a:pt x="4351020" y="0"/>
                  </a:moveTo>
                  <a:lnTo>
                    <a:pt x="0" y="0"/>
                  </a:lnTo>
                  <a:lnTo>
                    <a:pt x="0" y="1569719"/>
                  </a:lnTo>
                  <a:lnTo>
                    <a:pt x="4351020" y="1569719"/>
                  </a:lnTo>
                  <a:lnTo>
                    <a:pt x="4351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244788" y="4657793"/>
            <a:ext cx="4292168" cy="150297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lang="ru-RU" sz="1400" spc="-10" dirty="0">
                <a:latin typeface="Microsoft Sans Serif"/>
                <a:cs typeface="Microsoft Sans Serif"/>
              </a:rPr>
              <a:t>Б</a:t>
            </a:r>
            <a:r>
              <a:rPr sz="1400" spc="-15" dirty="0">
                <a:latin typeface="Microsoft Sans Serif"/>
                <a:cs typeface="Microsoft Sans Serif"/>
              </a:rPr>
              <a:t>езопасность</a:t>
            </a:r>
            <a:r>
              <a:rPr lang="ru-RU" sz="1400" spc="-15" dirty="0">
                <a:latin typeface="Microsoft Sans Serif"/>
                <a:cs typeface="Microsoft Sans Serif"/>
              </a:rPr>
              <a:t> учреждений</a:t>
            </a:r>
            <a:r>
              <a:rPr sz="1400" spc="-15" dirty="0">
                <a:latin typeface="Microsoft Sans Serif"/>
                <a:cs typeface="Microsoft Sans Serif"/>
              </a:rPr>
              <a:t>:</a:t>
            </a:r>
            <a:endParaRPr sz="1400" dirty="0">
              <a:latin typeface="Microsoft Sans Serif"/>
              <a:cs typeface="Microsoft Sans Serif"/>
            </a:endParaRPr>
          </a:p>
          <a:p>
            <a:pPr marL="92075" algn="just">
              <a:lnSpc>
                <a:spcPct val="100000"/>
              </a:lnSpc>
              <a:buClr>
                <a:srgbClr val="877391"/>
              </a:buClr>
              <a:buSzPct val="112500"/>
              <a:tabLst>
                <a:tab pos="265430" algn="l"/>
              </a:tabLst>
            </a:pPr>
            <a:r>
              <a:rPr lang="ru-RU" sz="900" dirty="0">
                <a:latin typeface="Microsoft Sans Serif"/>
                <a:cs typeface="Microsoft Sans Serif"/>
              </a:rPr>
              <a:t>	       санитарно-эпидемиологические мероприятия в образовательных организациях в сумме 412,5 тыс. рублей;</a:t>
            </a:r>
          </a:p>
          <a:p>
            <a:pPr marL="92075" algn="just">
              <a:lnSpc>
                <a:spcPct val="100000"/>
              </a:lnSpc>
              <a:buClr>
                <a:srgbClr val="877391"/>
              </a:buClr>
              <a:buSzPct val="112500"/>
              <a:tabLst>
                <a:tab pos="265430" algn="l"/>
              </a:tabLst>
            </a:pPr>
            <a:r>
              <a:rPr lang="ru-RU" sz="900" dirty="0">
                <a:latin typeface="Microsoft Sans Serif"/>
                <a:cs typeface="Microsoft Sans Serif"/>
              </a:rPr>
              <a:t>	      безопасности школьных перевозок для обеспечения доступа к качественному образованию в сумме 18 958,0 тыс. руб., в том числе на приобретение школьного автобуса в СОШ с. Голуметь стоимостью 4 051,5 тыс. руб.;</a:t>
            </a:r>
          </a:p>
          <a:p>
            <a:pPr marL="92075" algn="just">
              <a:lnSpc>
                <a:spcPct val="100000"/>
              </a:lnSpc>
              <a:buClr>
                <a:srgbClr val="877391"/>
              </a:buClr>
              <a:buSzPct val="112500"/>
              <a:tabLst>
                <a:tab pos="265430" algn="l"/>
              </a:tabLst>
            </a:pPr>
            <a:r>
              <a:rPr lang="ru-RU" sz="900" dirty="0">
                <a:latin typeface="Microsoft Sans Serif"/>
                <a:cs typeface="Microsoft Sans Serif"/>
              </a:rPr>
              <a:t>	     обеспечение противопожарных мероприятий в помещениях образовательных организаций в сумме 2 224,0 тыс. рублей.</a:t>
            </a:r>
          </a:p>
          <a:p>
            <a:pPr marL="92075">
              <a:lnSpc>
                <a:spcPct val="100000"/>
              </a:lnSpc>
              <a:buClr>
                <a:srgbClr val="877391"/>
              </a:buClr>
              <a:buSzPct val="112500"/>
              <a:tabLst>
                <a:tab pos="265430" algn="l"/>
              </a:tabLst>
            </a:pPr>
            <a:endParaRPr sz="900" dirty="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165917" y="4529101"/>
            <a:ext cx="1065794" cy="1040541"/>
            <a:chOff x="4512564" y="4169638"/>
            <a:chExt cx="821690" cy="823594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2564" y="4169638"/>
              <a:ext cx="821423" cy="8229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60392" y="4370793"/>
              <a:ext cx="525779" cy="47552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527804" y="4223003"/>
              <a:ext cx="719455" cy="721360"/>
            </a:xfrm>
            <a:custGeom>
              <a:avLst/>
              <a:gdLst/>
              <a:ahLst/>
              <a:cxnLst/>
              <a:rect l="l" t="t" r="r" b="b"/>
              <a:pathLst>
                <a:path w="719454" h="721360">
                  <a:moveTo>
                    <a:pt x="359663" y="0"/>
                  </a:moveTo>
                  <a:lnTo>
                    <a:pt x="310861" y="3291"/>
                  </a:lnTo>
                  <a:lnTo>
                    <a:pt x="264054" y="12878"/>
                  </a:lnTo>
                  <a:lnTo>
                    <a:pt x="219670" y="28330"/>
                  </a:lnTo>
                  <a:lnTo>
                    <a:pt x="178138" y="49219"/>
                  </a:lnTo>
                  <a:lnTo>
                    <a:pt x="139887" y="75114"/>
                  </a:lnTo>
                  <a:lnTo>
                    <a:pt x="105346" y="105584"/>
                  </a:lnTo>
                  <a:lnTo>
                    <a:pt x="74943" y="140201"/>
                  </a:lnTo>
                  <a:lnTo>
                    <a:pt x="49106" y="178533"/>
                  </a:lnTo>
                  <a:lnTo>
                    <a:pt x="28265" y="220152"/>
                  </a:lnTo>
                  <a:lnTo>
                    <a:pt x="12848" y="264627"/>
                  </a:lnTo>
                  <a:lnTo>
                    <a:pt x="3283" y="311528"/>
                  </a:lnTo>
                  <a:lnTo>
                    <a:pt x="0" y="360426"/>
                  </a:lnTo>
                  <a:lnTo>
                    <a:pt x="3283" y="409323"/>
                  </a:lnTo>
                  <a:lnTo>
                    <a:pt x="12848" y="456224"/>
                  </a:lnTo>
                  <a:lnTo>
                    <a:pt x="28265" y="500699"/>
                  </a:lnTo>
                  <a:lnTo>
                    <a:pt x="49106" y="542318"/>
                  </a:lnTo>
                  <a:lnTo>
                    <a:pt x="74943" y="580650"/>
                  </a:lnTo>
                  <a:lnTo>
                    <a:pt x="105346" y="615267"/>
                  </a:lnTo>
                  <a:lnTo>
                    <a:pt x="139887" y="645737"/>
                  </a:lnTo>
                  <a:lnTo>
                    <a:pt x="178138" y="671632"/>
                  </a:lnTo>
                  <a:lnTo>
                    <a:pt x="219670" y="692521"/>
                  </a:lnTo>
                  <a:lnTo>
                    <a:pt x="264054" y="707973"/>
                  </a:lnTo>
                  <a:lnTo>
                    <a:pt x="310861" y="717560"/>
                  </a:lnTo>
                  <a:lnTo>
                    <a:pt x="359663" y="720852"/>
                  </a:lnTo>
                  <a:lnTo>
                    <a:pt x="408466" y="717560"/>
                  </a:lnTo>
                  <a:lnTo>
                    <a:pt x="455273" y="707973"/>
                  </a:lnTo>
                  <a:lnTo>
                    <a:pt x="499657" y="692521"/>
                  </a:lnTo>
                  <a:lnTo>
                    <a:pt x="541189" y="671632"/>
                  </a:lnTo>
                  <a:lnTo>
                    <a:pt x="579440" y="645737"/>
                  </a:lnTo>
                  <a:lnTo>
                    <a:pt x="613981" y="615267"/>
                  </a:lnTo>
                  <a:lnTo>
                    <a:pt x="644384" y="580650"/>
                  </a:lnTo>
                  <a:lnTo>
                    <a:pt x="670221" y="542318"/>
                  </a:lnTo>
                  <a:lnTo>
                    <a:pt x="691062" y="500699"/>
                  </a:lnTo>
                  <a:lnTo>
                    <a:pt x="706479" y="456224"/>
                  </a:lnTo>
                  <a:lnTo>
                    <a:pt x="716044" y="409323"/>
                  </a:lnTo>
                  <a:lnTo>
                    <a:pt x="719328" y="360426"/>
                  </a:lnTo>
                  <a:lnTo>
                    <a:pt x="716044" y="311528"/>
                  </a:lnTo>
                  <a:lnTo>
                    <a:pt x="706479" y="264627"/>
                  </a:lnTo>
                  <a:lnTo>
                    <a:pt x="691062" y="220152"/>
                  </a:lnTo>
                  <a:lnTo>
                    <a:pt x="670221" y="178533"/>
                  </a:lnTo>
                  <a:lnTo>
                    <a:pt x="644384" y="140201"/>
                  </a:lnTo>
                  <a:lnTo>
                    <a:pt x="613981" y="105584"/>
                  </a:lnTo>
                  <a:lnTo>
                    <a:pt x="579440" y="75114"/>
                  </a:lnTo>
                  <a:lnTo>
                    <a:pt x="541189" y="49219"/>
                  </a:lnTo>
                  <a:lnTo>
                    <a:pt x="499657" y="28330"/>
                  </a:lnTo>
                  <a:lnTo>
                    <a:pt x="455273" y="12878"/>
                  </a:lnTo>
                  <a:lnTo>
                    <a:pt x="408466" y="3291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8E799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 txBox="1"/>
          <p:nvPr/>
        </p:nvSpPr>
        <p:spPr>
          <a:xfrm rot="10800000" flipV="1">
            <a:off x="4319714" y="4928713"/>
            <a:ext cx="81038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21 182</a:t>
            </a:r>
            <a:endParaRPr sz="1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236542" y="1761432"/>
            <a:ext cx="1091948" cy="1105070"/>
            <a:chOff x="4578096" y="1795246"/>
            <a:chExt cx="821690" cy="823594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8096" y="1795246"/>
              <a:ext cx="821423" cy="8229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5924" y="1994877"/>
              <a:ext cx="525779" cy="47552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93336" y="1848612"/>
              <a:ext cx="719455" cy="721360"/>
            </a:xfrm>
            <a:custGeom>
              <a:avLst/>
              <a:gdLst/>
              <a:ahLst/>
              <a:cxnLst/>
              <a:rect l="l" t="t" r="r" b="b"/>
              <a:pathLst>
                <a:path w="719454" h="721360">
                  <a:moveTo>
                    <a:pt x="359663" y="0"/>
                  </a:moveTo>
                  <a:lnTo>
                    <a:pt x="310861" y="3291"/>
                  </a:lnTo>
                  <a:lnTo>
                    <a:pt x="264054" y="12878"/>
                  </a:lnTo>
                  <a:lnTo>
                    <a:pt x="219670" y="28330"/>
                  </a:lnTo>
                  <a:lnTo>
                    <a:pt x="178138" y="49219"/>
                  </a:lnTo>
                  <a:lnTo>
                    <a:pt x="139887" y="75114"/>
                  </a:lnTo>
                  <a:lnTo>
                    <a:pt x="105346" y="105584"/>
                  </a:lnTo>
                  <a:lnTo>
                    <a:pt x="74943" y="140201"/>
                  </a:lnTo>
                  <a:lnTo>
                    <a:pt x="49106" y="178533"/>
                  </a:lnTo>
                  <a:lnTo>
                    <a:pt x="28265" y="220152"/>
                  </a:lnTo>
                  <a:lnTo>
                    <a:pt x="12848" y="264627"/>
                  </a:lnTo>
                  <a:lnTo>
                    <a:pt x="3283" y="311528"/>
                  </a:lnTo>
                  <a:lnTo>
                    <a:pt x="0" y="360425"/>
                  </a:lnTo>
                  <a:lnTo>
                    <a:pt x="3283" y="409323"/>
                  </a:lnTo>
                  <a:lnTo>
                    <a:pt x="12848" y="456224"/>
                  </a:lnTo>
                  <a:lnTo>
                    <a:pt x="28265" y="500699"/>
                  </a:lnTo>
                  <a:lnTo>
                    <a:pt x="49106" y="542318"/>
                  </a:lnTo>
                  <a:lnTo>
                    <a:pt x="74943" y="580650"/>
                  </a:lnTo>
                  <a:lnTo>
                    <a:pt x="105346" y="615267"/>
                  </a:lnTo>
                  <a:lnTo>
                    <a:pt x="139887" y="645737"/>
                  </a:lnTo>
                  <a:lnTo>
                    <a:pt x="178138" y="671632"/>
                  </a:lnTo>
                  <a:lnTo>
                    <a:pt x="219670" y="692521"/>
                  </a:lnTo>
                  <a:lnTo>
                    <a:pt x="264054" y="707973"/>
                  </a:lnTo>
                  <a:lnTo>
                    <a:pt x="310861" y="717560"/>
                  </a:lnTo>
                  <a:lnTo>
                    <a:pt x="359663" y="720851"/>
                  </a:lnTo>
                  <a:lnTo>
                    <a:pt x="408466" y="717560"/>
                  </a:lnTo>
                  <a:lnTo>
                    <a:pt x="455273" y="707973"/>
                  </a:lnTo>
                  <a:lnTo>
                    <a:pt x="499657" y="692521"/>
                  </a:lnTo>
                  <a:lnTo>
                    <a:pt x="541189" y="671632"/>
                  </a:lnTo>
                  <a:lnTo>
                    <a:pt x="579440" y="645737"/>
                  </a:lnTo>
                  <a:lnTo>
                    <a:pt x="613981" y="615267"/>
                  </a:lnTo>
                  <a:lnTo>
                    <a:pt x="644384" y="580650"/>
                  </a:lnTo>
                  <a:lnTo>
                    <a:pt x="670221" y="542318"/>
                  </a:lnTo>
                  <a:lnTo>
                    <a:pt x="691062" y="500699"/>
                  </a:lnTo>
                  <a:lnTo>
                    <a:pt x="706479" y="456224"/>
                  </a:lnTo>
                  <a:lnTo>
                    <a:pt x="716044" y="409323"/>
                  </a:lnTo>
                  <a:lnTo>
                    <a:pt x="719327" y="360425"/>
                  </a:lnTo>
                  <a:lnTo>
                    <a:pt x="716044" y="311528"/>
                  </a:lnTo>
                  <a:lnTo>
                    <a:pt x="706479" y="264627"/>
                  </a:lnTo>
                  <a:lnTo>
                    <a:pt x="691062" y="220152"/>
                  </a:lnTo>
                  <a:lnTo>
                    <a:pt x="670221" y="178533"/>
                  </a:lnTo>
                  <a:lnTo>
                    <a:pt x="644384" y="140201"/>
                  </a:lnTo>
                  <a:lnTo>
                    <a:pt x="613981" y="105584"/>
                  </a:lnTo>
                  <a:lnTo>
                    <a:pt x="579440" y="75114"/>
                  </a:lnTo>
                  <a:lnTo>
                    <a:pt x="541189" y="49219"/>
                  </a:lnTo>
                  <a:lnTo>
                    <a:pt x="499657" y="28330"/>
                  </a:lnTo>
                  <a:lnTo>
                    <a:pt x="455273" y="12878"/>
                  </a:lnTo>
                  <a:lnTo>
                    <a:pt x="408466" y="3291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8E799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446395" y="2199103"/>
            <a:ext cx="793457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dirty="0">
                <a:solidFill>
                  <a:srgbClr val="FFFFFF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51 152</a:t>
            </a:r>
            <a:endParaRPr sz="1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487041" y="1746847"/>
            <a:ext cx="2905253" cy="2911174"/>
            <a:chOff x="1487041" y="1746847"/>
            <a:chExt cx="2905253" cy="2911174"/>
          </a:xfrm>
        </p:grpSpPr>
        <p:pic>
          <p:nvPicPr>
            <p:cNvPr id="31" name="object 3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7041" y="1746847"/>
              <a:ext cx="2881883" cy="291117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691639" y="1929384"/>
              <a:ext cx="2700655" cy="2726690"/>
            </a:xfrm>
            <a:custGeom>
              <a:avLst/>
              <a:gdLst/>
              <a:ahLst/>
              <a:cxnLst/>
              <a:rect l="l" t="t" r="r" b="b"/>
              <a:pathLst>
                <a:path w="2700654" h="2726690">
                  <a:moveTo>
                    <a:pt x="1350264" y="0"/>
                  </a:moveTo>
                  <a:lnTo>
                    <a:pt x="1301833" y="860"/>
                  </a:lnTo>
                  <a:lnTo>
                    <a:pt x="1253832" y="3422"/>
                  </a:lnTo>
                  <a:lnTo>
                    <a:pt x="1206288" y="7658"/>
                  </a:lnTo>
                  <a:lnTo>
                    <a:pt x="1159230" y="13538"/>
                  </a:lnTo>
                  <a:lnTo>
                    <a:pt x="1112687" y="21032"/>
                  </a:lnTo>
                  <a:lnTo>
                    <a:pt x="1066687" y="30114"/>
                  </a:lnTo>
                  <a:lnTo>
                    <a:pt x="1021259" y="40753"/>
                  </a:lnTo>
                  <a:lnTo>
                    <a:pt x="976431" y="52921"/>
                  </a:lnTo>
                  <a:lnTo>
                    <a:pt x="932232" y="66589"/>
                  </a:lnTo>
                  <a:lnTo>
                    <a:pt x="888691" y="81728"/>
                  </a:lnTo>
                  <a:lnTo>
                    <a:pt x="845835" y="98309"/>
                  </a:lnTo>
                  <a:lnTo>
                    <a:pt x="803695" y="116304"/>
                  </a:lnTo>
                  <a:lnTo>
                    <a:pt x="762297" y="135684"/>
                  </a:lnTo>
                  <a:lnTo>
                    <a:pt x="721671" y="156419"/>
                  </a:lnTo>
                  <a:lnTo>
                    <a:pt x="681846" y="178481"/>
                  </a:lnTo>
                  <a:lnTo>
                    <a:pt x="642849" y="201841"/>
                  </a:lnTo>
                  <a:lnTo>
                    <a:pt x="604710" y="226471"/>
                  </a:lnTo>
                  <a:lnTo>
                    <a:pt x="567456" y="252341"/>
                  </a:lnTo>
                  <a:lnTo>
                    <a:pt x="531117" y="279422"/>
                  </a:lnTo>
                  <a:lnTo>
                    <a:pt x="495721" y="307687"/>
                  </a:lnTo>
                  <a:lnTo>
                    <a:pt x="461297" y="337105"/>
                  </a:lnTo>
                  <a:lnTo>
                    <a:pt x="427873" y="367648"/>
                  </a:lnTo>
                  <a:lnTo>
                    <a:pt x="395478" y="399288"/>
                  </a:lnTo>
                  <a:lnTo>
                    <a:pt x="364139" y="431994"/>
                  </a:lnTo>
                  <a:lnTo>
                    <a:pt x="333887" y="465740"/>
                  </a:lnTo>
                  <a:lnTo>
                    <a:pt x="304749" y="500495"/>
                  </a:lnTo>
                  <a:lnTo>
                    <a:pt x="276755" y="536231"/>
                  </a:lnTo>
                  <a:lnTo>
                    <a:pt x="249931" y="572919"/>
                  </a:lnTo>
                  <a:lnTo>
                    <a:pt x="224308" y="610530"/>
                  </a:lnTo>
                  <a:lnTo>
                    <a:pt x="199913" y="649035"/>
                  </a:lnTo>
                  <a:lnTo>
                    <a:pt x="176776" y="688406"/>
                  </a:lnTo>
                  <a:lnTo>
                    <a:pt x="154924" y="728614"/>
                  </a:lnTo>
                  <a:lnTo>
                    <a:pt x="134387" y="769629"/>
                  </a:lnTo>
                  <a:lnTo>
                    <a:pt x="115193" y="811423"/>
                  </a:lnTo>
                  <a:lnTo>
                    <a:pt x="97370" y="853968"/>
                  </a:lnTo>
                  <a:lnTo>
                    <a:pt x="80947" y="897234"/>
                  </a:lnTo>
                  <a:lnTo>
                    <a:pt x="65952" y="941192"/>
                  </a:lnTo>
                  <a:lnTo>
                    <a:pt x="52415" y="985814"/>
                  </a:lnTo>
                  <a:lnTo>
                    <a:pt x="40363" y="1031070"/>
                  </a:lnTo>
                  <a:lnTo>
                    <a:pt x="29826" y="1076933"/>
                  </a:lnTo>
                  <a:lnTo>
                    <a:pt x="20831" y="1123372"/>
                  </a:lnTo>
                  <a:lnTo>
                    <a:pt x="13408" y="1170360"/>
                  </a:lnTo>
                  <a:lnTo>
                    <a:pt x="7585" y="1217868"/>
                  </a:lnTo>
                  <a:lnTo>
                    <a:pt x="3390" y="1265865"/>
                  </a:lnTo>
                  <a:lnTo>
                    <a:pt x="852" y="1314325"/>
                  </a:lnTo>
                  <a:lnTo>
                    <a:pt x="0" y="1363217"/>
                  </a:lnTo>
                  <a:lnTo>
                    <a:pt x="852" y="1412110"/>
                  </a:lnTo>
                  <a:lnTo>
                    <a:pt x="3390" y="1460570"/>
                  </a:lnTo>
                  <a:lnTo>
                    <a:pt x="7585" y="1508567"/>
                  </a:lnTo>
                  <a:lnTo>
                    <a:pt x="13408" y="1556075"/>
                  </a:lnTo>
                  <a:lnTo>
                    <a:pt x="20831" y="1603063"/>
                  </a:lnTo>
                  <a:lnTo>
                    <a:pt x="29826" y="1649502"/>
                  </a:lnTo>
                  <a:lnTo>
                    <a:pt x="40363" y="1695365"/>
                  </a:lnTo>
                  <a:lnTo>
                    <a:pt x="52415" y="1740621"/>
                  </a:lnTo>
                  <a:lnTo>
                    <a:pt x="65952" y="1785243"/>
                  </a:lnTo>
                  <a:lnTo>
                    <a:pt x="80947" y="1829201"/>
                  </a:lnTo>
                  <a:lnTo>
                    <a:pt x="97370" y="1872467"/>
                  </a:lnTo>
                  <a:lnTo>
                    <a:pt x="115193" y="1915012"/>
                  </a:lnTo>
                  <a:lnTo>
                    <a:pt x="134387" y="1956806"/>
                  </a:lnTo>
                  <a:lnTo>
                    <a:pt x="154924" y="1997821"/>
                  </a:lnTo>
                  <a:lnTo>
                    <a:pt x="176776" y="2038029"/>
                  </a:lnTo>
                  <a:lnTo>
                    <a:pt x="199913" y="2077400"/>
                  </a:lnTo>
                  <a:lnTo>
                    <a:pt x="224308" y="2115905"/>
                  </a:lnTo>
                  <a:lnTo>
                    <a:pt x="249931" y="2153516"/>
                  </a:lnTo>
                  <a:lnTo>
                    <a:pt x="276755" y="2190204"/>
                  </a:lnTo>
                  <a:lnTo>
                    <a:pt x="304749" y="2225940"/>
                  </a:lnTo>
                  <a:lnTo>
                    <a:pt x="333887" y="2260695"/>
                  </a:lnTo>
                  <a:lnTo>
                    <a:pt x="364139" y="2294441"/>
                  </a:lnTo>
                  <a:lnTo>
                    <a:pt x="395477" y="2327148"/>
                  </a:lnTo>
                  <a:lnTo>
                    <a:pt x="427873" y="2358787"/>
                  </a:lnTo>
                  <a:lnTo>
                    <a:pt x="461297" y="2389330"/>
                  </a:lnTo>
                  <a:lnTo>
                    <a:pt x="495721" y="2418748"/>
                  </a:lnTo>
                  <a:lnTo>
                    <a:pt x="531117" y="2447013"/>
                  </a:lnTo>
                  <a:lnTo>
                    <a:pt x="567456" y="2474094"/>
                  </a:lnTo>
                  <a:lnTo>
                    <a:pt x="604710" y="2499964"/>
                  </a:lnTo>
                  <a:lnTo>
                    <a:pt x="642849" y="2524594"/>
                  </a:lnTo>
                  <a:lnTo>
                    <a:pt x="681846" y="2547954"/>
                  </a:lnTo>
                  <a:lnTo>
                    <a:pt x="721671" y="2570016"/>
                  </a:lnTo>
                  <a:lnTo>
                    <a:pt x="762297" y="2590751"/>
                  </a:lnTo>
                  <a:lnTo>
                    <a:pt x="803695" y="2610131"/>
                  </a:lnTo>
                  <a:lnTo>
                    <a:pt x="845835" y="2628126"/>
                  </a:lnTo>
                  <a:lnTo>
                    <a:pt x="888691" y="2644707"/>
                  </a:lnTo>
                  <a:lnTo>
                    <a:pt x="932232" y="2659846"/>
                  </a:lnTo>
                  <a:lnTo>
                    <a:pt x="976431" y="2673514"/>
                  </a:lnTo>
                  <a:lnTo>
                    <a:pt x="1021259" y="2685682"/>
                  </a:lnTo>
                  <a:lnTo>
                    <a:pt x="1066687" y="2696321"/>
                  </a:lnTo>
                  <a:lnTo>
                    <a:pt x="1112687" y="2705403"/>
                  </a:lnTo>
                  <a:lnTo>
                    <a:pt x="1159230" y="2712897"/>
                  </a:lnTo>
                  <a:lnTo>
                    <a:pt x="1206288" y="2718777"/>
                  </a:lnTo>
                  <a:lnTo>
                    <a:pt x="1253832" y="2723013"/>
                  </a:lnTo>
                  <a:lnTo>
                    <a:pt x="1301833" y="2725575"/>
                  </a:lnTo>
                  <a:lnTo>
                    <a:pt x="1350264" y="2726435"/>
                  </a:lnTo>
                  <a:lnTo>
                    <a:pt x="1398694" y="2725575"/>
                  </a:lnTo>
                  <a:lnTo>
                    <a:pt x="1446695" y="2723013"/>
                  </a:lnTo>
                  <a:lnTo>
                    <a:pt x="1494239" y="2718777"/>
                  </a:lnTo>
                  <a:lnTo>
                    <a:pt x="1541297" y="2712897"/>
                  </a:lnTo>
                  <a:lnTo>
                    <a:pt x="1587840" y="2705403"/>
                  </a:lnTo>
                  <a:lnTo>
                    <a:pt x="1633840" y="2696321"/>
                  </a:lnTo>
                  <a:lnTo>
                    <a:pt x="1679268" y="2685682"/>
                  </a:lnTo>
                  <a:lnTo>
                    <a:pt x="1724096" y="2673514"/>
                  </a:lnTo>
                  <a:lnTo>
                    <a:pt x="1768295" y="2659846"/>
                  </a:lnTo>
                  <a:lnTo>
                    <a:pt x="1811836" y="2644707"/>
                  </a:lnTo>
                  <a:lnTo>
                    <a:pt x="1854692" y="2628126"/>
                  </a:lnTo>
                  <a:lnTo>
                    <a:pt x="1896832" y="2610131"/>
                  </a:lnTo>
                  <a:lnTo>
                    <a:pt x="1938230" y="2590751"/>
                  </a:lnTo>
                  <a:lnTo>
                    <a:pt x="1978856" y="2570016"/>
                  </a:lnTo>
                  <a:lnTo>
                    <a:pt x="2018681" y="2547954"/>
                  </a:lnTo>
                  <a:lnTo>
                    <a:pt x="2057678" y="2524594"/>
                  </a:lnTo>
                  <a:lnTo>
                    <a:pt x="2095817" y="2499964"/>
                  </a:lnTo>
                  <a:lnTo>
                    <a:pt x="2133071" y="2474094"/>
                  </a:lnTo>
                  <a:lnTo>
                    <a:pt x="2169410" y="2447013"/>
                  </a:lnTo>
                  <a:lnTo>
                    <a:pt x="2204806" y="2418748"/>
                  </a:lnTo>
                  <a:lnTo>
                    <a:pt x="2239230" y="2389330"/>
                  </a:lnTo>
                  <a:lnTo>
                    <a:pt x="2272654" y="2358787"/>
                  </a:lnTo>
                  <a:lnTo>
                    <a:pt x="2305050" y="2327147"/>
                  </a:lnTo>
                  <a:lnTo>
                    <a:pt x="2336388" y="2294441"/>
                  </a:lnTo>
                  <a:lnTo>
                    <a:pt x="2366640" y="2260695"/>
                  </a:lnTo>
                  <a:lnTo>
                    <a:pt x="2395778" y="2225940"/>
                  </a:lnTo>
                  <a:lnTo>
                    <a:pt x="2423772" y="2190204"/>
                  </a:lnTo>
                  <a:lnTo>
                    <a:pt x="2450596" y="2153516"/>
                  </a:lnTo>
                  <a:lnTo>
                    <a:pt x="2476219" y="2115905"/>
                  </a:lnTo>
                  <a:lnTo>
                    <a:pt x="2500614" y="2077400"/>
                  </a:lnTo>
                  <a:lnTo>
                    <a:pt x="2523751" y="2038029"/>
                  </a:lnTo>
                  <a:lnTo>
                    <a:pt x="2545603" y="1997821"/>
                  </a:lnTo>
                  <a:lnTo>
                    <a:pt x="2566140" y="1956806"/>
                  </a:lnTo>
                  <a:lnTo>
                    <a:pt x="2585334" y="1915012"/>
                  </a:lnTo>
                  <a:lnTo>
                    <a:pt x="2603157" y="1872467"/>
                  </a:lnTo>
                  <a:lnTo>
                    <a:pt x="2619580" y="1829201"/>
                  </a:lnTo>
                  <a:lnTo>
                    <a:pt x="2634575" y="1785243"/>
                  </a:lnTo>
                  <a:lnTo>
                    <a:pt x="2648112" y="1740621"/>
                  </a:lnTo>
                  <a:lnTo>
                    <a:pt x="2660164" y="1695365"/>
                  </a:lnTo>
                  <a:lnTo>
                    <a:pt x="2670701" y="1649502"/>
                  </a:lnTo>
                  <a:lnTo>
                    <a:pt x="2679696" y="1603063"/>
                  </a:lnTo>
                  <a:lnTo>
                    <a:pt x="2687119" y="1556075"/>
                  </a:lnTo>
                  <a:lnTo>
                    <a:pt x="2692942" y="1508567"/>
                  </a:lnTo>
                  <a:lnTo>
                    <a:pt x="2697137" y="1460570"/>
                  </a:lnTo>
                  <a:lnTo>
                    <a:pt x="2699675" y="1412110"/>
                  </a:lnTo>
                  <a:lnTo>
                    <a:pt x="2700528" y="1363217"/>
                  </a:lnTo>
                  <a:lnTo>
                    <a:pt x="2699675" y="1314325"/>
                  </a:lnTo>
                  <a:lnTo>
                    <a:pt x="2697137" y="1265865"/>
                  </a:lnTo>
                  <a:lnTo>
                    <a:pt x="2692942" y="1217868"/>
                  </a:lnTo>
                  <a:lnTo>
                    <a:pt x="2687119" y="1170360"/>
                  </a:lnTo>
                  <a:lnTo>
                    <a:pt x="2679696" y="1123372"/>
                  </a:lnTo>
                  <a:lnTo>
                    <a:pt x="2670701" y="1076933"/>
                  </a:lnTo>
                  <a:lnTo>
                    <a:pt x="2660164" y="1031070"/>
                  </a:lnTo>
                  <a:lnTo>
                    <a:pt x="2648112" y="985814"/>
                  </a:lnTo>
                  <a:lnTo>
                    <a:pt x="2634575" y="941192"/>
                  </a:lnTo>
                  <a:lnTo>
                    <a:pt x="2619580" y="897234"/>
                  </a:lnTo>
                  <a:lnTo>
                    <a:pt x="2603157" y="853968"/>
                  </a:lnTo>
                  <a:lnTo>
                    <a:pt x="2585334" y="811423"/>
                  </a:lnTo>
                  <a:lnTo>
                    <a:pt x="2566140" y="769629"/>
                  </a:lnTo>
                  <a:lnTo>
                    <a:pt x="2545603" y="728614"/>
                  </a:lnTo>
                  <a:lnTo>
                    <a:pt x="2523751" y="688406"/>
                  </a:lnTo>
                  <a:lnTo>
                    <a:pt x="2500614" y="649035"/>
                  </a:lnTo>
                  <a:lnTo>
                    <a:pt x="2476219" y="610530"/>
                  </a:lnTo>
                  <a:lnTo>
                    <a:pt x="2450596" y="572919"/>
                  </a:lnTo>
                  <a:lnTo>
                    <a:pt x="2423772" y="536231"/>
                  </a:lnTo>
                  <a:lnTo>
                    <a:pt x="2395778" y="500495"/>
                  </a:lnTo>
                  <a:lnTo>
                    <a:pt x="2366640" y="465740"/>
                  </a:lnTo>
                  <a:lnTo>
                    <a:pt x="2336388" y="431994"/>
                  </a:lnTo>
                  <a:lnTo>
                    <a:pt x="2305049" y="399288"/>
                  </a:lnTo>
                  <a:lnTo>
                    <a:pt x="2272654" y="367648"/>
                  </a:lnTo>
                  <a:lnTo>
                    <a:pt x="2239230" y="337105"/>
                  </a:lnTo>
                  <a:lnTo>
                    <a:pt x="2204806" y="307687"/>
                  </a:lnTo>
                  <a:lnTo>
                    <a:pt x="2169410" y="279422"/>
                  </a:lnTo>
                  <a:lnTo>
                    <a:pt x="2133071" y="252341"/>
                  </a:lnTo>
                  <a:lnTo>
                    <a:pt x="2095817" y="226471"/>
                  </a:lnTo>
                  <a:lnTo>
                    <a:pt x="2057678" y="201841"/>
                  </a:lnTo>
                  <a:lnTo>
                    <a:pt x="2018681" y="178481"/>
                  </a:lnTo>
                  <a:lnTo>
                    <a:pt x="1978856" y="156419"/>
                  </a:lnTo>
                  <a:lnTo>
                    <a:pt x="1938230" y="135684"/>
                  </a:lnTo>
                  <a:lnTo>
                    <a:pt x="1896832" y="116304"/>
                  </a:lnTo>
                  <a:lnTo>
                    <a:pt x="1854692" y="98309"/>
                  </a:lnTo>
                  <a:lnTo>
                    <a:pt x="1811836" y="81728"/>
                  </a:lnTo>
                  <a:lnTo>
                    <a:pt x="1768295" y="66589"/>
                  </a:lnTo>
                  <a:lnTo>
                    <a:pt x="1724096" y="52921"/>
                  </a:lnTo>
                  <a:lnTo>
                    <a:pt x="1679268" y="40753"/>
                  </a:lnTo>
                  <a:lnTo>
                    <a:pt x="1633840" y="30114"/>
                  </a:lnTo>
                  <a:lnTo>
                    <a:pt x="1587840" y="21032"/>
                  </a:lnTo>
                  <a:lnTo>
                    <a:pt x="1541297" y="13538"/>
                  </a:lnTo>
                  <a:lnTo>
                    <a:pt x="1494239" y="7658"/>
                  </a:lnTo>
                  <a:lnTo>
                    <a:pt x="1446695" y="3422"/>
                  </a:lnTo>
                  <a:lnTo>
                    <a:pt x="1398694" y="860"/>
                  </a:lnTo>
                  <a:lnTo>
                    <a:pt x="1350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158187" y="2205308"/>
            <a:ext cx="1710055" cy="185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6395" marR="358140" indent="-635" algn="ctr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372D39"/>
                </a:solidFill>
                <a:latin typeface="Microsoft Sans Serif"/>
                <a:cs typeface="Microsoft Sans Serif"/>
              </a:rPr>
              <a:t>Развитие </a:t>
            </a:r>
            <a:r>
              <a:rPr sz="1600" spc="-15" dirty="0">
                <a:solidFill>
                  <a:srgbClr val="372D3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372D39"/>
                </a:solidFill>
                <a:latin typeface="Microsoft Sans Serif"/>
                <a:cs typeface="Microsoft Sans Serif"/>
              </a:rPr>
              <a:t>ре</a:t>
            </a:r>
            <a:r>
              <a:rPr sz="1600" dirty="0">
                <a:solidFill>
                  <a:srgbClr val="372D39"/>
                </a:solidFill>
                <a:latin typeface="Microsoft Sans Serif"/>
                <a:cs typeface="Microsoft Sans Serif"/>
              </a:rPr>
              <a:t>с</a:t>
            </a:r>
            <a:r>
              <a:rPr sz="1600" spc="-40" dirty="0">
                <a:solidFill>
                  <a:srgbClr val="372D39"/>
                </a:solidFill>
                <a:latin typeface="Microsoft Sans Serif"/>
                <a:cs typeface="Microsoft Sans Serif"/>
              </a:rPr>
              <a:t>у</a:t>
            </a:r>
            <a:r>
              <a:rPr sz="1600" spc="-10" dirty="0">
                <a:solidFill>
                  <a:srgbClr val="372D39"/>
                </a:solidFill>
                <a:latin typeface="Microsoft Sans Serif"/>
                <a:cs typeface="Microsoft Sans Serif"/>
              </a:rPr>
              <a:t>р</a:t>
            </a:r>
            <a:r>
              <a:rPr sz="1600" spc="-5" dirty="0">
                <a:solidFill>
                  <a:srgbClr val="372D39"/>
                </a:solidFill>
                <a:latin typeface="Microsoft Sans Serif"/>
                <a:cs typeface="Microsoft Sans Serif"/>
              </a:rPr>
              <a:t>с</a:t>
            </a:r>
            <a:r>
              <a:rPr sz="1600" spc="-20" dirty="0">
                <a:solidFill>
                  <a:srgbClr val="372D39"/>
                </a:solidFill>
                <a:latin typeface="Microsoft Sans Serif"/>
                <a:cs typeface="Microsoft Sans Serif"/>
              </a:rPr>
              <a:t>н</a:t>
            </a:r>
            <a:r>
              <a:rPr sz="1600" spc="-10" dirty="0">
                <a:solidFill>
                  <a:srgbClr val="372D39"/>
                </a:solidFill>
                <a:latin typeface="Microsoft Sans Serif"/>
                <a:cs typeface="Microsoft Sans Serif"/>
              </a:rPr>
              <a:t>ой</a:t>
            </a:r>
            <a:endParaRPr sz="1600" dirty="0">
              <a:latin typeface="Microsoft Sans Serif"/>
              <a:cs typeface="Microsoft Sans Serif"/>
            </a:endParaRPr>
          </a:p>
          <a:p>
            <a:pPr marL="12065" marR="5080" indent="58419" algn="ctr">
              <a:lnSpc>
                <a:spcPct val="100000"/>
              </a:lnSpc>
            </a:pPr>
            <a:r>
              <a:rPr sz="1600" spc="-5" dirty="0">
                <a:solidFill>
                  <a:srgbClr val="372D39"/>
                </a:solidFill>
                <a:latin typeface="Microsoft Sans Serif"/>
                <a:cs typeface="Microsoft Sans Serif"/>
              </a:rPr>
              <a:t>и</a:t>
            </a:r>
            <a:r>
              <a:rPr sz="1600" spc="20" dirty="0">
                <a:solidFill>
                  <a:srgbClr val="372D3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372D39"/>
                </a:solidFill>
                <a:latin typeface="Microsoft Sans Serif"/>
                <a:cs typeface="Microsoft Sans Serif"/>
              </a:rPr>
              <a:t>материально- </a:t>
            </a:r>
            <a:r>
              <a:rPr sz="1600" spc="-10" dirty="0">
                <a:solidFill>
                  <a:srgbClr val="372D39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372D39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1600" spc="10" dirty="0">
                <a:solidFill>
                  <a:srgbClr val="372D39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372D39"/>
                </a:solidFill>
                <a:latin typeface="Microsoft Sans Serif"/>
                <a:cs typeface="Microsoft Sans Serif"/>
              </a:rPr>
              <a:t>базы </a:t>
            </a:r>
            <a:r>
              <a:rPr sz="1600" spc="-409" dirty="0">
                <a:solidFill>
                  <a:srgbClr val="372D3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372D39"/>
                </a:solidFill>
                <a:latin typeface="Microsoft Sans Serif"/>
                <a:cs typeface="Microsoft Sans Serif"/>
              </a:rPr>
              <a:t>учреждений </a:t>
            </a:r>
            <a:r>
              <a:rPr sz="1600" spc="-15" dirty="0">
                <a:solidFill>
                  <a:srgbClr val="372D39"/>
                </a:solidFill>
                <a:latin typeface="Microsoft Sans Serif"/>
                <a:cs typeface="Microsoft Sans Serif"/>
              </a:rPr>
              <a:t> образования</a:t>
            </a:r>
            <a:endParaRPr sz="1600" dirty="0">
              <a:latin typeface="Microsoft Sans Serif"/>
              <a:cs typeface="Microsoft Sans Serif"/>
            </a:endParaRPr>
          </a:p>
          <a:p>
            <a:pPr marL="55880" algn="ctr">
              <a:lnSpc>
                <a:spcPts val="2860"/>
              </a:lnSpc>
            </a:pPr>
            <a:r>
              <a:rPr sz="1600" spc="-40" dirty="0">
                <a:solidFill>
                  <a:srgbClr val="372D39"/>
                </a:solidFill>
                <a:latin typeface="Microsoft Sans Serif"/>
                <a:cs typeface="Microsoft Sans Serif"/>
              </a:rPr>
              <a:t>за</a:t>
            </a:r>
            <a:r>
              <a:rPr sz="1600" spc="30" dirty="0">
                <a:solidFill>
                  <a:srgbClr val="372D3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72D39"/>
                </a:solidFill>
                <a:latin typeface="Microsoft Sans Serif"/>
                <a:cs typeface="Microsoft Sans Serif"/>
              </a:rPr>
              <a:t>202</a:t>
            </a:r>
            <a:r>
              <a:rPr lang="ru-RU" sz="2400" spc="-5" dirty="0">
                <a:solidFill>
                  <a:srgbClr val="372D39"/>
                </a:solidFill>
                <a:latin typeface="Microsoft Sans Serif"/>
                <a:cs typeface="Microsoft Sans Serif"/>
              </a:rPr>
              <a:t>3</a:t>
            </a:r>
            <a:r>
              <a:rPr sz="2400" spc="-160" dirty="0">
                <a:solidFill>
                  <a:srgbClr val="372D39"/>
                </a:solidFill>
                <a:latin typeface="Microsoft Sans Serif"/>
                <a:cs typeface="Microsoft Sans Serif"/>
              </a:rPr>
              <a:t> </a:t>
            </a:r>
            <a:r>
              <a:rPr sz="1600" spc="-65" dirty="0">
                <a:solidFill>
                  <a:srgbClr val="372D39"/>
                </a:solidFill>
                <a:latin typeface="Microsoft Sans Serif"/>
                <a:cs typeface="Microsoft Sans Serif"/>
              </a:rPr>
              <a:t>г</a:t>
            </a:r>
            <a:r>
              <a:rPr sz="1600" spc="-45" dirty="0">
                <a:solidFill>
                  <a:srgbClr val="372D39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372D39"/>
                </a:solidFill>
                <a:latin typeface="Microsoft Sans Serif"/>
                <a:cs typeface="Microsoft Sans Serif"/>
              </a:rPr>
              <a:t>д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9581" y="406611"/>
            <a:ext cx="41786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Развитие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образования</a:t>
            </a:r>
            <a:r>
              <a:rPr lang="ru-RU" sz="1800" b="1" spc="-10" dirty="0">
                <a:latin typeface="Arial"/>
                <a:cs typeface="Arial"/>
              </a:rPr>
              <a:t> (тыс.рублей)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18255" y="3805040"/>
            <a:ext cx="1860837" cy="1750770"/>
            <a:chOff x="1008888" y="3838955"/>
            <a:chExt cx="1450975" cy="1446530"/>
          </a:xfrm>
        </p:grpSpPr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8888" y="3838955"/>
              <a:ext cx="1450848" cy="144627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088136" y="3916679"/>
              <a:ext cx="1297305" cy="1295400"/>
            </a:xfrm>
            <a:custGeom>
              <a:avLst/>
              <a:gdLst/>
              <a:ahLst/>
              <a:cxnLst/>
              <a:rect l="l" t="t" r="r" b="b"/>
              <a:pathLst>
                <a:path w="1297305" h="1295400">
                  <a:moveTo>
                    <a:pt x="648462" y="0"/>
                  </a:moveTo>
                  <a:lnTo>
                    <a:pt x="600065" y="1776"/>
                  </a:lnTo>
                  <a:lnTo>
                    <a:pt x="552636" y="7021"/>
                  </a:lnTo>
                  <a:lnTo>
                    <a:pt x="506297" y="15611"/>
                  </a:lnTo>
                  <a:lnTo>
                    <a:pt x="461176" y="27419"/>
                  </a:lnTo>
                  <a:lnTo>
                    <a:pt x="417396" y="42321"/>
                  </a:lnTo>
                  <a:lnTo>
                    <a:pt x="375084" y="60191"/>
                  </a:lnTo>
                  <a:lnTo>
                    <a:pt x="334366" y="80905"/>
                  </a:lnTo>
                  <a:lnTo>
                    <a:pt x="295365" y="104337"/>
                  </a:lnTo>
                  <a:lnTo>
                    <a:pt x="258209" y="130362"/>
                  </a:lnTo>
                  <a:lnTo>
                    <a:pt x="223021" y="158854"/>
                  </a:lnTo>
                  <a:lnTo>
                    <a:pt x="189928" y="189690"/>
                  </a:lnTo>
                  <a:lnTo>
                    <a:pt x="159055" y="222743"/>
                  </a:lnTo>
                  <a:lnTo>
                    <a:pt x="130527" y="257888"/>
                  </a:lnTo>
                  <a:lnTo>
                    <a:pt x="104470" y="295001"/>
                  </a:lnTo>
                  <a:lnTo>
                    <a:pt x="81008" y="333955"/>
                  </a:lnTo>
                  <a:lnTo>
                    <a:pt x="60268" y="374626"/>
                  </a:lnTo>
                  <a:lnTo>
                    <a:pt x="42375" y="416889"/>
                  </a:lnTo>
                  <a:lnTo>
                    <a:pt x="27454" y="460619"/>
                  </a:lnTo>
                  <a:lnTo>
                    <a:pt x="15631" y="505690"/>
                  </a:lnTo>
                  <a:lnTo>
                    <a:pt x="7030" y="551977"/>
                  </a:lnTo>
                  <a:lnTo>
                    <a:pt x="1778" y="599355"/>
                  </a:lnTo>
                  <a:lnTo>
                    <a:pt x="0" y="647700"/>
                  </a:lnTo>
                  <a:lnTo>
                    <a:pt x="1778" y="696044"/>
                  </a:lnTo>
                  <a:lnTo>
                    <a:pt x="7030" y="743422"/>
                  </a:lnTo>
                  <a:lnTo>
                    <a:pt x="15631" y="789709"/>
                  </a:lnTo>
                  <a:lnTo>
                    <a:pt x="27454" y="834780"/>
                  </a:lnTo>
                  <a:lnTo>
                    <a:pt x="42375" y="878510"/>
                  </a:lnTo>
                  <a:lnTo>
                    <a:pt x="60268" y="920773"/>
                  </a:lnTo>
                  <a:lnTo>
                    <a:pt x="81008" y="961444"/>
                  </a:lnTo>
                  <a:lnTo>
                    <a:pt x="104470" y="1000398"/>
                  </a:lnTo>
                  <a:lnTo>
                    <a:pt x="130527" y="1037511"/>
                  </a:lnTo>
                  <a:lnTo>
                    <a:pt x="159055" y="1072656"/>
                  </a:lnTo>
                  <a:lnTo>
                    <a:pt x="189928" y="1105709"/>
                  </a:lnTo>
                  <a:lnTo>
                    <a:pt x="223021" y="1136545"/>
                  </a:lnTo>
                  <a:lnTo>
                    <a:pt x="258209" y="1165037"/>
                  </a:lnTo>
                  <a:lnTo>
                    <a:pt x="295365" y="1191062"/>
                  </a:lnTo>
                  <a:lnTo>
                    <a:pt x="334366" y="1214494"/>
                  </a:lnTo>
                  <a:lnTo>
                    <a:pt x="375084" y="1235208"/>
                  </a:lnTo>
                  <a:lnTo>
                    <a:pt x="417396" y="1253078"/>
                  </a:lnTo>
                  <a:lnTo>
                    <a:pt x="461176" y="1267980"/>
                  </a:lnTo>
                  <a:lnTo>
                    <a:pt x="506297" y="1279788"/>
                  </a:lnTo>
                  <a:lnTo>
                    <a:pt x="552636" y="1288378"/>
                  </a:lnTo>
                  <a:lnTo>
                    <a:pt x="600065" y="1293623"/>
                  </a:lnTo>
                  <a:lnTo>
                    <a:pt x="648462" y="1295400"/>
                  </a:lnTo>
                  <a:lnTo>
                    <a:pt x="696858" y="1293623"/>
                  </a:lnTo>
                  <a:lnTo>
                    <a:pt x="744287" y="1288378"/>
                  </a:lnTo>
                  <a:lnTo>
                    <a:pt x="790626" y="1279788"/>
                  </a:lnTo>
                  <a:lnTo>
                    <a:pt x="835747" y="1267980"/>
                  </a:lnTo>
                  <a:lnTo>
                    <a:pt x="879527" y="1253078"/>
                  </a:lnTo>
                  <a:lnTo>
                    <a:pt x="921839" y="1235208"/>
                  </a:lnTo>
                  <a:lnTo>
                    <a:pt x="962557" y="1214494"/>
                  </a:lnTo>
                  <a:lnTo>
                    <a:pt x="1001558" y="1191062"/>
                  </a:lnTo>
                  <a:lnTo>
                    <a:pt x="1038714" y="1165037"/>
                  </a:lnTo>
                  <a:lnTo>
                    <a:pt x="1073902" y="1136545"/>
                  </a:lnTo>
                  <a:lnTo>
                    <a:pt x="1106995" y="1105709"/>
                  </a:lnTo>
                  <a:lnTo>
                    <a:pt x="1137868" y="1072656"/>
                  </a:lnTo>
                  <a:lnTo>
                    <a:pt x="1166396" y="1037511"/>
                  </a:lnTo>
                  <a:lnTo>
                    <a:pt x="1192453" y="1000398"/>
                  </a:lnTo>
                  <a:lnTo>
                    <a:pt x="1215915" y="961444"/>
                  </a:lnTo>
                  <a:lnTo>
                    <a:pt x="1236655" y="920773"/>
                  </a:lnTo>
                  <a:lnTo>
                    <a:pt x="1254548" y="878510"/>
                  </a:lnTo>
                  <a:lnTo>
                    <a:pt x="1269469" y="834780"/>
                  </a:lnTo>
                  <a:lnTo>
                    <a:pt x="1281292" y="789709"/>
                  </a:lnTo>
                  <a:lnTo>
                    <a:pt x="1289893" y="743422"/>
                  </a:lnTo>
                  <a:lnTo>
                    <a:pt x="1295145" y="696044"/>
                  </a:lnTo>
                  <a:lnTo>
                    <a:pt x="1296924" y="647700"/>
                  </a:lnTo>
                  <a:lnTo>
                    <a:pt x="1295145" y="599355"/>
                  </a:lnTo>
                  <a:lnTo>
                    <a:pt x="1289893" y="551977"/>
                  </a:lnTo>
                  <a:lnTo>
                    <a:pt x="1281292" y="505690"/>
                  </a:lnTo>
                  <a:lnTo>
                    <a:pt x="1269469" y="460619"/>
                  </a:lnTo>
                  <a:lnTo>
                    <a:pt x="1254548" y="416889"/>
                  </a:lnTo>
                  <a:lnTo>
                    <a:pt x="1236655" y="374626"/>
                  </a:lnTo>
                  <a:lnTo>
                    <a:pt x="1215915" y="333955"/>
                  </a:lnTo>
                  <a:lnTo>
                    <a:pt x="1192453" y="295001"/>
                  </a:lnTo>
                  <a:lnTo>
                    <a:pt x="1166396" y="257888"/>
                  </a:lnTo>
                  <a:lnTo>
                    <a:pt x="1137868" y="222743"/>
                  </a:lnTo>
                  <a:lnTo>
                    <a:pt x="1106995" y="189690"/>
                  </a:lnTo>
                  <a:lnTo>
                    <a:pt x="1073902" y="158854"/>
                  </a:lnTo>
                  <a:lnTo>
                    <a:pt x="1038714" y="130362"/>
                  </a:lnTo>
                  <a:lnTo>
                    <a:pt x="1001558" y="104337"/>
                  </a:lnTo>
                  <a:lnTo>
                    <a:pt x="962557" y="80905"/>
                  </a:lnTo>
                  <a:lnTo>
                    <a:pt x="921839" y="60191"/>
                  </a:lnTo>
                  <a:lnTo>
                    <a:pt x="879527" y="42321"/>
                  </a:lnTo>
                  <a:lnTo>
                    <a:pt x="835747" y="27419"/>
                  </a:lnTo>
                  <a:lnTo>
                    <a:pt x="790626" y="15611"/>
                  </a:lnTo>
                  <a:lnTo>
                    <a:pt x="744287" y="7021"/>
                  </a:lnTo>
                  <a:lnTo>
                    <a:pt x="696858" y="1776"/>
                  </a:lnTo>
                  <a:lnTo>
                    <a:pt x="648462" y="0"/>
                  </a:lnTo>
                  <a:close/>
                </a:path>
              </a:pathLst>
            </a:custGeom>
            <a:solidFill>
              <a:srgbClr val="93819B"/>
            </a:solidFill>
          </p:spPr>
          <p:txBody>
            <a:bodyPr wrap="square" lIns="0" tIns="0" rIns="0" bIns="0" rtlCol="0"/>
            <a:lstStyle/>
            <a:p>
              <a:endParaRPr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72531" y="4335473"/>
            <a:ext cx="1294058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72 334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тыс. </a:t>
            </a:r>
            <a:r>
              <a:rPr lang="ru-RU" sz="1400" b="1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lang="ru-RU" sz="14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lang="ru-RU" sz="1400" b="1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lang="ru-RU" sz="14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лей</a:t>
            </a:r>
            <a:endParaRPr sz="1400" b="1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85233" y="592890"/>
            <a:ext cx="4290738" cy="392068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13335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Microsoft Sans Serif"/>
                <a:cs typeface="Microsoft Sans Serif"/>
              </a:rPr>
              <a:t>Укрепление </a:t>
            </a:r>
            <a:r>
              <a:rPr sz="1400" spc="-15" dirty="0">
                <a:latin typeface="Microsoft Sans Serif"/>
                <a:cs typeface="Microsoft Sans Serif"/>
              </a:rPr>
              <a:t>материально-технической</a:t>
            </a:r>
            <a:endParaRPr sz="1400" dirty="0">
              <a:latin typeface="Microsoft Sans Serif"/>
              <a:cs typeface="Microsoft Sans Serif"/>
            </a:endParaRPr>
          </a:p>
          <a:p>
            <a:pPr marL="160020">
              <a:lnSpc>
                <a:spcPct val="100000"/>
              </a:lnSpc>
            </a:pPr>
            <a:r>
              <a:rPr sz="1400" spc="-30" dirty="0">
                <a:latin typeface="Microsoft Sans Serif"/>
                <a:cs typeface="Microsoft Sans Serif"/>
              </a:rPr>
              <a:t>базы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учреждений:</a:t>
            </a:r>
            <a:endParaRPr sz="1400" dirty="0">
              <a:latin typeface="Microsoft Sans Serif"/>
              <a:cs typeface="Microsoft Sans Serif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9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отчетном году текущий ремонт образовательных организаций осуществлен на общую сумму 10 666,0 тыс. руб., в том числе ремонт здания СОШ с. Тальники на сумму 2 562,8 тыс. руб., СОШ с. Лохово на сумму 1 799,8 тыс. руб., СОШ с. Н. Иреть на сумму 1 250,9 тыс. руб. (фасад, веранда, система отопления), СОШ с. У. Луг и СОШ с. Балухарь на сумму 1 089,9 тыс. руб. (ремонт кабинетов), ДЮСШ на сумму 713,9 тыс. руб. (ремонт, включая замену оконных блоков);</a:t>
            </a:r>
          </a:p>
          <a:p>
            <a:pPr indent="450215" algn="just">
              <a:lnSpc>
                <a:spcPct val="115000"/>
              </a:lnSpc>
            </a:pPr>
            <a:r>
              <a:rPr lang="ru-RU" sz="9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проведение капитального ремонта зданий образовательных организаций: ДОУ с. Парфеново в сумме 2 388,4 тыс. руб.,  спортзал ООШ         д. В. Иреть в сумме 995,0 тыс. руб., замена окон и дверей в рамках реализации проектов народных инициатив в СОШ с. Онот, ДОУ № 14 п. Михайловка                в сумме 1 347,5 тыс. руб., разработка ПСД на капитальный ремонт СОШ            с. Лохово в сумме 894,0 тыс. руб., экспертиза ПСД на капитальный ремонт СОШ с. У. Луг, ООШ д. В. Иреть в сумме 295,5 тыс. руб.;</a:t>
            </a:r>
          </a:p>
          <a:p>
            <a:pPr algn="just"/>
            <a:r>
              <a:rPr lang="ru-RU" sz="9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</a:t>
            </a:r>
            <a:r>
              <a:rPr lang="ru-RU" sz="9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оснащение оборудованием СОШ с. Зерновое в рамках модернизации школьных систем образования на сумму 6 877,5 тыс. руб.</a:t>
            </a:r>
          </a:p>
          <a:p>
            <a:pPr algn="just"/>
            <a:r>
              <a:rPr lang="ru-RU" sz="9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приобретение учебников, учебных пособий и учебно-методических материалов, комплектование школьных библиотек учебной литературой в сумме 3 171,3 тыс. руб.</a:t>
            </a:r>
          </a:p>
          <a:p>
            <a:pPr algn="just"/>
            <a:r>
              <a:rPr lang="ru-RU" sz="9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оснащение кабинета естественно – научного цикла в СОШ №1 п. Михайловка на сумму 1 528,7 тыс. руб., кабинета биологии в СОШ с. Тунгуска на сумму 1 000,0 тыс. руб., кабинета ОБЖ в СОШ с. Парфеново на сумму           1 167,8 тыс. руб.</a:t>
            </a:r>
            <a:endParaRPr sz="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65FC9CD-739A-4DAA-9B6A-E4EB8E68F45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443" y="5448956"/>
            <a:ext cx="944962" cy="1176630"/>
          </a:xfrm>
          <a:prstGeom prst="rect">
            <a:avLst/>
          </a:prstGeom>
        </p:spPr>
      </p:pic>
      <p:sp>
        <p:nvSpPr>
          <p:cNvPr id="50" name="object 40">
            <a:extLst>
              <a:ext uri="{FF2B5EF4-FFF2-40B4-BE49-F238E27FC236}">
                <a16:creationId xmlns:a16="http://schemas.microsoft.com/office/drawing/2014/main" id="{654B6262-897A-4F76-9726-D1E00C79B1BD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31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253799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8518C63-3428-4E56-8452-451E0862D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616291"/>
              </p:ext>
            </p:extLst>
          </p:nvPr>
        </p:nvGraphicFramePr>
        <p:xfrm>
          <a:off x="416496" y="1268760"/>
          <a:ext cx="9073007" cy="496855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2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8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1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 изм.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Достигнутое значение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Удельный вес населения в возрасте от 3 до 18 лет, охваченного образованием, в общей численности населения от 3 до 18 лет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Удельный вес реализованных муниципальных и региональных мероприятий в сфере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6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1 «Развитие дошкольного, общего и дополнительного образования»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детей в возрасте от 1,5 до 7 лет, охваченных услугами муниципальных дошкольных образовательных организаций от числа детей, нуждающихся в услугах дошкольных образовательных организаций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Удельный вес обучающихся в муниципальных общеобразовательных организациях Черемховского района, которым предоставлена возможность обучаться в соответствии с основными современными требованиями, от общей численности обучающихся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детей в возрасте от 5 до 18 лет, охваченных услугами дополнительного образования детей, обучающихся в муниципальных образовательных организациях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06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2 «Обеспечение реализации муниципальной программы и прочие мероприятия в области образования»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Уровень удовлетворенности качеством муниципального управления в сфере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Уровень удовлетворенности качеством оказания социально-психологической и педагогической помощи детям, родителям, педагогам (от числа опрошенных)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детей в возрасте от 7 до 18 лет, охваченных мероприятиями по оздоровлению в образовательных организациях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муниципальных и региональных мероприятий, проведенных с педагогами и детьми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BE8B02A-708F-4FFC-BEAE-E70A7BCB34A5}"/>
              </a:ext>
            </a:extLst>
          </p:cNvPr>
          <p:cNvSpPr txBox="1">
            <a:spLocks/>
          </p:cNvSpPr>
          <p:nvPr/>
        </p:nvSpPr>
        <p:spPr>
          <a:xfrm>
            <a:off x="344488" y="260648"/>
            <a:ext cx="7977232" cy="595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/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Достигнутые значения показателей результативности муниципальной программы «Развитие образования Черемховского района»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4AC1C3-E55B-41E4-BB02-CF2F322961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384" y="17548"/>
            <a:ext cx="957558" cy="1206274"/>
          </a:xfrm>
          <a:prstGeom prst="rect">
            <a:avLst/>
          </a:prstGeom>
        </p:spPr>
      </p:pic>
      <p:sp>
        <p:nvSpPr>
          <p:cNvPr id="5" name="object 40">
            <a:extLst>
              <a:ext uri="{FF2B5EF4-FFF2-40B4-BE49-F238E27FC236}">
                <a16:creationId xmlns:a16="http://schemas.microsoft.com/office/drawing/2014/main" id="{60FC5477-B5EB-4F5B-8229-2C97C711909A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32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804747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484631" y="2037588"/>
            <a:ext cx="4208145" cy="817244"/>
          </a:xfrm>
          <a:custGeom>
            <a:avLst/>
            <a:gdLst/>
            <a:ahLst/>
            <a:cxnLst/>
            <a:rect l="l" t="t" r="r" b="b"/>
            <a:pathLst>
              <a:path w="4208145" h="817244">
                <a:moveTo>
                  <a:pt x="4071620" y="0"/>
                </a:moveTo>
                <a:lnTo>
                  <a:pt x="136144" y="0"/>
                </a:lnTo>
                <a:lnTo>
                  <a:pt x="93114" y="6941"/>
                </a:lnTo>
                <a:lnTo>
                  <a:pt x="55741" y="26269"/>
                </a:lnTo>
                <a:lnTo>
                  <a:pt x="26269" y="55741"/>
                </a:lnTo>
                <a:lnTo>
                  <a:pt x="6941" y="93114"/>
                </a:lnTo>
                <a:lnTo>
                  <a:pt x="0" y="136144"/>
                </a:lnTo>
                <a:lnTo>
                  <a:pt x="0" y="680720"/>
                </a:lnTo>
                <a:lnTo>
                  <a:pt x="6941" y="723749"/>
                </a:lnTo>
                <a:lnTo>
                  <a:pt x="26269" y="761122"/>
                </a:lnTo>
                <a:lnTo>
                  <a:pt x="55741" y="790594"/>
                </a:lnTo>
                <a:lnTo>
                  <a:pt x="93114" y="809922"/>
                </a:lnTo>
                <a:lnTo>
                  <a:pt x="136144" y="816863"/>
                </a:lnTo>
                <a:lnTo>
                  <a:pt x="4071620" y="816863"/>
                </a:lnTo>
                <a:lnTo>
                  <a:pt x="4114649" y="809922"/>
                </a:lnTo>
                <a:lnTo>
                  <a:pt x="4152022" y="790594"/>
                </a:lnTo>
                <a:lnTo>
                  <a:pt x="4181494" y="761122"/>
                </a:lnTo>
                <a:lnTo>
                  <a:pt x="4200822" y="723749"/>
                </a:lnTo>
                <a:lnTo>
                  <a:pt x="4207764" y="680720"/>
                </a:lnTo>
                <a:lnTo>
                  <a:pt x="4207764" y="136144"/>
                </a:lnTo>
                <a:lnTo>
                  <a:pt x="4200822" y="93114"/>
                </a:lnTo>
                <a:lnTo>
                  <a:pt x="4181494" y="55741"/>
                </a:lnTo>
                <a:lnTo>
                  <a:pt x="4152022" y="26269"/>
                </a:lnTo>
                <a:lnTo>
                  <a:pt x="4114649" y="6941"/>
                </a:lnTo>
                <a:lnTo>
                  <a:pt x="4071620" y="0"/>
                </a:lnTo>
                <a:close/>
              </a:path>
            </a:pathLst>
          </a:custGeom>
          <a:solidFill>
            <a:srgbClr val="EBE8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602995" y="2107819"/>
            <a:ext cx="264477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Sans Serif"/>
                <a:cs typeface="Microsoft Sans Serif"/>
              </a:rPr>
              <a:t>Муниципальные</a:t>
            </a:r>
            <a:r>
              <a:rPr sz="1400" spc="-15" dirty="0">
                <a:latin typeface="Microsoft Sans Serif"/>
                <a:cs typeface="Microsoft Sans Serif"/>
              </a:rPr>
              <a:t> бюджетные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400" spc="-15" dirty="0">
                <a:latin typeface="Microsoft Sans Serif"/>
                <a:cs typeface="Microsoft Sans Serif"/>
              </a:rPr>
              <a:t>учреждения,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предоставляющие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услуги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сфере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культуры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497960" y="2079117"/>
            <a:ext cx="1156335" cy="735330"/>
            <a:chOff x="3497960" y="2079117"/>
            <a:chExt cx="1156335" cy="735330"/>
          </a:xfrm>
        </p:grpSpPr>
        <p:sp>
          <p:nvSpPr>
            <p:cNvPr id="32" name="object 32"/>
            <p:cNvSpPr/>
            <p:nvPr/>
          </p:nvSpPr>
          <p:spPr>
            <a:xfrm>
              <a:off x="3507485" y="2088642"/>
              <a:ext cx="1137285" cy="716280"/>
            </a:xfrm>
            <a:custGeom>
              <a:avLst/>
              <a:gdLst/>
              <a:ahLst/>
              <a:cxnLst/>
              <a:rect l="l" t="t" r="r" b="b"/>
              <a:pathLst>
                <a:path w="1137285" h="716280">
                  <a:moveTo>
                    <a:pt x="1017524" y="0"/>
                  </a:moveTo>
                  <a:lnTo>
                    <a:pt x="119379" y="0"/>
                  </a:lnTo>
                  <a:lnTo>
                    <a:pt x="72919" y="9384"/>
                  </a:lnTo>
                  <a:lnTo>
                    <a:pt x="34972" y="34972"/>
                  </a:lnTo>
                  <a:lnTo>
                    <a:pt x="9384" y="72919"/>
                  </a:lnTo>
                  <a:lnTo>
                    <a:pt x="0" y="119380"/>
                  </a:lnTo>
                  <a:lnTo>
                    <a:pt x="0" y="596900"/>
                  </a:lnTo>
                  <a:lnTo>
                    <a:pt x="9384" y="643360"/>
                  </a:lnTo>
                  <a:lnTo>
                    <a:pt x="34972" y="681307"/>
                  </a:lnTo>
                  <a:lnTo>
                    <a:pt x="72919" y="706895"/>
                  </a:lnTo>
                  <a:lnTo>
                    <a:pt x="119379" y="716280"/>
                  </a:lnTo>
                  <a:lnTo>
                    <a:pt x="1017524" y="716280"/>
                  </a:lnTo>
                  <a:lnTo>
                    <a:pt x="1063984" y="706895"/>
                  </a:lnTo>
                  <a:lnTo>
                    <a:pt x="1101931" y="681307"/>
                  </a:lnTo>
                  <a:lnTo>
                    <a:pt x="1127519" y="643360"/>
                  </a:lnTo>
                  <a:lnTo>
                    <a:pt x="1136903" y="596900"/>
                  </a:lnTo>
                  <a:lnTo>
                    <a:pt x="1136903" y="119380"/>
                  </a:lnTo>
                  <a:lnTo>
                    <a:pt x="1127519" y="72919"/>
                  </a:lnTo>
                  <a:lnTo>
                    <a:pt x="1101931" y="34972"/>
                  </a:lnTo>
                  <a:lnTo>
                    <a:pt x="1063984" y="9384"/>
                  </a:lnTo>
                  <a:lnTo>
                    <a:pt x="1017524" y="0"/>
                  </a:lnTo>
                  <a:close/>
                </a:path>
              </a:pathLst>
            </a:custGeom>
            <a:solidFill>
              <a:srgbClr val="927D9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3507485" y="2088642"/>
              <a:ext cx="1137285" cy="716280"/>
            </a:xfrm>
            <a:custGeom>
              <a:avLst/>
              <a:gdLst/>
              <a:ahLst/>
              <a:cxnLst/>
              <a:rect l="l" t="t" r="r" b="b"/>
              <a:pathLst>
                <a:path w="1137285" h="716280">
                  <a:moveTo>
                    <a:pt x="0" y="119380"/>
                  </a:moveTo>
                  <a:lnTo>
                    <a:pt x="9384" y="72919"/>
                  </a:lnTo>
                  <a:lnTo>
                    <a:pt x="34972" y="34972"/>
                  </a:lnTo>
                  <a:lnTo>
                    <a:pt x="72919" y="9384"/>
                  </a:lnTo>
                  <a:lnTo>
                    <a:pt x="119379" y="0"/>
                  </a:lnTo>
                  <a:lnTo>
                    <a:pt x="1017524" y="0"/>
                  </a:lnTo>
                  <a:lnTo>
                    <a:pt x="1063984" y="9384"/>
                  </a:lnTo>
                  <a:lnTo>
                    <a:pt x="1101931" y="34972"/>
                  </a:lnTo>
                  <a:lnTo>
                    <a:pt x="1127519" y="72919"/>
                  </a:lnTo>
                  <a:lnTo>
                    <a:pt x="1136903" y="119380"/>
                  </a:lnTo>
                  <a:lnTo>
                    <a:pt x="1136903" y="596900"/>
                  </a:lnTo>
                  <a:lnTo>
                    <a:pt x="1127519" y="643360"/>
                  </a:lnTo>
                  <a:lnTo>
                    <a:pt x="1101931" y="681307"/>
                  </a:lnTo>
                  <a:lnTo>
                    <a:pt x="1063984" y="706895"/>
                  </a:lnTo>
                  <a:lnTo>
                    <a:pt x="1017524" y="716280"/>
                  </a:lnTo>
                  <a:lnTo>
                    <a:pt x="119379" y="716280"/>
                  </a:lnTo>
                  <a:lnTo>
                    <a:pt x="72919" y="706895"/>
                  </a:lnTo>
                  <a:lnTo>
                    <a:pt x="34972" y="681307"/>
                  </a:lnTo>
                  <a:lnTo>
                    <a:pt x="9384" y="643360"/>
                  </a:lnTo>
                  <a:lnTo>
                    <a:pt x="0" y="596900"/>
                  </a:lnTo>
                  <a:lnTo>
                    <a:pt x="0" y="11938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635502" y="2151710"/>
            <a:ext cx="87884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endParaRPr sz="24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учреждени</a:t>
            </a:r>
            <a:r>
              <a:rPr lang="ru-RU"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35831" y="2980126"/>
            <a:ext cx="4256946" cy="765924"/>
            <a:chOff x="435831" y="3154426"/>
            <a:chExt cx="4272280" cy="495934"/>
          </a:xfrm>
        </p:grpSpPr>
        <p:pic>
          <p:nvPicPr>
            <p:cNvPr id="36" name="object 3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831" y="3157490"/>
              <a:ext cx="4271836" cy="45156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20" y="3174453"/>
              <a:ext cx="3061716" cy="47552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77012" y="3160776"/>
              <a:ext cx="4194175" cy="373380"/>
            </a:xfrm>
            <a:custGeom>
              <a:avLst/>
              <a:gdLst/>
              <a:ahLst/>
              <a:cxnLst/>
              <a:rect l="l" t="t" r="r" b="b"/>
              <a:pathLst>
                <a:path w="4194175" h="373379">
                  <a:moveTo>
                    <a:pt x="4131817" y="0"/>
                  </a:moveTo>
                  <a:lnTo>
                    <a:pt x="62229" y="0"/>
                  </a:lnTo>
                  <a:lnTo>
                    <a:pt x="38008" y="4883"/>
                  </a:lnTo>
                  <a:lnTo>
                    <a:pt x="18227" y="18208"/>
                  </a:lnTo>
                  <a:lnTo>
                    <a:pt x="4890" y="37986"/>
                  </a:lnTo>
                  <a:lnTo>
                    <a:pt x="0" y="62229"/>
                  </a:lnTo>
                  <a:lnTo>
                    <a:pt x="0" y="311150"/>
                  </a:lnTo>
                  <a:lnTo>
                    <a:pt x="4890" y="335393"/>
                  </a:lnTo>
                  <a:lnTo>
                    <a:pt x="18227" y="355171"/>
                  </a:lnTo>
                  <a:lnTo>
                    <a:pt x="38008" y="368496"/>
                  </a:lnTo>
                  <a:lnTo>
                    <a:pt x="62229" y="373379"/>
                  </a:lnTo>
                  <a:lnTo>
                    <a:pt x="4131817" y="373379"/>
                  </a:lnTo>
                  <a:lnTo>
                    <a:pt x="4156061" y="368496"/>
                  </a:lnTo>
                  <a:lnTo>
                    <a:pt x="4175839" y="355171"/>
                  </a:lnTo>
                  <a:lnTo>
                    <a:pt x="4189164" y="335393"/>
                  </a:lnTo>
                  <a:lnTo>
                    <a:pt x="4194048" y="311150"/>
                  </a:lnTo>
                  <a:lnTo>
                    <a:pt x="4194048" y="62229"/>
                  </a:lnTo>
                  <a:lnTo>
                    <a:pt x="4189164" y="37986"/>
                  </a:lnTo>
                  <a:lnTo>
                    <a:pt x="4175839" y="18208"/>
                  </a:lnTo>
                  <a:lnTo>
                    <a:pt x="4156061" y="4883"/>
                  </a:lnTo>
                  <a:lnTo>
                    <a:pt x="4131817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477012" y="3160776"/>
              <a:ext cx="4194175" cy="373380"/>
            </a:xfrm>
            <a:custGeom>
              <a:avLst/>
              <a:gdLst/>
              <a:ahLst/>
              <a:cxnLst/>
              <a:rect l="l" t="t" r="r" b="b"/>
              <a:pathLst>
                <a:path w="4194175" h="373379">
                  <a:moveTo>
                    <a:pt x="0" y="62229"/>
                  </a:moveTo>
                  <a:lnTo>
                    <a:pt x="4890" y="37986"/>
                  </a:lnTo>
                  <a:lnTo>
                    <a:pt x="18227" y="18208"/>
                  </a:lnTo>
                  <a:lnTo>
                    <a:pt x="38008" y="4883"/>
                  </a:lnTo>
                  <a:lnTo>
                    <a:pt x="62229" y="0"/>
                  </a:lnTo>
                  <a:lnTo>
                    <a:pt x="4131817" y="0"/>
                  </a:lnTo>
                  <a:lnTo>
                    <a:pt x="4156061" y="4883"/>
                  </a:lnTo>
                  <a:lnTo>
                    <a:pt x="4175839" y="18208"/>
                  </a:lnTo>
                  <a:lnTo>
                    <a:pt x="4189164" y="37986"/>
                  </a:lnTo>
                  <a:lnTo>
                    <a:pt x="4194048" y="62229"/>
                  </a:lnTo>
                  <a:lnTo>
                    <a:pt x="4194048" y="311150"/>
                  </a:lnTo>
                  <a:lnTo>
                    <a:pt x="4189164" y="335393"/>
                  </a:lnTo>
                  <a:lnTo>
                    <a:pt x="4175839" y="355171"/>
                  </a:lnTo>
                  <a:lnTo>
                    <a:pt x="4156061" y="368496"/>
                  </a:lnTo>
                  <a:lnTo>
                    <a:pt x="4131817" y="373379"/>
                  </a:lnTo>
                  <a:lnTo>
                    <a:pt x="62229" y="373379"/>
                  </a:lnTo>
                  <a:lnTo>
                    <a:pt x="38008" y="368496"/>
                  </a:lnTo>
                  <a:lnTo>
                    <a:pt x="18227" y="355171"/>
                  </a:lnTo>
                  <a:lnTo>
                    <a:pt x="4890" y="335393"/>
                  </a:lnTo>
                  <a:lnTo>
                    <a:pt x="0" y="311150"/>
                  </a:lnTo>
                  <a:lnTo>
                    <a:pt x="0" y="6222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74103" y="3010309"/>
            <a:ext cx="3267533" cy="67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1400" i="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Историко-краеведческий музей Черемховского района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64322" y="3762701"/>
            <a:ext cx="4241623" cy="870234"/>
            <a:chOff x="417322" y="3966921"/>
            <a:chExt cx="4304030" cy="911268"/>
          </a:xfrm>
        </p:grpSpPr>
        <p:pic>
          <p:nvPicPr>
            <p:cNvPr id="42" name="object 4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00" y="4244120"/>
              <a:ext cx="4279430" cy="63406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17322" y="4065715"/>
              <a:ext cx="4249419" cy="748665"/>
            </a:xfrm>
            <a:custGeom>
              <a:avLst/>
              <a:gdLst/>
              <a:ahLst/>
              <a:cxnLst/>
              <a:rect l="l" t="t" r="r" b="b"/>
              <a:pathLst>
                <a:path w="4196080" h="748664">
                  <a:moveTo>
                    <a:pt x="4070858" y="0"/>
                  </a:moveTo>
                  <a:lnTo>
                    <a:pt x="124714" y="0"/>
                  </a:lnTo>
                  <a:lnTo>
                    <a:pt x="76172" y="9806"/>
                  </a:lnTo>
                  <a:lnTo>
                    <a:pt x="36529" y="36544"/>
                  </a:lnTo>
                  <a:lnTo>
                    <a:pt x="9801" y="76188"/>
                  </a:lnTo>
                  <a:lnTo>
                    <a:pt x="0" y="124713"/>
                  </a:lnTo>
                  <a:lnTo>
                    <a:pt x="0" y="623569"/>
                  </a:lnTo>
                  <a:lnTo>
                    <a:pt x="9801" y="672095"/>
                  </a:lnTo>
                  <a:lnTo>
                    <a:pt x="36529" y="711739"/>
                  </a:lnTo>
                  <a:lnTo>
                    <a:pt x="76172" y="738477"/>
                  </a:lnTo>
                  <a:lnTo>
                    <a:pt x="124714" y="748283"/>
                  </a:lnTo>
                  <a:lnTo>
                    <a:pt x="4070858" y="748283"/>
                  </a:lnTo>
                  <a:lnTo>
                    <a:pt x="4119383" y="738477"/>
                  </a:lnTo>
                  <a:lnTo>
                    <a:pt x="4159027" y="711739"/>
                  </a:lnTo>
                  <a:lnTo>
                    <a:pt x="4185765" y="672095"/>
                  </a:lnTo>
                  <a:lnTo>
                    <a:pt x="4195572" y="623569"/>
                  </a:lnTo>
                  <a:lnTo>
                    <a:pt x="4195572" y="124713"/>
                  </a:lnTo>
                  <a:lnTo>
                    <a:pt x="4185765" y="76188"/>
                  </a:lnTo>
                  <a:lnTo>
                    <a:pt x="4159027" y="36544"/>
                  </a:lnTo>
                  <a:lnTo>
                    <a:pt x="4119383" y="9806"/>
                  </a:lnTo>
                  <a:lnTo>
                    <a:pt x="4070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4" name="object 44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576" y="3966921"/>
              <a:ext cx="4303776" cy="4572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496" y="3976077"/>
              <a:ext cx="1546860" cy="47552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77012" y="3988307"/>
              <a:ext cx="4189729" cy="342900"/>
            </a:xfrm>
            <a:custGeom>
              <a:avLst/>
              <a:gdLst/>
              <a:ahLst/>
              <a:cxnLst/>
              <a:rect l="l" t="t" r="r" b="b"/>
              <a:pathLst>
                <a:path w="4189729" h="342900">
                  <a:moveTo>
                    <a:pt x="4132326" y="0"/>
                  </a:moveTo>
                  <a:lnTo>
                    <a:pt x="57150" y="0"/>
                  </a:lnTo>
                  <a:lnTo>
                    <a:pt x="34906" y="4482"/>
                  </a:lnTo>
                  <a:lnTo>
                    <a:pt x="16740" y="16716"/>
                  </a:lnTo>
                  <a:lnTo>
                    <a:pt x="4491" y="34879"/>
                  </a:lnTo>
                  <a:lnTo>
                    <a:pt x="0" y="57150"/>
                  </a:lnTo>
                  <a:lnTo>
                    <a:pt x="0" y="285750"/>
                  </a:lnTo>
                  <a:lnTo>
                    <a:pt x="4491" y="308020"/>
                  </a:lnTo>
                  <a:lnTo>
                    <a:pt x="16740" y="326183"/>
                  </a:lnTo>
                  <a:lnTo>
                    <a:pt x="34906" y="338417"/>
                  </a:lnTo>
                  <a:lnTo>
                    <a:pt x="57150" y="342900"/>
                  </a:lnTo>
                  <a:lnTo>
                    <a:pt x="4132326" y="342900"/>
                  </a:lnTo>
                  <a:lnTo>
                    <a:pt x="4154596" y="338417"/>
                  </a:lnTo>
                  <a:lnTo>
                    <a:pt x="4172759" y="326183"/>
                  </a:lnTo>
                  <a:lnTo>
                    <a:pt x="4184993" y="308020"/>
                  </a:lnTo>
                  <a:lnTo>
                    <a:pt x="4189476" y="285750"/>
                  </a:lnTo>
                  <a:lnTo>
                    <a:pt x="4189476" y="57150"/>
                  </a:lnTo>
                  <a:lnTo>
                    <a:pt x="4184993" y="34879"/>
                  </a:lnTo>
                  <a:lnTo>
                    <a:pt x="4172759" y="16716"/>
                  </a:lnTo>
                  <a:lnTo>
                    <a:pt x="4154596" y="4482"/>
                  </a:lnTo>
                  <a:lnTo>
                    <a:pt x="4132326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477012" y="3988307"/>
              <a:ext cx="4189729" cy="342900"/>
            </a:xfrm>
            <a:custGeom>
              <a:avLst/>
              <a:gdLst/>
              <a:ahLst/>
              <a:cxnLst/>
              <a:rect l="l" t="t" r="r" b="b"/>
              <a:pathLst>
                <a:path w="4189729" h="342900">
                  <a:moveTo>
                    <a:pt x="0" y="57150"/>
                  </a:moveTo>
                  <a:lnTo>
                    <a:pt x="4491" y="34879"/>
                  </a:lnTo>
                  <a:lnTo>
                    <a:pt x="16740" y="16716"/>
                  </a:lnTo>
                  <a:lnTo>
                    <a:pt x="34906" y="4482"/>
                  </a:lnTo>
                  <a:lnTo>
                    <a:pt x="57150" y="0"/>
                  </a:lnTo>
                  <a:lnTo>
                    <a:pt x="4132326" y="0"/>
                  </a:lnTo>
                  <a:lnTo>
                    <a:pt x="4154596" y="4482"/>
                  </a:lnTo>
                  <a:lnTo>
                    <a:pt x="4172759" y="16716"/>
                  </a:lnTo>
                  <a:lnTo>
                    <a:pt x="4184993" y="34879"/>
                  </a:lnTo>
                  <a:lnTo>
                    <a:pt x="4189476" y="57150"/>
                  </a:lnTo>
                  <a:lnTo>
                    <a:pt x="4189476" y="285750"/>
                  </a:lnTo>
                  <a:lnTo>
                    <a:pt x="4184993" y="308020"/>
                  </a:lnTo>
                  <a:lnTo>
                    <a:pt x="4172759" y="326183"/>
                  </a:lnTo>
                  <a:lnTo>
                    <a:pt x="4154596" y="338417"/>
                  </a:lnTo>
                  <a:lnTo>
                    <a:pt x="4132326" y="342900"/>
                  </a:lnTo>
                  <a:lnTo>
                    <a:pt x="57150" y="342900"/>
                  </a:lnTo>
                  <a:lnTo>
                    <a:pt x="34906" y="338417"/>
                  </a:lnTo>
                  <a:lnTo>
                    <a:pt x="16740" y="326183"/>
                  </a:lnTo>
                  <a:lnTo>
                    <a:pt x="4491" y="308020"/>
                  </a:lnTo>
                  <a:lnTo>
                    <a:pt x="0" y="285750"/>
                  </a:lnTo>
                  <a:lnTo>
                    <a:pt x="0" y="571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41836" y="3840824"/>
            <a:ext cx="12566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latin typeface="Microsoft Sans Serif"/>
                <a:cs typeface="Microsoft Sans Serif"/>
              </a:rPr>
              <a:t>Дома</a:t>
            </a:r>
            <a:r>
              <a:rPr sz="1400" spc="-35" dirty="0">
                <a:latin typeface="Microsoft Sans Serif"/>
                <a:cs typeface="Microsoft Sans Serif"/>
              </a:rPr>
              <a:t> культуры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64323" y="5036996"/>
            <a:ext cx="4256504" cy="524184"/>
            <a:chOff x="440429" y="5724009"/>
            <a:chExt cx="4249420" cy="623570"/>
          </a:xfrm>
        </p:grpSpPr>
        <p:pic>
          <p:nvPicPr>
            <p:cNvPr id="50" name="object 50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429" y="5724009"/>
              <a:ext cx="4248925" cy="59466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675" y="5742431"/>
              <a:ext cx="3479291" cy="60505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84631" y="5730239"/>
              <a:ext cx="4165600" cy="510540"/>
            </a:xfrm>
            <a:custGeom>
              <a:avLst/>
              <a:gdLst/>
              <a:ahLst/>
              <a:cxnLst/>
              <a:rect l="l" t="t" r="r" b="b"/>
              <a:pathLst>
                <a:path w="4165600" h="510539">
                  <a:moveTo>
                    <a:pt x="4080002" y="0"/>
                  </a:moveTo>
                  <a:lnTo>
                    <a:pt x="85090" y="0"/>
                  </a:lnTo>
                  <a:lnTo>
                    <a:pt x="51970" y="6687"/>
                  </a:lnTo>
                  <a:lnTo>
                    <a:pt x="24923" y="24923"/>
                  </a:lnTo>
                  <a:lnTo>
                    <a:pt x="6687" y="51970"/>
                  </a:lnTo>
                  <a:lnTo>
                    <a:pt x="0" y="85090"/>
                  </a:lnTo>
                  <a:lnTo>
                    <a:pt x="0" y="425450"/>
                  </a:lnTo>
                  <a:lnTo>
                    <a:pt x="6687" y="458569"/>
                  </a:lnTo>
                  <a:lnTo>
                    <a:pt x="24923" y="485616"/>
                  </a:lnTo>
                  <a:lnTo>
                    <a:pt x="51970" y="503852"/>
                  </a:lnTo>
                  <a:lnTo>
                    <a:pt x="85090" y="510540"/>
                  </a:lnTo>
                  <a:lnTo>
                    <a:pt x="4080002" y="510540"/>
                  </a:lnTo>
                  <a:lnTo>
                    <a:pt x="4113121" y="503852"/>
                  </a:lnTo>
                  <a:lnTo>
                    <a:pt x="4140168" y="485616"/>
                  </a:lnTo>
                  <a:lnTo>
                    <a:pt x="4158404" y="458569"/>
                  </a:lnTo>
                  <a:lnTo>
                    <a:pt x="4165092" y="425450"/>
                  </a:lnTo>
                  <a:lnTo>
                    <a:pt x="4165092" y="85090"/>
                  </a:lnTo>
                  <a:lnTo>
                    <a:pt x="4158404" y="51970"/>
                  </a:lnTo>
                  <a:lnTo>
                    <a:pt x="4140168" y="24923"/>
                  </a:lnTo>
                  <a:lnTo>
                    <a:pt x="4113121" y="6687"/>
                  </a:lnTo>
                  <a:lnTo>
                    <a:pt x="408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72346" y="5232557"/>
            <a:ext cx="345485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spc="-20" dirty="0">
                <a:latin typeface="Microsoft Sans Serif"/>
                <a:cs typeface="Microsoft Sans Serif"/>
              </a:rPr>
              <a:t>1 Межпоселенческая библиотека (22 филиала)</a:t>
            </a: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54416" y="4771308"/>
            <a:ext cx="4310022" cy="500380"/>
            <a:chOff x="425195" y="5297423"/>
            <a:chExt cx="4296410" cy="500380"/>
          </a:xfrm>
        </p:grpSpPr>
        <p:pic>
          <p:nvPicPr>
            <p:cNvPr id="55" name="object 55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195" y="5297423"/>
              <a:ext cx="4296156" cy="48769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639" y="5321807"/>
              <a:ext cx="1280160" cy="47552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84631" y="5318759"/>
              <a:ext cx="4182110" cy="373380"/>
            </a:xfrm>
            <a:custGeom>
              <a:avLst/>
              <a:gdLst/>
              <a:ahLst/>
              <a:cxnLst/>
              <a:rect l="l" t="t" r="r" b="b"/>
              <a:pathLst>
                <a:path w="4182110" h="373379">
                  <a:moveTo>
                    <a:pt x="4119626" y="0"/>
                  </a:moveTo>
                  <a:lnTo>
                    <a:pt x="62230" y="0"/>
                  </a:lnTo>
                  <a:lnTo>
                    <a:pt x="38008" y="4883"/>
                  </a:lnTo>
                  <a:lnTo>
                    <a:pt x="18227" y="18208"/>
                  </a:lnTo>
                  <a:lnTo>
                    <a:pt x="4890" y="37986"/>
                  </a:lnTo>
                  <a:lnTo>
                    <a:pt x="0" y="62229"/>
                  </a:lnTo>
                  <a:lnTo>
                    <a:pt x="0" y="311149"/>
                  </a:lnTo>
                  <a:lnTo>
                    <a:pt x="4890" y="335371"/>
                  </a:lnTo>
                  <a:lnTo>
                    <a:pt x="18227" y="355152"/>
                  </a:lnTo>
                  <a:lnTo>
                    <a:pt x="38008" y="368489"/>
                  </a:lnTo>
                  <a:lnTo>
                    <a:pt x="62230" y="373379"/>
                  </a:lnTo>
                  <a:lnTo>
                    <a:pt x="4119626" y="373379"/>
                  </a:lnTo>
                  <a:lnTo>
                    <a:pt x="4143869" y="368489"/>
                  </a:lnTo>
                  <a:lnTo>
                    <a:pt x="4163647" y="355152"/>
                  </a:lnTo>
                  <a:lnTo>
                    <a:pt x="4176972" y="335371"/>
                  </a:lnTo>
                  <a:lnTo>
                    <a:pt x="4181855" y="311149"/>
                  </a:lnTo>
                  <a:lnTo>
                    <a:pt x="4181855" y="62229"/>
                  </a:lnTo>
                  <a:lnTo>
                    <a:pt x="4176972" y="37986"/>
                  </a:lnTo>
                  <a:lnTo>
                    <a:pt x="4163647" y="18208"/>
                  </a:lnTo>
                  <a:lnTo>
                    <a:pt x="4143869" y="4883"/>
                  </a:lnTo>
                  <a:lnTo>
                    <a:pt x="4119626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484631" y="5318759"/>
              <a:ext cx="4182110" cy="373380"/>
            </a:xfrm>
            <a:custGeom>
              <a:avLst/>
              <a:gdLst/>
              <a:ahLst/>
              <a:cxnLst/>
              <a:rect l="l" t="t" r="r" b="b"/>
              <a:pathLst>
                <a:path w="4182110" h="373379">
                  <a:moveTo>
                    <a:pt x="0" y="62229"/>
                  </a:moveTo>
                  <a:lnTo>
                    <a:pt x="4890" y="37986"/>
                  </a:lnTo>
                  <a:lnTo>
                    <a:pt x="18227" y="18208"/>
                  </a:lnTo>
                  <a:lnTo>
                    <a:pt x="38008" y="4883"/>
                  </a:lnTo>
                  <a:lnTo>
                    <a:pt x="62230" y="0"/>
                  </a:lnTo>
                  <a:lnTo>
                    <a:pt x="4119626" y="0"/>
                  </a:lnTo>
                  <a:lnTo>
                    <a:pt x="4143869" y="4883"/>
                  </a:lnTo>
                  <a:lnTo>
                    <a:pt x="4163647" y="18208"/>
                  </a:lnTo>
                  <a:lnTo>
                    <a:pt x="4176972" y="37986"/>
                  </a:lnTo>
                  <a:lnTo>
                    <a:pt x="4181855" y="62229"/>
                  </a:lnTo>
                  <a:lnTo>
                    <a:pt x="4181855" y="311149"/>
                  </a:lnTo>
                  <a:lnTo>
                    <a:pt x="4176972" y="335371"/>
                  </a:lnTo>
                  <a:lnTo>
                    <a:pt x="4163647" y="355152"/>
                  </a:lnTo>
                  <a:lnTo>
                    <a:pt x="4143869" y="368489"/>
                  </a:lnTo>
                  <a:lnTo>
                    <a:pt x="4119626" y="373379"/>
                  </a:lnTo>
                  <a:lnTo>
                    <a:pt x="62230" y="373379"/>
                  </a:lnTo>
                  <a:lnTo>
                    <a:pt x="38008" y="368489"/>
                  </a:lnTo>
                  <a:lnTo>
                    <a:pt x="18227" y="355152"/>
                  </a:lnTo>
                  <a:lnTo>
                    <a:pt x="4890" y="335371"/>
                  </a:lnTo>
                  <a:lnTo>
                    <a:pt x="0" y="311149"/>
                  </a:lnTo>
                  <a:lnTo>
                    <a:pt x="0" y="6222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41836" y="4853420"/>
            <a:ext cx="9912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Microsoft Sans Serif"/>
                <a:cs typeface="Microsoft Sans Serif"/>
              </a:rPr>
              <a:t>Библиотеки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981135" y="3796738"/>
            <a:ext cx="760730" cy="587375"/>
            <a:chOff x="3924300" y="4033989"/>
            <a:chExt cx="760730" cy="587375"/>
          </a:xfrm>
        </p:grpSpPr>
        <p:pic>
          <p:nvPicPr>
            <p:cNvPr id="61" name="object 61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4300" y="4033989"/>
              <a:ext cx="760488" cy="52124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0792" y="4038612"/>
              <a:ext cx="502958" cy="58215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954780" y="4064507"/>
              <a:ext cx="649605" cy="410209"/>
            </a:xfrm>
            <a:custGeom>
              <a:avLst/>
              <a:gdLst/>
              <a:ahLst/>
              <a:cxnLst/>
              <a:rect l="l" t="t" r="r" b="b"/>
              <a:pathLst>
                <a:path w="649604" h="410210">
                  <a:moveTo>
                    <a:pt x="580898" y="0"/>
                  </a:moveTo>
                  <a:lnTo>
                    <a:pt x="68325" y="0"/>
                  </a:lnTo>
                  <a:lnTo>
                    <a:pt x="41737" y="5371"/>
                  </a:lnTo>
                  <a:lnTo>
                    <a:pt x="20018" y="20018"/>
                  </a:lnTo>
                  <a:lnTo>
                    <a:pt x="5371" y="41737"/>
                  </a:lnTo>
                  <a:lnTo>
                    <a:pt x="0" y="68326"/>
                  </a:lnTo>
                  <a:lnTo>
                    <a:pt x="0" y="341630"/>
                  </a:lnTo>
                  <a:lnTo>
                    <a:pt x="5371" y="368218"/>
                  </a:lnTo>
                  <a:lnTo>
                    <a:pt x="20018" y="389937"/>
                  </a:lnTo>
                  <a:lnTo>
                    <a:pt x="41737" y="404584"/>
                  </a:lnTo>
                  <a:lnTo>
                    <a:pt x="68325" y="409956"/>
                  </a:lnTo>
                  <a:lnTo>
                    <a:pt x="580898" y="409956"/>
                  </a:lnTo>
                  <a:lnTo>
                    <a:pt x="607486" y="404584"/>
                  </a:lnTo>
                  <a:lnTo>
                    <a:pt x="629205" y="389937"/>
                  </a:lnTo>
                  <a:lnTo>
                    <a:pt x="643852" y="368218"/>
                  </a:lnTo>
                  <a:lnTo>
                    <a:pt x="649224" y="341630"/>
                  </a:lnTo>
                  <a:lnTo>
                    <a:pt x="649224" y="68326"/>
                  </a:lnTo>
                  <a:lnTo>
                    <a:pt x="643852" y="41737"/>
                  </a:lnTo>
                  <a:lnTo>
                    <a:pt x="629205" y="20018"/>
                  </a:lnTo>
                  <a:lnTo>
                    <a:pt x="607486" y="5371"/>
                  </a:lnTo>
                  <a:lnTo>
                    <a:pt x="580898" y="0"/>
                  </a:lnTo>
                  <a:close/>
                </a:path>
              </a:pathLst>
            </a:custGeom>
            <a:solidFill>
              <a:srgbClr val="927D9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3954780" y="4064507"/>
              <a:ext cx="649605" cy="410209"/>
            </a:xfrm>
            <a:custGeom>
              <a:avLst/>
              <a:gdLst/>
              <a:ahLst/>
              <a:cxnLst/>
              <a:rect l="l" t="t" r="r" b="b"/>
              <a:pathLst>
                <a:path w="649604" h="410210">
                  <a:moveTo>
                    <a:pt x="0" y="68326"/>
                  </a:moveTo>
                  <a:lnTo>
                    <a:pt x="5371" y="41737"/>
                  </a:lnTo>
                  <a:lnTo>
                    <a:pt x="20018" y="20018"/>
                  </a:lnTo>
                  <a:lnTo>
                    <a:pt x="41737" y="5371"/>
                  </a:lnTo>
                  <a:lnTo>
                    <a:pt x="68325" y="0"/>
                  </a:lnTo>
                  <a:lnTo>
                    <a:pt x="580898" y="0"/>
                  </a:lnTo>
                  <a:lnTo>
                    <a:pt x="607486" y="5371"/>
                  </a:lnTo>
                  <a:lnTo>
                    <a:pt x="629205" y="20018"/>
                  </a:lnTo>
                  <a:lnTo>
                    <a:pt x="643852" y="41737"/>
                  </a:lnTo>
                  <a:lnTo>
                    <a:pt x="649224" y="68326"/>
                  </a:lnTo>
                  <a:lnTo>
                    <a:pt x="649224" y="341630"/>
                  </a:lnTo>
                  <a:lnTo>
                    <a:pt x="643852" y="368218"/>
                  </a:lnTo>
                  <a:lnTo>
                    <a:pt x="629205" y="389937"/>
                  </a:lnTo>
                  <a:lnTo>
                    <a:pt x="607486" y="404584"/>
                  </a:lnTo>
                  <a:lnTo>
                    <a:pt x="580898" y="409956"/>
                  </a:lnTo>
                  <a:lnTo>
                    <a:pt x="68325" y="409956"/>
                  </a:lnTo>
                  <a:lnTo>
                    <a:pt x="41737" y="404584"/>
                  </a:lnTo>
                  <a:lnTo>
                    <a:pt x="20018" y="389937"/>
                  </a:lnTo>
                  <a:lnTo>
                    <a:pt x="5371" y="368218"/>
                  </a:lnTo>
                  <a:lnTo>
                    <a:pt x="0" y="341630"/>
                  </a:lnTo>
                  <a:lnTo>
                    <a:pt x="0" y="6832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230847" y="3871917"/>
            <a:ext cx="25651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238371" y="4877229"/>
            <a:ext cx="9259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950655" y="3034864"/>
            <a:ext cx="763905" cy="586740"/>
            <a:chOff x="3924300" y="3180613"/>
            <a:chExt cx="763905" cy="586740"/>
          </a:xfrm>
        </p:grpSpPr>
        <p:pic>
          <p:nvPicPr>
            <p:cNvPr id="73" name="object 73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4300" y="3180613"/>
              <a:ext cx="763524" cy="51965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839" y="3185172"/>
              <a:ext cx="502958" cy="58215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3954780" y="3211068"/>
              <a:ext cx="652780" cy="408940"/>
            </a:xfrm>
            <a:custGeom>
              <a:avLst/>
              <a:gdLst/>
              <a:ahLst/>
              <a:cxnLst/>
              <a:rect l="l" t="t" r="r" b="b"/>
              <a:pathLst>
                <a:path w="652779" h="408939">
                  <a:moveTo>
                    <a:pt x="584200" y="0"/>
                  </a:moveTo>
                  <a:lnTo>
                    <a:pt x="68072" y="0"/>
                  </a:lnTo>
                  <a:lnTo>
                    <a:pt x="41576" y="5349"/>
                  </a:lnTo>
                  <a:lnTo>
                    <a:pt x="19938" y="19938"/>
                  </a:lnTo>
                  <a:lnTo>
                    <a:pt x="5349" y="41576"/>
                  </a:lnTo>
                  <a:lnTo>
                    <a:pt x="0" y="68072"/>
                  </a:lnTo>
                  <a:lnTo>
                    <a:pt x="0" y="340360"/>
                  </a:lnTo>
                  <a:lnTo>
                    <a:pt x="5349" y="366855"/>
                  </a:lnTo>
                  <a:lnTo>
                    <a:pt x="19938" y="388493"/>
                  </a:lnTo>
                  <a:lnTo>
                    <a:pt x="41576" y="403082"/>
                  </a:lnTo>
                  <a:lnTo>
                    <a:pt x="68072" y="408432"/>
                  </a:lnTo>
                  <a:lnTo>
                    <a:pt x="584200" y="408432"/>
                  </a:lnTo>
                  <a:lnTo>
                    <a:pt x="610695" y="403082"/>
                  </a:lnTo>
                  <a:lnTo>
                    <a:pt x="632333" y="388493"/>
                  </a:lnTo>
                  <a:lnTo>
                    <a:pt x="646922" y="366855"/>
                  </a:lnTo>
                  <a:lnTo>
                    <a:pt x="652272" y="340360"/>
                  </a:lnTo>
                  <a:lnTo>
                    <a:pt x="652272" y="68072"/>
                  </a:lnTo>
                  <a:lnTo>
                    <a:pt x="646922" y="41576"/>
                  </a:lnTo>
                  <a:lnTo>
                    <a:pt x="632333" y="19938"/>
                  </a:lnTo>
                  <a:lnTo>
                    <a:pt x="610695" y="5349"/>
                  </a:lnTo>
                  <a:lnTo>
                    <a:pt x="584200" y="0"/>
                  </a:lnTo>
                  <a:close/>
                </a:path>
              </a:pathLst>
            </a:custGeom>
            <a:solidFill>
              <a:srgbClr val="927D9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3954780" y="3211068"/>
              <a:ext cx="652780" cy="408940"/>
            </a:xfrm>
            <a:custGeom>
              <a:avLst/>
              <a:gdLst/>
              <a:ahLst/>
              <a:cxnLst/>
              <a:rect l="l" t="t" r="r" b="b"/>
              <a:pathLst>
                <a:path w="652779" h="408939">
                  <a:moveTo>
                    <a:pt x="0" y="68072"/>
                  </a:moveTo>
                  <a:lnTo>
                    <a:pt x="5349" y="41576"/>
                  </a:lnTo>
                  <a:lnTo>
                    <a:pt x="19938" y="19938"/>
                  </a:lnTo>
                  <a:lnTo>
                    <a:pt x="41576" y="5349"/>
                  </a:lnTo>
                  <a:lnTo>
                    <a:pt x="68072" y="0"/>
                  </a:lnTo>
                  <a:lnTo>
                    <a:pt x="584200" y="0"/>
                  </a:lnTo>
                  <a:lnTo>
                    <a:pt x="610695" y="5349"/>
                  </a:lnTo>
                  <a:lnTo>
                    <a:pt x="632333" y="19938"/>
                  </a:lnTo>
                  <a:lnTo>
                    <a:pt x="646922" y="41576"/>
                  </a:lnTo>
                  <a:lnTo>
                    <a:pt x="652272" y="68072"/>
                  </a:lnTo>
                  <a:lnTo>
                    <a:pt x="652272" y="340360"/>
                  </a:lnTo>
                  <a:lnTo>
                    <a:pt x="646922" y="366855"/>
                  </a:lnTo>
                  <a:lnTo>
                    <a:pt x="632333" y="388493"/>
                  </a:lnTo>
                  <a:lnTo>
                    <a:pt x="610695" y="403082"/>
                  </a:lnTo>
                  <a:lnTo>
                    <a:pt x="584200" y="408432"/>
                  </a:lnTo>
                  <a:lnTo>
                    <a:pt x="68072" y="408432"/>
                  </a:lnTo>
                  <a:lnTo>
                    <a:pt x="41576" y="403082"/>
                  </a:lnTo>
                  <a:lnTo>
                    <a:pt x="19938" y="388493"/>
                  </a:lnTo>
                  <a:lnTo>
                    <a:pt x="5349" y="366855"/>
                  </a:lnTo>
                  <a:lnTo>
                    <a:pt x="0" y="340360"/>
                  </a:lnTo>
                  <a:lnTo>
                    <a:pt x="0" y="6807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4204842" y="3129202"/>
            <a:ext cx="1865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85572" y="1077467"/>
            <a:ext cx="2787650" cy="500380"/>
          </a:xfrm>
          <a:custGeom>
            <a:avLst/>
            <a:gdLst/>
            <a:ahLst/>
            <a:cxnLst/>
            <a:rect l="l" t="t" r="r" b="b"/>
            <a:pathLst>
              <a:path w="2787650" h="500380">
                <a:moveTo>
                  <a:pt x="2537460" y="0"/>
                </a:moveTo>
                <a:lnTo>
                  <a:pt x="0" y="0"/>
                </a:lnTo>
                <a:lnTo>
                  <a:pt x="0" y="499872"/>
                </a:lnTo>
                <a:lnTo>
                  <a:pt x="2537460" y="499872"/>
                </a:lnTo>
                <a:lnTo>
                  <a:pt x="2787396" y="249936"/>
                </a:lnTo>
                <a:lnTo>
                  <a:pt x="2537460" y="0"/>
                </a:lnTo>
                <a:close/>
              </a:path>
            </a:pathLst>
          </a:custGeom>
          <a:solidFill>
            <a:srgbClr val="927D9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 txBox="1"/>
          <p:nvPr/>
        </p:nvSpPr>
        <p:spPr>
          <a:xfrm>
            <a:off x="583488" y="1104341"/>
            <a:ext cx="2319655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445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Общий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объем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расходов</a:t>
            </a:r>
            <a:endParaRPr sz="14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реализацию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программы: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988564" y="1077467"/>
            <a:ext cx="2293620" cy="500380"/>
          </a:xfrm>
          <a:custGeom>
            <a:avLst/>
            <a:gdLst/>
            <a:ahLst/>
            <a:cxnLst/>
            <a:rect l="l" t="t" r="r" b="b"/>
            <a:pathLst>
              <a:path w="2293620" h="500380">
                <a:moveTo>
                  <a:pt x="2043684" y="0"/>
                </a:moveTo>
                <a:lnTo>
                  <a:pt x="0" y="0"/>
                </a:lnTo>
                <a:lnTo>
                  <a:pt x="249936" y="249936"/>
                </a:lnTo>
                <a:lnTo>
                  <a:pt x="0" y="499872"/>
                </a:lnTo>
                <a:lnTo>
                  <a:pt x="2043684" y="499872"/>
                </a:lnTo>
                <a:lnTo>
                  <a:pt x="2293620" y="249936"/>
                </a:lnTo>
                <a:lnTo>
                  <a:pt x="2043684" y="0"/>
                </a:lnTo>
                <a:close/>
              </a:path>
            </a:pathLst>
          </a:custGeom>
          <a:solidFill>
            <a:srgbClr val="927D9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 txBox="1"/>
          <p:nvPr/>
        </p:nvSpPr>
        <p:spPr>
          <a:xfrm>
            <a:off x="3502215" y="1099069"/>
            <a:ext cx="1450975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endParaRPr lang="ru-RU" sz="1400" spc="-3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59 194,3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126735" y="1085088"/>
            <a:ext cx="2293620" cy="492759"/>
          </a:xfrm>
          <a:custGeom>
            <a:avLst/>
            <a:gdLst/>
            <a:ahLst/>
            <a:cxnLst/>
            <a:rect l="l" t="t" r="r" b="b"/>
            <a:pathLst>
              <a:path w="2293620" h="492759">
                <a:moveTo>
                  <a:pt x="2047493" y="0"/>
                </a:moveTo>
                <a:lnTo>
                  <a:pt x="0" y="0"/>
                </a:lnTo>
                <a:lnTo>
                  <a:pt x="246125" y="246125"/>
                </a:lnTo>
                <a:lnTo>
                  <a:pt x="0" y="492251"/>
                </a:lnTo>
                <a:lnTo>
                  <a:pt x="2047493" y="492251"/>
                </a:lnTo>
                <a:lnTo>
                  <a:pt x="2293619" y="246125"/>
                </a:lnTo>
                <a:lnTo>
                  <a:pt x="2047493" y="0"/>
                </a:lnTo>
                <a:close/>
              </a:path>
            </a:pathLst>
          </a:custGeom>
          <a:solidFill>
            <a:srgbClr val="927D9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 txBox="1"/>
          <p:nvPr/>
        </p:nvSpPr>
        <p:spPr>
          <a:xfrm>
            <a:off x="5739913" y="1103632"/>
            <a:ext cx="1450975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endParaRPr lang="ru-RU" sz="1400" spc="-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65 758,5 </a:t>
            </a:r>
          </a:p>
        </p:txBody>
      </p:sp>
      <p:sp>
        <p:nvSpPr>
          <p:cNvPr id="84" name="object 84"/>
          <p:cNvSpPr/>
          <p:nvPr/>
        </p:nvSpPr>
        <p:spPr>
          <a:xfrm>
            <a:off x="7264907" y="1086611"/>
            <a:ext cx="2225040" cy="490855"/>
          </a:xfrm>
          <a:custGeom>
            <a:avLst/>
            <a:gdLst/>
            <a:ahLst/>
            <a:cxnLst/>
            <a:rect l="l" t="t" r="r" b="b"/>
            <a:pathLst>
              <a:path w="2225040" h="490855">
                <a:moveTo>
                  <a:pt x="1979676" y="0"/>
                </a:moveTo>
                <a:lnTo>
                  <a:pt x="0" y="0"/>
                </a:lnTo>
                <a:lnTo>
                  <a:pt x="245364" y="245363"/>
                </a:lnTo>
                <a:lnTo>
                  <a:pt x="0" y="490727"/>
                </a:lnTo>
                <a:lnTo>
                  <a:pt x="1979676" y="490727"/>
                </a:lnTo>
                <a:lnTo>
                  <a:pt x="2225040" y="245363"/>
                </a:lnTo>
                <a:lnTo>
                  <a:pt x="1979676" y="0"/>
                </a:lnTo>
                <a:close/>
              </a:path>
            </a:pathLst>
          </a:custGeom>
          <a:solidFill>
            <a:srgbClr val="927D9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 txBox="1"/>
          <p:nvPr/>
        </p:nvSpPr>
        <p:spPr>
          <a:xfrm>
            <a:off x="7723271" y="1099069"/>
            <a:ext cx="1450340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endParaRPr lang="ru-RU" sz="1400" spc="-3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71 406,5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31208" y="4193035"/>
            <a:ext cx="24161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927D9A"/>
              </a:buClr>
              <a:buFont typeface="Wingdings"/>
              <a:buChar char=""/>
              <a:tabLst>
                <a:tab pos="185420" algn="l"/>
              </a:tabLst>
            </a:pPr>
            <a:r>
              <a:rPr lang="ru-RU" sz="1200" dirty="0">
                <a:latin typeface="Microsoft Sans Serif"/>
                <a:cs typeface="Microsoft Sans Serif"/>
              </a:rPr>
              <a:t>1 Межпоселенческий культурный центр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87" name="object 2">
            <a:extLst>
              <a:ext uri="{FF2B5EF4-FFF2-40B4-BE49-F238E27FC236}">
                <a16:creationId xmlns:a16="http://schemas.microsoft.com/office/drawing/2014/main" id="{CF09F252-C9EC-4D38-BA9A-B2C08B453ADE}"/>
              </a:ext>
            </a:extLst>
          </p:cNvPr>
          <p:cNvSpPr txBox="1"/>
          <p:nvPr/>
        </p:nvSpPr>
        <p:spPr>
          <a:xfrm>
            <a:off x="351840" y="395478"/>
            <a:ext cx="56092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>
                <a:latin typeface="Arial"/>
                <a:cs typeface="Arial"/>
              </a:rPr>
              <a:t>Сохранение и развитие культуры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</a:t>
            </a:r>
            <a:r>
              <a:rPr lang="ru-RU" sz="1800" b="1" dirty="0">
                <a:latin typeface="Arial"/>
                <a:cs typeface="Arial"/>
              </a:rPr>
              <a:t>тыс.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рублей)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88" name="object 35">
            <a:extLst>
              <a:ext uri="{FF2B5EF4-FFF2-40B4-BE49-F238E27FC236}">
                <a16:creationId xmlns:a16="http://schemas.microsoft.com/office/drawing/2014/main" id="{87224C36-4C98-4008-AD34-984320943ECE}"/>
              </a:ext>
            </a:extLst>
          </p:cNvPr>
          <p:cNvGrpSpPr/>
          <p:nvPr/>
        </p:nvGrpSpPr>
        <p:grpSpPr>
          <a:xfrm>
            <a:off x="460230" y="5719265"/>
            <a:ext cx="4256946" cy="765924"/>
            <a:chOff x="435831" y="3154426"/>
            <a:chExt cx="4272280" cy="495934"/>
          </a:xfrm>
        </p:grpSpPr>
        <p:pic>
          <p:nvPicPr>
            <p:cNvPr id="89" name="object 36">
              <a:extLst>
                <a:ext uri="{FF2B5EF4-FFF2-40B4-BE49-F238E27FC236}">
                  <a16:creationId xmlns:a16="http://schemas.microsoft.com/office/drawing/2014/main" id="{38A94A17-EB6C-41C9-AD96-4B96DA59F365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831" y="3157490"/>
              <a:ext cx="4271836" cy="451567"/>
            </a:xfrm>
            <a:prstGeom prst="rect">
              <a:avLst/>
            </a:prstGeom>
          </p:spPr>
        </p:pic>
        <p:pic>
          <p:nvPicPr>
            <p:cNvPr id="90" name="object 37">
              <a:extLst>
                <a:ext uri="{FF2B5EF4-FFF2-40B4-BE49-F238E27FC236}">
                  <a16:creationId xmlns:a16="http://schemas.microsoft.com/office/drawing/2014/main" id="{BDFB4A19-02D8-4DD4-A956-AE7EB9B29C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20" y="3174453"/>
              <a:ext cx="3061716" cy="475526"/>
            </a:xfrm>
            <a:prstGeom prst="rect">
              <a:avLst/>
            </a:prstGeom>
          </p:spPr>
        </p:pic>
        <p:sp>
          <p:nvSpPr>
            <p:cNvPr id="91" name="object 38">
              <a:extLst>
                <a:ext uri="{FF2B5EF4-FFF2-40B4-BE49-F238E27FC236}">
                  <a16:creationId xmlns:a16="http://schemas.microsoft.com/office/drawing/2014/main" id="{0BDBF333-63E9-4BA9-9949-A19C23CDAD7E}"/>
                </a:ext>
              </a:extLst>
            </p:cNvPr>
            <p:cNvSpPr/>
            <p:nvPr/>
          </p:nvSpPr>
          <p:spPr>
            <a:xfrm>
              <a:off x="477012" y="3160776"/>
              <a:ext cx="4194175" cy="373380"/>
            </a:xfrm>
            <a:custGeom>
              <a:avLst/>
              <a:gdLst/>
              <a:ahLst/>
              <a:cxnLst/>
              <a:rect l="l" t="t" r="r" b="b"/>
              <a:pathLst>
                <a:path w="4194175" h="373379">
                  <a:moveTo>
                    <a:pt x="4131817" y="0"/>
                  </a:moveTo>
                  <a:lnTo>
                    <a:pt x="62229" y="0"/>
                  </a:lnTo>
                  <a:lnTo>
                    <a:pt x="38008" y="4883"/>
                  </a:lnTo>
                  <a:lnTo>
                    <a:pt x="18227" y="18208"/>
                  </a:lnTo>
                  <a:lnTo>
                    <a:pt x="4890" y="37986"/>
                  </a:lnTo>
                  <a:lnTo>
                    <a:pt x="0" y="62229"/>
                  </a:lnTo>
                  <a:lnTo>
                    <a:pt x="0" y="311150"/>
                  </a:lnTo>
                  <a:lnTo>
                    <a:pt x="4890" y="335393"/>
                  </a:lnTo>
                  <a:lnTo>
                    <a:pt x="18227" y="355171"/>
                  </a:lnTo>
                  <a:lnTo>
                    <a:pt x="38008" y="368496"/>
                  </a:lnTo>
                  <a:lnTo>
                    <a:pt x="62229" y="373379"/>
                  </a:lnTo>
                  <a:lnTo>
                    <a:pt x="4131817" y="373379"/>
                  </a:lnTo>
                  <a:lnTo>
                    <a:pt x="4156061" y="368496"/>
                  </a:lnTo>
                  <a:lnTo>
                    <a:pt x="4175839" y="355171"/>
                  </a:lnTo>
                  <a:lnTo>
                    <a:pt x="4189164" y="335393"/>
                  </a:lnTo>
                  <a:lnTo>
                    <a:pt x="4194048" y="311150"/>
                  </a:lnTo>
                  <a:lnTo>
                    <a:pt x="4194048" y="62229"/>
                  </a:lnTo>
                  <a:lnTo>
                    <a:pt x="4189164" y="37986"/>
                  </a:lnTo>
                  <a:lnTo>
                    <a:pt x="4175839" y="18208"/>
                  </a:lnTo>
                  <a:lnTo>
                    <a:pt x="4156061" y="4883"/>
                  </a:lnTo>
                  <a:lnTo>
                    <a:pt x="4131817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object 39">
              <a:extLst>
                <a:ext uri="{FF2B5EF4-FFF2-40B4-BE49-F238E27FC236}">
                  <a16:creationId xmlns:a16="http://schemas.microsoft.com/office/drawing/2014/main" id="{6C7570D3-0F54-4F63-A8AA-46310FFDF6B9}"/>
                </a:ext>
              </a:extLst>
            </p:cNvPr>
            <p:cNvSpPr/>
            <p:nvPr/>
          </p:nvSpPr>
          <p:spPr>
            <a:xfrm>
              <a:off x="477012" y="3160776"/>
              <a:ext cx="4194175" cy="373380"/>
            </a:xfrm>
            <a:custGeom>
              <a:avLst/>
              <a:gdLst/>
              <a:ahLst/>
              <a:cxnLst/>
              <a:rect l="l" t="t" r="r" b="b"/>
              <a:pathLst>
                <a:path w="4194175" h="373379">
                  <a:moveTo>
                    <a:pt x="0" y="62229"/>
                  </a:moveTo>
                  <a:lnTo>
                    <a:pt x="4890" y="37986"/>
                  </a:lnTo>
                  <a:lnTo>
                    <a:pt x="18227" y="18208"/>
                  </a:lnTo>
                  <a:lnTo>
                    <a:pt x="38008" y="4883"/>
                  </a:lnTo>
                  <a:lnTo>
                    <a:pt x="62229" y="0"/>
                  </a:lnTo>
                  <a:lnTo>
                    <a:pt x="4131817" y="0"/>
                  </a:lnTo>
                  <a:lnTo>
                    <a:pt x="4156061" y="4883"/>
                  </a:lnTo>
                  <a:lnTo>
                    <a:pt x="4175839" y="18208"/>
                  </a:lnTo>
                  <a:lnTo>
                    <a:pt x="4189164" y="37986"/>
                  </a:lnTo>
                  <a:lnTo>
                    <a:pt x="4194048" y="62229"/>
                  </a:lnTo>
                  <a:lnTo>
                    <a:pt x="4194048" y="311150"/>
                  </a:lnTo>
                  <a:lnTo>
                    <a:pt x="4189164" y="335393"/>
                  </a:lnTo>
                  <a:lnTo>
                    <a:pt x="4175839" y="355171"/>
                  </a:lnTo>
                  <a:lnTo>
                    <a:pt x="4156061" y="368496"/>
                  </a:lnTo>
                  <a:lnTo>
                    <a:pt x="4131817" y="373379"/>
                  </a:lnTo>
                  <a:lnTo>
                    <a:pt x="62229" y="373379"/>
                  </a:lnTo>
                  <a:lnTo>
                    <a:pt x="38008" y="368496"/>
                  </a:lnTo>
                  <a:lnTo>
                    <a:pt x="18227" y="355171"/>
                  </a:lnTo>
                  <a:lnTo>
                    <a:pt x="4890" y="335393"/>
                  </a:lnTo>
                  <a:lnTo>
                    <a:pt x="0" y="311150"/>
                  </a:lnTo>
                  <a:lnTo>
                    <a:pt x="0" y="6222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8" name="object 60">
            <a:extLst>
              <a:ext uri="{FF2B5EF4-FFF2-40B4-BE49-F238E27FC236}">
                <a16:creationId xmlns:a16="http://schemas.microsoft.com/office/drawing/2014/main" id="{791271F0-A8F9-4B19-83BC-E581C5B88F32}"/>
              </a:ext>
            </a:extLst>
          </p:cNvPr>
          <p:cNvGrpSpPr/>
          <p:nvPr/>
        </p:nvGrpSpPr>
        <p:grpSpPr>
          <a:xfrm>
            <a:off x="3995249" y="4799127"/>
            <a:ext cx="760730" cy="587375"/>
            <a:chOff x="3924300" y="4033989"/>
            <a:chExt cx="760730" cy="587375"/>
          </a:xfrm>
        </p:grpSpPr>
        <p:pic>
          <p:nvPicPr>
            <p:cNvPr id="99" name="object 61">
              <a:extLst>
                <a:ext uri="{FF2B5EF4-FFF2-40B4-BE49-F238E27FC236}">
                  <a16:creationId xmlns:a16="http://schemas.microsoft.com/office/drawing/2014/main" id="{D099F84E-2500-4060-BE90-334128AC73D3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4300" y="4033989"/>
              <a:ext cx="760488" cy="521246"/>
            </a:xfrm>
            <a:prstGeom prst="rect">
              <a:avLst/>
            </a:prstGeom>
          </p:spPr>
        </p:pic>
        <p:pic>
          <p:nvPicPr>
            <p:cNvPr id="100" name="object 62">
              <a:extLst>
                <a:ext uri="{FF2B5EF4-FFF2-40B4-BE49-F238E27FC236}">
                  <a16:creationId xmlns:a16="http://schemas.microsoft.com/office/drawing/2014/main" id="{E7CF16D9-E2E1-41CC-B7D7-8BA34D570BDA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0792" y="4038612"/>
              <a:ext cx="502958" cy="582155"/>
            </a:xfrm>
            <a:prstGeom prst="rect">
              <a:avLst/>
            </a:prstGeom>
          </p:spPr>
        </p:pic>
        <p:sp>
          <p:nvSpPr>
            <p:cNvPr id="101" name="object 63">
              <a:extLst>
                <a:ext uri="{FF2B5EF4-FFF2-40B4-BE49-F238E27FC236}">
                  <a16:creationId xmlns:a16="http://schemas.microsoft.com/office/drawing/2014/main" id="{B6C2008E-8A6F-44C1-B78F-93A3694FAE23}"/>
                </a:ext>
              </a:extLst>
            </p:cNvPr>
            <p:cNvSpPr/>
            <p:nvPr/>
          </p:nvSpPr>
          <p:spPr>
            <a:xfrm>
              <a:off x="3954780" y="4064507"/>
              <a:ext cx="649605" cy="410209"/>
            </a:xfrm>
            <a:custGeom>
              <a:avLst/>
              <a:gdLst/>
              <a:ahLst/>
              <a:cxnLst/>
              <a:rect l="l" t="t" r="r" b="b"/>
              <a:pathLst>
                <a:path w="649604" h="410210">
                  <a:moveTo>
                    <a:pt x="580898" y="0"/>
                  </a:moveTo>
                  <a:lnTo>
                    <a:pt x="68325" y="0"/>
                  </a:lnTo>
                  <a:lnTo>
                    <a:pt x="41737" y="5371"/>
                  </a:lnTo>
                  <a:lnTo>
                    <a:pt x="20018" y="20018"/>
                  </a:lnTo>
                  <a:lnTo>
                    <a:pt x="5371" y="41737"/>
                  </a:lnTo>
                  <a:lnTo>
                    <a:pt x="0" y="68326"/>
                  </a:lnTo>
                  <a:lnTo>
                    <a:pt x="0" y="341630"/>
                  </a:lnTo>
                  <a:lnTo>
                    <a:pt x="5371" y="368218"/>
                  </a:lnTo>
                  <a:lnTo>
                    <a:pt x="20018" y="389937"/>
                  </a:lnTo>
                  <a:lnTo>
                    <a:pt x="41737" y="404584"/>
                  </a:lnTo>
                  <a:lnTo>
                    <a:pt x="68325" y="409956"/>
                  </a:lnTo>
                  <a:lnTo>
                    <a:pt x="580898" y="409956"/>
                  </a:lnTo>
                  <a:lnTo>
                    <a:pt x="607486" y="404584"/>
                  </a:lnTo>
                  <a:lnTo>
                    <a:pt x="629205" y="389937"/>
                  </a:lnTo>
                  <a:lnTo>
                    <a:pt x="643852" y="368218"/>
                  </a:lnTo>
                  <a:lnTo>
                    <a:pt x="649224" y="341630"/>
                  </a:lnTo>
                  <a:lnTo>
                    <a:pt x="649224" y="68326"/>
                  </a:lnTo>
                  <a:lnTo>
                    <a:pt x="643852" y="41737"/>
                  </a:lnTo>
                  <a:lnTo>
                    <a:pt x="629205" y="20018"/>
                  </a:lnTo>
                  <a:lnTo>
                    <a:pt x="607486" y="5371"/>
                  </a:lnTo>
                  <a:lnTo>
                    <a:pt x="580898" y="0"/>
                  </a:lnTo>
                  <a:close/>
                </a:path>
              </a:pathLst>
            </a:custGeom>
            <a:solidFill>
              <a:srgbClr val="927D9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" name="object 64">
              <a:extLst>
                <a:ext uri="{FF2B5EF4-FFF2-40B4-BE49-F238E27FC236}">
                  <a16:creationId xmlns:a16="http://schemas.microsoft.com/office/drawing/2014/main" id="{AAC63BE5-6DA7-4D65-BD06-7986E6D302BF}"/>
                </a:ext>
              </a:extLst>
            </p:cNvPr>
            <p:cNvSpPr/>
            <p:nvPr/>
          </p:nvSpPr>
          <p:spPr>
            <a:xfrm>
              <a:off x="3954780" y="4064507"/>
              <a:ext cx="649605" cy="410209"/>
            </a:xfrm>
            <a:custGeom>
              <a:avLst/>
              <a:gdLst/>
              <a:ahLst/>
              <a:cxnLst/>
              <a:rect l="l" t="t" r="r" b="b"/>
              <a:pathLst>
                <a:path w="649604" h="410210">
                  <a:moveTo>
                    <a:pt x="0" y="68326"/>
                  </a:moveTo>
                  <a:lnTo>
                    <a:pt x="5371" y="41737"/>
                  </a:lnTo>
                  <a:lnTo>
                    <a:pt x="20018" y="20018"/>
                  </a:lnTo>
                  <a:lnTo>
                    <a:pt x="41737" y="5371"/>
                  </a:lnTo>
                  <a:lnTo>
                    <a:pt x="68325" y="0"/>
                  </a:lnTo>
                  <a:lnTo>
                    <a:pt x="580898" y="0"/>
                  </a:lnTo>
                  <a:lnTo>
                    <a:pt x="607486" y="5371"/>
                  </a:lnTo>
                  <a:lnTo>
                    <a:pt x="629205" y="20018"/>
                  </a:lnTo>
                  <a:lnTo>
                    <a:pt x="643852" y="41737"/>
                  </a:lnTo>
                  <a:lnTo>
                    <a:pt x="649224" y="68326"/>
                  </a:lnTo>
                  <a:lnTo>
                    <a:pt x="649224" y="341630"/>
                  </a:lnTo>
                  <a:lnTo>
                    <a:pt x="643852" y="368218"/>
                  </a:lnTo>
                  <a:lnTo>
                    <a:pt x="629205" y="389937"/>
                  </a:lnTo>
                  <a:lnTo>
                    <a:pt x="607486" y="404584"/>
                  </a:lnTo>
                  <a:lnTo>
                    <a:pt x="580898" y="409956"/>
                  </a:lnTo>
                  <a:lnTo>
                    <a:pt x="68325" y="409956"/>
                  </a:lnTo>
                  <a:lnTo>
                    <a:pt x="41737" y="404584"/>
                  </a:lnTo>
                  <a:lnTo>
                    <a:pt x="20018" y="389937"/>
                  </a:lnTo>
                  <a:lnTo>
                    <a:pt x="5371" y="368218"/>
                  </a:lnTo>
                  <a:lnTo>
                    <a:pt x="0" y="341630"/>
                  </a:lnTo>
                  <a:lnTo>
                    <a:pt x="0" y="6832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3" name="object 60">
            <a:extLst>
              <a:ext uri="{FF2B5EF4-FFF2-40B4-BE49-F238E27FC236}">
                <a16:creationId xmlns:a16="http://schemas.microsoft.com/office/drawing/2014/main" id="{9C87D86D-89BC-44B2-87BF-E0415A27A885}"/>
              </a:ext>
            </a:extLst>
          </p:cNvPr>
          <p:cNvGrpSpPr/>
          <p:nvPr/>
        </p:nvGrpSpPr>
        <p:grpSpPr>
          <a:xfrm>
            <a:off x="3978229" y="5786840"/>
            <a:ext cx="760730" cy="587375"/>
            <a:chOff x="3924300" y="4033989"/>
            <a:chExt cx="760730" cy="587375"/>
          </a:xfrm>
        </p:grpSpPr>
        <p:pic>
          <p:nvPicPr>
            <p:cNvPr id="104" name="object 61">
              <a:extLst>
                <a:ext uri="{FF2B5EF4-FFF2-40B4-BE49-F238E27FC236}">
                  <a16:creationId xmlns:a16="http://schemas.microsoft.com/office/drawing/2014/main" id="{7E146D90-3C25-4928-9999-FC673652262D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4300" y="4033989"/>
              <a:ext cx="760488" cy="521246"/>
            </a:xfrm>
            <a:prstGeom prst="rect">
              <a:avLst/>
            </a:prstGeom>
          </p:spPr>
        </p:pic>
        <p:pic>
          <p:nvPicPr>
            <p:cNvPr id="105" name="object 62">
              <a:extLst>
                <a:ext uri="{FF2B5EF4-FFF2-40B4-BE49-F238E27FC236}">
                  <a16:creationId xmlns:a16="http://schemas.microsoft.com/office/drawing/2014/main" id="{15D50949-DCA1-468C-91D5-FD20C3F71375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0792" y="4038612"/>
              <a:ext cx="502958" cy="582155"/>
            </a:xfrm>
            <a:prstGeom prst="rect">
              <a:avLst/>
            </a:prstGeom>
          </p:spPr>
        </p:pic>
        <p:sp>
          <p:nvSpPr>
            <p:cNvPr id="106" name="object 63">
              <a:extLst>
                <a:ext uri="{FF2B5EF4-FFF2-40B4-BE49-F238E27FC236}">
                  <a16:creationId xmlns:a16="http://schemas.microsoft.com/office/drawing/2014/main" id="{27F626CF-AF17-490C-BD37-6D61AA6F5BF7}"/>
                </a:ext>
              </a:extLst>
            </p:cNvPr>
            <p:cNvSpPr/>
            <p:nvPr/>
          </p:nvSpPr>
          <p:spPr>
            <a:xfrm>
              <a:off x="3954780" y="4064507"/>
              <a:ext cx="649605" cy="410209"/>
            </a:xfrm>
            <a:custGeom>
              <a:avLst/>
              <a:gdLst/>
              <a:ahLst/>
              <a:cxnLst/>
              <a:rect l="l" t="t" r="r" b="b"/>
              <a:pathLst>
                <a:path w="649604" h="410210">
                  <a:moveTo>
                    <a:pt x="580898" y="0"/>
                  </a:moveTo>
                  <a:lnTo>
                    <a:pt x="68325" y="0"/>
                  </a:lnTo>
                  <a:lnTo>
                    <a:pt x="41737" y="5371"/>
                  </a:lnTo>
                  <a:lnTo>
                    <a:pt x="20018" y="20018"/>
                  </a:lnTo>
                  <a:lnTo>
                    <a:pt x="5371" y="41737"/>
                  </a:lnTo>
                  <a:lnTo>
                    <a:pt x="0" y="68326"/>
                  </a:lnTo>
                  <a:lnTo>
                    <a:pt x="0" y="341630"/>
                  </a:lnTo>
                  <a:lnTo>
                    <a:pt x="5371" y="368218"/>
                  </a:lnTo>
                  <a:lnTo>
                    <a:pt x="20018" y="389937"/>
                  </a:lnTo>
                  <a:lnTo>
                    <a:pt x="41737" y="404584"/>
                  </a:lnTo>
                  <a:lnTo>
                    <a:pt x="68325" y="409956"/>
                  </a:lnTo>
                  <a:lnTo>
                    <a:pt x="580898" y="409956"/>
                  </a:lnTo>
                  <a:lnTo>
                    <a:pt x="607486" y="404584"/>
                  </a:lnTo>
                  <a:lnTo>
                    <a:pt x="629205" y="389937"/>
                  </a:lnTo>
                  <a:lnTo>
                    <a:pt x="643852" y="368218"/>
                  </a:lnTo>
                  <a:lnTo>
                    <a:pt x="649224" y="341630"/>
                  </a:lnTo>
                  <a:lnTo>
                    <a:pt x="649224" y="68326"/>
                  </a:lnTo>
                  <a:lnTo>
                    <a:pt x="643852" y="41737"/>
                  </a:lnTo>
                  <a:lnTo>
                    <a:pt x="629205" y="20018"/>
                  </a:lnTo>
                  <a:lnTo>
                    <a:pt x="607486" y="5371"/>
                  </a:lnTo>
                  <a:lnTo>
                    <a:pt x="580898" y="0"/>
                  </a:lnTo>
                  <a:close/>
                </a:path>
              </a:pathLst>
            </a:custGeom>
            <a:solidFill>
              <a:srgbClr val="927D9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" name="object 64">
              <a:extLst>
                <a:ext uri="{FF2B5EF4-FFF2-40B4-BE49-F238E27FC236}">
                  <a16:creationId xmlns:a16="http://schemas.microsoft.com/office/drawing/2014/main" id="{DB2E0146-7627-4B6A-8E21-D858947A1B38}"/>
                </a:ext>
              </a:extLst>
            </p:cNvPr>
            <p:cNvSpPr/>
            <p:nvPr/>
          </p:nvSpPr>
          <p:spPr>
            <a:xfrm>
              <a:off x="3954780" y="4064507"/>
              <a:ext cx="649605" cy="410209"/>
            </a:xfrm>
            <a:custGeom>
              <a:avLst/>
              <a:gdLst/>
              <a:ahLst/>
              <a:cxnLst/>
              <a:rect l="l" t="t" r="r" b="b"/>
              <a:pathLst>
                <a:path w="649604" h="410210">
                  <a:moveTo>
                    <a:pt x="0" y="68326"/>
                  </a:moveTo>
                  <a:lnTo>
                    <a:pt x="5371" y="41737"/>
                  </a:lnTo>
                  <a:lnTo>
                    <a:pt x="20018" y="20018"/>
                  </a:lnTo>
                  <a:lnTo>
                    <a:pt x="41737" y="5371"/>
                  </a:lnTo>
                  <a:lnTo>
                    <a:pt x="68325" y="0"/>
                  </a:lnTo>
                  <a:lnTo>
                    <a:pt x="580898" y="0"/>
                  </a:lnTo>
                  <a:lnTo>
                    <a:pt x="607486" y="5371"/>
                  </a:lnTo>
                  <a:lnTo>
                    <a:pt x="629205" y="20018"/>
                  </a:lnTo>
                  <a:lnTo>
                    <a:pt x="643852" y="41737"/>
                  </a:lnTo>
                  <a:lnTo>
                    <a:pt x="649224" y="68326"/>
                  </a:lnTo>
                  <a:lnTo>
                    <a:pt x="649224" y="341630"/>
                  </a:lnTo>
                  <a:lnTo>
                    <a:pt x="643852" y="368218"/>
                  </a:lnTo>
                  <a:lnTo>
                    <a:pt x="629205" y="389937"/>
                  </a:lnTo>
                  <a:lnTo>
                    <a:pt x="607486" y="404584"/>
                  </a:lnTo>
                  <a:lnTo>
                    <a:pt x="580898" y="409956"/>
                  </a:lnTo>
                  <a:lnTo>
                    <a:pt x="68325" y="409956"/>
                  </a:lnTo>
                  <a:lnTo>
                    <a:pt x="41737" y="404584"/>
                  </a:lnTo>
                  <a:lnTo>
                    <a:pt x="20018" y="389937"/>
                  </a:lnTo>
                  <a:lnTo>
                    <a:pt x="5371" y="368218"/>
                  </a:lnTo>
                  <a:lnTo>
                    <a:pt x="0" y="341630"/>
                  </a:lnTo>
                  <a:lnTo>
                    <a:pt x="0" y="6832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8" name="object 65">
            <a:extLst>
              <a:ext uri="{FF2B5EF4-FFF2-40B4-BE49-F238E27FC236}">
                <a16:creationId xmlns:a16="http://schemas.microsoft.com/office/drawing/2014/main" id="{B033976E-0FE6-45B9-A6D3-7B405FB99292}"/>
              </a:ext>
            </a:extLst>
          </p:cNvPr>
          <p:cNvSpPr txBox="1"/>
          <p:nvPr/>
        </p:nvSpPr>
        <p:spPr>
          <a:xfrm>
            <a:off x="4251462" y="4886802"/>
            <a:ext cx="1999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09" name="object 65">
            <a:extLst>
              <a:ext uri="{FF2B5EF4-FFF2-40B4-BE49-F238E27FC236}">
                <a16:creationId xmlns:a16="http://schemas.microsoft.com/office/drawing/2014/main" id="{FDCBC4DC-7DE7-4E0F-9745-467E627C2A88}"/>
              </a:ext>
            </a:extLst>
          </p:cNvPr>
          <p:cNvSpPr txBox="1"/>
          <p:nvPr/>
        </p:nvSpPr>
        <p:spPr>
          <a:xfrm>
            <a:off x="4270754" y="5863200"/>
            <a:ext cx="25651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10" name="object 53">
            <a:extLst>
              <a:ext uri="{FF2B5EF4-FFF2-40B4-BE49-F238E27FC236}">
                <a16:creationId xmlns:a16="http://schemas.microsoft.com/office/drawing/2014/main" id="{D315C7C9-2704-4CE5-9807-1487BEEE2428}"/>
              </a:ext>
            </a:extLst>
          </p:cNvPr>
          <p:cNvSpPr txBox="1"/>
          <p:nvPr/>
        </p:nvSpPr>
        <p:spPr>
          <a:xfrm>
            <a:off x="523147" y="5936399"/>
            <a:ext cx="345485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spc="-20" dirty="0">
                <a:latin typeface="Microsoft Sans Serif"/>
                <a:cs typeface="Microsoft Sans Serif"/>
              </a:rPr>
              <a:t>Детская школа искусств п. Михайловка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11" name="object 27">
            <a:extLst>
              <a:ext uri="{FF2B5EF4-FFF2-40B4-BE49-F238E27FC236}">
                <a16:creationId xmlns:a16="http://schemas.microsoft.com/office/drawing/2014/main" id="{2375932F-5AE7-4762-901E-315BA7C2EEBB}"/>
              </a:ext>
            </a:extLst>
          </p:cNvPr>
          <p:cNvSpPr/>
          <p:nvPr/>
        </p:nvSpPr>
        <p:spPr>
          <a:xfrm>
            <a:off x="5515588" y="2088642"/>
            <a:ext cx="3892305" cy="518111"/>
          </a:xfrm>
          <a:custGeom>
            <a:avLst/>
            <a:gdLst/>
            <a:ahLst/>
            <a:cxnLst/>
            <a:rect l="l" t="t" r="r" b="b"/>
            <a:pathLst>
              <a:path w="4079875" h="340360">
                <a:moveTo>
                  <a:pt x="4023105" y="0"/>
                </a:moveTo>
                <a:lnTo>
                  <a:pt x="56641" y="0"/>
                </a:lnTo>
                <a:lnTo>
                  <a:pt x="34611" y="4456"/>
                </a:lnTo>
                <a:lnTo>
                  <a:pt x="16605" y="16605"/>
                </a:lnTo>
                <a:lnTo>
                  <a:pt x="4456" y="34611"/>
                </a:lnTo>
                <a:lnTo>
                  <a:pt x="0" y="56641"/>
                </a:lnTo>
                <a:lnTo>
                  <a:pt x="0" y="283210"/>
                </a:lnTo>
                <a:lnTo>
                  <a:pt x="4456" y="305240"/>
                </a:lnTo>
                <a:lnTo>
                  <a:pt x="16605" y="323246"/>
                </a:lnTo>
                <a:lnTo>
                  <a:pt x="34611" y="335395"/>
                </a:lnTo>
                <a:lnTo>
                  <a:pt x="56641" y="339851"/>
                </a:lnTo>
                <a:lnTo>
                  <a:pt x="4023105" y="339851"/>
                </a:lnTo>
                <a:lnTo>
                  <a:pt x="4045136" y="335395"/>
                </a:lnTo>
                <a:lnTo>
                  <a:pt x="4063142" y="323246"/>
                </a:lnTo>
                <a:lnTo>
                  <a:pt x="4075291" y="305240"/>
                </a:lnTo>
                <a:lnTo>
                  <a:pt x="4079748" y="283210"/>
                </a:lnTo>
                <a:lnTo>
                  <a:pt x="4079748" y="56641"/>
                </a:lnTo>
                <a:lnTo>
                  <a:pt x="4075291" y="34611"/>
                </a:lnTo>
                <a:lnTo>
                  <a:pt x="4063142" y="16605"/>
                </a:lnTo>
                <a:lnTo>
                  <a:pt x="4045136" y="4456"/>
                </a:lnTo>
                <a:lnTo>
                  <a:pt x="4023105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49648056-586A-4FE6-B93C-7FB0BCB5057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108" y="3040602"/>
            <a:ext cx="4739296" cy="3354437"/>
          </a:xfrm>
          <a:prstGeom prst="rect">
            <a:avLst/>
          </a:prstGeom>
        </p:spPr>
      </p:pic>
      <p:sp>
        <p:nvSpPr>
          <p:cNvPr id="93" name="object 40">
            <a:extLst>
              <a:ext uri="{FF2B5EF4-FFF2-40B4-BE49-F238E27FC236}">
                <a16:creationId xmlns:a16="http://schemas.microsoft.com/office/drawing/2014/main" id="{24ECF087-78FC-42A0-82CF-6D781CF277AD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33</a:t>
            </a:fld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C48FC9-327D-4B6D-910E-81C24E6219E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930" y="2152608"/>
            <a:ext cx="3731075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43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0600" y="1004303"/>
            <a:ext cx="4919980" cy="1106805"/>
            <a:chOff x="4800600" y="1004303"/>
            <a:chExt cx="4919980" cy="1106805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4972" y="1028558"/>
              <a:ext cx="4895110" cy="10441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600" y="1004303"/>
              <a:ext cx="3375659" cy="11064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31080" y="1063752"/>
              <a:ext cx="4811395" cy="969644"/>
            </a:xfrm>
            <a:custGeom>
              <a:avLst/>
              <a:gdLst/>
              <a:ahLst/>
              <a:cxnLst/>
              <a:rect l="l" t="t" r="r" b="b"/>
              <a:pathLst>
                <a:path w="4811395" h="969644">
                  <a:moveTo>
                    <a:pt x="4811268" y="0"/>
                  </a:moveTo>
                  <a:lnTo>
                    <a:pt x="0" y="0"/>
                  </a:lnTo>
                  <a:lnTo>
                    <a:pt x="0" y="969263"/>
                  </a:lnTo>
                  <a:lnTo>
                    <a:pt x="4811268" y="969263"/>
                  </a:lnTo>
                  <a:lnTo>
                    <a:pt x="4811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61252" y="1304108"/>
            <a:ext cx="3396871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400" spc="-10" dirty="0">
                <a:latin typeface="Microsoft Sans Serif"/>
                <a:cs typeface="Microsoft Sans Serif"/>
              </a:rPr>
              <a:t>МКУК «Межпоселенческая библиотека Черемховского района»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13900" y="1030465"/>
            <a:ext cx="8923020" cy="4518025"/>
            <a:chOff x="813900" y="1030465"/>
            <a:chExt cx="8923020" cy="4518025"/>
          </a:xfrm>
        </p:grpSpPr>
        <p:sp>
          <p:nvSpPr>
            <p:cNvPr id="9" name="object 9"/>
            <p:cNvSpPr/>
            <p:nvPr/>
          </p:nvSpPr>
          <p:spPr>
            <a:xfrm>
              <a:off x="814853" y="1031417"/>
              <a:ext cx="4539615" cy="4516120"/>
            </a:xfrm>
            <a:custGeom>
              <a:avLst/>
              <a:gdLst/>
              <a:ahLst/>
              <a:cxnLst/>
              <a:rect l="l" t="t" r="r" b="b"/>
              <a:pathLst>
                <a:path w="4539615" h="4516120">
                  <a:moveTo>
                    <a:pt x="1848591" y="40462"/>
                  </a:moveTo>
                  <a:lnTo>
                    <a:pt x="1896542" y="31876"/>
                  </a:lnTo>
                  <a:lnTo>
                    <a:pt x="1944437" y="24331"/>
                  </a:lnTo>
                  <a:lnTo>
                    <a:pt x="1992263" y="17820"/>
                  </a:lnTo>
                  <a:lnTo>
                    <a:pt x="2040007" y="12334"/>
                  </a:lnTo>
                  <a:lnTo>
                    <a:pt x="2087659" y="7865"/>
                  </a:lnTo>
                  <a:lnTo>
                    <a:pt x="2135206" y="4406"/>
                  </a:lnTo>
                  <a:lnTo>
                    <a:pt x="2182636" y="1947"/>
                  </a:lnTo>
                  <a:lnTo>
                    <a:pt x="2229937" y="481"/>
                  </a:lnTo>
                  <a:lnTo>
                    <a:pt x="2277098" y="0"/>
                  </a:lnTo>
                  <a:lnTo>
                    <a:pt x="2324105" y="495"/>
                  </a:lnTo>
                  <a:lnTo>
                    <a:pt x="2370949" y="1959"/>
                  </a:lnTo>
                  <a:lnTo>
                    <a:pt x="2417615" y="4384"/>
                  </a:lnTo>
                  <a:lnTo>
                    <a:pt x="2464093" y="7761"/>
                  </a:lnTo>
                  <a:lnTo>
                    <a:pt x="2510370" y="12082"/>
                  </a:lnTo>
                  <a:lnTo>
                    <a:pt x="2556435" y="17340"/>
                  </a:lnTo>
                  <a:lnTo>
                    <a:pt x="2602276" y="23525"/>
                  </a:lnTo>
                  <a:lnTo>
                    <a:pt x="2647880" y="30631"/>
                  </a:lnTo>
                  <a:lnTo>
                    <a:pt x="2693235" y="38649"/>
                  </a:lnTo>
                  <a:lnTo>
                    <a:pt x="2738330" y="47571"/>
                  </a:lnTo>
                  <a:lnTo>
                    <a:pt x="2783154" y="57388"/>
                  </a:lnTo>
                  <a:lnTo>
                    <a:pt x="2827692" y="68093"/>
                  </a:lnTo>
                  <a:lnTo>
                    <a:pt x="2871935" y="79678"/>
                  </a:lnTo>
                  <a:lnTo>
                    <a:pt x="2915870" y="92134"/>
                  </a:lnTo>
                  <a:lnTo>
                    <a:pt x="2959484" y="105454"/>
                  </a:lnTo>
                  <a:lnTo>
                    <a:pt x="3002766" y="119629"/>
                  </a:lnTo>
                  <a:lnTo>
                    <a:pt x="3045705" y="134651"/>
                  </a:lnTo>
                  <a:lnTo>
                    <a:pt x="3088287" y="150513"/>
                  </a:lnTo>
                  <a:lnTo>
                    <a:pt x="3130502" y="167205"/>
                  </a:lnTo>
                  <a:lnTo>
                    <a:pt x="3172336" y="184721"/>
                  </a:lnTo>
                  <a:lnTo>
                    <a:pt x="3213779" y="203051"/>
                  </a:lnTo>
                  <a:lnTo>
                    <a:pt x="3254818" y="222188"/>
                  </a:lnTo>
                  <a:lnTo>
                    <a:pt x="3295441" y="242124"/>
                  </a:lnTo>
                  <a:lnTo>
                    <a:pt x="3335637" y="262850"/>
                  </a:lnTo>
                  <a:lnTo>
                    <a:pt x="3375393" y="284359"/>
                  </a:lnTo>
                  <a:lnTo>
                    <a:pt x="3414697" y="306643"/>
                  </a:lnTo>
                  <a:lnTo>
                    <a:pt x="3453538" y="329693"/>
                  </a:lnTo>
                  <a:lnTo>
                    <a:pt x="3491903" y="353501"/>
                  </a:lnTo>
                  <a:lnTo>
                    <a:pt x="3529781" y="378059"/>
                  </a:lnTo>
                  <a:lnTo>
                    <a:pt x="3567159" y="403359"/>
                  </a:lnTo>
                  <a:lnTo>
                    <a:pt x="3604026" y="429393"/>
                  </a:lnTo>
                  <a:lnTo>
                    <a:pt x="3640370" y="456154"/>
                  </a:lnTo>
                  <a:lnTo>
                    <a:pt x="3676178" y="483632"/>
                  </a:lnTo>
                  <a:lnTo>
                    <a:pt x="3711439" y="511819"/>
                  </a:lnTo>
                  <a:lnTo>
                    <a:pt x="3746141" y="540709"/>
                  </a:lnTo>
                  <a:lnTo>
                    <a:pt x="3780272" y="570291"/>
                  </a:lnTo>
                  <a:lnTo>
                    <a:pt x="3813819" y="600560"/>
                  </a:lnTo>
                  <a:lnTo>
                    <a:pt x="3846772" y="631505"/>
                  </a:lnTo>
                  <a:lnTo>
                    <a:pt x="3879117" y="663120"/>
                  </a:lnTo>
                  <a:lnTo>
                    <a:pt x="3910843" y="695396"/>
                  </a:lnTo>
                  <a:lnTo>
                    <a:pt x="3941939" y="728326"/>
                  </a:lnTo>
                  <a:lnTo>
                    <a:pt x="3972392" y="761900"/>
                  </a:lnTo>
                  <a:lnTo>
                    <a:pt x="4002189" y="796111"/>
                  </a:lnTo>
                  <a:lnTo>
                    <a:pt x="4031320" y="830951"/>
                  </a:lnTo>
                  <a:lnTo>
                    <a:pt x="4059772" y="866411"/>
                  </a:lnTo>
                  <a:lnTo>
                    <a:pt x="4087534" y="902485"/>
                  </a:lnTo>
                  <a:lnTo>
                    <a:pt x="4114593" y="939162"/>
                  </a:lnTo>
                  <a:lnTo>
                    <a:pt x="4140937" y="976437"/>
                  </a:lnTo>
                  <a:lnTo>
                    <a:pt x="4166554" y="1014299"/>
                  </a:lnTo>
                  <a:lnTo>
                    <a:pt x="4191433" y="1052742"/>
                  </a:lnTo>
                  <a:lnTo>
                    <a:pt x="4215562" y="1091757"/>
                  </a:lnTo>
                  <a:lnTo>
                    <a:pt x="4238928" y="1131336"/>
                  </a:lnTo>
                  <a:lnTo>
                    <a:pt x="4261520" y="1171472"/>
                  </a:lnTo>
                  <a:lnTo>
                    <a:pt x="4283325" y="1212155"/>
                  </a:lnTo>
                  <a:lnTo>
                    <a:pt x="4304332" y="1253377"/>
                  </a:lnTo>
                  <a:lnTo>
                    <a:pt x="4324528" y="1295132"/>
                  </a:lnTo>
                  <a:lnTo>
                    <a:pt x="4343903" y="1337410"/>
                  </a:lnTo>
                  <a:lnTo>
                    <a:pt x="4362443" y="1380204"/>
                  </a:lnTo>
                  <a:lnTo>
                    <a:pt x="4380137" y="1423505"/>
                  </a:lnTo>
                  <a:lnTo>
                    <a:pt x="4396973" y="1467306"/>
                  </a:lnTo>
                  <a:lnTo>
                    <a:pt x="4412939" y="1511598"/>
                  </a:lnTo>
                  <a:lnTo>
                    <a:pt x="4428023" y="1556373"/>
                  </a:lnTo>
                  <a:lnTo>
                    <a:pt x="4442213" y="1601623"/>
                  </a:lnTo>
                  <a:lnTo>
                    <a:pt x="4455497" y="1647341"/>
                  </a:lnTo>
                  <a:lnTo>
                    <a:pt x="4467863" y="1693517"/>
                  </a:lnTo>
                  <a:lnTo>
                    <a:pt x="4479299" y="1740144"/>
                  </a:lnTo>
                  <a:lnTo>
                    <a:pt x="4489794" y="1787214"/>
                  </a:lnTo>
                  <a:lnTo>
                    <a:pt x="4499335" y="1834718"/>
                  </a:lnTo>
                  <a:lnTo>
                    <a:pt x="4507868" y="1882409"/>
                  </a:lnTo>
                  <a:lnTo>
                    <a:pt x="4515356" y="1930045"/>
                  </a:lnTo>
                  <a:lnTo>
                    <a:pt x="4521804" y="1977615"/>
                  </a:lnTo>
                  <a:lnTo>
                    <a:pt x="4527223" y="2025106"/>
                  </a:lnTo>
                  <a:lnTo>
                    <a:pt x="4531619" y="2072507"/>
                  </a:lnTo>
                  <a:lnTo>
                    <a:pt x="4535002" y="2119805"/>
                  </a:lnTo>
                  <a:lnTo>
                    <a:pt x="4537378" y="2166990"/>
                  </a:lnTo>
                  <a:lnTo>
                    <a:pt x="4538757" y="2214048"/>
                  </a:lnTo>
                  <a:lnTo>
                    <a:pt x="4539146" y="2260969"/>
                  </a:lnTo>
                  <a:lnTo>
                    <a:pt x="4538554" y="2307739"/>
                  </a:lnTo>
                  <a:lnTo>
                    <a:pt x="4536989" y="2354348"/>
                  </a:lnTo>
                  <a:lnTo>
                    <a:pt x="4534458" y="2400783"/>
                  </a:lnTo>
                  <a:lnTo>
                    <a:pt x="4530971" y="2447033"/>
                  </a:lnTo>
                  <a:lnTo>
                    <a:pt x="4526535" y="2493085"/>
                  </a:lnTo>
                  <a:lnTo>
                    <a:pt x="4521158" y="2538927"/>
                  </a:lnTo>
                  <a:lnTo>
                    <a:pt x="4514849" y="2584548"/>
                  </a:lnTo>
                  <a:lnTo>
                    <a:pt x="4507616" y="2629936"/>
                  </a:lnTo>
                  <a:lnTo>
                    <a:pt x="4499466" y="2675078"/>
                  </a:lnTo>
                  <a:lnTo>
                    <a:pt x="4490409" y="2719964"/>
                  </a:lnTo>
                  <a:lnTo>
                    <a:pt x="4480452" y="2764580"/>
                  </a:lnTo>
                  <a:lnTo>
                    <a:pt x="4469603" y="2808915"/>
                  </a:lnTo>
                  <a:lnTo>
                    <a:pt x="4457870" y="2852958"/>
                  </a:lnTo>
                  <a:lnTo>
                    <a:pt x="4445262" y="2896696"/>
                  </a:lnTo>
                  <a:lnTo>
                    <a:pt x="4431787" y="2940117"/>
                  </a:lnTo>
                  <a:lnTo>
                    <a:pt x="4417453" y="2983209"/>
                  </a:lnTo>
                  <a:lnTo>
                    <a:pt x="4402268" y="3025961"/>
                  </a:lnTo>
                  <a:lnTo>
                    <a:pt x="4386241" y="3068361"/>
                  </a:lnTo>
                  <a:lnTo>
                    <a:pt x="4369378" y="3110396"/>
                  </a:lnTo>
                  <a:lnTo>
                    <a:pt x="4351690" y="3152055"/>
                  </a:lnTo>
                  <a:lnTo>
                    <a:pt x="4333183" y="3193326"/>
                  </a:lnTo>
                  <a:lnTo>
                    <a:pt x="4313866" y="3234196"/>
                  </a:lnTo>
                  <a:lnTo>
                    <a:pt x="4293747" y="3274655"/>
                  </a:lnTo>
                  <a:lnTo>
                    <a:pt x="4272834" y="3314690"/>
                  </a:lnTo>
                  <a:lnTo>
                    <a:pt x="4251135" y="3354289"/>
                  </a:lnTo>
                  <a:lnTo>
                    <a:pt x="4228659" y="3393440"/>
                  </a:lnTo>
                  <a:lnTo>
                    <a:pt x="4205414" y="3432131"/>
                  </a:lnTo>
                  <a:lnTo>
                    <a:pt x="4181408" y="3470351"/>
                  </a:lnTo>
                  <a:lnTo>
                    <a:pt x="4156648" y="3508088"/>
                  </a:lnTo>
                  <a:lnTo>
                    <a:pt x="4131144" y="3545329"/>
                  </a:lnTo>
                  <a:lnTo>
                    <a:pt x="4104903" y="3582062"/>
                  </a:lnTo>
                  <a:lnTo>
                    <a:pt x="4077933" y="3618277"/>
                  </a:lnTo>
                  <a:lnTo>
                    <a:pt x="4050243" y="3653960"/>
                  </a:lnTo>
                  <a:lnTo>
                    <a:pt x="4021841" y="3689100"/>
                  </a:lnTo>
                  <a:lnTo>
                    <a:pt x="3992734" y="3723686"/>
                  </a:lnTo>
                  <a:lnTo>
                    <a:pt x="3962932" y="3757704"/>
                  </a:lnTo>
                  <a:lnTo>
                    <a:pt x="3932442" y="3791144"/>
                  </a:lnTo>
                  <a:lnTo>
                    <a:pt x="3901272" y="3823992"/>
                  </a:lnTo>
                  <a:lnTo>
                    <a:pt x="3869431" y="3856239"/>
                  </a:lnTo>
                  <a:lnTo>
                    <a:pt x="3836926" y="3887870"/>
                  </a:lnTo>
                  <a:lnTo>
                    <a:pt x="3803766" y="3918876"/>
                  </a:lnTo>
                  <a:lnTo>
                    <a:pt x="3769960" y="3949243"/>
                  </a:lnTo>
                  <a:lnTo>
                    <a:pt x="3735514" y="3978959"/>
                  </a:lnTo>
                  <a:lnTo>
                    <a:pt x="3700438" y="4008014"/>
                  </a:lnTo>
                  <a:lnTo>
                    <a:pt x="3664739" y="4036394"/>
                  </a:lnTo>
                  <a:lnTo>
                    <a:pt x="3628426" y="4064088"/>
                  </a:lnTo>
                  <a:lnTo>
                    <a:pt x="3591506" y="4091084"/>
                  </a:lnTo>
                  <a:lnTo>
                    <a:pt x="3553989" y="4117371"/>
                  </a:lnTo>
                  <a:lnTo>
                    <a:pt x="3515881" y="4142936"/>
                  </a:lnTo>
                  <a:lnTo>
                    <a:pt x="3477192" y="4167767"/>
                  </a:lnTo>
                  <a:lnTo>
                    <a:pt x="3437929" y="4191852"/>
                  </a:lnTo>
                  <a:lnTo>
                    <a:pt x="3398101" y="4215180"/>
                  </a:lnTo>
                  <a:lnTo>
                    <a:pt x="3357715" y="4237738"/>
                  </a:lnTo>
                  <a:lnTo>
                    <a:pt x="3316780" y="4259516"/>
                  </a:lnTo>
                  <a:lnTo>
                    <a:pt x="3275305" y="4280499"/>
                  </a:lnTo>
                  <a:lnTo>
                    <a:pt x="3233296" y="4300678"/>
                  </a:lnTo>
                  <a:lnTo>
                    <a:pt x="3190763" y="4320040"/>
                  </a:lnTo>
                  <a:lnTo>
                    <a:pt x="3147713" y="4338572"/>
                  </a:lnTo>
                  <a:lnTo>
                    <a:pt x="3104155" y="4356264"/>
                  </a:lnTo>
                  <a:lnTo>
                    <a:pt x="3060097" y="4373103"/>
                  </a:lnTo>
                  <a:lnTo>
                    <a:pt x="3015546" y="4389077"/>
                  </a:lnTo>
                  <a:lnTo>
                    <a:pt x="2970512" y="4404175"/>
                  </a:lnTo>
                  <a:lnTo>
                    <a:pt x="2925002" y="4418384"/>
                  </a:lnTo>
                  <a:lnTo>
                    <a:pt x="2879024" y="4431692"/>
                  </a:lnTo>
                  <a:lnTo>
                    <a:pt x="2832587" y="4444088"/>
                  </a:lnTo>
                  <a:lnTo>
                    <a:pt x="2785699" y="4455560"/>
                  </a:lnTo>
                  <a:lnTo>
                    <a:pt x="2738367" y="4466096"/>
                  </a:lnTo>
                  <a:lnTo>
                    <a:pt x="2690601" y="4475683"/>
                  </a:lnTo>
                  <a:lnTo>
                    <a:pt x="2642644" y="4484266"/>
                  </a:lnTo>
                  <a:lnTo>
                    <a:pt x="2594745" y="4491808"/>
                  </a:lnTo>
                  <a:lnTo>
                    <a:pt x="2546914" y="4498317"/>
                  </a:lnTo>
                  <a:lnTo>
                    <a:pt x="2499165" y="4503801"/>
                  </a:lnTo>
                  <a:lnTo>
                    <a:pt x="2451510" y="4508267"/>
                  </a:lnTo>
                  <a:lnTo>
                    <a:pt x="2403959" y="4511725"/>
                  </a:lnTo>
                  <a:lnTo>
                    <a:pt x="2356525" y="4514181"/>
                  </a:lnTo>
                  <a:lnTo>
                    <a:pt x="2309220" y="4515645"/>
                  </a:lnTo>
                  <a:lnTo>
                    <a:pt x="2262056" y="4516123"/>
                  </a:lnTo>
                  <a:lnTo>
                    <a:pt x="2215045" y="4515626"/>
                  </a:lnTo>
                  <a:lnTo>
                    <a:pt x="2168199" y="4514159"/>
                  </a:lnTo>
                  <a:lnTo>
                    <a:pt x="2121530" y="4511732"/>
                  </a:lnTo>
                  <a:lnTo>
                    <a:pt x="2075049" y="4508353"/>
                  </a:lnTo>
                  <a:lnTo>
                    <a:pt x="2028769" y="4504029"/>
                  </a:lnTo>
                  <a:lnTo>
                    <a:pt x="1982702" y="4498770"/>
                  </a:lnTo>
                  <a:lnTo>
                    <a:pt x="1936859" y="4492582"/>
                  </a:lnTo>
                  <a:lnTo>
                    <a:pt x="1891253" y="4485474"/>
                  </a:lnTo>
                  <a:lnTo>
                    <a:pt x="1845895" y="4477454"/>
                  </a:lnTo>
                  <a:lnTo>
                    <a:pt x="1800798" y="4468530"/>
                  </a:lnTo>
                  <a:lnTo>
                    <a:pt x="1755973" y="4458711"/>
                  </a:lnTo>
                  <a:lnTo>
                    <a:pt x="1711432" y="4448004"/>
                  </a:lnTo>
                  <a:lnTo>
                    <a:pt x="1667188" y="4436417"/>
                  </a:lnTo>
                  <a:lnTo>
                    <a:pt x="1623252" y="4423959"/>
                  </a:lnTo>
                  <a:lnTo>
                    <a:pt x="1579637" y="4410637"/>
                  </a:lnTo>
                  <a:lnTo>
                    <a:pt x="1536353" y="4396461"/>
                  </a:lnTo>
                  <a:lnTo>
                    <a:pt x="1493414" y="4381437"/>
                  </a:lnTo>
                  <a:lnTo>
                    <a:pt x="1450830" y="4365574"/>
                  </a:lnTo>
                  <a:lnTo>
                    <a:pt x="1408615" y="4348880"/>
                  </a:lnTo>
                  <a:lnTo>
                    <a:pt x="1366779" y="4331363"/>
                  </a:lnTo>
                  <a:lnTo>
                    <a:pt x="1325336" y="4313031"/>
                  </a:lnTo>
                  <a:lnTo>
                    <a:pt x="1284297" y="4293893"/>
                  </a:lnTo>
                  <a:lnTo>
                    <a:pt x="1243673" y="4273955"/>
                  </a:lnTo>
                  <a:lnTo>
                    <a:pt x="1203477" y="4253228"/>
                  </a:lnTo>
                  <a:lnTo>
                    <a:pt x="1163721" y="4231718"/>
                  </a:lnTo>
                  <a:lnTo>
                    <a:pt x="1124416" y="4209433"/>
                  </a:lnTo>
                  <a:lnTo>
                    <a:pt x="1085575" y="4186383"/>
                  </a:lnTo>
                  <a:lnTo>
                    <a:pt x="1047210" y="4162574"/>
                  </a:lnTo>
                  <a:lnTo>
                    <a:pt x="1009332" y="4138015"/>
                  </a:lnTo>
                  <a:lnTo>
                    <a:pt x="971954" y="4112714"/>
                  </a:lnTo>
                  <a:lnTo>
                    <a:pt x="935087" y="4086679"/>
                  </a:lnTo>
                  <a:lnTo>
                    <a:pt x="898744" y="4059919"/>
                  </a:lnTo>
                  <a:lnTo>
                    <a:pt x="862936" y="4032440"/>
                  </a:lnTo>
                  <a:lnTo>
                    <a:pt x="827675" y="4004252"/>
                  </a:lnTo>
                  <a:lnTo>
                    <a:pt x="792974" y="3975363"/>
                  </a:lnTo>
                  <a:lnTo>
                    <a:pt x="758844" y="3945780"/>
                  </a:lnTo>
                  <a:lnTo>
                    <a:pt x="725297" y="3915512"/>
                  </a:lnTo>
                  <a:lnTo>
                    <a:pt x="692345" y="3884566"/>
                  </a:lnTo>
                  <a:lnTo>
                    <a:pt x="660000" y="3852952"/>
                  </a:lnTo>
                  <a:lnTo>
                    <a:pt x="628274" y="3820676"/>
                  </a:lnTo>
                  <a:lnTo>
                    <a:pt x="597180" y="3787748"/>
                  </a:lnTo>
                  <a:lnTo>
                    <a:pt x="566728" y="3754174"/>
                  </a:lnTo>
                  <a:lnTo>
                    <a:pt x="536931" y="3719964"/>
                  </a:lnTo>
                  <a:lnTo>
                    <a:pt x="507801" y="3685125"/>
                  </a:lnTo>
                  <a:lnTo>
                    <a:pt x="479349" y="3649666"/>
                  </a:lnTo>
                  <a:lnTo>
                    <a:pt x="451589" y="3613594"/>
                  </a:lnTo>
                  <a:lnTo>
                    <a:pt x="424531" y="3576917"/>
                  </a:lnTo>
                  <a:lnTo>
                    <a:pt x="398187" y="3539644"/>
                  </a:lnTo>
                  <a:lnTo>
                    <a:pt x="372571" y="3501784"/>
                  </a:lnTo>
                  <a:lnTo>
                    <a:pt x="347693" y="3463342"/>
                  </a:lnTo>
                  <a:lnTo>
                    <a:pt x="323565" y="3424329"/>
                  </a:lnTo>
                  <a:lnTo>
                    <a:pt x="300200" y="3384752"/>
                  </a:lnTo>
                  <a:lnTo>
                    <a:pt x="277609" y="3344619"/>
                  </a:lnTo>
                  <a:lnTo>
                    <a:pt x="255805" y="3303939"/>
                  </a:lnTo>
                  <a:lnTo>
                    <a:pt x="234799" y="3262718"/>
                  </a:lnTo>
                  <a:lnTo>
                    <a:pt x="214603" y="3220967"/>
                  </a:lnTo>
                  <a:lnTo>
                    <a:pt x="195230" y="3178691"/>
                  </a:lnTo>
                  <a:lnTo>
                    <a:pt x="176690" y="3135900"/>
                  </a:lnTo>
                  <a:lnTo>
                    <a:pt x="158997" y="3092602"/>
                  </a:lnTo>
                  <a:lnTo>
                    <a:pt x="142162" y="3048805"/>
                  </a:lnTo>
                  <a:lnTo>
                    <a:pt x="126197" y="3004517"/>
                  </a:lnTo>
                  <a:lnTo>
                    <a:pt x="111114" y="2959745"/>
                  </a:lnTo>
                  <a:lnTo>
                    <a:pt x="96924" y="2914499"/>
                  </a:lnTo>
                  <a:lnTo>
                    <a:pt x="83641" y="2868786"/>
                  </a:lnTo>
                  <a:lnTo>
                    <a:pt x="71276" y="2822614"/>
                  </a:lnTo>
                  <a:lnTo>
                    <a:pt x="59840" y="2775992"/>
                  </a:lnTo>
                  <a:lnTo>
                    <a:pt x="49346" y="2728926"/>
                  </a:lnTo>
                  <a:lnTo>
                    <a:pt x="39806" y="2681427"/>
                  </a:lnTo>
                  <a:lnTo>
                    <a:pt x="31272" y="2633731"/>
                  </a:lnTo>
                  <a:lnTo>
                    <a:pt x="23786" y="2586091"/>
                  </a:lnTo>
                  <a:lnTo>
                    <a:pt x="17337" y="2538517"/>
                  </a:lnTo>
                  <a:lnTo>
                    <a:pt x="11920" y="2491021"/>
                  </a:lnTo>
                  <a:lnTo>
                    <a:pt x="7524" y="2443617"/>
                  </a:lnTo>
                  <a:lnTo>
                    <a:pt x="4142" y="2396314"/>
                  </a:lnTo>
                  <a:lnTo>
                    <a:pt x="1766" y="2349126"/>
                  </a:lnTo>
                  <a:lnTo>
                    <a:pt x="388" y="2302065"/>
                  </a:lnTo>
                  <a:lnTo>
                    <a:pt x="0" y="2255141"/>
                  </a:lnTo>
                  <a:lnTo>
                    <a:pt x="592" y="2208368"/>
                  </a:lnTo>
                  <a:lnTo>
                    <a:pt x="2158" y="2161757"/>
                  </a:lnTo>
                  <a:lnTo>
                    <a:pt x="4689" y="2115319"/>
                  </a:lnTo>
                  <a:lnTo>
                    <a:pt x="8177" y="2069068"/>
                  </a:lnTo>
                  <a:lnTo>
                    <a:pt x="12614" y="2023014"/>
                  </a:lnTo>
                  <a:lnTo>
                    <a:pt x="17992" y="1977170"/>
                  </a:lnTo>
                  <a:lnTo>
                    <a:pt x="24302" y="1931547"/>
                  </a:lnTo>
                  <a:lnTo>
                    <a:pt x="31536" y="1886158"/>
                  </a:lnTo>
                  <a:lnTo>
                    <a:pt x="39686" y="1841014"/>
                  </a:lnTo>
                  <a:lnTo>
                    <a:pt x="48744" y="1796128"/>
                  </a:lnTo>
                  <a:lnTo>
                    <a:pt x="58702" y="1751511"/>
                  </a:lnTo>
                  <a:lnTo>
                    <a:pt x="69552" y="1707174"/>
                  </a:lnTo>
                  <a:lnTo>
                    <a:pt x="81286" y="1663131"/>
                  </a:lnTo>
                  <a:lnTo>
                    <a:pt x="93894" y="1619393"/>
                  </a:lnTo>
                  <a:lnTo>
                    <a:pt x="107370" y="1575972"/>
                  </a:lnTo>
                  <a:lnTo>
                    <a:pt x="121705" y="1532879"/>
                  </a:lnTo>
                  <a:lnTo>
                    <a:pt x="136891" y="1490127"/>
                  </a:lnTo>
                  <a:lnTo>
                    <a:pt x="152919" y="1447728"/>
                  </a:lnTo>
                  <a:lnTo>
                    <a:pt x="169783" y="1405693"/>
                  </a:lnTo>
                  <a:lnTo>
                    <a:pt x="187472" y="1364034"/>
                  </a:lnTo>
                  <a:lnTo>
                    <a:pt x="205980" y="1322764"/>
                  </a:lnTo>
                  <a:lnTo>
                    <a:pt x="225298" y="1281894"/>
                  </a:lnTo>
                  <a:lnTo>
                    <a:pt x="245418" y="1241436"/>
                  </a:lnTo>
                  <a:lnTo>
                    <a:pt x="266332" y="1201402"/>
                  </a:lnTo>
                  <a:lnTo>
                    <a:pt x="288031" y="1161804"/>
                  </a:lnTo>
                  <a:lnTo>
                    <a:pt x="310508" y="1122654"/>
                  </a:lnTo>
                  <a:lnTo>
                    <a:pt x="333754" y="1083963"/>
                  </a:lnTo>
                  <a:lnTo>
                    <a:pt x="357761" y="1045744"/>
                  </a:lnTo>
                  <a:lnTo>
                    <a:pt x="382522" y="1008009"/>
                  </a:lnTo>
                  <a:lnTo>
                    <a:pt x="408027" y="970769"/>
                  </a:lnTo>
                  <a:lnTo>
                    <a:pt x="434269" y="934037"/>
                  </a:lnTo>
                  <a:lnTo>
                    <a:pt x="461240" y="897824"/>
                  </a:lnTo>
                  <a:lnTo>
                    <a:pt x="488931" y="862142"/>
                  </a:lnTo>
                  <a:lnTo>
                    <a:pt x="517334" y="827003"/>
                  </a:lnTo>
                  <a:lnTo>
                    <a:pt x="546441" y="792419"/>
                  </a:lnTo>
                  <a:lnTo>
                    <a:pt x="576244" y="758402"/>
                  </a:lnTo>
                  <a:lnTo>
                    <a:pt x="606735" y="724964"/>
                  </a:lnTo>
                  <a:lnTo>
                    <a:pt x="637906" y="692117"/>
                  </a:lnTo>
                  <a:lnTo>
                    <a:pt x="669748" y="659872"/>
                  </a:lnTo>
                  <a:lnTo>
                    <a:pt x="702253" y="628242"/>
                  </a:lnTo>
                  <a:lnTo>
                    <a:pt x="735413" y="597239"/>
                  </a:lnTo>
                  <a:lnTo>
                    <a:pt x="769221" y="566873"/>
                  </a:lnTo>
                  <a:lnTo>
                    <a:pt x="803667" y="537159"/>
                  </a:lnTo>
                  <a:lnTo>
                    <a:pt x="838744" y="508106"/>
                  </a:lnTo>
                  <a:lnTo>
                    <a:pt x="874444" y="479727"/>
                  </a:lnTo>
                  <a:lnTo>
                    <a:pt x="910758" y="452034"/>
                  </a:lnTo>
                  <a:lnTo>
                    <a:pt x="947678" y="425040"/>
                  </a:lnTo>
                  <a:lnTo>
                    <a:pt x="985196" y="398755"/>
                  </a:lnTo>
                  <a:lnTo>
                    <a:pt x="1023304" y="373192"/>
                  </a:lnTo>
                  <a:lnTo>
                    <a:pt x="1061994" y="348362"/>
                  </a:lnTo>
                  <a:lnTo>
                    <a:pt x="1101257" y="324278"/>
                  </a:lnTo>
                  <a:lnTo>
                    <a:pt x="1141086" y="300952"/>
                  </a:lnTo>
                  <a:lnTo>
                    <a:pt x="1181472" y="278395"/>
                  </a:lnTo>
                  <a:lnTo>
                    <a:pt x="1222407" y="256619"/>
                  </a:lnTo>
                  <a:lnTo>
                    <a:pt x="1263883" y="235636"/>
                  </a:lnTo>
                  <a:lnTo>
                    <a:pt x="1305892" y="215459"/>
                  </a:lnTo>
                  <a:lnTo>
                    <a:pt x="1348426" y="196098"/>
                  </a:lnTo>
                  <a:lnTo>
                    <a:pt x="1391476" y="177567"/>
                  </a:lnTo>
                  <a:lnTo>
                    <a:pt x="1435035" y="159876"/>
                  </a:lnTo>
                  <a:lnTo>
                    <a:pt x="1479093" y="143038"/>
                  </a:lnTo>
                  <a:lnTo>
                    <a:pt x="1523644" y="127065"/>
                  </a:lnTo>
                  <a:lnTo>
                    <a:pt x="1568679" y="111968"/>
                  </a:lnTo>
                  <a:lnTo>
                    <a:pt x="1614189" y="97760"/>
                  </a:lnTo>
                  <a:lnTo>
                    <a:pt x="1660167" y="84452"/>
                  </a:lnTo>
                  <a:lnTo>
                    <a:pt x="1706604" y="72056"/>
                  </a:lnTo>
                  <a:lnTo>
                    <a:pt x="1753492" y="60585"/>
                  </a:lnTo>
                  <a:lnTo>
                    <a:pt x="1800824" y="50049"/>
                  </a:lnTo>
                  <a:lnTo>
                    <a:pt x="1848591" y="40462"/>
                  </a:lnTo>
                  <a:close/>
                </a:path>
              </a:pathLst>
            </a:custGeom>
            <a:ln w="3175">
              <a:solidFill>
                <a:srgbClr val="256F9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4302" y="2368093"/>
              <a:ext cx="4192543" cy="9055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9927" y="2343886"/>
              <a:ext cx="2499360" cy="97843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50407" y="2403348"/>
              <a:ext cx="4109085" cy="830580"/>
            </a:xfrm>
            <a:custGeom>
              <a:avLst/>
              <a:gdLst/>
              <a:ahLst/>
              <a:cxnLst/>
              <a:rect l="l" t="t" r="r" b="b"/>
              <a:pathLst>
                <a:path w="4109084" h="830580">
                  <a:moveTo>
                    <a:pt x="4108703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4108703" y="830579"/>
                  </a:lnTo>
                  <a:lnTo>
                    <a:pt x="4108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76387" y="2581734"/>
            <a:ext cx="9307195" cy="4264660"/>
            <a:chOff x="413004" y="2555748"/>
            <a:chExt cx="9307195" cy="4264660"/>
          </a:xfrm>
        </p:grpSpPr>
        <p:sp>
          <p:nvSpPr>
            <p:cNvPr id="15" name="object 15"/>
            <p:cNvSpPr/>
            <p:nvPr/>
          </p:nvSpPr>
          <p:spPr>
            <a:xfrm>
              <a:off x="413004" y="2555748"/>
              <a:ext cx="4127500" cy="4264660"/>
            </a:xfrm>
            <a:custGeom>
              <a:avLst/>
              <a:gdLst/>
              <a:ahLst/>
              <a:cxnLst/>
              <a:rect l="l" t="t" r="r" b="b"/>
              <a:pathLst>
                <a:path w="4127500" h="4264659">
                  <a:moveTo>
                    <a:pt x="2063495" y="0"/>
                  </a:moveTo>
                  <a:lnTo>
                    <a:pt x="2016135" y="550"/>
                  </a:lnTo>
                  <a:lnTo>
                    <a:pt x="1969036" y="2193"/>
                  </a:lnTo>
                  <a:lnTo>
                    <a:pt x="1922209" y="4918"/>
                  </a:lnTo>
                  <a:lnTo>
                    <a:pt x="1875666" y="8712"/>
                  </a:lnTo>
                  <a:lnTo>
                    <a:pt x="1829419" y="13564"/>
                  </a:lnTo>
                  <a:lnTo>
                    <a:pt x="1783479" y="19462"/>
                  </a:lnTo>
                  <a:lnTo>
                    <a:pt x="1737856" y="26394"/>
                  </a:lnTo>
                  <a:lnTo>
                    <a:pt x="1692564" y="34349"/>
                  </a:lnTo>
                  <a:lnTo>
                    <a:pt x="1647612" y="43314"/>
                  </a:lnTo>
                  <a:lnTo>
                    <a:pt x="1603012" y="53279"/>
                  </a:lnTo>
                  <a:lnTo>
                    <a:pt x="1558776" y="64230"/>
                  </a:lnTo>
                  <a:lnTo>
                    <a:pt x="1514915" y="76157"/>
                  </a:lnTo>
                  <a:lnTo>
                    <a:pt x="1471441" y="89048"/>
                  </a:lnTo>
                  <a:lnTo>
                    <a:pt x="1428365" y="102890"/>
                  </a:lnTo>
                  <a:lnTo>
                    <a:pt x="1385697" y="117673"/>
                  </a:lnTo>
                  <a:lnTo>
                    <a:pt x="1343450" y="133384"/>
                  </a:lnTo>
                  <a:lnTo>
                    <a:pt x="1301636" y="150012"/>
                  </a:lnTo>
                  <a:lnTo>
                    <a:pt x="1260264" y="167544"/>
                  </a:lnTo>
                  <a:lnTo>
                    <a:pt x="1219347" y="185970"/>
                  </a:lnTo>
                  <a:lnTo>
                    <a:pt x="1178897" y="205277"/>
                  </a:lnTo>
                  <a:lnTo>
                    <a:pt x="1138924" y="225454"/>
                  </a:lnTo>
                  <a:lnTo>
                    <a:pt x="1099439" y="246488"/>
                  </a:lnTo>
                  <a:lnTo>
                    <a:pt x="1060455" y="268369"/>
                  </a:lnTo>
                  <a:lnTo>
                    <a:pt x="1021983" y="291084"/>
                  </a:lnTo>
                  <a:lnTo>
                    <a:pt x="984033" y="314621"/>
                  </a:lnTo>
                  <a:lnTo>
                    <a:pt x="946618" y="338969"/>
                  </a:lnTo>
                  <a:lnTo>
                    <a:pt x="909749" y="364116"/>
                  </a:lnTo>
                  <a:lnTo>
                    <a:pt x="873436" y="390051"/>
                  </a:lnTo>
                  <a:lnTo>
                    <a:pt x="837693" y="416761"/>
                  </a:lnTo>
                  <a:lnTo>
                    <a:pt x="802529" y="444235"/>
                  </a:lnTo>
                  <a:lnTo>
                    <a:pt x="767956" y="472461"/>
                  </a:lnTo>
                  <a:lnTo>
                    <a:pt x="733986" y="501427"/>
                  </a:lnTo>
                  <a:lnTo>
                    <a:pt x="700630" y="531121"/>
                  </a:lnTo>
                  <a:lnTo>
                    <a:pt x="667900" y="561533"/>
                  </a:lnTo>
                  <a:lnTo>
                    <a:pt x="635806" y="592649"/>
                  </a:lnTo>
                  <a:lnTo>
                    <a:pt x="604361" y="624458"/>
                  </a:lnTo>
                  <a:lnTo>
                    <a:pt x="573575" y="656949"/>
                  </a:lnTo>
                  <a:lnTo>
                    <a:pt x="543460" y="690110"/>
                  </a:lnTo>
                  <a:lnTo>
                    <a:pt x="514027" y="723929"/>
                  </a:lnTo>
                  <a:lnTo>
                    <a:pt x="485288" y="758393"/>
                  </a:lnTo>
                  <a:lnTo>
                    <a:pt x="457254" y="793492"/>
                  </a:lnTo>
                  <a:lnTo>
                    <a:pt x="429936" y="829214"/>
                  </a:lnTo>
                  <a:lnTo>
                    <a:pt x="403347" y="865547"/>
                  </a:lnTo>
                  <a:lnTo>
                    <a:pt x="377496" y="902479"/>
                  </a:lnTo>
                  <a:lnTo>
                    <a:pt x="352396" y="939998"/>
                  </a:lnTo>
                  <a:lnTo>
                    <a:pt x="328058" y="978093"/>
                  </a:lnTo>
                  <a:lnTo>
                    <a:pt x="304494" y="1016751"/>
                  </a:lnTo>
                  <a:lnTo>
                    <a:pt x="281714" y="1055962"/>
                  </a:lnTo>
                  <a:lnTo>
                    <a:pt x="259730" y="1095713"/>
                  </a:lnTo>
                  <a:lnTo>
                    <a:pt x="238554" y="1135993"/>
                  </a:lnTo>
                  <a:lnTo>
                    <a:pt x="218196" y="1176789"/>
                  </a:lnTo>
                  <a:lnTo>
                    <a:pt x="198669" y="1218091"/>
                  </a:lnTo>
                  <a:lnTo>
                    <a:pt x="179983" y="1259886"/>
                  </a:lnTo>
                  <a:lnTo>
                    <a:pt x="162151" y="1302162"/>
                  </a:lnTo>
                  <a:lnTo>
                    <a:pt x="145182" y="1344908"/>
                  </a:lnTo>
                  <a:lnTo>
                    <a:pt x="129090" y="1388113"/>
                  </a:lnTo>
                  <a:lnTo>
                    <a:pt x="113885" y="1431763"/>
                  </a:lnTo>
                  <a:lnTo>
                    <a:pt x="99578" y="1475848"/>
                  </a:lnTo>
                  <a:lnTo>
                    <a:pt x="86181" y="1520356"/>
                  </a:lnTo>
                  <a:lnTo>
                    <a:pt x="73705" y="1565274"/>
                  </a:lnTo>
                  <a:lnTo>
                    <a:pt x="62162" y="1610592"/>
                  </a:lnTo>
                  <a:lnTo>
                    <a:pt x="51563" y="1656298"/>
                  </a:lnTo>
                  <a:lnTo>
                    <a:pt x="41920" y="1702379"/>
                  </a:lnTo>
                  <a:lnTo>
                    <a:pt x="33243" y="1748824"/>
                  </a:lnTo>
                  <a:lnTo>
                    <a:pt x="25545" y="1795621"/>
                  </a:lnTo>
                  <a:lnTo>
                    <a:pt x="18836" y="1842759"/>
                  </a:lnTo>
                  <a:lnTo>
                    <a:pt x="13128" y="1890225"/>
                  </a:lnTo>
                  <a:lnTo>
                    <a:pt x="8432" y="1938009"/>
                  </a:lnTo>
                  <a:lnTo>
                    <a:pt x="4760" y="1986097"/>
                  </a:lnTo>
                  <a:lnTo>
                    <a:pt x="2123" y="2034479"/>
                  </a:lnTo>
                  <a:lnTo>
                    <a:pt x="532" y="2083142"/>
                  </a:lnTo>
                  <a:lnTo>
                    <a:pt x="0" y="2132076"/>
                  </a:lnTo>
                  <a:lnTo>
                    <a:pt x="532" y="2181008"/>
                  </a:lnTo>
                  <a:lnTo>
                    <a:pt x="2123" y="2229670"/>
                  </a:lnTo>
                  <a:lnTo>
                    <a:pt x="4760" y="2278051"/>
                  </a:lnTo>
                  <a:lnTo>
                    <a:pt x="8432" y="2326139"/>
                  </a:lnTo>
                  <a:lnTo>
                    <a:pt x="13128" y="2373921"/>
                  </a:lnTo>
                  <a:lnTo>
                    <a:pt x="18836" y="2421387"/>
                  </a:lnTo>
                  <a:lnTo>
                    <a:pt x="25545" y="2468524"/>
                  </a:lnTo>
                  <a:lnTo>
                    <a:pt x="33243" y="2515320"/>
                  </a:lnTo>
                  <a:lnTo>
                    <a:pt x="41920" y="2561765"/>
                  </a:lnTo>
                  <a:lnTo>
                    <a:pt x="51563" y="2607845"/>
                  </a:lnTo>
                  <a:lnTo>
                    <a:pt x="62162" y="2653550"/>
                  </a:lnTo>
                  <a:lnTo>
                    <a:pt x="73705" y="2698868"/>
                  </a:lnTo>
                  <a:lnTo>
                    <a:pt x="86181" y="2743786"/>
                  </a:lnTo>
                  <a:lnTo>
                    <a:pt x="99578" y="2788293"/>
                  </a:lnTo>
                  <a:lnTo>
                    <a:pt x="113885" y="2832378"/>
                  </a:lnTo>
                  <a:lnTo>
                    <a:pt x="129090" y="2876028"/>
                  </a:lnTo>
                  <a:lnTo>
                    <a:pt x="145182" y="2919232"/>
                  </a:lnTo>
                  <a:lnTo>
                    <a:pt x="162151" y="2961978"/>
                  </a:lnTo>
                  <a:lnTo>
                    <a:pt x="179983" y="3004254"/>
                  </a:lnTo>
                  <a:lnTo>
                    <a:pt x="198669" y="3046049"/>
                  </a:lnTo>
                  <a:lnTo>
                    <a:pt x="218196" y="3087350"/>
                  </a:lnTo>
                  <a:lnTo>
                    <a:pt x="238554" y="3128147"/>
                  </a:lnTo>
                  <a:lnTo>
                    <a:pt x="259730" y="3168426"/>
                  </a:lnTo>
                  <a:lnTo>
                    <a:pt x="281714" y="3208178"/>
                  </a:lnTo>
                  <a:lnTo>
                    <a:pt x="304494" y="3247388"/>
                  </a:lnTo>
                  <a:lnTo>
                    <a:pt x="328058" y="3286047"/>
                  </a:lnTo>
                  <a:lnTo>
                    <a:pt x="352396" y="3324142"/>
                  </a:lnTo>
                  <a:lnTo>
                    <a:pt x="377496" y="3361661"/>
                  </a:lnTo>
                  <a:lnTo>
                    <a:pt x="403347" y="3398593"/>
                  </a:lnTo>
                  <a:lnTo>
                    <a:pt x="429936" y="3434926"/>
                  </a:lnTo>
                  <a:lnTo>
                    <a:pt x="457254" y="3470648"/>
                  </a:lnTo>
                  <a:lnTo>
                    <a:pt x="485288" y="3505747"/>
                  </a:lnTo>
                  <a:lnTo>
                    <a:pt x="514027" y="3540212"/>
                  </a:lnTo>
                  <a:lnTo>
                    <a:pt x="543460" y="3574031"/>
                  </a:lnTo>
                  <a:lnTo>
                    <a:pt x="573575" y="3607192"/>
                  </a:lnTo>
                  <a:lnTo>
                    <a:pt x="604361" y="3639683"/>
                  </a:lnTo>
                  <a:lnTo>
                    <a:pt x="635806" y="3671493"/>
                  </a:lnTo>
                  <a:lnTo>
                    <a:pt x="667900" y="3702609"/>
                  </a:lnTo>
                  <a:lnTo>
                    <a:pt x="700630" y="3733021"/>
                  </a:lnTo>
                  <a:lnTo>
                    <a:pt x="733986" y="3762716"/>
                  </a:lnTo>
                  <a:lnTo>
                    <a:pt x="767956" y="3791682"/>
                  </a:lnTo>
                  <a:lnTo>
                    <a:pt x="802529" y="3819908"/>
                  </a:lnTo>
                  <a:lnTo>
                    <a:pt x="837693" y="3847383"/>
                  </a:lnTo>
                  <a:lnTo>
                    <a:pt x="873436" y="3874093"/>
                  </a:lnTo>
                  <a:lnTo>
                    <a:pt x="909749" y="3900028"/>
                  </a:lnTo>
                  <a:lnTo>
                    <a:pt x="946618" y="3925175"/>
                  </a:lnTo>
                  <a:lnTo>
                    <a:pt x="984033" y="3949524"/>
                  </a:lnTo>
                  <a:lnTo>
                    <a:pt x="1021983" y="3973062"/>
                  </a:lnTo>
                  <a:lnTo>
                    <a:pt x="1060455" y="3995777"/>
                  </a:lnTo>
                  <a:lnTo>
                    <a:pt x="1099439" y="4017658"/>
                  </a:lnTo>
                  <a:lnTo>
                    <a:pt x="1138924" y="4038693"/>
                  </a:lnTo>
                  <a:lnTo>
                    <a:pt x="1178897" y="4058870"/>
                  </a:lnTo>
                  <a:lnTo>
                    <a:pt x="1219347" y="4078177"/>
                  </a:lnTo>
                  <a:lnTo>
                    <a:pt x="1260264" y="4096603"/>
                  </a:lnTo>
                  <a:lnTo>
                    <a:pt x="1301636" y="4114136"/>
                  </a:lnTo>
                  <a:lnTo>
                    <a:pt x="1343450" y="4130764"/>
                  </a:lnTo>
                  <a:lnTo>
                    <a:pt x="1385697" y="4146475"/>
                  </a:lnTo>
                  <a:lnTo>
                    <a:pt x="1428365" y="4161258"/>
                  </a:lnTo>
                  <a:lnTo>
                    <a:pt x="1471441" y="4175101"/>
                  </a:lnTo>
                  <a:lnTo>
                    <a:pt x="1514915" y="4187992"/>
                  </a:lnTo>
                  <a:lnTo>
                    <a:pt x="1558776" y="4199919"/>
                  </a:lnTo>
                  <a:lnTo>
                    <a:pt x="1603012" y="4210871"/>
                  </a:lnTo>
                  <a:lnTo>
                    <a:pt x="1647612" y="4220836"/>
                  </a:lnTo>
                  <a:lnTo>
                    <a:pt x="1692564" y="4229801"/>
                  </a:lnTo>
                  <a:lnTo>
                    <a:pt x="1737856" y="4237756"/>
                  </a:lnTo>
                  <a:lnTo>
                    <a:pt x="1783479" y="4244688"/>
                  </a:lnTo>
                  <a:lnTo>
                    <a:pt x="1829419" y="4250586"/>
                  </a:lnTo>
                  <a:lnTo>
                    <a:pt x="1875666" y="4255438"/>
                  </a:lnTo>
                  <a:lnTo>
                    <a:pt x="1922209" y="4259233"/>
                  </a:lnTo>
                  <a:lnTo>
                    <a:pt x="1969036" y="4261958"/>
                  </a:lnTo>
                  <a:lnTo>
                    <a:pt x="2016135" y="4263601"/>
                  </a:lnTo>
                  <a:lnTo>
                    <a:pt x="2063495" y="4264152"/>
                  </a:lnTo>
                  <a:lnTo>
                    <a:pt x="2110856" y="4263601"/>
                  </a:lnTo>
                  <a:lnTo>
                    <a:pt x="2157955" y="4261958"/>
                  </a:lnTo>
                  <a:lnTo>
                    <a:pt x="2204782" y="4259233"/>
                  </a:lnTo>
                  <a:lnTo>
                    <a:pt x="2251325" y="4255438"/>
                  </a:lnTo>
                  <a:lnTo>
                    <a:pt x="2297572" y="4250586"/>
                  </a:lnTo>
                  <a:lnTo>
                    <a:pt x="2343512" y="4244688"/>
                  </a:lnTo>
                  <a:lnTo>
                    <a:pt x="2389135" y="4237756"/>
                  </a:lnTo>
                  <a:lnTo>
                    <a:pt x="2434427" y="4229801"/>
                  </a:lnTo>
                  <a:lnTo>
                    <a:pt x="2479379" y="4220836"/>
                  </a:lnTo>
                  <a:lnTo>
                    <a:pt x="2523979" y="4210871"/>
                  </a:lnTo>
                  <a:lnTo>
                    <a:pt x="2568215" y="4199919"/>
                  </a:lnTo>
                  <a:lnTo>
                    <a:pt x="2612076" y="4187992"/>
                  </a:lnTo>
                  <a:lnTo>
                    <a:pt x="2655550" y="4175101"/>
                  </a:lnTo>
                  <a:lnTo>
                    <a:pt x="2698626" y="4161258"/>
                  </a:lnTo>
                  <a:lnTo>
                    <a:pt x="2741294" y="4146475"/>
                  </a:lnTo>
                  <a:lnTo>
                    <a:pt x="2783541" y="4130764"/>
                  </a:lnTo>
                  <a:lnTo>
                    <a:pt x="2825355" y="4114136"/>
                  </a:lnTo>
                  <a:lnTo>
                    <a:pt x="2866727" y="4096603"/>
                  </a:lnTo>
                  <a:lnTo>
                    <a:pt x="2907644" y="4078177"/>
                  </a:lnTo>
                  <a:lnTo>
                    <a:pt x="2948094" y="4058870"/>
                  </a:lnTo>
                  <a:lnTo>
                    <a:pt x="2988067" y="4038693"/>
                  </a:lnTo>
                  <a:lnTo>
                    <a:pt x="3027552" y="4017658"/>
                  </a:lnTo>
                  <a:lnTo>
                    <a:pt x="3066536" y="3995777"/>
                  </a:lnTo>
                  <a:lnTo>
                    <a:pt x="3105008" y="3973062"/>
                  </a:lnTo>
                  <a:lnTo>
                    <a:pt x="3142958" y="3949524"/>
                  </a:lnTo>
                  <a:lnTo>
                    <a:pt x="3180373" y="3925175"/>
                  </a:lnTo>
                  <a:lnTo>
                    <a:pt x="3217242" y="3900028"/>
                  </a:lnTo>
                  <a:lnTo>
                    <a:pt x="3253555" y="3874093"/>
                  </a:lnTo>
                  <a:lnTo>
                    <a:pt x="3289298" y="3847383"/>
                  </a:lnTo>
                  <a:lnTo>
                    <a:pt x="3324462" y="3819908"/>
                  </a:lnTo>
                  <a:lnTo>
                    <a:pt x="3359035" y="3791682"/>
                  </a:lnTo>
                  <a:lnTo>
                    <a:pt x="3393005" y="3762716"/>
                  </a:lnTo>
                  <a:lnTo>
                    <a:pt x="3426361" y="3733021"/>
                  </a:lnTo>
                  <a:lnTo>
                    <a:pt x="3459091" y="3702609"/>
                  </a:lnTo>
                  <a:lnTo>
                    <a:pt x="3491185" y="3671493"/>
                  </a:lnTo>
                  <a:lnTo>
                    <a:pt x="3522630" y="3639683"/>
                  </a:lnTo>
                  <a:lnTo>
                    <a:pt x="3553416" y="3607192"/>
                  </a:lnTo>
                  <a:lnTo>
                    <a:pt x="3583531" y="3574031"/>
                  </a:lnTo>
                  <a:lnTo>
                    <a:pt x="3612964" y="3540212"/>
                  </a:lnTo>
                  <a:lnTo>
                    <a:pt x="3641703" y="3505747"/>
                  </a:lnTo>
                  <a:lnTo>
                    <a:pt x="3669737" y="3470648"/>
                  </a:lnTo>
                  <a:lnTo>
                    <a:pt x="3697055" y="3434926"/>
                  </a:lnTo>
                  <a:lnTo>
                    <a:pt x="3723644" y="3398593"/>
                  </a:lnTo>
                  <a:lnTo>
                    <a:pt x="3749495" y="3361661"/>
                  </a:lnTo>
                  <a:lnTo>
                    <a:pt x="3774595" y="3324142"/>
                  </a:lnTo>
                  <a:lnTo>
                    <a:pt x="3798933" y="3286047"/>
                  </a:lnTo>
                  <a:lnTo>
                    <a:pt x="3822497" y="3247388"/>
                  </a:lnTo>
                  <a:lnTo>
                    <a:pt x="3845277" y="3208178"/>
                  </a:lnTo>
                  <a:lnTo>
                    <a:pt x="3867261" y="3168426"/>
                  </a:lnTo>
                  <a:lnTo>
                    <a:pt x="3888437" y="3128147"/>
                  </a:lnTo>
                  <a:lnTo>
                    <a:pt x="3908795" y="3087350"/>
                  </a:lnTo>
                  <a:lnTo>
                    <a:pt x="3928322" y="3046049"/>
                  </a:lnTo>
                  <a:lnTo>
                    <a:pt x="3947008" y="3004254"/>
                  </a:lnTo>
                  <a:lnTo>
                    <a:pt x="3964840" y="2961978"/>
                  </a:lnTo>
                  <a:lnTo>
                    <a:pt x="3981809" y="2919232"/>
                  </a:lnTo>
                  <a:lnTo>
                    <a:pt x="3997901" y="2876028"/>
                  </a:lnTo>
                  <a:lnTo>
                    <a:pt x="4013106" y="2832378"/>
                  </a:lnTo>
                  <a:lnTo>
                    <a:pt x="4027413" y="2788293"/>
                  </a:lnTo>
                  <a:lnTo>
                    <a:pt x="4040810" y="2743786"/>
                  </a:lnTo>
                  <a:lnTo>
                    <a:pt x="4053286" y="2698868"/>
                  </a:lnTo>
                  <a:lnTo>
                    <a:pt x="4064829" y="2653550"/>
                  </a:lnTo>
                  <a:lnTo>
                    <a:pt x="4075428" y="2607845"/>
                  </a:lnTo>
                  <a:lnTo>
                    <a:pt x="4085071" y="2561765"/>
                  </a:lnTo>
                  <a:lnTo>
                    <a:pt x="4093748" y="2515320"/>
                  </a:lnTo>
                  <a:lnTo>
                    <a:pt x="4101446" y="2468524"/>
                  </a:lnTo>
                  <a:lnTo>
                    <a:pt x="4108155" y="2421387"/>
                  </a:lnTo>
                  <a:lnTo>
                    <a:pt x="4113863" y="2373921"/>
                  </a:lnTo>
                  <a:lnTo>
                    <a:pt x="4118559" y="2326139"/>
                  </a:lnTo>
                  <a:lnTo>
                    <a:pt x="4122231" y="2278051"/>
                  </a:lnTo>
                  <a:lnTo>
                    <a:pt x="4124868" y="2229670"/>
                  </a:lnTo>
                  <a:lnTo>
                    <a:pt x="4126459" y="2181008"/>
                  </a:lnTo>
                  <a:lnTo>
                    <a:pt x="4126992" y="2132076"/>
                  </a:lnTo>
                  <a:lnTo>
                    <a:pt x="4126459" y="2083142"/>
                  </a:lnTo>
                  <a:lnTo>
                    <a:pt x="4124868" y="2034479"/>
                  </a:lnTo>
                  <a:lnTo>
                    <a:pt x="4122231" y="1986097"/>
                  </a:lnTo>
                  <a:lnTo>
                    <a:pt x="4118559" y="1938009"/>
                  </a:lnTo>
                  <a:lnTo>
                    <a:pt x="4113863" y="1890225"/>
                  </a:lnTo>
                  <a:lnTo>
                    <a:pt x="4108155" y="1842759"/>
                  </a:lnTo>
                  <a:lnTo>
                    <a:pt x="4101446" y="1795621"/>
                  </a:lnTo>
                  <a:lnTo>
                    <a:pt x="4093748" y="1748824"/>
                  </a:lnTo>
                  <a:lnTo>
                    <a:pt x="4085071" y="1702379"/>
                  </a:lnTo>
                  <a:lnTo>
                    <a:pt x="4075428" y="1656298"/>
                  </a:lnTo>
                  <a:lnTo>
                    <a:pt x="4064829" y="1610592"/>
                  </a:lnTo>
                  <a:lnTo>
                    <a:pt x="4053286" y="1565274"/>
                  </a:lnTo>
                  <a:lnTo>
                    <a:pt x="4040810" y="1520356"/>
                  </a:lnTo>
                  <a:lnTo>
                    <a:pt x="4027413" y="1475848"/>
                  </a:lnTo>
                  <a:lnTo>
                    <a:pt x="4013106" y="1431763"/>
                  </a:lnTo>
                  <a:lnTo>
                    <a:pt x="3997901" y="1388113"/>
                  </a:lnTo>
                  <a:lnTo>
                    <a:pt x="3981809" y="1344908"/>
                  </a:lnTo>
                  <a:lnTo>
                    <a:pt x="3964840" y="1302162"/>
                  </a:lnTo>
                  <a:lnTo>
                    <a:pt x="3947008" y="1259886"/>
                  </a:lnTo>
                  <a:lnTo>
                    <a:pt x="3928322" y="1218091"/>
                  </a:lnTo>
                  <a:lnTo>
                    <a:pt x="3908795" y="1176789"/>
                  </a:lnTo>
                  <a:lnTo>
                    <a:pt x="3888437" y="1135993"/>
                  </a:lnTo>
                  <a:lnTo>
                    <a:pt x="3867261" y="1095713"/>
                  </a:lnTo>
                  <a:lnTo>
                    <a:pt x="3845277" y="1055962"/>
                  </a:lnTo>
                  <a:lnTo>
                    <a:pt x="3822497" y="1016751"/>
                  </a:lnTo>
                  <a:lnTo>
                    <a:pt x="3798933" y="978093"/>
                  </a:lnTo>
                  <a:lnTo>
                    <a:pt x="3774595" y="939998"/>
                  </a:lnTo>
                  <a:lnTo>
                    <a:pt x="3749495" y="902479"/>
                  </a:lnTo>
                  <a:lnTo>
                    <a:pt x="3723644" y="865547"/>
                  </a:lnTo>
                  <a:lnTo>
                    <a:pt x="3697055" y="829214"/>
                  </a:lnTo>
                  <a:lnTo>
                    <a:pt x="3669737" y="793492"/>
                  </a:lnTo>
                  <a:lnTo>
                    <a:pt x="3641703" y="758393"/>
                  </a:lnTo>
                  <a:lnTo>
                    <a:pt x="3612964" y="723929"/>
                  </a:lnTo>
                  <a:lnTo>
                    <a:pt x="3583531" y="690110"/>
                  </a:lnTo>
                  <a:lnTo>
                    <a:pt x="3553416" y="656949"/>
                  </a:lnTo>
                  <a:lnTo>
                    <a:pt x="3522630" y="624458"/>
                  </a:lnTo>
                  <a:lnTo>
                    <a:pt x="3491185" y="592649"/>
                  </a:lnTo>
                  <a:lnTo>
                    <a:pt x="3459091" y="561533"/>
                  </a:lnTo>
                  <a:lnTo>
                    <a:pt x="3426361" y="531121"/>
                  </a:lnTo>
                  <a:lnTo>
                    <a:pt x="3393005" y="501427"/>
                  </a:lnTo>
                  <a:lnTo>
                    <a:pt x="3359035" y="472461"/>
                  </a:lnTo>
                  <a:lnTo>
                    <a:pt x="3324462" y="444235"/>
                  </a:lnTo>
                  <a:lnTo>
                    <a:pt x="3289298" y="416761"/>
                  </a:lnTo>
                  <a:lnTo>
                    <a:pt x="3253555" y="390051"/>
                  </a:lnTo>
                  <a:lnTo>
                    <a:pt x="3217242" y="364116"/>
                  </a:lnTo>
                  <a:lnTo>
                    <a:pt x="3180373" y="338969"/>
                  </a:lnTo>
                  <a:lnTo>
                    <a:pt x="3142958" y="314621"/>
                  </a:lnTo>
                  <a:lnTo>
                    <a:pt x="3105008" y="291084"/>
                  </a:lnTo>
                  <a:lnTo>
                    <a:pt x="3066536" y="268369"/>
                  </a:lnTo>
                  <a:lnTo>
                    <a:pt x="3027552" y="246488"/>
                  </a:lnTo>
                  <a:lnTo>
                    <a:pt x="2988067" y="225454"/>
                  </a:lnTo>
                  <a:lnTo>
                    <a:pt x="2948094" y="205277"/>
                  </a:lnTo>
                  <a:lnTo>
                    <a:pt x="2907644" y="185970"/>
                  </a:lnTo>
                  <a:lnTo>
                    <a:pt x="2866727" y="167544"/>
                  </a:lnTo>
                  <a:lnTo>
                    <a:pt x="2825355" y="150012"/>
                  </a:lnTo>
                  <a:lnTo>
                    <a:pt x="2783541" y="133384"/>
                  </a:lnTo>
                  <a:lnTo>
                    <a:pt x="2741294" y="117673"/>
                  </a:lnTo>
                  <a:lnTo>
                    <a:pt x="2698626" y="102890"/>
                  </a:lnTo>
                  <a:lnTo>
                    <a:pt x="2655550" y="89048"/>
                  </a:lnTo>
                  <a:lnTo>
                    <a:pt x="2612076" y="76157"/>
                  </a:lnTo>
                  <a:lnTo>
                    <a:pt x="2568215" y="64230"/>
                  </a:lnTo>
                  <a:lnTo>
                    <a:pt x="2523979" y="53279"/>
                  </a:lnTo>
                  <a:lnTo>
                    <a:pt x="2479379" y="43314"/>
                  </a:lnTo>
                  <a:lnTo>
                    <a:pt x="2434427" y="34349"/>
                  </a:lnTo>
                  <a:lnTo>
                    <a:pt x="2389135" y="26394"/>
                  </a:lnTo>
                  <a:lnTo>
                    <a:pt x="2343512" y="19462"/>
                  </a:lnTo>
                  <a:lnTo>
                    <a:pt x="2297572" y="13564"/>
                  </a:lnTo>
                  <a:lnTo>
                    <a:pt x="2251325" y="8712"/>
                  </a:lnTo>
                  <a:lnTo>
                    <a:pt x="2204782" y="4918"/>
                  </a:lnTo>
                  <a:lnTo>
                    <a:pt x="2157955" y="2193"/>
                  </a:lnTo>
                  <a:lnTo>
                    <a:pt x="2110856" y="550"/>
                  </a:lnTo>
                  <a:lnTo>
                    <a:pt x="2063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6873" y="3567663"/>
              <a:ext cx="4203205" cy="13060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2495" y="3543300"/>
              <a:ext cx="3406140" cy="13746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522975" y="3602736"/>
              <a:ext cx="4119879" cy="1231900"/>
            </a:xfrm>
            <a:custGeom>
              <a:avLst/>
              <a:gdLst/>
              <a:ahLst/>
              <a:cxnLst/>
              <a:rect l="l" t="t" r="r" b="b"/>
              <a:pathLst>
                <a:path w="4119879" h="1231900">
                  <a:moveTo>
                    <a:pt x="4119372" y="0"/>
                  </a:moveTo>
                  <a:lnTo>
                    <a:pt x="0" y="0"/>
                  </a:lnTo>
                  <a:lnTo>
                    <a:pt x="0" y="1231391"/>
                  </a:lnTo>
                  <a:lnTo>
                    <a:pt x="4119372" y="1231391"/>
                  </a:lnTo>
                  <a:lnTo>
                    <a:pt x="4119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831079" y="3398141"/>
            <a:ext cx="1081590" cy="1008412"/>
            <a:chOff x="4852415" y="3512832"/>
            <a:chExt cx="821690" cy="82169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52415" y="3512832"/>
              <a:ext cx="821423" cy="8214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46903" y="3689629"/>
              <a:ext cx="632485" cy="52880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867655" y="3566160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4" h="719454">
                  <a:moveTo>
                    <a:pt x="359664" y="0"/>
                  </a:moveTo>
                  <a:lnTo>
                    <a:pt x="310861" y="3283"/>
                  </a:lnTo>
                  <a:lnTo>
                    <a:pt x="264054" y="12848"/>
                  </a:lnTo>
                  <a:lnTo>
                    <a:pt x="219670" y="28265"/>
                  </a:lnTo>
                  <a:lnTo>
                    <a:pt x="178138" y="49106"/>
                  </a:lnTo>
                  <a:lnTo>
                    <a:pt x="139887" y="74943"/>
                  </a:lnTo>
                  <a:lnTo>
                    <a:pt x="105346" y="105346"/>
                  </a:lnTo>
                  <a:lnTo>
                    <a:pt x="74943" y="139887"/>
                  </a:lnTo>
                  <a:lnTo>
                    <a:pt x="49106" y="178138"/>
                  </a:lnTo>
                  <a:lnTo>
                    <a:pt x="28265" y="219670"/>
                  </a:lnTo>
                  <a:lnTo>
                    <a:pt x="12848" y="264054"/>
                  </a:lnTo>
                  <a:lnTo>
                    <a:pt x="3283" y="310861"/>
                  </a:lnTo>
                  <a:lnTo>
                    <a:pt x="0" y="359663"/>
                  </a:lnTo>
                  <a:lnTo>
                    <a:pt x="3283" y="408466"/>
                  </a:lnTo>
                  <a:lnTo>
                    <a:pt x="12848" y="455273"/>
                  </a:lnTo>
                  <a:lnTo>
                    <a:pt x="28265" y="499657"/>
                  </a:lnTo>
                  <a:lnTo>
                    <a:pt x="49106" y="541189"/>
                  </a:lnTo>
                  <a:lnTo>
                    <a:pt x="74943" y="579440"/>
                  </a:lnTo>
                  <a:lnTo>
                    <a:pt x="105346" y="613981"/>
                  </a:lnTo>
                  <a:lnTo>
                    <a:pt x="139887" y="644384"/>
                  </a:lnTo>
                  <a:lnTo>
                    <a:pt x="178138" y="670221"/>
                  </a:lnTo>
                  <a:lnTo>
                    <a:pt x="219670" y="691062"/>
                  </a:lnTo>
                  <a:lnTo>
                    <a:pt x="264054" y="706479"/>
                  </a:lnTo>
                  <a:lnTo>
                    <a:pt x="310861" y="716044"/>
                  </a:lnTo>
                  <a:lnTo>
                    <a:pt x="359664" y="719327"/>
                  </a:lnTo>
                  <a:lnTo>
                    <a:pt x="408466" y="716044"/>
                  </a:lnTo>
                  <a:lnTo>
                    <a:pt x="455273" y="706479"/>
                  </a:lnTo>
                  <a:lnTo>
                    <a:pt x="499657" y="691062"/>
                  </a:lnTo>
                  <a:lnTo>
                    <a:pt x="541189" y="670221"/>
                  </a:lnTo>
                  <a:lnTo>
                    <a:pt x="579440" y="644384"/>
                  </a:lnTo>
                  <a:lnTo>
                    <a:pt x="613981" y="613981"/>
                  </a:lnTo>
                  <a:lnTo>
                    <a:pt x="644384" y="579440"/>
                  </a:lnTo>
                  <a:lnTo>
                    <a:pt x="670221" y="541189"/>
                  </a:lnTo>
                  <a:lnTo>
                    <a:pt x="691062" y="499657"/>
                  </a:lnTo>
                  <a:lnTo>
                    <a:pt x="706479" y="455273"/>
                  </a:lnTo>
                  <a:lnTo>
                    <a:pt x="716044" y="408466"/>
                  </a:lnTo>
                  <a:lnTo>
                    <a:pt x="719328" y="359663"/>
                  </a:lnTo>
                  <a:lnTo>
                    <a:pt x="716044" y="310861"/>
                  </a:lnTo>
                  <a:lnTo>
                    <a:pt x="706479" y="264054"/>
                  </a:lnTo>
                  <a:lnTo>
                    <a:pt x="691062" y="219670"/>
                  </a:lnTo>
                  <a:lnTo>
                    <a:pt x="670221" y="178138"/>
                  </a:lnTo>
                  <a:lnTo>
                    <a:pt x="644384" y="139887"/>
                  </a:lnTo>
                  <a:lnTo>
                    <a:pt x="613981" y="105346"/>
                  </a:lnTo>
                  <a:lnTo>
                    <a:pt x="579440" y="74943"/>
                  </a:lnTo>
                  <a:lnTo>
                    <a:pt x="541189" y="49106"/>
                  </a:lnTo>
                  <a:lnTo>
                    <a:pt x="499657" y="28265"/>
                  </a:lnTo>
                  <a:lnTo>
                    <a:pt x="455273" y="12848"/>
                  </a:lnTo>
                  <a:lnTo>
                    <a:pt x="408466" y="3283"/>
                  </a:lnTo>
                  <a:lnTo>
                    <a:pt x="359664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921674" y="3733469"/>
            <a:ext cx="103943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10" dirty="0">
                <a:solidFill>
                  <a:srgbClr val="FFFFFF"/>
                </a:solidFill>
                <a:latin typeface="Microsoft YaHei"/>
                <a:cs typeface="Microsoft YaHei"/>
              </a:rPr>
              <a:t>14 160,0</a:t>
            </a:r>
            <a:endParaRPr sz="1600" dirty="0">
              <a:latin typeface="Microsoft YaHei"/>
              <a:cs typeface="Microsoft YaHe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74110" y="2031473"/>
            <a:ext cx="1081590" cy="1110528"/>
            <a:chOff x="4815840" y="2119896"/>
            <a:chExt cx="821423" cy="821423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15840" y="2119896"/>
              <a:ext cx="821423" cy="82142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10328" y="2296693"/>
              <a:ext cx="632485" cy="52880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831080" y="2173224"/>
              <a:ext cx="719455" cy="671258"/>
            </a:xfrm>
            <a:custGeom>
              <a:avLst/>
              <a:gdLst/>
              <a:ahLst/>
              <a:cxnLst/>
              <a:rect l="l" t="t" r="r" b="b"/>
              <a:pathLst>
                <a:path w="719454" h="719455">
                  <a:moveTo>
                    <a:pt x="359664" y="0"/>
                  </a:moveTo>
                  <a:lnTo>
                    <a:pt x="310861" y="3283"/>
                  </a:lnTo>
                  <a:lnTo>
                    <a:pt x="264054" y="12848"/>
                  </a:lnTo>
                  <a:lnTo>
                    <a:pt x="219670" y="28265"/>
                  </a:lnTo>
                  <a:lnTo>
                    <a:pt x="178138" y="49106"/>
                  </a:lnTo>
                  <a:lnTo>
                    <a:pt x="139887" y="74943"/>
                  </a:lnTo>
                  <a:lnTo>
                    <a:pt x="105346" y="105346"/>
                  </a:lnTo>
                  <a:lnTo>
                    <a:pt x="74943" y="139887"/>
                  </a:lnTo>
                  <a:lnTo>
                    <a:pt x="49106" y="178138"/>
                  </a:lnTo>
                  <a:lnTo>
                    <a:pt x="28265" y="219670"/>
                  </a:lnTo>
                  <a:lnTo>
                    <a:pt x="12848" y="264054"/>
                  </a:lnTo>
                  <a:lnTo>
                    <a:pt x="3283" y="310861"/>
                  </a:lnTo>
                  <a:lnTo>
                    <a:pt x="0" y="359663"/>
                  </a:lnTo>
                  <a:lnTo>
                    <a:pt x="3283" y="408466"/>
                  </a:lnTo>
                  <a:lnTo>
                    <a:pt x="12848" y="455273"/>
                  </a:lnTo>
                  <a:lnTo>
                    <a:pt x="28265" y="499657"/>
                  </a:lnTo>
                  <a:lnTo>
                    <a:pt x="49106" y="541189"/>
                  </a:lnTo>
                  <a:lnTo>
                    <a:pt x="74943" y="579440"/>
                  </a:lnTo>
                  <a:lnTo>
                    <a:pt x="105346" y="613981"/>
                  </a:lnTo>
                  <a:lnTo>
                    <a:pt x="139887" y="644384"/>
                  </a:lnTo>
                  <a:lnTo>
                    <a:pt x="178138" y="670221"/>
                  </a:lnTo>
                  <a:lnTo>
                    <a:pt x="219670" y="691062"/>
                  </a:lnTo>
                  <a:lnTo>
                    <a:pt x="264054" y="706479"/>
                  </a:lnTo>
                  <a:lnTo>
                    <a:pt x="310861" y="716044"/>
                  </a:lnTo>
                  <a:lnTo>
                    <a:pt x="359664" y="719327"/>
                  </a:lnTo>
                  <a:lnTo>
                    <a:pt x="408466" y="716044"/>
                  </a:lnTo>
                  <a:lnTo>
                    <a:pt x="455273" y="706479"/>
                  </a:lnTo>
                  <a:lnTo>
                    <a:pt x="499657" y="691062"/>
                  </a:lnTo>
                  <a:lnTo>
                    <a:pt x="541189" y="670221"/>
                  </a:lnTo>
                  <a:lnTo>
                    <a:pt x="579440" y="644384"/>
                  </a:lnTo>
                  <a:lnTo>
                    <a:pt x="613981" y="613981"/>
                  </a:lnTo>
                  <a:lnTo>
                    <a:pt x="644384" y="579440"/>
                  </a:lnTo>
                  <a:lnTo>
                    <a:pt x="670221" y="541189"/>
                  </a:lnTo>
                  <a:lnTo>
                    <a:pt x="691062" y="499657"/>
                  </a:lnTo>
                  <a:lnTo>
                    <a:pt x="706479" y="455273"/>
                  </a:lnTo>
                  <a:lnTo>
                    <a:pt x="716044" y="408466"/>
                  </a:lnTo>
                  <a:lnTo>
                    <a:pt x="719328" y="359663"/>
                  </a:lnTo>
                  <a:lnTo>
                    <a:pt x="716044" y="310861"/>
                  </a:lnTo>
                  <a:lnTo>
                    <a:pt x="706479" y="264054"/>
                  </a:lnTo>
                  <a:lnTo>
                    <a:pt x="691062" y="219670"/>
                  </a:lnTo>
                  <a:lnTo>
                    <a:pt x="670221" y="178138"/>
                  </a:lnTo>
                  <a:lnTo>
                    <a:pt x="644384" y="139887"/>
                  </a:lnTo>
                  <a:lnTo>
                    <a:pt x="613981" y="105346"/>
                  </a:lnTo>
                  <a:lnTo>
                    <a:pt x="579440" y="74943"/>
                  </a:lnTo>
                  <a:lnTo>
                    <a:pt x="541189" y="49106"/>
                  </a:lnTo>
                  <a:lnTo>
                    <a:pt x="499657" y="28265"/>
                  </a:lnTo>
                  <a:lnTo>
                    <a:pt x="455273" y="12848"/>
                  </a:lnTo>
                  <a:lnTo>
                    <a:pt x="408466" y="3283"/>
                  </a:lnTo>
                  <a:lnTo>
                    <a:pt x="359664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734053" y="2391232"/>
            <a:ext cx="98869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10" dirty="0">
                <a:solidFill>
                  <a:srgbClr val="FFFFFF"/>
                </a:solidFill>
                <a:latin typeface="Microsoft YaHei"/>
                <a:cs typeface="Microsoft YaHei"/>
              </a:rPr>
              <a:t>18 750,7</a:t>
            </a:r>
            <a:endParaRPr sz="1600" dirty="0">
              <a:latin typeface="Microsoft YaHei"/>
              <a:cs typeface="Microsoft YaHe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896487" y="895927"/>
            <a:ext cx="1082293" cy="1076128"/>
            <a:chOff x="4017264" y="1054620"/>
            <a:chExt cx="821690" cy="821690"/>
          </a:xfrm>
        </p:grpSpPr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17264" y="1054620"/>
              <a:ext cx="821423" cy="82142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11752" y="1231417"/>
              <a:ext cx="632485" cy="52880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032504" y="1107948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4" h="719455">
                  <a:moveTo>
                    <a:pt x="359663" y="0"/>
                  </a:moveTo>
                  <a:lnTo>
                    <a:pt x="310861" y="3283"/>
                  </a:lnTo>
                  <a:lnTo>
                    <a:pt x="264054" y="12848"/>
                  </a:lnTo>
                  <a:lnTo>
                    <a:pt x="219670" y="28265"/>
                  </a:lnTo>
                  <a:lnTo>
                    <a:pt x="178138" y="49106"/>
                  </a:lnTo>
                  <a:lnTo>
                    <a:pt x="139887" y="74943"/>
                  </a:lnTo>
                  <a:lnTo>
                    <a:pt x="105346" y="105346"/>
                  </a:lnTo>
                  <a:lnTo>
                    <a:pt x="74943" y="139887"/>
                  </a:lnTo>
                  <a:lnTo>
                    <a:pt x="49106" y="178138"/>
                  </a:lnTo>
                  <a:lnTo>
                    <a:pt x="28265" y="219670"/>
                  </a:lnTo>
                  <a:lnTo>
                    <a:pt x="12848" y="264054"/>
                  </a:lnTo>
                  <a:lnTo>
                    <a:pt x="3283" y="310861"/>
                  </a:lnTo>
                  <a:lnTo>
                    <a:pt x="0" y="359663"/>
                  </a:lnTo>
                  <a:lnTo>
                    <a:pt x="3283" y="408466"/>
                  </a:lnTo>
                  <a:lnTo>
                    <a:pt x="12848" y="455273"/>
                  </a:lnTo>
                  <a:lnTo>
                    <a:pt x="28265" y="499657"/>
                  </a:lnTo>
                  <a:lnTo>
                    <a:pt x="49106" y="541189"/>
                  </a:lnTo>
                  <a:lnTo>
                    <a:pt x="74943" y="579440"/>
                  </a:lnTo>
                  <a:lnTo>
                    <a:pt x="105346" y="613981"/>
                  </a:lnTo>
                  <a:lnTo>
                    <a:pt x="139887" y="644384"/>
                  </a:lnTo>
                  <a:lnTo>
                    <a:pt x="178138" y="670221"/>
                  </a:lnTo>
                  <a:lnTo>
                    <a:pt x="219670" y="691062"/>
                  </a:lnTo>
                  <a:lnTo>
                    <a:pt x="264054" y="706479"/>
                  </a:lnTo>
                  <a:lnTo>
                    <a:pt x="310861" y="716044"/>
                  </a:lnTo>
                  <a:lnTo>
                    <a:pt x="359663" y="719327"/>
                  </a:lnTo>
                  <a:lnTo>
                    <a:pt x="408466" y="716044"/>
                  </a:lnTo>
                  <a:lnTo>
                    <a:pt x="455273" y="706479"/>
                  </a:lnTo>
                  <a:lnTo>
                    <a:pt x="499657" y="691062"/>
                  </a:lnTo>
                  <a:lnTo>
                    <a:pt x="541189" y="670221"/>
                  </a:lnTo>
                  <a:lnTo>
                    <a:pt x="579440" y="644384"/>
                  </a:lnTo>
                  <a:lnTo>
                    <a:pt x="613981" y="613981"/>
                  </a:lnTo>
                  <a:lnTo>
                    <a:pt x="644384" y="579440"/>
                  </a:lnTo>
                  <a:lnTo>
                    <a:pt x="670221" y="541189"/>
                  </a:lnTo>
                  <a:lnTo>
                    <a:pt x="691062" y="499657"/>
                  </a:lnTo>
                  <a:lnTo>
                    <a:pt x="706479" y="455273"/>
                  </a:lnTo>
                  <a:lnTo>
                    <a:pt x="716044" y="408466"/>
                  </a:lnTo>
                  <a:lnTo>
                    <a:pt x="719328" y="359663"/>
                  </a:lnTo>
                  <a:lnTo>
                    <a:pt x="716044" y="310861"/>
                  </a:lnTo>
                  <a:lnTo>
                    <a:pt x="706479" y="264054"/>
                  </a:lnTo>
                  <a:lnTo>
                    <a:pt x="691062" y="219670"/>
                  </a:lnTo>
                  <a:lnTo>
                    <a:pt x="670221" y="178138"/>
                  </a:lnTo>
                  <a:lnTo>
                    <a:pt x="644384" y="139887"/>
                  </a:lnTo>
                  <a:lnTo>
                    <a:pt x="613981" y="105346"/>
                  </a:lnTo>
                  <a:lnTo>
                    <a:pt x="579440" y="74943"/>
                  </a:lnTo>
                  <a:lnTo>
                    <a:pt x="541189" y="49106"/>
                  </a:lnTo>
                  <a:lnTo>
                    <a:pt x="499657" y="28265"/>
                  </a:lnTo>
                  <a:lnTo>
                    <a:pt x="455273" y="12848"/>
                  </a:lnTo>
                  <a:lnTo>
                    <a:pt x="408466" y="3283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976159" y="1325781"/>
            <a:ext cx="96151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dirty="0">
                <a:solidFill>
                  <a:schemeClr val="bg1"/>
                </a:solidFill>
                <a:latin typeface="Microsoft YaHei"/>
                <a:cs typeface="Microsoft YaHei"/>
              </a:rPr>
              <a:t>31</a:t>
            </a:r>
            <a:r>
              <a:rPr lang="ru-RU" sz="1600" dirty="0">
                <a:latin typeface="Microsoft YaHei"/>
                <a:cs typeface="Microsoft YaHei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Microsoft YaHei"/>
                <a:cs typeface="Microsoft YaHei"/>
              </a:rPr>
              <a:t>742,8</a:t>
            </a:r>
            <a:r>
              <a:rPr lang="ru-RU" sz="1600" dirty="0">
                <a:latin typeface="Microsoft YaHei"/>
                <a:cs typeface="Microsoft YaHei"/>
              </a:rPr>
              <a:t> </a:t>
            </a:r>
            <a:endParaRPr sz="1600" dirty="0">
              <a:latin typeface="Microsoft YaHei"/>
              <a:cs typeface="Microsoft YaHe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957927" y="4672837"/>
            <a:ext cx="1011502" cy="974455"/>
            <a:chOff x="4070603" y="4736604"/>
            <a:chExt cx="823594" cy="821690"/>
          </a:xfrm>
        </p:grpSpPr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70603" y="4736604"/>
              <a:ext cx="822985" cy="82142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66615" y="4913401"/>
              <a:ext cx="632485" cy="52880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085843" y="4789931"/>
              <a:ext cx="721360" cy="719455"/>
            </a:xfrm>
            <a:custGeom>
              <a:avLst/>
              <a:gdLst/>
              <a:ahLst/>
              <a:cxnLst/>
              <a:rect l="l" t="t" r="r" b="b"/>
              <a:pathLst>
                <a:path w="721360" h="719454">
                  <a:moveTo>
                    <a:pt x="360425" y="0"/>
                  </a:moveTo>
                  <a:lnTo>
                    <a:pt x="311528" y="3283"/>
                  </a:lnTo>
                  <a:lnTo>
                    <a:pt x="264627" y="12848"/>
                  </a:lnTo>
                  <a:lnTo>
                    <a:pt x="220152" y="28265"/>
                  </a:lnTo>
                  <a:lnTo>
                    <a:pt x="178533" y="49106"/>
                  </a:lnTo>
                  <a:lnTo>
                    <a:pt x="140201" y="74943"/>
                  </a:lnTo>
                  <a:lnTo>
                    <a:pt x="105584" y="105346"/>
                  </a:lnTo>
                  <a:lnTo>
                    <a:pt x="75114" y="139887"/>
                  </a:lnTo>
                  <a:lnTo>
                    <a:pt x="49219" y="178138"/>
                  </a:lnTo>
                  <a:lnTo>
                    <a:pt x="28330" y="219670"/>
                  </a:lnTo>
                  <a:lnTo>
                    <a:pt x="12878" y="264054"/>
                  </a:lnTo>
                  <a:lnTo>
                    <a:pt x="3291" y="310861"/>
                  </a:lnTo>
                  <a:lnTo>
                    <a:pt x="0" y="359664"/>
                  </a:lnTo>
                  <a:lnTo>
                    <a:pt x="3291" y="408466"/>
                  </a:lnTo>
                  <a:lnTo>
                    <a:pt x="12878" y="455273"/>
                  </a:lnTo>
                  <a:lnTo>
                    <a:pt x="28330" y="499657"/>
                  </a:lnTo>
                  <a:lnTo>
                    <a:pt x="49219" y="541189"/>
                  </a:lnTo>
                  <a:lnTo>
                    <a:pt x="75114" y="579440"/>
                  </a:lnTo>
                  <a:lnTo>
                    <a:pt x="105584" y="613981"/>
                  </a:lnTo>
                  <a:lnTo>
                    <a:pt x="140201" y="644384"/>
                  </a:lnTo>
                  <a:lnTo>
                    <a:pt x="178533" y="670221"/>
                  </a:lnTo>
                  <a:lnTo>
                    <a:pt x="220152" y="691062"/>
                  </a:lnTo>
                  <a:lnTo>
                    <a:pt x="264627" y="706479"/>
                  </a:lnTo>
                  <a:lnTo>
                    <a:pt x="311528" y="716044"/>
                  </a:lnTo>
                  <a:lnTo>
                    <a:pt x="360425" y="719328"/>
                  </a:lnTo>
                  <a:lnTo>
                    <a:pt x="409323" y="716044"/>
                  </a:lnTo>
                  <a:lnTo>
                    <a:pt x="456224" y="706479"/>
                  </a:lnTo>
                  <a:lnTo>
                    <a:pt x="500699" y="691062"/>
                  </a:lnTo>
                  <a:lnTo>
                    <a:pt x="542318" y="670221"/>
                  </a:lnTo>
                  <a:lnTo>
                    <a:pt x="580650" y="644384"/>
                  </a:lnTo>
                  <a:lnTo>
                    <a:pt x="615267" y="613981"/>
                  </a:lnTo>
                  <a:lnTo>
                    <a:pt x="645737" y="579440"/>
                  </a:lnTo>
                  <a:lnTo>
                    <a:pt x="671632" y="541189"/>
                  </a:lnTo>
                  <a:lnTo>
                    <a:pt x="692521" y="499657"/>
                  </a:lnTo>
                  <a:lnTo>
                    <a:pt x="707973" y="455273"/>
                  </a:lnTo>
                  <a:lnTo>
                    <a:pt x="717560" y="408466"/>
                  </a:lnTo>
                  <a:lnTo>
                    <a:pt x="720851" y="359664"/>
                  </a:lnTo>
                  <a:lnTo>
                    <a:pt x="717560" y="310861"/>
                  </a:lnTo>
                  <a:lnTo>
                    <a:pt x="707973" y="264054"/>
                  </a:lnTo>
                  <a:lnTo>
                    <a:pt x="692521" y="219670"/>
                  </a:lnTo>
                  <a:lnTo>
                    <a:pt x="671632" y="178138"/>
                  </a:lnTo>
                  <a:lnTo>
                    <a:pt x="645737" y="139887"/>
                  </a:lnTo>
                  <a:lnTo>
                    <a:pt x="615267" y="105346"/>
                  </a:lnTo>
                  <a:lnTo>
                    <a:pt x="580650" y="74943"/>
                  </a:lnTo>
                  <a:lnTo>
                    <a:pt x="542318" y="49106"/>
                  </a:lnTo>
                  <a:lnTo>
                    <a:pt x="500699" y="28265"/>
                  </a:lnTo>
                  <a:lnTo>
                    <a:pt x="456224" y="12848"/>
                  </a:lnTo>
                  <a:lnTo>
                    <a:pt x="409323" y="3283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053459" y="5016969"/>
            <a:ext cx="7562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10" dirty="0">
                <a:solidFill>
                  <a:srgbClr val="FFFFFF"/>
                </a:solidFill>
                <a:latin typeface="Microsoft YaHei"/>
                <a:cs typeface="Microsoft YaHei"/>
              </a:rPr>
              <a:t>3 999,5</a:t>
            </a:r>
            <a:endParaRPr sz="1600" dirty="0">
              <a:latin typeface="Microsoft YaHei"/>
              <a:cs typeface="Microsoft YaHe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798525" y="5052607"/>
            <a:ext cx="4956175" cy="619919"/>
            <a:chOff x="4800600" y="5006340"/>
            <a:chExt cx="4956175" cy="1309370"/>
          </a:xfrm>
        </p:grpSpPr>
        <p:pic>
          <p:nvPicPr>
            <p:cNvPr id="43" name="object 43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5840" y="5012436"/>
              <a:ext cx="4940808" cy="130302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600" y="5006340"/>
              <a:ext cx="3034283" cy="1161300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4877010" y="4982567"/>
            <a:ext cx="4765465" cy="123495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 algn="ctr">
              <a:lnSpc>
                <a:spcPct val="100000"/>
              </a:lnSpc>
              <a:spcBef>
                <a:spcPts val="330"/>
              </a:spcBef>
            </a:pPr>
            <a:endParaRPr lang="ru-RU" sz="1400" spc="-25" dirty="0">
              <a:latin typeface="Microsoft Sans Serif"/>
              <a:cs typeface="Microsoft Sans Serif"/>
            </a:endParaRPr>
          </a:p>
          <a:p>
            <a:pPr marL="92075" algn="ctr">
              <a:lnSpc>
                <a:spcPct val="100000"/>
              </a:lnSpc>
              <a:spcBef>
                <a:spcPts val="330"/>
              </a:spcBef>
            </a:pPr>
            <a:r>
              <a:rPr lang="ru-RU" sz="1400" spc="-25" dirty="0">
                <a:latin typeface="Microsoft Sans Serif"/>
                <a:cs typeface="Microsoft Sans Serif"/>
              </a:rPr>
              <a:t>МКУК «Историко-краеведческий музей Черемховского района»</a:t>
            </a:r>
          </a:p>
          <a:p>
            <a:pPr marL="92075" algn="ctr">
              <a:lnSpc>
                <a:spcPct val="100000"/>
              </a:lnSpc>
              <a:spcBef>
                <a:spcPts val="330"/>
              </a:spcBef>
            </a:pPr>
            <a:endParaRPr lang="ru-RU" sz="1400" spc="-25" dirty="0">
              <a:latin typeface="Microsoft Sans Serif"/>
              <a:cs typeface="Microsoft Sans Serif"/>
            </a:endParaRPr>
          </a:p>
          <a:p>
            <a:pPr marL="92075" algn="ctr">
              <a:lnSpc>
                <a:spcPct val="100000"/>
              </a:lnSpc>
              <a:spcBef>
                <a:spcPts val="330"/>
              </a:spcBef>
            </a:pPr>
            <a:endParaRPr lang="ru-RU" sz="1400" dirty="0">
              <a:latin typeface="Microsoft Sans Serif"/>
              <a:cs typeface="Microsoft Sans Serif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57462" y="1511355"/>
            <a:ext cx="4024537" cy="3967095"/>
            <a:chOff x="785207" y="1508760"/>
            <a:chExt cx="4024537" cy="3967095"/>
          </a:xfrm>
        </p:grpSpPr>
        <p:pic>
          <p:nvPicPr>
            <p:cNvPr id="47" name="object 47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0056" y="1508760"/>
              <a:ext cx="3599688" cy="359968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308" y="4107167"/>
              <a:ext cx="1228343" cy="122683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85207" y="4061627"/>
              <a:ext cx="1488350" cy="1414228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540257" y="0"/>
                  </a:moveTo>
                  <a:lnTo>
                    <a:pt x="491083" y="2204"/>
                  </a:lnTo>
                  <a:lnTo>
                    <a:pt x="443146" y="8692"/>
                  </a:lnTo>
                  <a:lnTo>
                    <a:pt x="396636" y="19272"/>
                  </a:lnTo>
                  <a:lnTo>
                    <a:pt x="351745" y="33753"/>
                  </a:lnTo>
                  <a:lnTo>
                    <a:pt x="308663" y="51946"/>
                  </a:lnTo>
                  <a:lnTo>
                    <a:pt x="267580" y="73660"/>
                  </a:lnTo>
                  <a:lnTo>
                    <a:pt x="228688" y="98703"/>
                  </a:lnTo>
                  <a:lnTo>
                    <a:pt x="192177" y="126887"/>
                  </a:lnTo>
                  <a:lnTo>
                    <a:pt x="158238" y="158019"/>
                  </a:lnTo>
                  <a:lnTo>
                    <a:pt x="127062" y="191911"/>
                  </a:lnTo>
                  <a:lnTo>
                    <a:pt x="98840" y="228370"/>
                  </a:lnTo>
                  <a:lnTo>
                    <a:pt x="73761" y="267208"/>
                  </a:lnTo>
                  <a:lnTo>
                    <a:pt x="52018" y="308232"/>
                  </a:lnTo>
                  <a:lnTo>
                    <a:pt x="33800" y="351253"/>
                  </a:lnTo>
                  <a:lnTo>
                    <a:pt x="19298" y="396081"/>
                  </a:lnTo>
                  <a:lnTo>
                    <a:pt x="8704" y="442524"/>
                  </a:lnTo>
                  <a:lnTo>
                    <a:pt x="2207" y="490392"/>
                  </a:lnTo>
                  <a:lnTo>
                    <a:pt x="0" y="539496"/>
                  </a:lnTo>
                  <a:lnTo>
                    <a:pt x="2207" y="588599"/>
                  </a:lnTo>
                  <a:lnTo>
                    <a:pt x="8704" y="636467"/>
                  </a:lnTo>
                  <a:lnTo>
                    <a:pt x="19298" y="682910"/>
                  </a:lnTo>
                  <a:lnTo>
                    <a:pt x="33800" y="727738"/>
                  </a:lnTo>
                  <a:lnTo>
                    <a:pt x="52018" y="770759"/>
                  </a:lnTo>
                  <a:lnTo>
                    <a:pt x="73761" y="811784"/>
                  </a:lnTo>
                  <a:lnTo>
                    <a:pt x="98840" y="850621"/>
                  </a:lnTo>
                  <a:lnTo>
                    <a:pt x="127062" y="887080"/>
                  </a:lnTo>
                  <a:lnTo>
                    <a:pt x="158238" y="920972"/>
                  </a:lnTo>
                  <a:lnTo>
                    <a:pt x="192177" y="952104"/>
                  </a:lnTo>
                  <a:lnTo>
                    <a:pt x="228688" y="980288"/>
                  </a:lnTo>
                  <a:lnTo>
                    <a:pt x="267580" y="1005332"/>
                  </a:lnTo>
                  <a:lnTo>
                    <a:pt x="308663" y="1027045"/>
                  </a:lnTo>
                  <a:lnTo>
                    <a:pt x="351745" y="1045238"/>
                  </a:lnTo>
                  <a:lnTo>
                    <a:pt x="396636" y="1059719"/>
                  </a:lnTo>
                  <a:lnTo>
                    <a:pt x="443146" y="1070299"/>
                  </a:lnTo>
                  <a:lnTo>
                    <a:pt x="491083" y="1076787"/>
                  </a:lnTo>
                  <a:lnTo>
                    <a:pt x="540257" y="1078992"/>
                  </a:lnTo>
                  <a:lnTo>
                    <a:pt x="589424" y="1076787"/>
                  </a:lnTo>
                  <a:lnTo>
                    <a:pt x="637356" y="1070299"/>
                  </a:lnTo>
                  <a:lnTo>
                    <a:pt x="683861" y="1059719"/>
                  </a:lnTo>
                  <a:lnTo>
                    <a:pt x="728750" y="1045238"/>
                  </a:lnTo>
                  <a:lnTo>
                    <a:pt x="771830" y="1027045"/>
                  </a:lnTo>
                  <a:lnTo>
                    <a:pt x="812912" y="1005332"/>
                  </a:lnTo>
                  <a:lnTo>
                    <a:pt x="851805" y="980288"/>
                  </a:lnTo>
                  <a:lnTo>
                    <a:pt x="888317" y="952104"/>
                  </a:lnTo>
                  <a:lnTo>
                    <a:pt x="922258" y="920972"/>
                  </a:lnTo>
                  <a:lnTo>
                    <a:pt x="953436" y="887080"/>
                  </a:lnTo>
                  <a:lnTo>
                    <a:pt x="981661" y="850621"/>
                  </a:lnTo>
                  <a:lnTo>
                    <a:pt x="1006743" y="811784"/>
                  </a:lnTo>
                  <a:lnTo>
                    <a:pt x="1028489" y="770759"/>
                  </a:lnTo>
                  <a:lnTo>
                    <a:pt x="1046709" y="727738"/>
                  </a:lnTo>
                  <a:lnTo>
                    <a:pt x="1061213" y="682910"/>
                  </a:lnTo>
                  <a:lnTo>
                    <a:pt x="1071809" y="636467"/>
                  </a:lnTo>
                  <a:lnTo>
                    <a:pt x="1078307" y="588599"/>
                  </a:lnTo>
                  <a:lnTo>
                    <a:pt x="1080516" y="539496"/>
                  </a:lnTo>
                  <a:lnTo>
                    <a:pt x="1078307" y="490392"/>
                  </a:lnTo>
                  <a:lnTo>
                    <a:pt x="1071809" y="442524"/>
                  </a:lnTo>
                  <a:lnTo>
                    <a:pt x="1061213" y="396081"/>
                  </a:lnTo>
                  <a:lnTo>
                    <a:pt x="1046709" y="351253"/>
                  </a:lnTo>
                  <a:lnTo>
                    <a:pt x="1028489" y="308232"/>
                  </a:lnTo>
                  <a:lnTo>
                    <a:pt x="1006743" y="267207"/>
                  </a:lnTo>
                  <a:lnTo>
                    <a:pt x="981661" y="228370"/>
                  </a:lnTo>
                  <a:lnTo>
                    <a:pt x="953436" y="191911"/>
                  </a:lnTo>
                  <a:lnTo>
                    <a:pt x="922258" y="158019"/>
                  </a:lnTo>
                  <a:lnTo>
                    <a:pt x="888317" y="126887"/>
                  </a:lnTo>
                  <a:lnTo>
                    <a:pt x="851805" y="98703"/>
                  </a:lnTo>
                  <a:lnTo>
                    <a:pt x="812912" y="73660"/>
                  </a:lnTo>
                  <a:lnTo>
                    <a:pt x="771830" y="51946"/>
                  </a:lnTo>
                  <a:lnTo>
                    <a:pt x="728750" y="33753"/>
                  </a:lnTo>
                  <a:lnTo>
                    <a:pt x="683861" y="19272"/>
                  </a:lnTo>
                  <a:lnTo>
                    <a:pt x="637356" y="8692"/>
                  </a:lnTo>
                  <a:lnTo>
                    <a:pt x="589424" y="2204"/>
                  </a:lnTo>
                  <a:lnTo>
                    <a:pt x="540257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833264" y="4484333"/>
            <a:ext cx="171005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68 653,0</a:t>
            </a:r>
            <a:endParaRPr sz="2800" b="1" dirty="0">
              <a:latin typeface="Microsoft Sans Serif"/>
              <a:cs typeface="Microsoft Sans Serif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579801" y="1863544"/>
            <a:ext cx="2882265" cy="2908300"/>
            <a:chOff x="1598675" y="1853183"/>
            <a:chExt cx="2882265" cy="2908300"/>
          </a:xfrm>
        </p:grpSpPr>
        <p:pic>
          <p:nvPicPr>
            <p:cNvPr id="52" name="object 52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8675" y="1853183"/>
              <a:ext cx="2881883" cy="290779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691639" y="1946147"/>
              <a:ext cx="2700655" cy="2726690"/>
            </a:xfrm>
            <a:custGeom>
              <a:avLst/>
              <a:gdLst/>
              <a:ahLst/>
              <a:cxnLst/>
              <a:rect l="l" t="t" r="r" b="b"/>
              <a:pathLst>
                <a:path w="2700654" h="2726690">
                  <a:moveTo>
                    <a:pt x="1350264" y="0"/>
                  </a:moveTo>
                  <a:lnTo>
                    <a:pt x="1301833" y="860"/>
                  </a:lnTo>
                  <a:lnTo>
                    <a:pt x="1253832" y="3422"/>
                  </a:lnTo>
                  <a:lnTo>
                    <a:pt x="1206288" y="7658"/>
                  </a:lnTo>
                  <a:lnTo>
                    <a:pt x="1159230" y="13538"/>
                  </a:lnTo>
                  <a:lnTo>
                    <a:pt x="1112687" y="21032"/>
                  </a:lnTo>
                  <a:lnTo>
                    <a:pt x="1066687" y="30114"/>
                  </a:lnTo>
                  <a:lnTo>
                    <a:pt x="1021259" y="40753"/>
                  </a:lnTo>
                  <a:lnTo>
                    <a:pt x="976431" y="52921"/>
                  </a:lnTo>
                  <a:lnTo>
                    <a:pt x="932232" y="66589"/>
                  </a:lnTo>
                  <a:lnTo>
                    <a:pt x="888691" y="81728"/>
                  </a:lnTo>
                  <a:lnTo>
                    <a:pt x="845835" y="98309"/>
                  </a:lnTo>
                  <a:lnTo>
                    <a:pt x="803695" y="116304"/>
                  </a:lnTo>
                  <a:lnTo>
                    <a:pt x="762297" y="135684"/>
                  </a:lnTo>
                  <a:lnTo>
                    <a:pt x="721671" y="156419"/>
                  </a:lnTo>
                  <a:lnTo>
                    <a:pt x="681846" y="178481"/>
                  </a:lnTo>
                  <a:lnTo>
                    <a:pt x="642849" y="201841"/>
                  </a:lnTo>
                  <a:lnTo>
                    <a:pt x="604710" y="226471"/>
                  </a:lnTo>
                  <a:lnTo>
                    <a:pt x="567456" y="252341"/>
                  </a:lnTo>
                  <a:lnTo>
                    <a:pt x="531117" y="279422"/>
                  </a:lnTo>
                  <a:lnTo>
                    <a:pt x="495721" y="307687"/>
                  </a:lnTo>
                  <a:lnTo>
                    <a:pt x="461297" y="337105"/>
                  </a:lnTo>
                  <a:lnTo>
                    <a:pt x="427873" y="367648"/>
                  </a:lnTo>
                  <a:lnTo>
                    <a:pt x="395478" y="399288"/>
                  </a:lnTo>
                  <a:lnTo>
                    <a:pt x="364139" y="431994"/>
                  </a:lnTo>
                  <a:lnTo>
                    <a:pt x="333887" y="465740"/>
                  </a:lnTo>
                  <a:lnTo>
                    <a:pt x="304749" y="500495"/>
                  </a:lnTo>
                  <a:lnTo>
                    <a:pt x="276755" y="536231"/>
                  </a:lnTo>
                  <a:lnTo>
                    <a:pt x="249931" y="572919"/>
                  </a:lnTo>
                  <a:lnTo>
                    <a:pt x="224308" y="610530"/>
                  </a:lnTo>
                  <a:lnTo>
                    <a:pt x="199913" y="649035"/>
                  </a:lnTo>
                  <a:lnTo>
                    <a:pt x="176776" y="688406"/>
                  </a:lnTo>
                  <a:lnTo>
                    <a:pt x="154924" y="728614"/>
                  </a:lnTo>
                  <a:lnTo>
                    <a:pt x="134387" y="769629"/>
                  </a:lnTo>
                  <a:lnTo>
                    <a:pt x="115193" y="811423"/>
                  </a:lnTo>
                  <a:lnTo>
                    <a:pt x="97370" y="853968"/>
                  </a:lnTo>
                  <a:lnTo>
                    <a:pt x="80947" y="897234"/>
                  </a:lnTo>
                  <a:lnTo>
                    <a:pt x="65952" y="941192"/>
                  </a:lnTo>
                  <a:lnTo>
                    <a:pt x="52415" y="985814"/>
                  </a:lnTo>
                  <a:lnTo>
                    <a:pt x="40363" y="1031070"/>
                  </a:lnTo>
                  <a:lnTo>
                    <a:pt x="29826" y="1076933"/>
                  </a:lnTo>
                  <a:lnTo>
                    <a:pt x="20831" y="1123372"/>
                  </a:lnTo>
                  <a:lnTo>
                    <a:pt x="13408" y="1170360"/>
                  </a:lnTo>
                  <a:lnTo>
                    <a:pt x="7585" y="1217868"/>
                  </a:lnTo>
                  <a:lnTo>
                    <a:pt x="3390" y="1265865"/>
                  </a:lnTo>
                  <a:lnTo>
                    <a:pt x="852" y="1314325"/>
                  </a:lnTo>
                  <a:lnTo>
                    <a:pt x="0" y="1363217"/>
                  </a:lnTo>
                  <a:lnTo>
                    <a:pt x="852" y="1412110"/>
                  </a:lnTo>
                  <a:lnTo>
                    <a:pt x="3390" y="1460570"/>
                  </a:lnTo>
                  <a:lnTo>
                    <a:pt x="7585" y="1508567"/>
                  </a:lnTo>
                  <a:lnTo>
                    <a:pt x="13408" y="1556075"/>
                  </a:lnTo>
                  <a:lnTo>
                    <a:pt x="20831" y="1603063"/>
                  </a:lnTo>
                  <a:lnTo>
                    <a:pt x="29826" y="1649502"/>
                  </a:lnTo>
                  <a:lnTo>
                    <a:pt x="40363" y="1695365"/>
                  </a:lnTo>
                  <a:lnTo>
                    <a:pt x="52415" y="1740621"/>
                  </a:lnTo>
                  <a:lnTo>
                    <a:pt x="65952" y="1785243"/>
                  </a:lnTo>
                  <a:lnTo>
                    <a:pt x="80947" y="1829201"/>
                  </a:lnTo>
                  <a:lnTo>
                    <a:pt x="97370" y="1872467"/>
                  </a:lnTo>
                  <a:lnTo>
                    <a:pt x="115193" y="1915012"/>
                  </a:lnTo>
                  <a:lnTo>
                    <a:pt x="134387" y="1956806"/>
                  </a:lnTo>
                  <a:lnTo>
                    <a:pt x="154924" y="1997821"/>
                  </a:lnTo>
                  <a:lnTo>
                    <a:pt x="176776" y="2038029"/>
                  </a:lnTo>
                  <a:lnTo>
                    <a:pt x="199913" y="2077400"/>
                  </a:lnTo>
                  <a:lnTo>
                    <a:pt x="224308" y="2115905"/>
                  </a:lnTo>
                  <a:lnTo>
                    <a:pt x="249931" y="2153516"/>
                  </a:lnTo>
                  <a:lnTo>
                    <a:pt x="276755" y="2190204"/>
                  </a:lnTo>
                  <a:lnTo>
                    <a:pt x="304749" y="2225940"/>
                  </a:lnTo>
                  <a:lnTo>
                    <a:pt x="333887" y="2260695"/>
                  </a:lnTo>
                  <a:lnTo>
                    <a:pt x="364139" y="2294441"/>
                  </a:lnTo>
                  <a:lnTo>
                    <a:pt x="395477" y="2327148"/>
                  </a:lnTo>
                  <a:lnTo>
                    <a:pt x="427873" y="2358787"/>
                  </a:lnTo>
                  <a:lnTo>
                    <a:pt x="461297" y="2389330"/>
                  </a:lnTo>
                  <a:lnTo>
                    <a:pt x="495721" y="2418748"/>
                  </a:lnTo>
                  <a:lnTo>
                    <a:pt x="531117" y="2447013"/>
                  </a:lnTo>
                  <a:lnTo>
                    <a:pt x="567456" y="2474094"/>
                  </a:lnTo>
                  <a:lnTo>
                    <a:pt x="604710" y="2499964"/>
                  </a:lnTo>
                  <a:lnTo>
                    <a:pt x="642849" y="2524594"/>
                  </a:lnTo>
                  <a:lnTo>
                    <a:pt x="681846" y="2547954"/>
                  </a:lnTo>
                  <a:lnTo>
                    <a:pt x="721671" y="2570016"/>
                  </a:lnTo>
                  <a:lnTo>
                    <a:pt x="762297" y="2590751"/>
                  </a:lnTo>
                  <a:lnTo>
                    <a:pt x="803695" y="2610131"/>
                  </a:lnTo>
                  <a:lnTo>
                    <a:pt x="845835" y="2628126"/>
                  </a:lnTo>
                  <a:lnTo>
                    <a:pt x="888691" y="2644707"/>
                  </a:lnTo>
                  <a:lnTo>
                    <a:pt x="932232" y="2659846"/>
                  </a:lnTo>
                  <a:lnTo>
                    <a:pt x="976431" y="2673514"/>
                  </a:lnTo>
                  <a:lnTo>
                    <a:pt x="1021259" y="2685682"/>
                  </a:lnTo>
                  <a:lnTo>
                    <a:pt x="1066687" y="2696321"/>
                  </a:lnTo>
                  <a:lnTo>
                    <a:pt x="1112687" y="2705403"/>
                  </a:lnTo>
                  <a:lnTo>
                    <a:pt x="1159230" y="2712897"/>
                  </a:lnTo>
                  <a:lnTo>
                    <a:pt x="1206288" y="2718777"/>
                  </a:lnTo>
                  <a:lnTo>
                    <a:pt x="1253832" y="2723013"/>
                  </a:lnTo>
                  <a:lnTo>
                    <a:pt x="1301833" y="2725575"/>
                  </a:lnTo>
                  <a:lnTo>
                    <a:pt x="1350264" y="2726435"/>
                  </a:lnTo>
                  <a:lnTo>
                    <a:pt x="1398694" y="2725575"/>
                  </a:lnTo>
                  <a:lnTo>
                    <a:pt x="1446695" y="2723013"/>
                  </a:lnTo>
                  <a:lnTo>
                    <a:pt x="1494239" y="2718777"/>
                  </a:lnTo>
                  <a:lnTo>
                    <a:pt x="1541297" y="2712897"/>
                  </a:lnTo>
                  <a:lnTo>
                    <a:pt x="1587840" y="2705403"/>
                  </a:lnTo>
                  <a:lnTo>
                    <a:pt x="1633840" y="2696321"/>
                  </a:lnTo>
                  <a:lnTo>
                    <a:pt x="1679268" y="2685682"/>
                  </a:lnTo>
                  <a:lnTo>
                    <a:pt x="1724096" y="2673514"/>
                  </a:lnTo>
                  <a:lnTo>
                    <a:pt x="1768295" y="2659846"/>
                  </a:lnTo>
                  <a:lnTo>
                    <a:pt x="1811836" y="2644707"/>
                  </a:lnTo>
                  <a:lnTo>
                    <a:pt x="1854692" y="2628126"/>
                  </a:lnTo>
                  <a:lnTo>
                    <a:pt x="1896832" y="2610131"/>
                  </a:lnTo>
                  <a:lnTo>
                    <a:pt x="1938230" y="2590751"/>
                  </a:lnTo>
                  <a:lnTo>
                    <a:pt x="1978856" y="2570016"/>
                  </a:lnTo>
                  <a:lnTo>
                    <a:pt x="2018681" y="2547954"/>
                  </a:lnTo>
                  <a:lnTo>
                    <a:pt x="2057678" y="2524594"/>
                  </a:lnTo>
                  <a:lnTo>
                    <a:pt x="2095817" y="2499964"/>
                  </a:lnTo>
                  <a:lnTo>
                    <a:pt x="2133071" y="2474094"/>
                  </a:lnTo>
                  <a:lnTo>
                    <a:pt x="2169410" y="2447013"/>
                  </a:lnTo>
                  <a:lnTo>
                    <a:pt x="2204806" y="2418748"/>
                  </a:lnTo>
                  <a:lnTo>
                    <a:pt x="2239230" y="2389330"/>
                  </a:lnTo>
                  <a:lnTo>
                    <a:pt x="2272654" y="2358787"/>
                  </a:lnTo>
                  <a:lnTo>
                    <a:pt x="2305050" y="2327147"/>
                  </a:lnTo>
                  <a:lnTo>
                    <a:pt x="2336388" y="2294441"/>
                  </a:lnTo>
                  <a:lnTo>
                    <a:pt x="2366640" y="2260695"/>
                  </a:lnTo>
                  <a:lnTo>
                    <a:pt x="2395778" y="2225940"/>
                  </a:lnTo>
                  <a:lnTo>
                    <a:pt x="2423772" y="2190204"/>
                  </a:lnTo>
                  <a:lnTo>
                    <a:pt x="2450596" y="2153516"/>
                  </a:lnTo>
                  <a:lnTo>
                    <a:pt x="2476219" y="2115905"/>
                  </a:lnTo>
                  <a:lnTo>
                    <a:pt x="2500614" y="2077400"/>
                  </a:lnTo>
                  <a:lnTo>
                    <a:pt x="2523751" y="2038029"/>
                  </a:lnTo>
                  <a:lnTo>
                    <a:pt x="2545603" y="1997821"/>
                  </a:lnTo>
                  <a:lnTo>
                    <a:pt x="2566140" y="1956806"/>
                  </a:lnTo>
                  <a:lnTo>
                    <a:pt x="2585334" y="1915012"/>
                  </a:lnTo>
                  <a:lnTo>
                    <a:pt x="2603157" y="1872467"/>
                  </a:lnTo>
                  <a:lnTo>
                    <a:pt x="2619580" y="1829201"/>
                  </a:lnTo>
                  <a:lnTo>
                    <a:pt x="2634575" y="1785243"/>
                  </a:lnTo>
                  <a:lnTo>
                    <a:pt x="2648112" y="1740621"/>
                  </a:lnTo>
                  <a:lnTo>
                    <a:pt x="2660164" y="1695365"/>
                  </a:lnTo>
                  <a:lnTo>
                    <a:pt x="2670701" y="1649502"/>
                  </a:lnTo>
                  <a:lnTo>
                    <a:pt x="2679696" y="1603063"/>
                  </a:lnTo>
                  <a:lnTo>
                    <a:pt x="2687119" y="1556075"/>
                  </a:lnTo>
                  <a:lnTo>
                    <a:pt x="2692942" y="1508567"/>
                  </a:lnTo>
                  <a:lnTo>
                    <a:pt x="2697137" y="1460570"/>
                  </a:lnTo>
                  <a:lnTo>
                    <a:pt x="2699675" y="1412110"/>
                  </a:lnTo>
                  <a:lnTo>
                    <a:pt x="2700528" y="1363217"/>
                  </a:lnTo>
                  <a:lnTo>
                    <a:pt x="2699675" y="1314325"/>
                  </a:lnTo>
                  <a:lnTo>
                    <a:pt x="2697137" y="1265865"/>
                  </a:lnTo>
                  <a:lnTo>
                    <a:pt x="2692942" y="1217868"/>
                  </a:lnTo>
                  <a:lnTo>
                    <a:pt x="2687119" y="1170360"/>
                  </a:lnTo>
                  <a:lnTo>
                    <a:pt x="2679696" y="1123372"/>
                  </a:lnTo>
                  <a:lnTo>
                    <a:pt x="2670701" y="1076933"/>
                  </a:lnTo>
                  <a:lnTo>
                    <a:pt x="2660164" y="1031070"/>
                  </a:lnTo>
                  <a:lnTo>
                    <a:pt x="2648112" y="985814"/>
                  </a:lnTo>
                  <a:lnTo>
                    <a:pt x="2634575" y="941192"/>
                  </a:lnTo>
                  <a:lnTo>
                    <a:pt x="2619580" y="897234"/>
                  </a:lnTo>
                  <a:lnTo>
                    <a:pt x="2603157" y="853968"/>
                  </a:lnTo>
                  <a:lnTo>
                    <a:pt x="2585334" y="811423"/>
                  </a:lnTo>
                  <a:lnTo>
                    <a:pt x="2566140" y="769629"/>
                  </a:lnTo>
                  <a:lnTo>
                    <a:pt x="2545603" y="728614"/>
                  </a:lnTo>
                  <a:lnTo>
                    <a:pt x="2523751" y="688406"/>
                  </a:lnTo>
                  <a:lnTo>
                    <a:pt x="2500614" y="649035"/>
                  </a:lnTo>
                  <a:lnTo>
                    <a:pt x="2476219" y="610530"/>
                  </a:lnTo>
                  <a:lnTo>
                    <a:pt x="2450596" y="572919"/>
                  </a:lnTo>
                  <a:lnTo>
                    <a:pt x="2423772" y="536231"/>
                  </a:lnTo>
                  <a:lnTo>
                    <a:pt x="2395778" y="500495"/>
                  </a:lnTo>
                  <a:lnTo>
                    <a:pt x="2366640" y="465740"/>
                  </a:lnTo>
                  <a:lnTo>
                    <a:pt x="2336388" y="431994"/>
                  </a:lnTo>
                  <a:lnTo>
                    <a:pt x="2305049" y="399288"/>
                  </a:lnTo>
                  <a:lnTo>
                    <a:pt x="2272654" y="367648"/>
                  </a:lnTo>
                  <a:lnTo>
                    <a:pt x="2239230" y="337105"/>
                  </a:lnTo>
                  <a:lnTo>
                    <a:pt x="2204806" y="307687"/>
                  </a:lnTo>
                  <a:lnTo>
                    <a:pt x="2169410" y="279422"/>
                  </a:lnTo>
                  <a:lnTo>
                    <a:pt x="2133071" y="252341"/>
                  </a:lnTo>
                  <a:lnTo>
                    <a:pt x="2095817" y="226471"/>
                  </a:lnTo>
                  <a:lnTo>
                    <a:pt x="2057678" y="201841"/>
                  </a:lnTo>
                  <a:lnTo>
                    <a:pt x="2018681" y="178481"/>
                  </a:lnTo>
                  <a:lnTo>
                    <a:pt x="1978856" y="156419"/>
                  </a:lnTo>
                  <a:lnTo>
                    <a:pt x="1938230" y="135684"/>
                  </a:lnTo>
                  <a:lnTo>
                    <a:pt x="1896832" y="116304"/>
                  </a:lnTo>
                  <a:lnTo>
                    <a:pt x="1854692" y="98309"/>
                  </a:lnTo>
                  <a:lnTo>
                    <a:pt x="1811836" y="81728"/>
                  </a:lnTo>
                  <a:lnTo>
                    <a:pt x="1768295" y="66589"/>
                  </a:lnTo>
                  <a:lnTo>
                    <a:pt x="1724096" y="52921"/>
                  </a:lnTo>
                  <a:lnTo>
                    <a:pt x="1679268" y="40753"/>
                  </a:lnTo>
                  <a:lnTo>
                    <a:pt x="1633840" y="30114"/>
                  </a:lnTo>
                  <a:lnTo>
                    <a:pt x="1587840" y="21032"/>
                  </a:lnTo>
                  <a:lnTo>
                    <a:pt x="1541297" y="13538"/>
                  </a:lnTo>
                  <a:lnTo>
                    <a:pt x="1494239" y="7658"/>
                  </a:lnTo>
                  <a:lnTo>
                    <a:pt x="1446695" y="3422"/>
                  </a:lnTo>
                  <a:lnTo>
                    <a:pt x="1398694" y="860"/>
                  </a:lnTo>
                  <a:lnTo>
                    <a:pt x="1350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186432" y="2377262"/>
            <a:ext cx="1710055" cy="15907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spc="-25" dirty="0">
                <a:latin typeface="Microsoft Sans Serif"/>
                <a:cs typeface="Microsoft Sans Serif"/>
              </a:rPr>
              <a:t>Содержание и обеспечение деятельности </a:t>
            </a:r>
            <a:r>
              <a:rPr sz="1600" spc="-20" dirty="0">
                <a:latin typeface="Microsoft Sans Serif"/>
                <a:cs typeface="Microsoft Sans Serif"/>
              </a:rPr>
              <a:t>учреждений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культуры</a:t>
            </a:r>
            <a:endParaRPr sz="1600" dirty="0">
              <a:latin typeface="Microsoft Sans Serif"/>
              <a:cs typeface="Microsoft Sans Serif"/>
            </a:endParaRPr>
          </a:p>
          <a:p>
            <a:pPr marL="55880" algn="ctr">
              <a:lnSpc>
                <a:spcPts val="2865"/>
              </a:lnSpc>
            </a:pPr>
            <a:r>
              <a:rPr sz="1600" spc="-40" dirty="0">
                <a:latin typeface="Microsoft Sans Serif"/>
                <a:cs typeface="Microsoft Sans Serif"/>
              </a:rPr>
              <a:t>за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202</a:t>
            </a:r>
            <a:r>
              <a:rPr lang="ru-RU" sz="2400" spc="-5" dirty="0">
                <a:latin typeface="Microsoft Sans Serif"/>
                <a:cs typeface="Microsoft Sans Serif"/>
              </a:rPr>
              <a:t>3</a:t>
            </a:r>
            <a:r>
              <a:rPr sz="2400" spc="-160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г</a:t>
            </a:r>
            <a:r>
              <a:rPr sz="1600" spc="-45" dirty="0">
                <a:latin typeface="Microsoft Sans Serif"/>
                <a:cs typeface="Microsoft Sans Serif"/>
              </a:rPr>
              <a:t>о</a:t>
            </a:r>
            <a:r>
              <a:rPr sz="1600" spc="-5" dirty="0">
                <a:latin typeface="Microsoft Sans Serif"/>
                <a:cs typeface="Microsoft Sans Serif"/>
              </a:rPr>
              <a:t>д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id="{D827E993-79C0-40A3-9245-27CC58A5BD14}"/>
              </a:ext>
            </a:extLst>
          </p:cNvPr>
          <p:cNvSpPr txBox="1"/>
          <p:nvPr/>
        </p:nvSpPr>
        <p:spPr>
          <a:xfrm>
            <a:off x="351840" y="395478"/>
            <a:ext cx="56092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>
                <a:latin typeface="Arial"/>
                <a:cs typeface="Arial"/>
              </a:rPr>
              <a:t>Сохранение и развитие культуры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</a:t>
            </a:r>
            <a:r>
              <a:rPr lang="ru-RU" sz="1800" b="1" dirty="0">
                <a:latin typeface="Arial"/>
                <a:cs typeface="Arial"/>
              </a:rPr>
              <a:t>тыс.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рублей)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54B2E45-1139-49BD-923F-20AFDE1A2BC2}"/>
              </a:ext>
            </a:extLst>
          </p:cNvPr>
          <p:cNvSpPr txBox="1"/>
          <p:nvPr/>
        </p:nvSpPr>
        <p:spPr>
          <a:xfrm>
            <a:off x="5551374" y="2351095"/>
            <a:ext cx="37519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Муниципальное казенное учреждение культуры «Межпоселенческий культурный центр администрации Черемховского районного муниципального образования»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47379A6-0E74-4239-964D-D83F183B670A}"/>
              </a:ext>
            </a:extLst>
          </p:cNvPr>
          <p:cNvSpPr txBox="1"/>
          <p:nvPr/>
        </p:nvSpPr>
        <p:spPr>
          <a:xfrm>
            <a:off x="5811865" y="3921217"/>
            <a:ext cx="3406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МКУ ДО «Детская школа искусств</a:t>
            </a:r>
          </a:p>
          <a:p>
            <a:pPr algn="ctr"/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поселка Михайловка»</a:t>
            </a:r>
          </a:p>
        </p:txBody>
      </p:sp>
      <p:sp>
        <p:nvSpPr>
          <p:cNvPr id="57" name="object 40">
            <a:extLst>
              <a:ext uri="{FF2B5EF4-FFF2-40B4-BE49-F238E27FC236}">
                <a16:creationId xmlns:a16="http://schemas.microsoft.com/office/drawing/2014/main" id="{5CFE95E2-3C0F-4D1A-B977-C54E8485B652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34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785300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3541479-9AB0-4568-A19E-97699ECC4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938305"/>
              </p:ext>
            </p:extLst>
          </p:nvPr>
        </p:nvGraphicFramePr>
        <p:xfrm>
          <a:off x="488504" y="1586044"/>
          <a:ext cx="9069913" cy="465126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28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7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5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 изм.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Достигнутое значение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Уровень удовлетворенности населения Черемховского района качеством предоставления услуг в сфере культуры.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населения Черемховского района, принимающего участие в культурных мероприятиях, от общего числа жителей Черемховского района.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Размер средней   заработной   платы   работников муниципальных учреждений культуры.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51071,20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296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1 «Укрепление единого культурного пространства на территории Черемховского районного муниципального образования»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посещений музея.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тыс. чел.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музейных предметов, представленных (во всех формах) зрителю, в общем количестве музейных предметов основного фонда.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наименований библиографических записей (изданий), внесенных в сводный электронный каталог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59 354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пользователей библиотек Черемховского 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тыс. чел.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библиотек, подключенных к сети интернет, от общего числа библиотек ЧР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0FC77CA-4D24-41A5-97B4-6215546E492E}"/>
              </a:ext>
            </a:extLst>
          </p:cNvPr>
          <p:cNvSpPr txBox="1">
            <a:spLocks/>
          </p:cNvSpPr>
          <p:nvPr/>
        </p:nvSpPr>
        <p:spPr>
          <a:xfrm>
            <a:off x="416496" y="404664"/>
            <a:ext cx="7473176" cy="8957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/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Достигнутые значения показателей результативности муниципальной программы «Сохранение и развитие культуры в Черемховском районном муниципальном образовании»</a:t>
            </a:r>
          </a:p>
        </p:txBody>
      </p:sp>
      <p:sp>
        <p:nvSpPr>
          <p:cNvPr id="4" name="object 40">
            <a:extLst>
              <a:ext uri="{FF2B5EF4-FFF2-40B4-BE49-F238E27FC236}">
                <a16:creationId xmlns:a16="http://schemas.microsoft.com/office/drawing/2014/main" id="{1E29F0C4-70A3-4665-A9A2-E05AF933F7D0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35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397721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04F524A-3C21-4783-A784-197DFE49A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25141"/>
              </p:ext>
            </p:extLst>
          </p:nvPr>
        </p:nvGraphicFramePr>
        <p:xfrm>
          <a:off x="488504" y="1628800"/>
          <a:ext cx="9001001" cy="424847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5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2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2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 изм.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Достигнутое значение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участников культурно-массовых мероприятий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тыс.чел.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287,16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детей в возрасте от 6 до 17 лет (включительно) обучающихся в МКУ ДО «Детская школа искусств посёлка Михайловка», от общего количества детей в возрасте от 6 до 17 лет, проживающих в Михайловском муниципальном образовании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13,24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детей, привлекаемых к участию в творческих мероприятиях регионального, всероссийского и международного значений от общего числа учащихся в ДШИ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0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муниципальных учреждений культуры, здания которых находятся в аварийном состоянии или требующих капитального ремонта, в общем количестве муниципальных учреждений культуры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расходов на сферу культуры в общем объеме средств районного бюджета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09BB920-4469-45F6-ABF7-09FD1E5604C1}"/>
              </a:ext>
            </a:extLst>
          </p:cNvPr>
          <p:cNvSpPr txBox="1">
            <a:spLocks/>
          </p:cNvSpPr>
          <p:nvPr/>
        </p:nvSpPr>
        <p:spPr>
          <a:xfrm>
            <a:off x="416496" y="404664"/>
            <a:ext cx="7473176" cy="8957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/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Достигнутые значения показателей результативности муниципальной программы «Сохранение и развитие культуры в Черемховском районном муниципальном образовании»</a:t>
            </a:r>
          </a:p>
        </p:txBody>
      </p:sp>
      <p:sp>
        <p:nvSpPr>
          <p:cNvPr id="6" name="object 40">
            <a:extLst>
              <a:ext uri="{FF2B5EF4-FFF2-40B4-BE49-F238E27FC236}">
                <a16:creationId xmlns:a16="http://schemas.microsoft.com/office/drawing/2014/main" id="{D5CCF168-1BC6-4760-B71B-D0185983EDA0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36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552378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863" y="326062"/>
            <a:ext cx="6780674" cy="564418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Жилищно – коммунальный комплекс и развитие инфраструктуры 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тыс.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6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рублей)</a:t>
            </a:r>
            <a:endParaRPr dirty="0">
              <a:solidFill>
                <a:prstClr val="black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19864" y="1900704"/>
            <a:ext cx="6306224" cy="579931"/>
          </a:xfrm>
          <a:custGeom>
            <a:avLst/>
            <a:gdLst/>
            <a:ahLst/>
            <a:cxnLst/>
            <a:rect l="l" t="t" r="r" b="b"/>
            <a:pathLst>
              <a:path w="4079875" h="340360">
                <a:moveTo>
                  <a:pt x="4023105" y="0"/>
                </a:moveTo>
                <a:lnTo>
                  <a:pt x="56641" y="0"/>
                </a:lnTo>
                <a:lnTo>
                  <a:pt x="34611" y="4456"/>
                </a:lnTo>
                <a:lnTo>
                  <a:pt x="16605" y="16605"/>
                </a:lnTo>
                <a:lnTo>
                  <a:pt x="4456" y="34611"/>
                </a:lnTo>
                <a:lnTo>
                  <a:pt x="0" y="56641"/>
                </a:lnTo>
                <a:lnTo>
                  <a:pt x="0" y="283210"/>
                </a:lnTo>
                <a:lnTo>
                  <a:pt x="4456" y="305240"/>
                </a:lnTo>
                <a:lnTo>
                  <a:pt x="16605" y="323246"/>
                </a:lnTo>
                <a:lnTo>
                  <a:pt x="34611" y="335395"/>
                </a:lnTo>
                <a:lnTo>
                  <a:pt x="56641" y="339851"/>
                </a:lnTo>
                <a:lnTo>
                  <a:pt x="4023105" y="339851"/>
                </a:lnTo>
                <a:lnTo>
                  <a:pt x="4045136" y="335395"/>
                </a:lnTo>
                <a:lnTo>
                  <a:pt x="4063142" y="323246"/>
                </a:lnTo>
                <a:lnTo>
                  <a:pt x="4075291" y="305240"/>
                </a:lnTo>
                <a:lnTo>
                  <a:pt x="4079748" y="283210"/>
                </a:lnTo>
                <a:lnTo>
                  <a:pt x="4079748" y="56641"/>
                </a:lnTo>
                <a:lnTo>
                  <a:pt x="4075291" y="34611"/>
                </a:lnTo>
                <a:lnTo>
                  <a:pt x="4063142" y="16605"/>
                </a:lnTo>
                <a:lnTo>
                  <a:pt x="4045136" y="4456"/>
                </a:lnTo>
                <a:lnTo>
                  <a:pt x="4023105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 anchor="ctr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49322" y="1169345"/>
            <a:ext cx="2453181" cy="564418"/>
          </a:xfrm>
          <a:custGeom>
            <a:avLst/>
            <a:gdLst/>
            <a:ahLst/>
            <a:cxnLst/>
            <a:rect l="l" t="t" r="r" b="b"/>
            <a:pathLst>
              <a:path w="2847340" h="562610">
                <a:moveTo>
                  <a:pt x="2565654" y="0"/>
                </a:moveTo>
                <a:lnTo>
                  <a:pt x="0" y="0"/>
                </a:lnTo>
                <a:lnTo>
                  <a:pt x="0" y="562356"/>
                </a:lnTo>
                <a:lnTo>
                  <a:pt x="2565654" y="562356"/>
                </a:lnTo>
                <a:lnTo>
                  <a:pt x="2846832" y="281178"/>
                </a:lnTo>
                <a:lnTo>
                  <a:pt x="2565654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8114" y="1212051"/>
            <a:ext cx="2453181" cy="441828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marR="4128" indent="107315" algn="ctr" defTabSz="742950"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Общий 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объем </a:t>
            </a:r>
            <a:r>
              <a:rPr sz="1400" spc="-8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расходов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</a:t>
            </a:r>
            <a:r>
              <a:rPr sz="1400" spc="-8" dirty="0">
                <a:solidFill>
                  <a:srgbClr val="FFFFFF"/>
                </a:solidFill>
                <a:latin typeface="Microsoft Sans Serif"/>
                <a:cs typeface="Microsoft Sans Serif"/>
              </a:rPr>
              <a:t> реализацию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программы: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27155" y="1166564"/>
            <a:ext cx="2183599" cy="549106"/>
          </a:xfrm>
          <a:custGeom>
            <a:avLst/>
            <a:gdLst/>
            <a:ahLst/>
            <a:cxnLst/>
            <a:rect l="l" t="t" r="r" b="b"/>
            <a:pathLst>
              <a:path w="2342515" h="562610">
                <a:moveTo>
                  <a:pt x="2061209" y="0"/>
                </a:moveTo>
                <a:lnTo>
                  <a:pt x="0" y="0"/>
                </a:lnTo>
                <a:lnTo>
                  <a:pt x="281178" y="281178"/>
                </a:lnTo>
                <a:lnTo>
                  <a:pt x="0" y="562356"/>
                </a:lnTo>
                <a:lnTo>
                  <a:pt x="2061209" y="562356"/>
                </a:lnTo>
                <a:lnTo>
                  <a:pt x="2342388" y="281178"/>
                </a:lnTo>
                <a:lnTo>
                  <a:pt x="2061209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05696" y="1213791"/>
            <a:ext cx="1046075" cy="454652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sz="140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endParaRPr lang="ru-RU" sz="1400" spc="-28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0319" algn="ctr" defTabSz="742950"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23 557,6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854964" y="1166565"/>
            <a:ext cx="2453181" cy="549106"/>
          </a:xfrm>
          <a:custGeom>
            <a:avLst/>
            <a:gdLst/>
            <a:ahLst/>
            <a:cxnLst/>
            <a:rect l="l" t="t" r="r" b="b"/>
            <a:pathLst>
              <a:path w="2342515" h="542925">
                <a:moveTo>
                  <a:pt x="2071116" y="0"/>
                </a:moveTo>
                <a:lnTo>
                  <a:pt x="0" y="0"/>
                </a:lnTo>
                <a:lnTo>
                  <a:pt x="271272" y="271272"/>
                </a:lnTo>
                <a:lnTo>
                  <a:pt x="0" y="542543"/>
                </a:lnTo>
                <a:lnTo>
                  <a:pt x="2071116" y="542543"/>
                </a:lnTo>
                <a:lnTo>
                  <a:pt x="2342388" y="271272"/>
                </a:lnTo>
                <a:lnTo>
                  <a:pt x="2071116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71340" y="1218209"/>
            <a:ext cx="981313" cy="454652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sz="140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ru-RU" sz="1400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0319" algn="ctr" defTabSz="742950">
              <a:spcBef>
                <a:spcPts val="85"/>
              </a:spcBef>
            </a:pP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30 484,6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113240" y="1131558"/>
            <a:ext cx="2262995" cy="602036"/>
          </a:xfrm>
          <a:custGeom>
            <a:avLst/>
            <a:gdLst/>
            <a:ahLst/>
            <a:cxnLst/>
            <a:rect l="l" t="t" r="r" b="b"/>
            <a:pathLst>
              <a:path w="2270759" h="562610">
                <a:moveTo>
                  <a:pt x="1989582" y="0"/>
                </a:moveTo>
                <a:lnTo>
                  <a:pt x="0" y="0"/>
                </a:lnTo>
                <a:lnTo>
                  <a:pt x="281177" y="281177"/>
                </a:lnTo>
                <a:lnTo>
                  <a:pt x="0" y="562355"/>
                </a:lnTo>
                <a:lnTo>
                  <a:pt x="1989582" y="562355"/>
                </a:lnTo>
                <a:lnTo>
                  <a:pt x="2270760" y="281177"/>
                </a:lnTo>
                <a:lnTo>
                  <a:pt x="1989582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789382" y="1262303"/>
            <a:ext cx="983127" cy="441828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sz="140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94 137,6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55333" y="4185362"/>
            <a:ext cx="354544" cy="23554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defTabSz="742950">
              <a:spcBef>
                <a:spcPts val="81"/>
              </a:spcBef>
            </a:pPr>
            <a:r>
              <a:rPr lang="ru-RU" sz="1463" dirty="0">
                <a:solidFill>
                  <a:prstClr val="white"/>
                </a:solidFill>
                <a:latin typeface="Microsoft Sans Serif"/>
                <a:cs typeface="Microsoft Sans Serif"/>
              </a:rPr>
              <a:t>1</a:t>
            </a:r>
            <a:endParaRPr sz="1463" dirty="0">
              <a:solidFill>
                <a:prstClr val="white"/>
              </a:solidFill>
              <a:latin typeface="Microsoft Sans Serif"/>
              <a:cs typeface="Microsoft Sans Serif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184852" y="3123876"/>
            <a:ext cx="248460" cy="23554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defTabSz="742950">
              <a:spcBef>
                <a:spcPts val="81"/>
              </a:spcBef>
            </a:pPr>
            <a:r>
              <a:rPr lang="ru-RU" sz="1463" dirty="0">
                <a:solidFill>
                  <a:prstClr val="white"/>
                </a:solidFill>
                <a:latin typeface="Microsoft Sans Serif"/>
                <a:cs typeface="Microsoft Sans Serif"/>
              </a:rPr>
              <a:t>1</a:t>
            </a:r>
            <a:endParaRPr sz="1463" dirty="0">
              <a:solidFill>
                <a:prstClr val="white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FEC816-AFCE-4C50-B87D-14DA05DDD8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1232" y="3212976"/>
            <a:ext cx="2479428" cy="21276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BF2067-C993-4DD1-9442-5AC6CF54C0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64" y="2798880"/>
            <a:ext cx="6306224" cy="3427296"/>
          </a:xfrm>
          <a:prstGeom prst="rect">
            <a:avLst/>
          </a:prstGeom>
        </p:spPr>
      </p:pic>
      <p:sp>
        <p:nvSpPr>
          <p:cNvPr id="17" name="object 40">
            <a:extLst>
              <a:ext uri="{FF2B5EF4-FFF2-40B4-BE49-F238E27FC236}">
                <a16:creationId xmlns:a16="http://schemas.microsoft.com/office/drawing/2014/main" id="{C309B92C-9B5D-45B3-A772-E00BCE83EEF4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37</a:t>
            </a:fld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8" name="object 34">
            <a:extLst>
              <a:ext uri="{FF2B5EF4-FFF2-40B4-BE49-F238E27FC236}">
                <a16:creationId xmlns:a16="http://schemas.microsoft.com/office/drawing/2014/main" id="{7AFE1793-121D-48C6-8C9C-7C64C60BD644}"/>
              </a:ext>
            </a:extLst>
          </p:cNvPr>
          <p:cNvSpPr txBox="1"/>
          <p:nvPr/>
        </p:nvSpPr>
        <p:spPr>
          <a:xfrm>
            <a:off x="1928664" y="2041858"/>
            <a:ext cx="3694338" cy="235618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lang="ru-RU" sz="146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Расходы по источникам финансирования</a:t>
            </a:r>
            <a:endParaRPr sz="146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211162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4873" y="1050574"/>
            <a:ext cx="9253855" cy="287899"/>
          </a:xfrm>
          <a:prstGeom prst="rect">
            <a:avLst/>
          </a:prstGeom>
          <a:solidFill>
            <a:srgbClr val="236997"/>
          </a:solidFill>
        </p:spPr>
        <p:txBody>
          <a:bodyPr vert="horz" wrap="square" lIns="0" tIns="41275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Расходы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реализацию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endParaRPr sz="1600" dirty="0">
              <a:latin typeface="Microsoft Sans Serif"/>
              <a:cs typeface="Microsoft Sans Serif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872127"/>
              </p:ext>
            </p:extLst>
          </p:nvPr>
        </p:nvGraphicFramePr>
        <p:xfrm>
          <a:off x="416051" y="1412777"/>
          <a:ext cx="9253854" cy="5166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8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87824">
                <a:tc gridSpan="3">
                  <a:txBody>
                    <a:bodyPr/>
                    <a:lstStyle/>
                    <a:p>
                      <a:pPr marL="90805">
                        <a:lnSpc>
                          <a:spcPts val="2100"/>
                        </a:lnSpc>
                        <a:tabLst>
                          <a:tab pos="1528445" algn="l"/>
                        </a:tabLst>
                      </a:pP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solidFill>
                      <a:srgbClr val="2369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indent="0" algn="just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b="1" dirty="0">
                          <a:latin typeface="Microsoft Sans Serif"/>
                          <a:cs typeface="Microsoft Sans Serif"/>
                        </a:rPr>
                        <a:t>Подпрограмма 1. "Устойчивое развитие сельских территорий Черемховского районного муниципального образования" исполнена в сумме 75 941,3 тыс. руб.:</a:t>
                      </a:r>
                    </a:p>
                    <a:p>
                      <a:pPr marL="90805" indent="0" algn="just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проведение районного трудового соревнования (конкурса) в сфере агропромышленного комплекса, направленного на выявление лучших работающих в сельскохозяйственном производстве трудовых коллективов, передовых работников агропромышленного комплекса и поощрение их за высокие результаты труда 87,1 тыс. руб.;</a:t>
                      </a:r>
                    </a:p>
                    <a:p>
                      <a:pPr marL="90805" indent="0" algn="just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проведение конкурса «Лучший проект территориального общественного самоуправления на территории Черемховского районного муниципального образования» в сумме 229,9 тыс. руб.;</a:t>
                      </a:r>
                    </a:p>
                    <a:p>
                      <a:pPr marL="90805" indent="0" algn="just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технологическое присоединение к сетям инженерной инфраструктуры нежилого здания для МКУ ДО ДШИ                    п. Михайловка в сумме 76,8 тыс. руб.;</a:t>
                      </a:r>
                    </a:p>
                    <a:p>
                      <a:pPr marL="90805" indent="0" algn="just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капитальный ремонт нежилого здания для МКУ ДО ДШИ п. Михайловка в сумме 12 356,7 тыс. руб.;</a:t>
                      </a:r>
                    </a:p>
                    <a:p>
                      <a:pPr marL="90805" indent="0" algn="just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строительство клуба в с. Новостройка в сумме 63 190,8 тыс. руб.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B w="12700" cap="flat" cmpd="sng" algn="ctr">
                      <a:solidFill>
                        <a:srgbClr val="ACB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0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3699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3619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36997"/>
                    </a:solidFill>
                  </a:tcPr>
                </a:tc>
                <a:tc>
                  <a:txBody>
                    <a:bodyPr/>
                    <a:lstStyle/>
                    <a:p>
                      <a:pPr marL="90805" indent="0" algn="just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b="1" dirty="0">
                          <a:latin typeface="Microsoft Sans Serif"/>
                          <a:cs typeface="Microsoft Sans Serif"/>
                        </a:rPr>
                        <a:t>Подпрограмма 2. "Охрана окружающей среды на территории Черемховского районного муниципального образования" исполнена в сумме 3 462,6 тыс. руб.:</a:t>
                      </a:r>
                    </a:p>
                    <a:p>
                      <a:pPr marL="90805" indent="0" algn="just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осуществление отдельных областных государственных полномочий по организации деятельности по обращению с собаками и кошками без владельцев 1 876,8 тыс. руб.;</a:t>
                      </a:r>
                    </a:p>
                    <a:p>
                      <a:pPr marL="90805" indent="0" algn="just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за счет средств местного бюджета по решению суда выплачена компенсация морального вреда физическому лицу при исполнении полномочий в сфере обращения с животными без владельцев в сумме 5,0 тыс. руб.;</a:t>
                      </a:r>
                    </a:p>
                    <a:p>
                      <a:pPr marL="90805" indent="0" algn="just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ликвидация несанкционированных свалок в с. Новостройка 1 580,8 тыс. руб.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T w="12700" cap="flat" cmpd="sng" algn="ctr">
                      <a:solidFill>
                        <a:srgbClr val="ACB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B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493617"/>
                  </a:ext>
                </a:extLst>
              </a:tr>
              <a:tr h="402722">
                <a:tc rowSpan="2"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4064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369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0805" indent="0" algn="just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b="1" dirty="0">
                          <a:latin typeface="Microsoft Sans Serif"/>
                          <a:cs typeface="Microsoft Sans Serif"/>
                        </a:rPr>
                        <a:t>Подпрограмма 3. «Энергосбережение и повышение энергетической эффективности на территории Черемховского районного муниципального образования»</a:t>
                      </a: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000" b="1" dirty="0">
                          <a:latin typeface="Microsoft Sans Serif"/>
                          <a:cs typeface="Microsoft Sans Serif"/>
                        </a:rPr>
                        <a:t>исполнена на сумму  449,2 тыс. руб.:</a:t>
                      </a:r>
                    </a:p>
                    <a:p>
                      <a:pPr marL="90805" indent="0" algn="just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b="1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осуществлены мероприятий в сфере образования и культуры в области энергосбережения (поверка, замена приборов учета тепла, воды). </a:t>
                      </a:r>
                    </a:p>
                    <a:p>
                      <a:pPr marL="90805" indent="0" algn="just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T w="12700" cap="flat" cmpd="sng" algn="ctr">
                      <a:solidFill>
                        <a:srgbClr val="ACB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B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78266"/>
                  </a:ext>
                </a:extLst>
              </a:tr>
              <a:tr h="855540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4064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3699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805" indent="0" algn="just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b="1" dirty="0">
                          <a:latin typeface="Microsoft Sans Serif"/>
                          <a:cs typeface="Microsoft Sans Serif"/>
                        </a:rPr>
                        <a:t>Подпрограмма 4. "Обеспечение реализации муниципальной программы и прочие мероприятия в области жилищно-коммунального хозяйства"  исполнена на сумму 14 284,6 тыс. руб.:</a:t>
                      </a:r>
                    </a:p>
                    <a:p>
                      <a:pPr marL="90805" indent="0" algn="just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b="1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расходы на содержание и обеспечение деятельности Управления жилищно-коммунального хозяйства, транспорта, связи и экологии АЧРМО в сумме 9 696,7 тыс. руб., а также на обеспечение деятельности казенного учреждения Проектсметсервис в сумме 4 587,9 тыс. руб.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T w="12700" cap="flat" cmpd="sng" algn="ctr">
                      <a:solidFill>
                        <a:srgbClr val="ACB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62825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9333230" y="6398573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Microsoft Sans Serif"/>
                <a:ea typeface="+mn-ea"/>
                <a:cs typeface="Microsoft Sans Serif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ru-RU" spc="-5" smtClean="0"/>
              <a:pPr marL="38100">
                <a:lnSpc>
                  <a:spcPts val="1425"/>
                </a:lnSpc>
              </a:pPr>
              <a:t>38</a:t>
            </a:fld>
            <a:endParaRPr spc="-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F64E5939-E421-4411-8400-43B11E75EF1F}"/>
              </a:ext>
            </a:extLst>
          </p:cNvPr>
          <p:cNvSpPr txBox="1"/>
          <p:nvPr/>
        </p:nvSpPr>
        <p:spPr>
          <a:xfrm>
            <a:off x="519863" y="326062"/>
            <a:ext cx="6780674" cy="564418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Жилищно – коммунальный комплекс и развитие инфраструктуры 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тыс.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6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рублей)</a:t>
            </a:r>
            <a:endParaRPr dirty="0">
              <a:solidFill>
                <a:prstClr val="black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E362BBF-B62F-4DCA-9588-ABDE2A6D2E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639279"/>
              </p:ext>
            </p:extLst>
          </p:nvPr>
        </p:nvGraphicFramePr>
        <p:xfrm>
          <a:off x="236095" y="1524379"/>
          <a:ext cx="2365896" cy="3209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9604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C01CC-E301-4153-A0C9-B0F2687E2292}"/>
              </a:ext>
            </a:extLst>
          </p:cNvPr>
          <p:cNvSpPr txBox="1">
            <a:spLocks/>
          </p:cNvSpPr>
          <p:nvPr/>
        </p:nvSpPr>
        <p:spPr>
          <a:xfrm>
            <a:off x="344488" y="249468"/>
            <a:ext cx="8352928" cy="11225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/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Достигнутые значения показателей результативности муниципальной программы «Жилищно-коммунальный комплекс и развитие инфраструктуры в Черемховском районном муниципальном образовании»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5FCB8B6-7D59-4546-8AB7-395FF1B6E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687344"/>
              </p:ext>
            </p:extLst>
          </p:nvPr>
        </p:nvGraphicFramePr>
        <p:xfrm>
          <a:off x="427679" y="1628800"/>
          <a:ext cx="9205842" cy="46124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13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2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34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 изм.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Достигнутое значение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Удельные расходы бюджета ЧРМО на осуществление мероприятий в области энергосбережения и повышения энергетической эффективности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тыс. руб. /ед.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Эффективность предоставления муниципальных услуг, оказываемых специалистами УЖКХ АЧРМО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Уровень результативности работы по внесению изменений в СТП Черемховского 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90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1 «Устойчивое развитие сельских территорий Черемховского районного муниципального образования»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участников трудового соревнования (конкурса) в сфере агропромышленного комплекса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населения, вовлеченного в деятельность территориального общественного самоуправления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90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2 «Охрана окружающей среды на территории Черемховского районного муниципального образования»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3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ликвидированных мест несанкционированного размещения отходов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3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Уровень выполнения заявок на отлов безнадзорных животных на территориях поселений Черемховского 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0">
            <a:extLst>
              <a:ext uri="{FF2B5EF4-FFF2-40B4-BE49-F238E27FC236}">
                <a16:creationId xmlns:a16="http://schemas.microsoft.com/office/drawing/2014/main" id="{74657879-479F-4814-B7FF-C34729BB4ECF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39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91650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481" y="361420"/>
            <a:ext cx="347140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Основные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понятия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и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термины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3483" y="938783"/>
            <a:ext cx="4358640" cy="320040"/>
          </a:xfrm>
          <a:custGeom>
            <a:avLst/>
            <a:gdLst/>
            <a:ahLst/>
            <a:cxnLst/>
            <a:rect l="l" t="t" r="r" b="b"/>
            <a:pathLst>
              <a:path w="4358640" h="320040">
                <a:moveTo>
                  <a:pt x="4305300" y="0"/>
                </a:moveTo>
                <a:lnTo>
                  <a:pt x="53339" y="0"/>
                </a:lnTo>
                <a:lnTo>
                  <a:pt x="32575" y="4191"/>
                </a:lnTo>
                <a:lnTo>
                  <a:pt x="15620" y="15621"/>
                </a:lnTo>
                <a:lnTo>
                  <a:pt x="4190" y="32575"/>
                </a:lnTo>
                <a:lnTo>
                  <a:pt x="0" y="53339"/>
                </a:lnTo>
                <a:lnTo>
                  <a:pt x="0" y="266700"/>
                </a:lnTo>
                <a:lnTo>
                  <a:pt x="4190" y="287464"/>
                </a:lnTo>
                <a:lnTo>
                  <a:pt x="15620" y="304419"/>
                </a:lnTo>
                <a:lnTo>
                  <a:pt x="32575" y="315849"/>
                </a:lnTo>
                <a:lnTo>
                  <a:pt x="53339" y="320039"/>
                </a:lnTo>
                <a:lnTo>
                  <a:pt x="4305300" y="320039"/>
                </a:lnTo>
                <a:lnTo>
                  <a:pt x="4326064" y="315848"/>
                </a:lnTo>
                <a:lnTo>
                  <a:pt x="4343019" y="304418"/>
                </a:lnTo>
                <a:lnTo>
                  <a:pt x="4354449" y="287464"/>
                </a:lnTo>
                <a:lnTo>
                  <a:pt x="4358640" y="266700"/>
                </a:lnTo>
                <a:lnTo>
                  <a:pt x="4358640" y="53339"/>
                </a:lnTo>
                <a:lnTo>
                  <a:pt x="4354448" y="32575"/>
                </a:lnTo>
                <a:lnTo>
                  <a:pt x="4343019" y="15620"/>
                </a:lnTo>
                <a:lnTo>
                  <a:pt x="4326064" y="4190"/>
                </a:lnTo>
                <a:lnTo>
                  <a:pt x="4305300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3484" y="2042159"/>
            <a:ext cx="4373880" cy="347980"/>
          </a:xfrm>
          <a:custGeom>
            <a:avLst/>
            <a:gdLst/>
            <a:ahLst/>
            <a:cxnLst/>
            <a:rect l="l" t="t" r="r" b="b"/>
            <a:pathLst>
              <a:path w="4373880" h="347980">
                <a:moveTo>
                  <a:pt x="4373880" y="60452"/>
                </a:moveTo>
                <a:lnTo>
                  <a:pt x="4369371" y="38100"/>
                </a:lnTo>
                <a:lnTo>
                  <a:pt x="4357078" y="19850"/>
                </a:lnTo>
                <a:lnTo>
                  <a:pt x="4338828" y="7556"/>
                </a:lnTo>
                <a:lnTo>
                  <a:pt x="4316476" y="3048"/>
                </a:lnTo>
                <a:lnTo>
                  <a:pt x="4316336" y="3048"/>
                </a:lnTo>
                <a:lnTo>
                  <a:pt x="4301236" y="0"/>
                </a:lnTo>
                <a:lnTo>
                  <a:pt x="57404" y="0"/>
                </a:lnTo>
                <a:lnTo>
                  <a:pt x="35052" y="4508"/>
                </a:lnTo>
                <a:lnTo>
                  <a:pt x="16814" y="16802"/>
                </a:lnTo>
                <a:lnTo>
                  <a:pt x="4508" y="35052"/>
                </a:lnTo>
                <a:lnTo>
                  <a:pt x="0" y="57404"/>
                </a:lnTo>
                <a:lnTo>
                  <a:pt x="0" y="287020"/>
                </a:lnTo>
                <a:lnTo>
                  <a:pt x="4508" y="309384"/>
                </a:lnTo>
                <a:lnTo>
                  <a:pt x="16814" y="327634"/>
                </a:lnTo>
                <a:lnTo>
                  <a:pt x="35052" y="339928"/>
                </a:lnTo>
                <a:lnTo>
                  <a:pt x="57404" y="344424"/>
                </a:lnTo>
                <a:lnTo>
                  <a:pt x="72644" y="347472"/>
                </a:lnTo>
                <a:lnTo>
                  <a:pt x="4316476" y="347472"/>
                </a:lnTo>
                <a:lnTo>
                  <a:pt x="4338828" y="342976"/>
                </a:lnTo>
                <a:lnTo>
                  <a:pt x="4357078" y="330682"/>
                </a:lnTo>
                <a:lnTo>
                  <a:pt x="4369371" y="312432"/>
                </a:lnTo>
                <a:lnTo>
                  <a:pt x="4373880" y="290068"/>
                </a:lnTo>
                <a:lnTo>
                  <a:pt x="4373880" y="60452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43484" y="3171443"/>
            <a:ext cx="4383405" cy="356870"/>
          </a:xfrm>
          <a:custGeom>
            <a:avLst/>
            <a:gdLst/>
            <a:ahLst/>
            <a:cxnLst/>
            <a:rect l="l" t="t" r="r" b="b"/>
            <a:pathLst>
              <a:path w="4383405" h="356870">
                <a:moveTo>
                  <a:pt x="4383024" y="60706"/>
                </a:moveTo>
                <a:lnTo>
                  <a:pt x="4378363" y="37693"/>
                </a:lnTo>
                <a:lnTo>
                  <a:pt x="4365663" y="18884"/>
                </a:lnTo>
                <a:lnTo>
                  <a:pt x="4346854" y="6184"/>
                </a:lnTo>
                <a:lnTo>
                  <a:pt x="4323842" y="1524"/>
                </a:lnTo>
                <a:lnTo>
                  <a:pt x="4316120" y="1524"/>
                </a:lnTo>
                <a:lnTo>
                  <a:pt x="4308602" y="0"/>
                </a:lnTo>
                <a:lnTo>
                  <a:pt x="59182" y="0"/>
                </a:lnTo>
                <a:lnTo>
                  <a:pt x="36131" y="4660"/>
                </a:lnTo>
                <a:lnTo>
                  <a:pt x="17322" y="17360"/>
                </a:lnTo>
                <a:lnTo>
                  <a:pt x="4648" y="36169"/>
                </a:lnTo>
                <a:lnTo>
                  <a:pt x="0" y="59182"/>
                </a:lnTo>
                <a:lnTo>
                  <a:pt x="0" y="295910"/>
                </a:lnTo>
                <a:lnTo>
                  <a:pt x="4648" y="318935"/>
                </a:lnTo>
                <a:lnTo>
                  <a:pt x="17322" y="337743"/>
                </a:lnTo>
                <a:lnTo>
                  <a:pt x="36131" y="350443"/>
                </a:lnTo>
                <a:lnTo>
                  <a:pt x="59182" y="355092"/>
                </a:lnTo>
                <a:lnTo>
                  <a:pt x="66852" y="355092"/>
                </a:lnTo>
                <a:lnTo>
                  <a:pt x="74422" y="356616"/>
                </a:lnTo>
                <a:lnTo>
                  <a:pt x="4323842" y="356616"/>
                </a:lnTo>
                <a:lnTo>
                  <a:pt x="4346854" y="351967"/>
                </a:lnTo>
                <a:lnTo>
                  <a:pt x="4365663" y="339267"/>
                </a:lnTo>
                <a:lnTo>
                  <a:pt x="4378363" y="320459"/>
                </a:lnTo>
                <a:lnTo>
                  <a:pt x="4383024" y="297434"/>
                </a:lnTo>
                <a:lnTo>
                  <a:pt x="4383024" y="60706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437133" y="3934714"/>
            <a:ext cx="4397375" cy="358775"/>
            <a:chOff x="437133" y="3934714"/>
            <a:chExt cx="4397375" cy="358775"/>
          </a:xfrm>
        </p:grpSpPr>
        <p:sp>
          <p:nvSpPr>
            <p:cNvPr id="7" name="object 7"/>
            <p:cNvSpPr/>
            <p:nvPr/>
          </p:nvSpPr>
          <p:spPr>
            <a:xfrm>
              <a:off x="443483" y="3941064"/>
              <a:ext cx="4369435" cy="344805"/>
            </a:xfrm>
            <a:custGeom>
              <a:avLst/>
              <a:gdLst/>
              <a:ahLst/>
              <a:cxnLst/>
              <a:rect l="l" t="t" r="r" b="b"/>
              <a:pathLst>
                <a:path w="4369435" h="344804">
                  <a:moveTo>
                    <a:pt x="4311904" y="0"/>
                  </a:moveTo>
                  <a:lnTo>
                    <a:pt x="57403" y="0"/>
                  </a:lnTo>
                  <a:lnTo>
                    <a:pt x="35061" y="4504"/>
                  </a:lnTo>
                  <a:lnTo>
                    <a:pt x="16814" y="16795"/>
                  </a:lnTo>
                  <a:lnTo>
                    <a:pt x="4511" y="35040"/>
                  </a:lnTo>
                  <a:lnTo>
                    <a:pt x="0" y="57404"/>
                  </a:lnTo>
                  <a:lnTo>
                    <a:pt x="0" y="287019"/>
                  </a:lnTo>
                  <a:lnTo>
                    <a:pt x="4511" y="309383"/>
                  </a:lnTo>
                  <a:lnTo>
                    <a:pt x="16814" y="327628"/>
                  </a:lnTo>
                  <a:lnTo>
                    <a:pt x="35061" y="339919"/>
                  </a:lnTo>
                  <a:lnTo>
                    <a:pt x="57403" y="344424"/>
                  </a:lnTo>
                  <a:lnTo>
                    <a:pt x="4311904" y="344424"/>
                  </a:lnTo>
                  <a:lnTo>
                    <a:pt x="4334267" y="339919"/>
                  </a:lnTo>
                  <a:lnTo>
                    <a:pt x="4352512" y="327628"/>
                  </a:lnTo>
                  <a:lnTo>
                    <a:pt x="4364803" y="309383"/>
                  </a:lnTo>
                  <a:lnTo>
                    <a:pt x="4369308" y="287019"/>
                  </a:lnTo>
                  <a:lnTo>
                    <a:pt x="4369308" y="57404"/>
                  </a:lnTo>
                  <a:lnTo>
                    <a:pt x="4364803" y="35040"/>
                  </a:lnTo>
                  <a:lnTo>
                    <a:pt x="4352512" y="16795"/>
                  </a:lnTo>
                  <a:lnTo>
                    <a:pt x="4334267" y="4504"/>
                  </a:lnTo>
                  <a:lnTo>
                    <a:pt x="4311904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443483" y="3941064"/>
              <a:ext cx="4369435" cy="344805"/>
            </a:xfrm>
            <a:custGeom>
              <a:avLst/>
              <a:gdLst/>
              <a:ahLst/>
              <a:cxnLst/>
              <a:rect l="l" t="t" r="r" b="b"/>
              <a:pathLst>
                <a:path w="4369435" h="344804">
                  <a:moveTo>
                    <a:pt x="0" y="57404"/>
                  </a:moveTo>
                  <a:lnTo>
                    <a:pt x="4511" y="35040"/>
                  </a:lnTo>
                  <a:lnTo>
                    <a:pt x="16814" y="16795"/>
                  </a:lnTo>
                  <a:lnTo>
                    <a:pt x="35061" y="4504"/>
                  </a:lnTo>
                  <a:lnTo>
                    <a:pt x="57403" y="0"/>
                  </a:lnTo>
                  <a:lnTo>
                    <a:pt x="4311904" y="0"/>
                  </a:lnTo>
                  <a:lnTo>
                    <a:pt x="4334267" y="4504"/>
                  </a:lnTo>
                  <a:lnTo>
                    <a:pt x="4352512" y="16795"/>
                  </a:lnTo>
                  <a:lnTo>
                    <a:pt x="4364803" y="35040"/>
                  </a:lnTo>
                  <a:lnTo>
                    <a:pt x="4369308" y="57404"/>
                  </a:lnTo>
                  <a:lnTo>
                    <a:pt x="4369308" y="287019"/>
                  </a:lnTo>
                  <a:lnTo>
                    <a:pt x="4364803" y="309383"/>
                  </a:lnTo>
                  <a:lnTo>
                    <a:pt x="4352512" y="327628"/>
                  </a:lnTo>
                  <a:lnTo>
                    <a:pt x="4334267" y="339919"/>
                  </a:lnTo>
                  <a:lnTo>
                    <a:pt x="4311904" y="344424"/>
                  </a:lnTo>
                  <a:lnTo>
                    <a:pt x="57403" y="344424"/>
                  </a:lnTo>
                  <a:lnTo>
                    <a:pt x="35061" y="339919"/>
                  </a:lnTo>
                  <a:lnTo>
                    <a:pt x="16814" y="327628"/>
                  </a:lnTo>
                  <a:lnTo>
                    <a:pt x="4511" y="309383"/>
                  </a:lnTo>
                  <a:lnTo>
                    <a:pt x="0" y="287019"/>
                  </a:lnTo>
                  <a:lnTo>
                    <a:pt x="0" y="5740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458723" y="3942588"/>
              <a:ext cx="4369435" cy="344805"/>
            </a:xfrm>
            <a:custGeom>
              <a:avLst/>
              <a:gdLst/>
              <a:ahLst/>
              <a:cxnLst/>
              <a:rect l="l" t="t" r="r" b="b"/>
              <a:pathLst>
                <a:path w="4369435" h="344804">
                  <a:moveTo>
                    <a:pt x="4311904" y="0"/>
                  </a:moveTo>
                  <a:lnTo>
                    <a:pt x="57404" y="0"/>
                  </a:lnTo>
                  <a:lnTo>
                    <a:pt x="35061" y="4504"/>
                  </a:lnTo>
                  <a:lnTo>
                    <a:pt x="16814" y="16795"/>
                  </a:lnTo>
                  <a:lnTo>
                    <a:pt x="4511" y="35040"/>
                  </a:lnTo>
                  <a:lnTo>
                    <a:pt x="0" y="57404"/>
                  </a:lnTo>
                  <a:lnTo>
                    <a:pt x="0" y="287019"/>
                  </a:lnTo>
                  <a:lnTo>
                    <a:pt x="4511" y="309383"/>
                  </a:lnTo>
                  <a:lnTo>
                    <a:pt x="16814" y="327628"/>
                  </a:lnTo>
                  <a:lnTo>
                    <a:pt x="35061" y="339919"/>
                  </a:lnTo>
                  <a:lnTo>
                    <a:pt x="57404" y="344424"/>
                  </a:lnTo>
                  <a:lnTo>
                    <a:pt x="4311904" y="344424"/>
                  </a:lnTo>
                  <a:lnTo>
                    <a:pt x="4334267" y="339919"/>
                  </a:lnTo>
                  <a:lnTo>
                    <a:pt x="4352512" y="327628"/>
                  </a:lnTo>
                  <a:lnTo>
                    <a:pt x="4364803" y="309383"/>
                  </a:lnTo>
                  <a:lnTo>
                    <a:pt x="4369308" y="287019"/>
                  </a:lnTo>
                  <a:lnTo>
                    <a:pt x="4369308" y="57404"/>
                  </a:lnTo>
                  <a:lnTo>
                    <a:pt x="4364803" y="35040"/>
                  </a:lnTo>
                  <a:lnTo>
                    <a:pt x="4352512" y="16795"/>
                  </a:lnTo>
                  <a:lnTo>
                    <a:pt x="4334267" y="4504"/>
                  </a:lnTo>
                  <a:lnTo>
                    <a:pt x="4311904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723" y="3942588"/>
              <a:ext cx="4369435" cy="344805"/>
            </a:xfrm>
            <a:custGeom>
              <a:avLst/>
              <a:gdLst/>
              <a:ahLst/>
              <a:cxnLst/>
              <a:rect l="l" t="t" r="r" b="b"/>
              <a:pathLst>
                <a:path w="4369435" h="344804">
                  <a:moveTo>
                    <a:pt x="0" y="57404"/>
                  </a:moveTo>
                  <a:lnTo>
                    <a:pt x="4511" y="35040"/>
                  </a:lnTo>
                  <a:lnTo>
                    <a:pt x="16814" y="16795"/>
                  </a:lnTo>
                  <a:lnTo>
                    <a:pt x="35061" y="4504"/>
                  </a:lnTo>
                  <a:lnTo>
                    <a:pt x="57404" y="0"/>
                  </a:lnTo>
                  <a:lnTo>
                    <a:pt x="4311904" y="0"/>
                  </a:lnTo>
                  <a:lnTo>
                    <a:pt x="4334267" y="4504"/>
                  </a:lnTo>
                  <a:lnTo>
                    <a:pt x="4352512" y="16795"/>
                  </a:lnTo>
                  <a:lnTo>
                    <a:pt x="4364803" y="35040"/>
                  </a:lnTo>
                  <a:lnTo>
                    <a:pt x="4369308" y="57404"/>
                  </a:lnTo>
                  <a:lnTo>
                    <a:pt x="4369308" y="287019"/>
                  </a:lnTo>
                  <a:lnTo>
                    <a:pt x="4364803" y="309383"/>
                  </a:lnTo>
                  <a:lnTo>
                    <a:pt x="4352512" y="327628"/>
                  </a:lnTo>
                  <a:lnTo>
                    <a:pt x="4334267" y="339919"/>
                  </a:lnTo>
                  <a:lnTo>
                    <a:pt x="4311904" y="344424"/>
                  </a:lnTo>
                  <a:lnTo>
                    <a:pt x="57404" y="344424"/>
                  </a:lnTo>
                  <a:lnTo>
                    <a:pt x="35061" y="339919"/>
                  </a:lnTo>
                  <a:lnTo>
                    <a:pt x="16814" y="327628"/>
                  </a:lnTo>
                  <a:lnTo>
                    <a:pt x="4511" y="309383"/>
                  </a:lnTo>
                  <a:lnTo>
                    <a:pt x="0" y="287019"/>
                  </a:lnTo>
                  <a:lnTo>
                    <a:pt x="0" y="5740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/>
          <p:nvPr/>
        </p:nvSpPr>
        <p:spPr>
          <a:xfrm>
            <a:off x="443484" y="4700015"/>
            <a:ext cx="4396740" cy="346075"/>
          </a:xfrm>
          <a:custGeom>
            <a:avLst/>
            <a:gdLst/>
            <a:ahLst/>
            <a:cxnLst/>
            <a:rect l="l" t="t" r="r" b="b"/>
            <a:pathLst>
              <a:path w="4396740" h="346075">
                <a:moveTo>
                  <a:pt x="4396740" y="58928"/>
                </a:moveTo>
                <a:lnTo>
                  <a:pt x="4392231" y="36576"/>
                </a:lnTo>
                <a:lnTo>
                  <a:pt x="4379938" y="18326"/>
                </a:lnTo>
                <a:lnTo>
                  <a:pt x="4361688" y="6032"/>
                </a:lnTo>
                <a:lnTo>
                  <a:pt x="4339336" y="1524"/>
                </a:lnTo>
                <a:lnTo>
                  <a:pt x="4330116" y="1524"/>
                </a:lnTo>
                <a:lnTo>
                  <a:pt x="4322572" y="0"/>
                </a:lnTo>
                <a:lnTo>
                  <a:pt x="57404" y="0"/>
                </a:lnTo>
                <a:lnTo>
                  <a:pt x="35052" y="4508"/>
                </a:lnTo>
                <a:lnTo>
                  <a:pt x="16814" y="16802"/>
                </a:lnTo>
                <a:lnTo>
                  <a:pt x="4508" y="35052"/>
                </a:lnTo>
                <a:lnTo>
                  <a:pt x="0" y="57404"/>
                </a:lnTo>
                <a:lnTo>
                  <a:pt x="0" y="287020"/>
                </a:lnTo>
                <a:lnTo>
                  <a:pt x="4508" y="309384"/>
                </a:lnTo>
                <a:lnTo>
                  <a:pt x="16814" y="327634"/>
                </a:lnTo>
                <a:lnTo>
                  <a:pt x="35052" y="339928"/>
                </a:lnTo>
                <a:lnTo>
                  <a:pt x="57404" y="344424"/>
                </a:lnTo>
                <a:lnTo>
                  <a:pt x="65062" y="344424"/>
                </a:lnTo>
                <a:lnTo>
                  <a:pt x="72644" y="345948"/>
                </a:lnTo>
                <a:lnTo>
                  <a:pt x="4339336" y="345948"/>
                </a:lnTo>
                <a:lnTo>
                  <a:pt x="4361688" y="341452"/>
                </a:lnTo>
                <a:lnTo>
                  <a:pt x="4379938" y="329158"/>
                </a:lnTo>
                <a:lnTo>
                  <a:pt x="4392231" y="310908"/>
                </a:lnTo>
                <a:lnTo>
                  <a:pt x="4396740" y="288544"/>
                </a:lnTo>
                <a:lnTo>
                  <a:pt x="4396740" y="58928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43484" y="5458967"/>
            <a:ext cx="4396740" cy="346075"/>
          </a:xfrm>
          <a:custGeom>
            <a:avLst/>
            <a:gdLst/>
            <a:ahLst/>
            <a:cxnLst/>
            <a:rect l="l" t="t" r="r" b="b"/>
            <a:pathLst>
              <a:path w="4396740" h="346075">
                <a:moveTo>
                  <a:pt x="4396740" y="58928"/>
                </a:moveTo>
                <a:lnTo>
                  <a:pt x="4392231" y="36576"/>
                </a:lnTo>
                <a:lnTo>
                  <a:pt x="4379938" y="18326"/>
                </a:lnTo>
                <a:lnTo>
                  <a:pt x="4361688" y="6032"/>
                </a:lnTo>
                <a:lnTo>
                  <a:pt x="4339336" y="1524"/>
                </a:lnTo>
                <a:lnTo>
                  <a:pt x="4330382" y="1524"/>
                </a:lnTo>
                <a:lnTo>
                  <a:pt x="4322826" y="0"/>
                </a:lnTo>
                <a:lnTo>
                  <a:pt x="57150" y="0"/>
                </a:lnTo>
                <a:lnTo>
                  <a:pt x="34899" y="4483"/>
                </a:lnTo>
                <a:lnTo>
                  <a:pt x="16738" y="16725"/>
                </a:lnTo>
                <a:lnTo>
                  <a:pt x="4483" y="34886"/>
                </a:lnTo>
                <a:lnTo>
                  <a:pt x="0" y="57150"/>
                </a:lnTo>
                <a:lnTo>
                  <a:pt x="0" y="285750"/>
                </a:lnTo>
                <a:lnTo>
                  <a:pt x="4483" y="308000"/>
                </a:lnTo>
                <a:lnTo>
                  <a:pt x="16738" y="326161"/>
                </a:lnTo>
                <a:lnTo>
                  <a:pt x="34899" y="338416"/>
                </a:lnTo>
                <a:lnTo>
                  <a:pt x="57150" y="342900"/>
                </a:lnTo>
                <a:lnTo>
                  <a:pt x="57531" y="342900"/>
                </a:lnTo>
                <a:lnTo>
                  <a:pt x="72644" y="345948"/>
                </a:lnTo>
                <a:lnTo>
                  <a:pt x="4339336" y="345948"/>
                </a:lnTo>
                <a:lnTo>
                  <a:pt x="4361688" y="341439"/>
                </a:lnTo>
                <a:lnTo>
                  <a:pt x="4379938" y="329133"/>
                </a:lnTo>
                <a:lnTo>
                  <a:pt x="4392231" y="310896"/>
                </a:lnTo>
                <a:lnTo>
                  <a:pt x="4396740" y="288544"/>
                </a:lnTo>
                <a:lnTo>
                  <a:pt x="4396740" y="58928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473481" y="959866"/>
            <a:ext cx="4340225" cy="52238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8920" indent="-1727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49554" algn="l"/>
              </a:tabLst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Бюджет</a:t>
            </a:r>
            <a:endParaRPr sz="1600" dirty="0">
              <a:latin typeface="Arial"/>
              <a:cs typeface="Arial"/>
            </a:endParaRPr>
          </a:p>
          <a:p>
            <a:pPr marL="60960" marR="208279">
              <a:lnSpc>
                <a:spcPct val="100000"/>
              </a:lnSpc>
              <a:spcBef>
                <a:spcPts val="1205"/>
              </a:spcBef>
            </a:pPr>
            <a:r>
              <a:rPr sz="1200" spc="-5" dirty="0">
                <a:latin typeface="Microsoft Sans Serif"/>
                <a:cs typeface="Microsoft Sans Serif"/>
              </a:rPr>
              <a:t>форма </a:t>
            </a:r>
            <a:r>
              <a:rPr sz="1200" spc="-10" dirty="0">
                <a:latin typeface="Microsoft Sans Serif"/>
                <a:cs typeface="Microsoft Sans Serif"/>
              </a:rPr>
              <a:t>образования </a:t>
            </a:r>
            <a:r>
              <a:rPr sz="1200" spc="-5" dirty="0">
                <a:latin typeface="Microsoft Sans Serif"/>
                <a:cs typeface="Microsoft Sans Serif"/>
              </a:rPr>
              <a:t>и расходования </a:t>
            </a:r>
            <a:r>
              <a:rPr sz="1200" spc="-10" dirty="0">
                <a:latin typeface="Microsoft Sans Serif"/>
                <a:cs typeface="Microsoft Sans Serif"/>
              </a:rPr>
              <a:t>денежных </a:t>
            </a:r>
            <a:r>
              <a:rPr sz="1200" spc="-5" dirty="0">
                <a:latin typeface="Microsoft Sans Serif"/>
                <a:cs typeface="Microsoft Sans Serif"/>
              </a:rPr>
              <a:t>средств, 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предназначенных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для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финансового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обеспечения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задач</a:t>
            </a:r>
            <a:r>
              <a:rPr sz="1200" dirty="0">
                <a:latin typeface="Microsoft Sans Serif"/>
                <a:cs typeface="Microsoft Sans Serif"/>
              </a:rPr>
              <a:t> и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функций</a:t>
            </a:r>
            <a:r>
              <a:rPr sz="1200" spc="4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государства</a:t>
            </a:r>
            <a:r>
              <a:rPr sz="1200" spc="-5" dirty="0">
                <a:latin typeface="Microsoft Sans Serif"/>
                <a:cs typeface="Microsoft Sans Serif"/>
              </a:rPr>
              <a:t> и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местного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самоуправления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00" dirty="0">
              <a:latin typeface="Microsoft Sans Serif"/>
              <a:cs typeface="Microsoft Sans Serif"/>
            </a:endParaRPr>
          </a:p>
          <a:p>
            <a:pPr marL="266065" indent="-172720">
              <a:lnSpc>
                <a:spcPct val="100000"/>
              </a:lnSpc>
              <a:buFont typeface="Wingdings"/>
              <a:buChar char=""/>
              <a:tabLst>
                <a:tab pos="266700" algn="l"/>
              </a:tabLst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Бюджетная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система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РФ</a:t>
            </a:r>
            <a:endParaRPr sz="1600" dirty="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1290"/>
              </a:spcBef>
            </a:pPr>
            <a:r>
              <a:rPr sz="1200" spc="-10" dirty="0">
                <a:latin typeface="Microsoft Sans Serif"/>
                <a:cs typeface="Microsoft Sans Serif"/>
              </a:rPr>
              <a:t>совокупность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всех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бюджетов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45" dirty="0">
                <a:latin typeface="Microsoft Sans Serif"/>
                <a:cs typeface="Microsoft Sans Serif"/>
              </a:rPr>
              <a:t>РФ: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федерального</a:t>
            </a:r>
            <a:endParaRPr sz="1200" dirty="0">
              <a:latin typeface="Microsoft Sans Serif"/>
              <a:cs typeface="Microsoft Sans Serif"/>
            </a:endParaRPr>
          </a:p>
          <a:p>
            <a:pPr marL="60960">
              <a:lnSpc>
                <a:spcPct val="100000"/>
              </a:lnSpc>
            </a:pPr>
            <a:r>
              <a:rPr sz="1200" spc="-15" dirty="0">
                <a:latin typeface="Microsoft Sans Serif"/>
                <a:cs typeface="Microsoft Sans Serif"/>
              </a:rPr>
              <a:t>бюджета, бюджетов </a:t>
            </a:r>
            <a:r>
              <a:rPr sz="1200" spc="-10" dirty="0">
                <a:latin typeface="Microsoft Sans Serif"/>
                <a:cs typeface="Microsoft Sans Serif"/>
              </a:rPr>
              <a:t>субъектов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45" dirty="0">
                <a:latin typeface="Microsoft Sans Serif"/>
                <a:cs typeface="Microsoft Sans Serif"/>
              </a:rPr>
              <a:t>РФ,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местных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бюджетов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endParaRPr sz="1200" dirty="0">
              <a:latin typeface="Microsoft Sans Serif"/>
              <a:cs typeface="Microsoft Sans Serif"/>
            </a:endParaRPr>
          </a:p>
          <a:p>
            <a:pPr marL="60960">
              <a:lnSpc>
                <a:spcPct val="100000"/>
              </a:lnSpc>
            </a:pPr>
            <a:r>
              <a:rPr sz="1200" spc="-15" dirty="0">
                <a:latin typeface="Microsoft Sans Serif"/>
                <a:cs typeface="Microsoft Sans Serif"/>
              </a:rPr>
              <a:t>бюджетов </a:t>
            </a:r>
            <a:r>
              <a:rPr sz="1200" spc="-10" dirty="0">
                <a:latin typeface="Microsoft Sans Serif"/>
                <a:cs typeface="Microsoft Sans Serif"/>
              </a:rPr>
              <a:t>государственных </a:t>
            </a:r>
            <a:r>
              <a:rPr sz="1200" spc="-15" dirty="0">
                <a:latin typeface="Microsoft Sans Serif"/>
                <a:cs typeface="Microsoft Sans Serif"/>
              </a:rPr>
              <a:t>внебюджетных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фондов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Microsoft Sans Serif"/>
              <a:cs typeface="Microsoft Sans Serif"/>
            </a:endParaRPr>
          </a:p>
          <a:p>
            <a:pPr marL="266700" indent="-172720">
              <a:lnSpc>
                <a:spcPct val="100000"/>
              </a:lnSpc>
              <a:buFont typeface="Wingdings"/>
              <a:buChar char=""/>
              <a:tabLst>
                <a:tab pos="267335" algn="l"/>
              </a:tabLst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Доходы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1330"/>
              </a:spcBef>
            </a:pPr>
            <a:r>
              <a:rPr sz="1200" spc="-10" dirty="0">
                <a:latin typeface="Microsoft Sans Serif"/>
                <a:cs typeface="Microsoft Sans Serif"/>
              </a:rPr>
              <a:t>денежные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средства,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поступающие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бюджет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 dirty="0">
              <a:latin typeface="Microsoft Sans Serif"/>
              <a:cs typeface="Microsoft Sans Serif"/>
            </a:endParaRPr>
          </a:p>
          <a:p>
            <a:pPr marL="78105">
              <a:lnSpc>
                <a:spcPct val="100000"/>
              </a:lnSpc>
            </a:pPr>
            <a:r>
              <a:rPr sz="1600" spc="-615" dirty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r>
              <a:rPr sz="1600" spc="-300" dirty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r>
              <a:rPr lang="ru-RU" sz="1600" spc="-300" dirty="0">
                <a:solidFill>
                  <a:srgbClr val="FFFFFF"/>
                </a:solidFill>
                <a:latin typeface="Wingdings"/>
                <a:cs typeface="Wingdings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>
              <a:lnSpc>
                <a:spcPct val="100000"/>
              </a:lnSpc>
              <a:spcBef>
                <a:spcPts val="1285"/>
              </a:spcBef>
            </a:pPr>
            <a:r>
              <a:rPr sz="1200" spc="-10" dirty="0">
                <a:latin typeface="Microsoft Sans Serif"/>
                <a:cs typeface="Microsoft Sans Serif"/>
              </a:rPr>
              <a:t>денежные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средства,</a:t>
            </a:r>
            <a:r>
              <a:rPr sz="1200" spc="-10" dirty="0">
                <a:latin typeface="Microsoft Sans Serif"/>
                <a:cs typeface="Microsoft Sans Serif"/>
              </a:rPr>
              <a:t> выплачиваемые </a:t>
            </a:r>
            <a:r>
              <a:rPr sz="1200" spc="-30" dirty="0">
                <a:latin typeface="Microsoft Sans Serif"/>
                <a:cs typeface="Microsoft Sans Serif"/>
              </a:rPr>
              <a:t>из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бюджета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 dirty="0">
              <a:latin typeface="Microsoft Sans Serif"/>
              <a:cs typeface="Microsoft Sans Serif"/>
            </a:endParaRPr>
          </a:p>
          <a:p>
            <a:pPr marL="78105">
              <a:lnSpc>
                <a:spcPct val="100000"/>
              </a:lnSpc>
            </a:pPr>
            <a:r>
              <a:rPr sz="1600" spc="-615" dirty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r>
              <a:rPr lang="ru-RU" sz="1600" spc="-615" dirty="0">
                <a:solidFill>
                  <a:srgbClr val="FFFFFF"/>
                </a:solidFill>
                <a:latin typeface="Wingdings"/>
                <a:cs typeface="Wingdings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бюджета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">
              <a:lnSpc>
                <a:spcPct val="100000"/>
              </a:lnSpc>
              <a:spcBef>
                <a:spcPts val="1285"/>
              </a:spcBef>
            </a:pPr>
            <a:r>
              <a:rPr sz="1200" spc="-5" dirty="0">
                <a:latin typeface="Microsoft Sans Serif"/>
                <a:cs typeface="Microsoft Sans Serif"/>
              </a:rPr>
              <a:t>превышение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расходов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бюджета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над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его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доходами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 dirty="0">
              <a:latin typeface="Microsoft Sans Serif"/>
              <a:cs typeface="Microsoft Sans Serif"/>
            </a:endParaRPr>
          </a:p>
          <a:p>
            <a:pPr marL="7810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Arial"/>
                <a:cs typeface="Arial"/>
              </a:rPr>
              <a:t>Профицит бюджета</a:t>
            </a:r>
            <a:endParaRPr sz="1600" dirty="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1285"/>
              </a:spcBef>
            </a:pPr>
            <a:r>
              <a:rPr sz="1200" spc="-5" dirty="0">
                <a:latin typeface="Microsoft Sans Serif"/>
                <a:cs typeface="Microsoft Sans Serif"/>
              </a:rPr>
              <a:t>превышение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доходов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бюджета</a:t>
            </a:r>
            <a:r>
              <a:rPr sz="1200" spc="-5" dirty="0">
                <a:latin typeface="Microsoft Sans Serif"/>
                <a:cs typeface="Microsoft Sans Serif"/>
              </a:rPr>
              <a:t> над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его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расходами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56276" y="938783"/>
            <a:ext cx="4413885" cy="344805"/>
          </a:xfrm>
          <a:custGeom>
            <a:avLst/>
            <a:gdLst/>
            <a:ahLst/>
            <a:cxnLst/>
            <a:rect l="l" t="t" r="r" b="b"/>
            <a:pathLst>
              <a:path w="4413884" h="344805">
                <a:moveTo>
                  <a:pt x="4356100" y="0"/>
                </a:moveTo>
                <a:lnTo>
                  <a:pt x="57403" y="0"/>
                </a:lnTo>
                <a:lnTo>
                  <a:pt x="35040" y="4504"/>
                </a:lnTo>
                <a:lnTo>
                  <a:pt x="16795" y="16795"/>
                </a:lnTo>
                <a:lnTo>
                  <a:pt x="4504" y="35040"/>
                </a:lnTo>
                <a:lnTo>
                  <a:pt x="0" y="57403"/>
                </a:lnTo>
                <a:lnTo>
                  <a:pt x="0" y="287019"/>
                </a:lnTo>
                <a:lnTo>
                  <a:pt x="4504" y="309383"/>
                </a:lnTo>
                <a:lnTo>
                  <a:pt x="16795" y="327628"/>
                </a:lnTo>
                <a:lnTo>
                  <a:pt x="35040" y="339919"/>
                </a:lnTo>
                <a:lnTo>
                  <a:pt x="57403" y="344424"/>
                </a:lnTo>
                <a:lnTo>
                  <a:pt x="4356100" y="344424"/>
                </a:lnTo>
                <a:lnTo>
                  <a:pt x="4378463" y="339919"/>
                </a:lnTo>
                <a:lnTo>
                  <a:pt x="4396708" y="327628"/>
                </a:lnTo>
                <a:lnTo>
                  <a:pt x="4408999" y="309383"/>
                </a:lnTo>
                <a:lnTo>
                  <a:pt x="4413504" y="287019"/>
                </a:lnTo>
                <a:lnTo>
                  <a:pt x="4413504" y="57403"/>
                </a:lnTo>
                <a:lnTo>
                  <a:pt x="4408999" y="35040"/>
                </a:lnTo>
                <a:lnTo>
                  <a:pt x="4396708" y="16795"/>
                </a:lnTo>
                <a:lnTo>
                  <a:pt x="4378463" y="4504"/>
                </a:lnTo>
                <a:lnTo>
                  <a:pt x="4356100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256276" y="2217420"/>
            <a:ext cx="4413885" cy="342900"/>
          </a:xfrm>
          <a:custGeom>
            <a:avLst/>
            <a:gdLst/>
            <a:ahLst/>
            <a:cxnLst/>
            <a:rect l="l" t="t" r="r" b="b"/>
            <a:pathLst>
              <a:path w="4413884" h="342900">
                <a:moveTo>
                  <a:pt x="4356354" y="0"/>
                </a:moveTo>
                <a:lnTo>
                  <a:pt x="57150" y="0"/>
                </a:lnTo>
                <a:lnTo>
                  <a:pt x="34879" y="4482"/>
                </a:lnTo>
                <a:lnTo>
                  <a:pt x="16716" y="16716"/>
                </a:lnTo>
                <a:lnTo>
                  <a:pt x="4482" y="34879"/>
                </a:lnTo>
                <a:lnTo>
                  <a:pt x="0" y="57150"/>
                </a:lnTo>
                <a:lnTo>
                  <a:pt x="0" y="285750"/>
                </a:lnTo>
                <a:lnTo>
                  <a:pt x="4482" y="308020"/>
                </a:lnTo>
                <a:lnTo>
                  <a:pt x="16716" y="326183"/>
                </a:lnTo>
                <a:lnTo>
                  <a:pt x="34879" y="338417"/>
                </a:lnTo>
                <a:lnTo>
                  <a:pt x="57150" y="342900"/>
                </a:lnTo>
                <a:lnTo>
                  <a:pt x="4356354" y="342900"/>
                </a:lnTo>
                <a:lnTo>
                  <a:pt x="4378624" y="338417"/>
                </a:lnTo>
                <a:lnTo>
                  <a:pt x="4396787" y="326183"/>
                </a:lnTo>
                <a:lnTo>
                  <a:pt x="4409021" y="308020"/>
                </a:lnTo>
                <a:lnTo>
                  <a:pt x="4413504" y="285750"/>
                </a:lnTo>
                <a:lnTo>
                  <a:pt x="4413504" y="57150"/>
                </a:lnTo>
                <a:lnTo>
                  <a:pt x="4409021" y="34879"/>
                </a:lnTo>
                <a:lnTo>
                  <a:pt x="4396787" y="16716"/>
                </a:lnTo>
                <a:lnTo>
                  <a:pt x="4378624" y="4482"/>
                </a:lnTo>
                <a:lnTo>
                  <a:pt x="4356354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256276" y="3125723"/>
            <a:ext cx="4413885" cy="344805"/>
          </a:xfrm>
          <a:custGeom>
            <a:avLst/>
            <a:gdLst/>
            <a:ahLst/>
            <a:cxnLst/>
            <a:rect l="l" t="t" r="r" b="b"/>
            <a:pathLst>
              <a:path w="4413884" h="344804">
                <a:moveTo>
                  <a:pt x="4356100" y="0"/>
                </a:moveTo>
                <a:lnTo>
                  <a:pt x="57403" y="0"/>
                </a:lnTo>
                <a:lnTo>
                  <a:pt x="35040" y="4504"/>
                </a:lnTo>
                <a:lnTo>
                  <a:pt x="16795" y="16795"/>
                </a:lnTo>
                <a:lnTo>
                  <a:pt x="4504" y="35040"/>
                </a:lnTo>
                <a:lnTo>
                  <a:pt x="0" y="57403"/>
                </a:lnTo>
                <a:lnTo>
                  <a:pt x="0" y="287020"/>
                </a:lnTo>
                <a:lnTo>
                  <a:pt x="4504" y="309383"/>
                </a:lnTo>
                <a:lnTo>
                  <a:pt x="16795" y="327628"/>
                </a:lnTo>
                <a:lnTo>
                  <a:pt x="35040" y="339919"/>
                </a:lnTo>
                <a:lnTo>
                  <a:pt x="57403" y="344424"/>
                </a:lnTo>
                <a:lnTo>
                  <a:pt x="4356100" y="344424"/>
                </a:lnTo>
                <a:lnTo>
                  <a:pt x="4378463" y="339919"/>
                </a:lnTo>
                <a:lnTo>
                  <a:pt x="4396708" y="327628"/>
                </a:lnTo>
                <a:lnTo>
                  <a:pt x="4408999" y="309383"/>
                </a:lnTo>
                <a:lnTo>
                  <a:pt x="4413504" y="287020"/>
                </a:lnTo>
                <a:lnTo>
                  <a:pt x="4413504" y="57403"/>
                </a:lnTo>
                <a:lnTo>
                  <a:pt x="4408999" y="35040"/>
                </a:lnTo>
                <a:lnTo>
                  <a:pt x="4396708" y="16795"/>
                </a:lnTo>
                <a:lnTo>
                  <a:pt x="4378463" y="4504"/>
                </a:lnTo>
                <a:lnTo>
                  <a:pt x="4356100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241035" y="4588764"/>
            <a:ext cx="4429125" cy="344805"/>
          </a:xfrm>
          <a:custGeom>
            <a:avLst/>
            <a:gdLst/>
            <a:ahLst/>
            <a:cxnLst/>
            <a:rect l="l" t="t" r="r" b="b"/>
            <a:pathLst>
              <a:path w="4429125" h="344804">
                <a:moveTo>
                  <a:pt x="4371340" y="0"/>
                </a:moveTo>
                <a:lnTo>
                  <a:pt x="57403" y="0"/>
                </a:lnTo>
                <a:lnTo>
                  <a:pt x="35040" y="4504"/>
                </a:lnTo>
                <a:lnTo>
                  <a:pt x="16795" y="16795"/>
                </a:lnTo>
                <a:lnTo>
                  <a:pt x="4504" y="35040"/>
                </a:lnTo>
                <a:lnTo>
                  <a:pt x="0" y="57404"/>
                </a:lnTo>
                <a:lnTo>
                  <a:pt x="0" y="287019"/>
                </a:lnTo>
                <a:lnTo>
                  <a:pt x="4504" y="309383"/>
                </a:lnTo>
                <a:lnTo>
                  <a:pt x="16795" y="327628"/>
                </a:lnTo>
                <a:lnTo>
                  <a:pt x="35040" y="339919"/>
                </a:lnTo>
                <a:lnTo>
                  <a:pt x="57403" y="344424"/>
                </a:lnTo>
                <a:lnTo>
                  <a:pt x="4371340" y="344424"/>
                </a:lnTo>
                <a:lnTo>
                  <a:pt x="4393703" y="339919"/>
                </a:lnTo>
                <a:lnTo>
                  <a:pt x="4411948" y="327628"/>
                </a:lnTo>
                <a:lnTo>
                  <a:pt x="4424239" y="309383"/>
                </a:lnTo>
                <a:lnTo>
                  <a:pt x="4428744" y="287019"/>
                </a:lnTo>
                <a:lnTo>
                  <a:pt x="4428744" y="57404"/>
                </a:lnTo>
                <a:lnTo>
                  <a:pt x="4424239" y="35040"/>
                </a:lnTo>
                <a:lnTo>
                  <a:pt x="4411948" y="16795"/>
                </a:lnTo>
                <a:lnTo>
                  <a:pt x="4393703" y="4504"/>
                </a:lnTo>
                <a:lnTo>
                  <a:pt x="4371340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5336794" y="971804"/>
            <a:ext cx="4257675" cy="534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025" indent="-1727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00660" algn="l"/>
              </a:tabLst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Сбалансированность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  <a:p>
            <a:pPr marL="29209" marR="5080" algn="just">
              <a:lnSpc>
                <a:spcPct val="100000"/>
              </a:lnSpc>
              <a:spcBef>
                <a:spcPts val="1165"/>
              </a:spcBef>
            </a:pPr>
            <a:r>
              <a:rPr sz="1200" spc="-10" dirty="0">
                <a:latin typeface="Microsoft Sans Serif"/>
                <a:cs typeface="Microsoft Sans Serif"/>
              </a:rPr>
              <a:t>соответствие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(равновесие)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объема</a:t>
            </a:r>
            <a:r>
              <a:rPr sz="1200" spc="-15" dirty="0">
                <a:latin typeface="Microsoft Sans Serif"/>
                <a:cs typeface="Microsoft Sans Serif"/>
              </a:rPr>
              <a:t> предусмотренных 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бюджетом </a:t>
            </a:r>
            <a:r>
              <a:rPr sz="1200" spc="-10" dirty="0">
                <a:latin typeface="Microsoft Sans Serif"/>
                <a:cs typeface="Microsoft Sans Serif"/>
              </a:rPr>
              <a:t>расходов </a:t>
            </a:r>
            <a:r>
              <a:rPr sz="1200" spc="-15" dirty="0">
                <a:latin typeface="Microsoft Sans Serif"/>
                <a:cs typeface="Microsoft Sans Serif"/>
              </a:rPr>
              <a:t>суммарному объему доходов </a:t>
            </a:r>
            <a:r>
              <a:rPr sz="1200" spc="-20" dirty="0">
                <a:latin typeface="Microsoft Sans Serif"/>
                <a:cs typeface="Microsoft Sans Serif"/>
              </a:rPr>
              <a:t>бюджета 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поступлений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источников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финансирования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его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дефицита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3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050" dirty="0">
              <a:latin typeface="Microsoft Sans Serif"/>
              <a:cs typeface="Microsoft Sans Serif"/>
            </a:endParaRPr>
          </a:p>
          <a:p>
            <a:pPr marL="200025" indent="-1727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00660" algn="l"/>
              </a:tabLst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Межбюджетные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трансферты</a:t>
            </a:r>
            <a:endParaRPr sz="1600" dirty="0">
              <a:latin typeface="Arial"/>
              <a:cs typeface="Arial"/>
            </a:endParaRPr>
          </a:p>
          <a:p>
            <a:pPr marL="30480" marR="5080" algn="just">
              <a:lnSpc>
                <a:spcPct val="100000"/>
              </a:lnSpc>
              <a:spcBef>
                <a:spcPts val="1165"/>
              </a:spcBef>
            </a:pPr>
            <a:r>
              <a:rPr sz="1200" spc="-10" dirty="0">
                <a:latin typeface="Microsoft Sans Serif"/>
                <a:cs typeface="Microsoft Sans Serif"/>
              </a:rPr>
              <a:t>средства, </a:t>
            </a:r>
            <a:r>
              <a:rPr sz="1200" spc="-15" dirty="0">
                <a:latin typeface="Microsoft Sans Serif"/>
                <a:cs typeface="Microsoft Sans Serif"/>
              </a:rPr>
              <a:t>предоставляемые одним </a:t>
            </a:r>
            <a:r>
              <a:rPr sz="1200" spc="-25" dirty="0">
                <a:latin typeface="Microsoft Sans Serif"/>
                <a:cs typeface="Microsoft Sans Serif"/>
              </a:rPr>
              <a:t>бюджетом</a:t>
            </a:r>
            <a:r>
              <a:rPr sz="1200" spc="-20" dirty="0">
                <a:latin typeface="Microsoft Sans Serif"/>
                <a:cs typeface="Microsoft Sans Serif"/>
              </a:rPr>
              <a:t> бюджетной 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системы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другому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бюджету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бюджетной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системы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050" dirty="0">
              <a:latin typeface="Microsoft Sans Serif"/>
              <a:cs typeface="Microsoft Sans Serif"/>
            </a:endParaRPr>
          </a:p>
          <a:p>
            <a:pPr marL="200025" indent="-172720">
              <a:lnSpc>
                <a:spcPct val="100000"/>
              </a:lnSpc>
              <a:buFont typeface="Wingdings"/>
              <a:buChar char=""/>
              <a:tabLst>
                <a:tab pos="200660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Муниципальный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долг</a:t>
            </a:r>
            <a:endParaRPr sz="1600" dirty="0">
              <a:latin typeface="Arial"/>
              <a:cs typeface="Arial"/>
            </a:endParaRPr>
          </a:p>
          <a:p>
            <a:pPr marL="29209" marR="5080" algn="just">
              <a:lnSpc>
                <a:spcPct val="100000"/>
              </a:lnSpc>
              <a:spcBef>
                <a:spcPts val="1165"/>
              </a:spcBef>
            </a:pPr>
            <a:r>
              <a:rPr sz="1200" spc="-15" dirty="0">
                <a:latin typeface="Microsoft Sans Serif"/>
                <a:cs typeface="Microsoft Sans Serif"/>
              </a:rPr>
              <a:t>обязательства,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возникающие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из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муниципальных 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заимствований, гарантий по </a:t>
            </a:r>
            <a:r>
              <a:rPr sz="1200" spc="-20" dirty="0">
                <a:latin typeface="Microsoft Sans Serif"/>
                <a:cs typeface="Microsoft Sans Serif"/>
              </a:rPr>
              <a:t>обязательствам </a:t>
            </a:r>
            <a:r>
              <a:rPr sz="1200" spc="-10" dirty="0">
                <a:latin typeface="Microsoft Sans Serif"/>
                <a:cs typeface="Microsoft Sans Serif"/>
              </a:rPr>
              <a:t>третьих </a:t>
            </a:r>
            <a:r>
              <a:rPr sz="1200" dirty="0">
                <a:latin typeface="Microsoft Sans Serif"/>
                <a:cs typeface="Microsoft Sans Serif"/>
              </a:rPr>
              <a:t>лиц, 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другие обязательства </a:t>
            </a:r>
            <a:r>
              <a:rPr sz="1200" dirty="0">
                <a:latin typeface="Microsoft Sans Serif"/>
                <a:cs typeface="Microsoft Sans Serif"/>
              </a:rPr>
              <a:t>в </a:t>
            </a:r>
            <a:r>
              <a:rPr sz="1200" spc="-10" dirty="0">
                <a:latin typeface="Microsoft Sans Serif"/>
                <a:cs typeface="Microsoft Sans Serif"/>
              </a:rPr>
              <a:t>соответствии </a:t>
            </a:r>
            <a:r>
              <a:rPr sz="1200" dirty="0">
                <a:latin typeface="Microsoft Sans Serif"/>
                <a:cs typeface="Microsoft Sans Serif"/>
              </a:rPr>
              <a:t>с </a:t>
            </a:r>
            <a:r>
              <a:rPr sz="1200" spc="-10" dirty="0">
                <a:latin typeface="Microsoft Sans Serif"/>
                <a:cs typeface="Microsoft Sans Serif"/>
              </a:rPr>
              <a:t>видами долговых 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обязательств,</a:t>
            </a:r>
            <a:r>
              <a:rPr sz="1200" spc="-10" dirty="0">
                <a:latin typeface="Microsoft Sans Serif"/>
                <a:cs typeface="Microsoft Sans Serif"/>
              </a:rPr>
              <a:t> установленными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Бюджетным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кодексом,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принятые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себя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муниципальным</a:t>
            </a:r>
            <a:r>
              <a:rPr sz="1200" spc="5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образованием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 dirty="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Бюджетный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процесс</a:t>
            </a:r>
            <a:endParaRPr sz="1600" dirty="0">
              <a:latin typeface="Arial"/>
              <a:cs typeface="Arial"/>
            </a:endParaRPr>
          </a:p>
          <a:p>
            <a:pPr marL="29209" marR="5080" algn="just">
              <a:lnSpc>
                <a:spcPct val="100000"/>
              </a:lnSpc>
              <a:spcBef>
                <a:spcPts val="1165"/>
              </a:spcBef>
            </a:pPr>
            <a:r>
              <a:rPr sz="1200" spc="-15" dirty="0">
                <a:latin typeface="Microsoft Sans Serif"/>
                <a:cs typeface="Microsoft Sans Serif"/>
              </a:rPr>
              <a:t>регламентируемая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законодательством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деятельность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органов</a:t>
            </a:r>
            <a:r>
              <a:rPr sz="1200" spc="-10" dirty="0">
                <a:latin typeface="Microsoft Sans Serif"/>
                <a:cs typeface="Microsoft Sans Serif"/>
              </a:rPr>
              <a:t> исполнительной</a:t>
            </a:r>
            <a:r>
              <a:rPr sz="1200" spc="-5" dirty="0">
                <a:latin typeface="Microsoft Sans Serif"/>
                <a:cs typeface="Microsoft Sans Serif"/>
              </a:rPr>
              <a:t> власти,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органов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местного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самоуправления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по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составлению</a:t>
            </a:r>
            <a:r>
              <a:rPr sz="1200" spc="3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3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рассмотрению 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проектов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бюджетов,</a:t>
            </a:r>
            <a:r>
              <a:rPr sz="1200" spc="28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утверждению</a:t>
            </a:r>
            <a:r>
              <a:rPr sz="1200" spc="-5" dirty="0">
                <a:latin typeface="Microsoft Sans Serif"/>
                <a:cs typeface="Microsoft Sans Serif"/>
              </a:rPr>
              <a:t> и</a:t>
            </a:r>
            <a:r>
              <a:rPr sz="1200" spc="3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исполнению 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бюджетов,</a:t>
            </a:r>
            <a:r>
              <a:rPr sz="1200" spc="-15" dirty="0">
                <a:latin typeface="Microsoft Sans Serif"/>
                <a:cs typeface="Microsoft Sans Serif"/>
              </a:rPr>
              <a:t> контролю </a:t>
            </a:r>
            <a:r>
              <a:rPr sz="1200" spc="-25" dirty="0">
                <a:latin typeface="Microsoft Sans Serif"/>
                <a:cs typeface="Microsoft Sans Serif"/>
              </a:rPr>
              <a:t>за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их </a:t>
            </a:r>
            <a:r>
              <a:rPr sz="1200" spc="-10" dirty="0">
                <a:latin typeface="Microsoft Sans Serif"/>
                <a:cs typeface="Microsoft Sans Serif"/>
              </a:rPr>
              <a:t>исполнением, осуществлению 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бюджетного</a:t>
            </a:r>
            <a:r>
              <a:rPr sz="1200" spc="-15" dirty="0">
                <a:latin typeface="Microsoft Sans Serif"/>
                <a:cs typeface="Microsoft Sans Serif"/>
              </a:rPr>
              <a:t> учета,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составлению,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внешней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проверке, </a:t>
            </a:r>
            <a:r>
              <a:rPr sz="1200" spc="-10" dirty="0">
                <a:latin typeface="Microsoft Sans Serif"/>
                <a:cs typeface="Microsoft Sans Serif"/>
              </a:rPr>
              <a:t> рассмотрению</a:t>
            </a:r>
            <a:r>
              <a:rPr sz="1200" spc="-5" dirty="0">
                <a:latin typeface="Microsoft Sans Serif"/>
                <a:cs typeface="Microsoft Sans Serif"/>
              </a:rPr>
              <a:t> и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утверждению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бюджетной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отчетности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18573" y="6397049"/>
            <a:ext cx="2032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40"/>
                </a:lnSpc>
              </a:pPr>
              <a:t>4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DB1A862-C54C-4B88-AC38-D60FEB69B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34946"/>
              </p:ext>
            </p:extLst>
          </p:nvPr>
        </p:nvGraphicFramePr>
        <p:xfrm>
          <a:off x="416496" y="1636092"/>
          <a:ext cx="9228747" cy="445720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7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9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53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 изм.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Достигнутое значение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55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3 «Энергосбережение и повышение энергетической эффективности на территории Черемховского районного муниципального образования»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мероприятий в области энергосбережения и повышения энергетической эффективности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обученных, подготовленных и переподготовленных кадров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чел.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5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4 «Обеспечение реализации муниципальной программы и прочие мероприятия в области жилищно-коммунального хозяйства»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Удельные расходы бюджета УЖКХ ЧРМО на материально-техническое обеспечение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5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5 «Градостроительная политика на территорий Черемховского районного муниципального образования»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внесенных изменений в СТП Черемховского района Иркутской области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62C8846-2928-4FE9-904B-E1D9882C522D}"/>
              </a:ext>
            </a:extLst>
          </p:cNvPr>
          <p:cNvSpPr txBox="1">
            <a:spLocks/>
          </p:cNvSpPr>
          <p:nvPr/>
        </p:nvSpPr>
        <p:spPr>
          <a:xfrm>
            <a:off x="344488" y="249468"/>
            <a:ext cx="8352928" cy="11225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/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Достигнутые значения показателей результативности муниципальной программы «Жилищно-коммунальный комплекс и развитие инфраструктуры в Черемховском районном муниципальном образовании»</a:t>
            </a:r>
          </a:p>
        </p:txBody>
      </p:sp>
      <p:sp>
        <p:nvSpPr>
          <p:cNvPr id="6" name="object 40">
            <a:extLst>
              <a:ext uri="{FF2B5EF4-FFF2-40B4-BE49-F238E27FC236}">
                <a16:creationId xmlns:a16="http://schemas.microsoft.com/office/drawing/2014/main" id="{DD520331-E07F-4864-9FA5-47B8EF6D24D8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40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996649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610729" y="1798509"/>
            <a:ext cx="6876825" cy="559942"/>
          </a:xfrm>
          <a:custGeom>
            <a:avLst/>
            <a:gdLst/>
            <a:ahLst/>
            <a:cxnLst/>
            <a:rect l="l" t="t" r="r" b="b"/>
            <a:pathLst>
              <a:path w="4079875" h="340360">
                <a:moveTo>
                  <a:pt x="4023105" y="0"/>
                </a:moveTo>
                <a:lnTo>
                  <a:pt x="56641" y="0"/>
                </a:lnTo>
                <a:lnTo>
                  <a:pt x="34611" y="4456"/>
                </a:lnTo>
                <a:lnTo>
                  <a:pt x="16605" y="16605"/>
                </a:lnTo>
                <a:lnTo>
                  <a:pt x="4456" y="34611"/>
                </a:lnTo>
                <a:lnTo>
                  <a:pt x="0" y="56641"/>
                </a:lnTo>
                <a:lnTo>
                  <a:pt x="0" y="283210"/>
                </a:lnTo>
                <a:lnTo>
                  <a:pt x="4456" y="305240"/>
                </a:lnTo>
                <a:lnTo>
                  <a:pt x="16605" y="323246"/>
                </a:lnTo>
                <a:lnTo>
                  <a:pt x="34611" y="335395"/>
                </a:lnTo>
                <a:lnTo>
                  <a:pt x="56641" y="339851"/>
                </a:lnTo>
                <a:lnTo>
                  <a:pt x="4023105" y="339851"/>
                </a:lnTo>
                <a:lnTo>
                  <a:pt x="4045136" y="335395"/>
                </a:lnTo>
                <a:lnTo>
                  <a:pt x="4063142" y="323246"/>
                </a:lnTo>
                <a:lnTo>
                  <a:pt x="4075291" y="305240"/>
                </a:lnTo>
                <a:lnTo>
                  <a:pt x="4079748" y="283210"/>
                </a:lnTo>
                <a:lnTo>
                  <a:pt x="4079748" y="56641"/>
                </a:lnTo>
                <a:lnTo>
                  <a:pt x="4075291" y="34611"/>
                </a:lnTo>
                <a:lnTo>
                  <a:pt x="4063142" y="16605"/>
                </a:lnTo>
                <a:lnTo>
                  <a:pt x="4045136" y="4456"/>
                </a:lnTo>
                <a:lnTo>
                  <a:pt x="4023105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3650" y="1016356"/>
            <a:ext cx="2619150" cy="572299"/>
          </a:xfrm>
          <a:custGeom>
            <a:avLst/>
            <a:gdLst/>
            <a:ahLst/>
            <a:cxnLst/>
            <a:rect l="l" t="t" r="r" b="b"/>
            <a:pathLst>
              <a:path w="2847340" h="562610">
                <a:moveTo>
                  <a:pt x="2565654" y="0"/>
                </a:moveTo>
                <a:lnTo>
                  <a:pt x="0" y="0"/>
                </a:lnTo>
                <a:lnTo>
                  <a:pt x="0" y="562356"/>
                </a:lnTo>
                <a:lnTo>
                  <a:pt x="2565654" y="562356"/>
                </a:lnTo>
                <a:lnTo>
                  <a:pt x="2846832" y="281178"/>
                </a:lnTo>
                <a:lnTo>
                  <a:pt x="2565654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6075" y="1047588"/>
            <a:ext cx="2347684" cy="441828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marR="4128" indent="107315" defTabSz="742950"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Общий 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объем </a:t>
            </a:r>
            <a:r>
              <a:rPr sz="1400" spc="-8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расходов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</a:t>
            </a:r>
            <a:r>
              <a:rPr sz="1400" spc="-8" dirty="0">
                <a:solidFill>
                  <a:srgbClr val="FFFFFF"/>
                </a:solidFill>
                <a:latin typeface="Microsoft Sans Serif"/>
                <a:cs typeface="Microsoft Sans Serif"/>
              </a:rPr>
              <a:t> реализацию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программы: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73219" y="1026079"/>
            <a:ext cx="2195238" cy="562576"/>
          </a:xfrm>
          <a:custGeom>
            <a:avLst/>
            <a:gdLst/>
            <a:ahLst/>
            <a:cxnLst/>
            <a:rect l="l" t="t" r="r" b="b"/>
            <a:pathLst>
              <a:path w="2342515" h="562610">
                <a:moveTo>
                  <a:pt x="2061209" y="0"/>
                </a:moveTo>
                <a:lnTo>
                  <a:pt x="0" y="0"/>
                </a:lnTo>
                <a:lnTo>
                  <a:pt x="281178" y="281178"/>
                </a:lnTo>
                <a:lnTo>
                  <a:pt x="0" y="562356"/>
                </a:lnTo>
                <a:lnTo>
                  <a:pt x="2061209" y="562356"/>
                </a:lnTo>
                <a:lnTo>
                  <a:pt x="2342388" y="281178"/>
                </a:lnTo>
                <a:lnTo>
                  <a:pt x="2061209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79059" y="1096588"/>
            <a:ext cx="1046075" cy="454652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sz="140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endParaRPr lang="ru-RU" sz="1400" spc="-28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0319" algn="ctr" defTabSz="742950"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185 820,3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008045" y="1029394"/>
            <a:ext cx="2105195" cy="568984"/>
          </a:xfrm>
          <a:custGeom>
            <a:avLst/>
            <a:gdLst/>
            <a:ahLst/>
            <a:cxnLst/>
            <a:rect l="l" t="t" r="r" b="b"/>
            <a:pathLst>
              <a:path w="2342515" h="542925">
                <a:moveTo>
                  <a:pt x="2071116" y="0"/>
                </a:moveTo>
                <a:lnTo>
                  <a:pt x="0" y="0"/>
                </a:lnTo>
                <a:lnTo>
                  <a:pt x="271272" y="271272"/>
                </a:lnTo>
                <a:lnTo>
                  <a:pt x="0" y="542543"/>
                </a:lnTo>
                <a:lnTo>
                  <a:pt x="2071116" y="542543"/>
                </a:lnTo>
                <a:lnTo>
                  <a:pt x="2342388" y="271272"/>
                </a:lnTo>
                <a:lnTo>
                  <a:pt x="2071116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77900" y="1092972"/>
            <a:ext cx="981313" cy="441828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sz="140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218 209,9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980354" y="1039295"/>
            <a:ext cx="1933086" cy="568984"/>
          </a:xfrm>
          <a:custGeom>
            <a:avLst/>
            <a:gdLst/>
            <a:ahLst/>
            <a:cxnLst/>
            <a:rect l="l" t="t" r="r" b="b"/>
            <a:pathLst>
              <a:path w="2270759" h="562610">
                <a:moveTo>
                  <a:pt x="1989582" y="0"/>
                </a:moveTo>
                <a:lnTo>
                  <a:pt x="0" y="0"/>
                </a:lnTo>
                <a:lnTo>
                  <a:pt x="281177" y="281177"/>
                </a:lnTo>
                <a:lnTo>
                  <a:pt x="0" y="562355"/>
                </a:lnTo>
                <a:lnTo>
                  <a:pt x="1989582" y="562355"/>
                </a:lnTo>
                <a:lnTo>
                  <a:pt x="2270760" y="281177"/>
                </a:lnTo>
                <a:lnTo>
                  <a:pt x="1989582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65601" y="1102873"/>
            <a:ext cx="983127" cy="441828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sz="140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265 408,6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55333" y="4185362"/>
            <a:ext cx="354544" cy="23554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defTabSz="742950">
              <a:spcBef>
                <a:spcPts val="81"/>
              </a:spcBef>
            </a:pPr>
            <a:r>
              <a:rPr lang="ru-RU" sz="1463" dirty="0">
                <a:solidFill>
                  <a:prstClr val="white"/>
                </a:solidFill>
                <a:latin typeface="Microsoft Sans Serif"/>
                <a:cs typeface="Microsoft Sans Serif"/>
              </a:rPr>
              <a:t>1</a:t>
            </a:r>
            <a:endParaRPr sz="1463" dirty="0">
              <a:solidFill>
                <a:prstClr val="white"/>
              </a:solidFill>
              <a:latin typeface="Microsoft Sans Serif"/>
              <a:cs typeface="Microsoft Sans Serif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184852" y="3123876"/>
            <a:ext cx="248460" cy="23554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defTabSz="742950">
              <a:spcBef>
                <a:spcPts val="81"/>
              </a:spcBef>
            </a:pPr>
            <a:r>
              <a:rPr lang="ru-RU" sz="1463" dirty="0">
                <a:solidFill>
                  <a:prstClr val="white"/>
                </a:solidFill>
                <a:latin typeface="Microsoft Sans Serif"/>
                <a:cs typeface="Microsoft Sans Serif"/>
              </a:rPr>
              <a:t>1</a:t>
            </a:r>
            <a:endParaRPr sz="1463" dirty="0">
              <a:solidFill>
                <a:prstClr val="white"/>
              </a:solidFill>
              <a:latin typeface="Microsoft Sans Serif"/>
              <a:cs typeface="Microsoft Sans Serif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F45A4E61-DBFF-46FD-8A2C-C2DB84D55F1B}"/>
              </a:ext>
            </a:extLst>
          </p:cNvPr>
          <p:cNvSpPr txBox="1"/>
          <p:nvPr/>
        </p:nvSpPr>
        <p:spPr>
          <a:xfrm>
            <a:off x="464743" y="354053"/>
            <a:ext cx="6780674" cy="287419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Управление</a:t>
            </a:r>
            <a:r>
              <a:rPr lang="ru-RU" b="1" spc="-8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муниципальными </a:t>
            </a: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финансами</a:t>
            </a:r>
            <a:r>
              <a:rPr lang="ru-RU" b="1" spc="-8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тыс.</a:t>
            </a:r>
            <a:r>
              <a:rPr b="1" spc="-4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b="1" spc="-16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рублей)</a:t>
            </a:r>
            <a:endParaRPr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8" name="object 34">
            <a:extLst>
              <a:ext uri="{FF2B5EF4-FFF2-40B4-BE49-F238E27FC236}">
                <a16:creationId xmlns:a16="http://schemas.microsoft.com/office/drawing/2014/main" id="{0A55527A-B98A-4EEF-9AA8-913B6B03C5D8}"/>
              </a:ext>
            </a:extLst>
          </p:cNvPr>
          <p:cNvSpPr txBox="1"/>
          <p:nvPr/>
        </p:nvSpPr>
        <p:spPr>
          <a:xfrm>
            <a:off x="2308164" y="1922528"/>
            <a:ext cx="3694338" cy="235618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lang="ru-RU" sz="146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Расходы по источникам финансирования</a:t>
            </a:r>
            <a:endParaRPr sz="146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09C9EB-F2B3-495A-8EF6-2E3F091762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51" y="2568305"/>
            <a:ext cx="7015962" cy="38130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A45091-D2A2-49B7-B244-805DAE6087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706" y="3241649"/>
            <a:ext cx="2325016" cy="16275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object 40">
            <a:extLst>
              <a:ext uri="{FF2B5EF4-FFF2-40B4-BE49-F238E27FC236}">
                <a16:creationId xmlns:a16="http://schemas.microsoft.com/office/drawing/2014/main" id="{28BB09C1-7AB0-457C-85FC-F50100D04D02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41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063858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1771" y="2943199"/>
            <a:ext cx="49733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b="1" spc="35" dirty="0">
                <a:latin typeface="Arial"/>
                <a:cs typeface="Arial"/>
              </a:rPr>
              <a:t>Повышение устойчивости бюджетов поселений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</a:t>
            </a:r>
            <a:r>
              <a:rPr lang="ru-RU" sz="1800" b="1" dirty="0">
                <a:latin typeface="Arial"/>
                <a:cs typeface="Arial"/>
              </a:rPr>
              <a:t>тыс.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рублей)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1252727"/>
            <a:ext cx="4419600" cy="311150"/>
          </a:xfrm>
          <a:custGeom>
            <a:avLst/>
            <a:gdLst/>
            <a:ahLst/>
            <a:cxnLst/>
            <a:rect l="l" t="t" r="r" b="b"/>
            <a:pathLst>
              <a:path w="4419600" h="311150">
                <a:moveTo>
                  <a:pt x="4415282" y="0"/>
                </a:moveTo>
                <a:lnTo>
                  <a:pt x="4343" y="0"/>
                </a:lnTo>
                <a:lnTo>
                  <a:pt x="0" y="4318"/>
                </a:lnTo>
                <a:lnTo>
                  <a:pt x="0" y="9651"/>
                </a:lnTo>
                <a:lnTo>
                  <a:pt x="0" y="306577"/>
                </a:lnTo>
                <a:lnTo>
                  <a:pt x="4343" y="310896"/>
                </a:lnTo>
                <a:lnTo>
                  <a:pt x="4415282" y="310896"/>
                </a:lnTo>
                <a:lnTo>
                  <a:pt x="4419600" y="306577"/>
                </a:lnTo>
                <a:lnTo>
                  <a:pt x="4419600" y="4318"/>
                </a:lnTo>
                <a:lnTo>
                  <a:pt x="4415282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63346" y="1283588"/>
            <a:ext cx="9131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latin typeface="Microsoft Sans Serif"/>
                <a:cs typeface="Microsoft Sans Serif"/>
              </a:rPr>
              <a:t>3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отчет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78483" y="1251045"/>
            <a:ext cx="2939313" cy="331756"/>
            <a:chOff x="1778483" y="1251045"/>
            <a:chExt cx="2939313" cy="331756"/>
          </a:xfrm>
        </p:grpSpPr>
        <p:sp>
          <p:nvSpPr>
            <p:cNvPr id="7" name="object 7"/>
            <p:cNvSpPr/>
            <p:nvPr/>
          </p:nvSpPr>
          <p:spPr>
            <a:xfrm>
              <a:off x="1778483" y="1251045"/>
              <a:ext cx="2909570" cy="330835"/>
            </a:xfrm>
            <a:custGeom>
              <a:avLst/>
              <a:gdLst/>
              <a:ahLst/>
              <a:cxnLst/>
              <a:rect l="l" t="t" r="r" b="b"/>
              <a:pathLst>
                <a:path w="2909570" h="330834">
                  <a:moveTo>
                    <a:pt x="2864485" y="0"/>
                  </a:moveTo>
                  <a:lnTo>
                    <a:pt x="44831" y="0"/>
                  </a:lnTo>
                  <a:lnTo>
                    <a:pt x="27378" y="3522"/>
                  </a:lnTo>
                  <a:lnTo>
                    <a:pt x="13128" y="13128"/>
                  </a:lnTo>
                  <a:lnTo>
                    <a:pt x="3522" y="27378"/>
                  </a:lnTo>
                  <a:lnTo>
                    <a:pt x="0" y="44831"/>
                  </a:lnTo>
                  <a:lnTo>
                    <a:pt x="0" y="285876"/>
                  </a:lnTo>
                  <a:lnTo>
                    <a:pt x="3522" y="303329"/>
                  </a:lnTo>
                  <a:lnTo>
                    <a:pt x="13128" y="317579"/>
                  </a:lnTo>
                  <a:lnTo>
                    <a:pt x="27378" y="327185"/>
                  </a:lnTo>
                  <a:lnTo>
                    <a:pt x="44831" y="330708"/>
                  </a:lnTo>
                  <a:lnTo>
                    <a:pt x="2864485" y="330708"/>
                  </a:lnTo>
                  <a:lnTo>
                    <a:pt x="2881937" y="327185"/>
                  </a:lnTo>
                  <a:lnTo>
                    <a:pt x="2896187" y="317579"/>
                  </a:lnTo>
                  <a:lnTo>
                    <a:pt x="2905793" y="303329"/>
                  </a:lnTo>
                  <a:lnTo>
                    <a:pt x="2909316" y="285876"/>
                  </a:lnTo>
                  <a:lnTo>
                    <a:pt x="2909316" y="44831"/>
                  </a:lnTo>
                  <a:lnTo>
                    <a:pt x="2905793" y="27378"/>
                  </a:lnTo>
                  <a:lnTo>
                    <a:pt x="2896187" y="13128"/>
                  </a:lnTo>
                  <a:lnTo>
                    <a:pt x="2881937" y="3522"/>
                  </a:lnTo>
                  <a:lnTo>
                    <a:pt x="2864485" y="0"/>
                  </a:lnTo>
                  <a:close/>
                </a:path>
              </a:pathLst>
            </a:custGeom>
            <a:solidFill>
              <a:srgbClr val="2A6C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808226" y="1251966"/>
              <a:ext cx="2909570" cy="330835"/>
            </a:xfrm>
            <a:custGeom>
              <a:avLst/>
              <a:gdLst/>
              <a:ahLst/>
              <a:cxnLst/>
              <a:rect l="l" t="t" r="r" b="b"/>
              <a:pathLst>
                <a:path w="2909570" h="330834">
                  <a:moveTo>
                    <a:pt x="0" y="44831"/>
                  </a:moveTo>
                  <a:lnTo>
                    <a:pt x="3522" y="27378"/>
                  </a:lnTo>
                  <a:lnTo>
                    <a:pt x="13128" y="13128"/>
                  </a:lnTo>
                  <a:lnTo>
                    <a:pt x="27378" y="3522"/>
                  </a:lnTo>
                  <a:lnTo>
                    <a:pt x="44831" y="0"/>
                  </a:lnTo>
                  <a:lnTo>
                    <a:pt x="2864485" y="0"/>
                  </a:lnTo>
                  <a:lnTo>
                    <a:pt x="2881937" y="3522"/>
                  </a:lnTo>
                  <a:lnTo>
                    <a:pt x="2896187" y="13128"/>
                  </a:lnTo>
                  <a:lnTo>
                    <a:pt x="2905793" y="27378"/>
                  </a:lnTo>
                  <a:lnTo>
                    <a:pt x="2909316" y="44831"/>
                  </a:lnTo>
                  <a:lnTo>
                    <a:pt x="2909316" y="285876"/>
                  </a:lnTo>
                  <a:lnTo>
                    <a:pt x="2905793" y="303329"/>
                  </a:lnTo>
                  <a:lnTo>
                    <a:pt x="2896187" y="317579"/>
                  </a:lnTo>
                  <a:lnTo>
                    <a:pt x="2881937" y="327185"/>
                  </a:lnTo>
                  <a:lnTo>
                    <a:pt x="2864485" y="330708"/>
                  </a:lnTo>
                  <a:lnTo>
                    <a:pt x="44831" y="330708"/>
                  </a:lnTo>
                  <a:lnTo>
                    <a:pt x="27378" y="327185"/>
                  </a:lnTo>
                  <a:lnTo>
                    <a:pt x="13128" y="317579"/>
                  </a:lnTo>
                  <a:lnTo>
                    <a:pt x="3522" y="303329"/>
                  </a:lnTo>
                  <a:lnTo>
                    <a:pt x="0" y="285876"/>
                  </a:lnTo>
                  <a:lnTo>
                    <a:pt x="0" y="4483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06037" y="1291844"/>
            <a:ext cx="819175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60 729,03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6531" y="1196339"/>
            <a:ext cx="4494530" cy="1377950"/>
            <a:chOff x="446531" y="1196339"/>
            <a:chExt cx="4494530" cy="1377950"/>
          </a:xfrm>
        </p:grpSpPr>
        <p:pic>
          <p:nvPicPr>
            <p:cNvPr id="11" name="object 1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531" y="1196339"/>
              <a:ext cx="147916" cy="13776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1771" y="1249679"/>
              <a:ext cx="45720" cy="1275715"/>
            </a:xfrm>
            <a:custGeom>
              <a:avLst/>
              <a:gdLst/>
              <a:ahLst/>
              <a:cxnLst/>
              <a:rect l="l" t="t" r="r" b="b"/>
              <a:pathLst>
                <a:path w="45720" h="1275714">
                  <a:moveTo>
                    <a:pt x="43865" y="0"/>
                  </a:moveTo>
                  <a:lnTo>
                    <a:pt x="1854" y="0"/>
                  </a:lnTo>
                  <a:lnTo>
                    <a:pt x="0" y="1905"/>
                  </a:lnTo>
                  <a:lnTo>
                    <a:pt x="0" y="4191"/>
                  </a:lnTo>
                  <a:lnTo>
                    <a:pt x="0" y="1273683"/>
                  </a:lnTo>
                  <a:lnTo>
                    <a:pt x="1854" y="1275588"/>
                  </a:lnTo>
                  <a:lnTo>
                    <a:pt x="43865" y="1275588"/>
                  </a:lnTo>
                  <a:lnTo>
                    <a:pt x="45720" y="1273683"/>
                  </a:lnTo>
                  <a:lnTo>
                    <a:pt x="45720" y="1905"/>
                  </a:lnTo>
                  <a:lnTo>
                    <a:pt x="43865" y="0"/>
                  </a:lnTo>
                  <a:close/>
                </a:path>
              </a:pathLst>
            </a:custGeom>
            <a:solidFill>
              <a:srgbClr val="2A6C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33400" y="1691639"/>
              <a:ext cx="4407535" cy="314325"/>
            </a:xfrm>
            <a:custGeom>
              <a:avLst/>
              <a:gdLst/>
              <a:ahLst/>
              <a:cxnLst/>
              <a:rect l="l" t="t" r="r" b="b"/>
              <a:pathLst>
                <a:path w="4407535" h="314325">
                  <a:moveTo>
                    <a:pt x="4401566" y="0"/>
                  </a:moveTo>
                  <a:lnTo>
                    <a:pt x="5854" y="0"/>
                  </a:lnTo>
                  <a:lnTo>
                    <a:pt x="0" y="5842"/>
                  </a:lnTo>
                  <a:lnTo>
                    <a:pt x="0" y="13081"/>
                  </a:lnTo>
                  <a:lnTo>
                    <a:pt x="0" y="308101"/>
                  </a:lnTo>
                  <a:lnTo>
                    <a:pt x="5854" y="313944"/>
                  </a:lnTo>
                  <a:lnTo>
                    <a:pt x="4401566" y="313944"/>
                  </a:lnTo>
                  <a:lnTo>
                    <a:pt x="4407408" y="308101"/>
                  </a:lnTo>
                  <a:lnTo>
                    <a:pt x="4407408" y="5842"/>
                  </a:lnTo>
                  <a:lnTo>
                    <a:pt x="440156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64260" y="1723389"/>
            <a:ext cx="9131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latin typeface="Microsoft Sans Serif"/>
                <a:cs typeface="Microsoft Sans Serif"/>
              </a:rPr>
              <a:t>2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отчет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88032" y="1676780"/>
            <a:ext cx="2687955" cy="345440"/>
            <a:chOff x="1788032" y="1676780"/>
            <a:chExt cx="2687955" cy="345440"/>
          </a:xfrm>
        </p:grpSpPr>
        <p:sp>
          <p:nvSpPr>
            <p:cNvPr id="16" name="object 16"/>
            <p:cNvSpPr/>
            <p:nvPr/>
          </p:nvSpPr>
          <p:spPr>
            <a:xfrm>
              <a:off x="1797557" y="1686305"/>
              <a:ext cx="2668905" cy="326390"/>
            </a:xfrm>
            <a:custGeom>
              <a:avLst/>
              <a:gdLst/>
              <a:ahLst/>
              <a:cxnLst/>
              <a:rect l="l" t="t" r="r" b="b"/>
              <a:pathLst>
                <a:path w="2668904" h="326389">
                  <a:moveTo>
                    <a:pt x="2634488" y="0"/>
                  </a:moveTo>
                  <a:lnTo>
                    <a:pt x="33909" y="0"/>
                  </a:lnTo>
                  <a:lnTo>
                    <a:pt x="20734" y="2672"/>
                  </a:lnTo>
                  <a:lnTo>
                    <a:pt x="9953" y="9953"/>
                  </a:lnTo>
                  <a:lnTo>
                    <a:pt x="2672" y="20734"/>
                  </a:lnTo>
                  <a:lnTo>
                    <a:pt x="0" y="33909"/>
                  </a:lnTo>
                  <a:lnTo>
                    <a:pt x="0" y="292100"/>
                  </a:lnTo>
                  <a:lnTo>
                    <a:pt x="2672" y="305347"/>
                  </a:lnTo>
                  <a:lnTo>
                    <a:pt x="9953" y="316166"/>
                  </a:lnTo>
                  <a:lnTo>
                    <a:pt x="20734" y="323461"/>
                  </a:lnTo>
                  <a:lnTo>
                    <a:pt x="33909" y="326136"/>
                  </a:lnTo>
                  <a:lnTo>
                    <a:pt x="2634488" y="326136"/>
                  </a:lnTo>
                  <a:lnTo>
                    <a:pt x="2647735" y="323461"/>
                  </a:lnTo>
                  <a:lnTo>
                    <a:pt x="2658554" y="316166"/>
                  </a:lnTo>
                  <a:lnTo>
                    <a:pt x="2665849" y="305347"/>
                  </a:lnTo>
                  <a:lnTo>
                    <a:pt x="2668524" y="292100"/>
                  </a:lnTo>
                  <a:lnTo>
                    <a:pt x="2668524" y="33909"/>
                  </a:lnTo>
                  <a:lnTo>
                    <a:pt x="2665849" y="20734"/>
                  </a:lnTo>
                  <a:lnTo>
                    <a:pt x="2658554" y="9953"/>
                  </a:lnTo>
                  <a:lnTo>
                    <a:pt x="2647735" y="2672"/>
                  </a:lnTo>
                  <a:lnTo>
                    <a:pt x="2634488" y="0"/>
                  </a:lnTo>
                  <a:close/>
                </a:path>
              </a:pathLst>
            </a:custGeom>
            <a:solidFill>
              <a:srgbClr val="2A6C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797557" y="1686305"/>
              <a:ext cx="2668905" cy="326390"/>
            </a:xfrm>
            <a:custGeom>
              <a:avLst/>
              <a:gdLst/>
              <a:ahLst/>
              <a:cxnLst/>
              <a:rect l="l" t="t" r="r" b="b"/>
              <a:pathLst>
                <a:path w="2668904" h="326389">
                  <a:moveTo>
                    <a:pt x="0" y="33909"/>
                  </a:moveTo>
                  <a:lnTo>
                    <a:pt x="2672" y="20734"/>
                  </a:lnTo>
                  <a:lnTo>
                    <a:pt x="9953" y="9953"/>
                  </a:lnTo>
                  <a:lnTo>
                    <a:pt x="20734" y="2672"/>
                  </a:lnTo>
                  <a:lnTo>
                    <a:pt x="33909" y="0"/>
                  </a:lnTo>
                  <a:lnTo>
                    <a:pt x="2634488" y="0"/>
                  </a:lnTo>
                  <a:lnTo>
                    <a:pt x="2647735" y="2672"/>
                  </a:lnTo>
                  <a:lnTo>
                    <a:pt x="2658554" y="9953"/>
                  </a:lnTo>
                  <a:lnTo>
                    <a:pt x="2665849" y="20734"/>
                  </a:lnTo>
                  <a:lnTo>
                    <a:pt x="2668524" y="33909"/>
                  </a:lnTo>
                  <a:lnTo>
                    <a:pt x="2668524" y="292100"/>
                  </a:lnTo>
                  <a:lnTo>
                    <a:pt x="2665849" y="305347"/>
                  </a:lnTo>
                  <a:lnTo>
                    <a:pt x="2658554" y="316166"/>
                  </a:lnTo>
                  <a:lnTo>
                    <a:pt x="2647735" y="323461"/>
                  </a:lnTo>
                  <a:lnTo>
                    <a:pt x="2634488" y="326136"/>
                  </a:lnTo>
                  <a:lnTo>
                    <a:pt x="33909" y="326136"/>
                  </a:lnTo>
                  <a:lnTo>
                    <a:pt x="20734" y="323461"/>
                  </a:lnTo>
                  <a:lnTo>
                    <a:pt x="9953" y="316166"/>
                  </a:lnTo>
                  <a:lnTo>
                    <a:pt x="2672" y="305347"/>
                  </a:lnTo>
                  <a:lnTo>
                    <a:pt x="0" y="292100"/>
                  </a:lnTo>
                  <a:lnTo>
                    <a:pt x="0" y="3390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558260" y="1723389"/>
            <a:ext cx="8191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52 651,39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3400" y="2199132"/>
            <a:ext cx="4407535" cy="326390"/>
          </a:xfrm>
          <a:custGeom>
            <a:avLst/>
            <a:gdLst/>
            <a:ahLst/>
            <a:cxnLst/>
            <a:rect l="l" t="t" r="r" b="b"/>
            <a:pathLst>
              <a:path w="4407535" h="326389">
                <a:moveTo>
                  <a:pt x="4373499" y="0"/>
                </a:moveTo>
                <a:lnTo>
                  <a:pt x="33972" y="0"/>
                </a:lnTo>
                <a:lnTo>
                  <a:pt x="20750" y="2672"/>
                </a:lnTo>
                <a:lnTo>
                  <a:pt x="9952" y="9953"/>
                </a:lnTo>
                <a:lnTo>
                  <a:pt x="2670" y="20734"/>
                </a:lnTo>
                <a:lnTo>
                  <a:pt x="0" y="33908"/>
                </a:lnTo>
                <a:lnTo>
                  <a:pt x="0" y="292226"/>
                </a:lnTo>
                <a:lnTo>
                  <a:pt x="2670" y="305401"/>
                </a:lnTo>
                <a:lnTo>
                  <a:pt x="9952" y="316182"/>
                </a:lnTo>
                <a:lnTo>
                  <a:pt x="20750" y="323463"/>
                </a:lnTo>
                <a:lnTo>
                  <a:pt x="33972" y="326135"/>
                </a:lnTo>
                <a:lnTo>
                  <a:pt x="4373499" y="326135"/>
                </a:lnTo>
                <a:lnTo>
                  <a:pt x="4386673" y="323463"/>
                </a:lnTo>
                <a:lnTo>
                  <a:pt x="4397454" y="316182"/>
                </a:lnTo>
                <a:lnTo>
                  <a:pt x="4404735" y="305401"/>
                </a:lnTo>
                <a:lnTo>
                  <a:pt x="4407408" y="292226"/>
                </a:lnTo>
                <a:lnTo>
                  <a:pt x="4407408" y="33908"/>
                </a:lnTo>
                <a:lnTo>
                  <a:pt x="4404735" y="20734"/>
                </a:lnTo>
                <a:lnTo>
                  <a:pt x="4397454" y="9953"/>
                </a:lnTo>
                <a:lnTo>
                  <a:pt x="4386673" y="2672"/>
                </a:lnTo>
                <a:lnTo>
                  <a:pt x="4373499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670356" y="2236977"/>
            <a:ext cx="9131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latin typeface="Microsoft Sans Serif"/>
                <a:cs typeface="Microsoft Sans Serif"/>
              </a:rPr>
              <a:t>1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отчет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856613" y="2197989"/>
            <a:ext cx="2440940" cy="345440"/>
            <a:chOff x="1856613" y="2197989"/>
            <a:chExt cx="2440940" cy="345440"/>
          </a:xfrm>
        </p:grpSpPr>
        <p:sp>
          <p:nvSpPr>
            <p:cNvPr id="22" name="object 22"/>
            <p:cNvSpPr/>
            <p:nvPr/>
          </p:nvSpPr>
          <p:spPr>
            <a:xfrm>
              <a:off x="1866138" y="2207514"/>
              <a:ext cx="2421890" cy="326390"/>
            </a:xfrm>
            <a:custGeom>
              <a:avLst/>
              <a:gdLst/>
              <a:ahLst/>
              <a:cxnLst/>
              <a:rect l="l" t="t" r="r" b="b"/>
              <a:pathLst>
                <a:path w="2421890" h="326389">
                  <a:moveTo>
                    <a:pt x="2387727" y="0"/>
                  </a:moveTo>
                  <a:lnTo>
                    <a:pt x="33909" y="0"/>
                  </a:lnTo>
                  <a:lnTo>
                    <a:pt x="20734" y="2672"/>
                  </a:lnTo>
                  <a:lnTo>
                    <a:pt x="9953" y="9953"/>
                  </a:lnTo>
                  <a:lnTo>
                    <a:pt x="2672" y="20734"/>
                  </a:lnTo>
                  <a:lnTo>
                    <a:pt x="0" y="33909"/>
                  </a:lnTo>
                  <a:lnTo>
                    <a:pt x="0" y="292226"/>
                  </a:lnTo>
                  <a:lnTo>
                    <a:pt x="2672" y="305401"/>
                  </a:lnTo>
                  <a:lnTo>
                    <a:pt x="9953" y="316182"/>
                  </a:lnTo>
                  <a:lnTo>
                    <a:pt x="20734" y="323463"/>
                  </a:lnTo>
                  <a:lnTo>
                    <a:pt x="33909" y="326136"/>
                  </a:lnTo>
                  <a:lnTo>
                    <a:pt x="2387727" y="326136"/>
                  </a:lnTo>
                  <a:lnTo>
                    <a:pt x="2400901" y="323463"/>
                  </a:lnTo>
                  <a:lnTo>
                    <a:pt x="2411682" y="316182"/>
                  </a:lnTo>
                  <a:lnTo>
                    <a:pt x="2418963" y="305401"/>
                  </a:lnTo>
                  <a:lnTo>
                    <a:pt x="2421636" y="292226"/>
                  </a:lnTo>
                  <a:lnTo>
                    <a:pt x="2421636" y="33909"/>
                  </a:lnTo>
                  <a:lnTo>
                    <a:pt x="2418963" y="20734"/>
                  </a:lnTo>
                  <a:lnTo>
                    <a:pt x="2411682" y="9953"/>
                  </a:lnTo>
                  <a:lnTo>
                    <a:pt x="2400901" y="2672"/>
                  </a:lnTo>
                  <a:lnTo>
                    <a:pt x="2387727" y="0"/>
                  </a:lnTo>
                  <a:close/>
                </a:path>
              </a:pathLst>
            </a:custGeom>
            <a:solidFill>
              <a:srgbClr val="2A6C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866138" y="2207514"/>
              <a:ext cx="2421890" cy="326390"/>
            </a:xfrm>
            <a:custGeom>
              <a:avLst/>
              <a:gdLst/>
              <a:ahLst/>
              <a:cxnLst/>
              <a:rect l="l" t="t" r="r" b="b"/>
              <a:pathLst>
                <a:path w="2421890" h="326389">
                  <a:moveTo>
                    <a:pt x="0" y="33909"/>
                  </a:moveTo>
                  <a:lnTo>
                    <a:pt x="2672" y="20734"/>
                  </a:lnTo>
                  <a:lnTo>
                    <a:pt x="9953" y="9953"/>
                  </a:lnTo>
                  <a:lnTo>
                    <a:pt x="20734" y="2672"/>
                  </a:lnTo>
                  <a:lnTo>
                    <a:pt x="33909" y="0"/>
                  </a:lnTo>
                  <a:lnTo>
                    <a:pt x="2387727" y="0"/>
                  </a:lnTo>
                  <a:lnTo>
                    <a:pt x="2400901" y="2672"/>
                  </a:lnTo>
                  <a:lnTo>
                    <a:pt x="2411682" y="9953"/>
                  </a:lnTo>
                  <a:lnTo>
                    <a:pt x="2418963" y="20734"/>
                  </a:lnTo>
                  <a:lnTo>
                    <a:pt x="2421636" y="33909"/>
                  </a:lnTo>
                  <a:lnTo>
                    <a:pt x="2421636" y="292226"/>
                  </a:lnTo>
                  <a:lnTo>
                    <a:pt x="2418963" y="305401"/>
                  </a:lnTo>
                  <a:lnTo>
                    <a:pt x="2411682" y="316182"/>
                  </a:lnTo>
                  <a:lnTo>
                    <a:pt x="2400901" y="323463"/>
                  </a:lnTo>
                  <a:lnTo>
                    <a:pt x="2387727" y="326136"/>
                  </a:lnTo>
                  <a:lnTo>
                    <a:pt x="33909" y="326136"/>
                  </a:lnTo>
                  <a:lnTo>
                    <a:pt x="20734" y="323463"/>
                  </a:lnTo>
                  <a:lnTo>
                    <a:pt x="9953" y="316182"/>
                  </a:lnTo>
                  <a:lnTo>
                    <a:pt x="2672" y="305401"/>
                  </a:lnTo>
                  <a:lnTo>
                    <a:pt x="0" y="292226"/>
                  </a:lnTo>
                  <a:lnTo>
                    <a:pt x="0" y="3390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440832" y="2245232"/>
            <a:ext cx="10256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47 870,26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187689" y="1188684"/>
            <a:ext cx="4387850" cy="1515110"/>
            <a:chOff x="5187689" y="1188684"/>
            <a:chExt cx="4387850" cy="1515110"/>
          </a:xfrm>
        </p:grpSpPr>
        <p:pic>
          <p:nvPicPr>
            <p:cNvPr id="26" name="object 2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7689" y="1188684"/>
              <a:ext cx="4387608" cy="151492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277611" y="1249679"/>
              <a:ext cx="4212590" cy="1397635"/>
            </a:xfrm>
            <a:custGeom>
              <a:avLst/>
              <a:gdLst/>
              <a:ahLst/>
              <a:cxnLst/>
              <a:rect l="l" t="t" r="r" b="b"/>
              <a:pathLst>
                <a:path w="4212590" h="1397635">
                  <a:moveTo>
                    <a:pt x="4204462" y="0"/>
                  </a:moveTo>
                  <a:lnTo>
                    <a:pt x="7874" y="0"/>
                  </a:lnTo>
                  <a:lnTo>
                    <a:pt x="0" y="7874"/>
                  </a:lnTo>
                  <a:lnTo>
                    <a:pt x="0" y="17525"/>
                  </a:lnTo>
                  <a:lnTo>
                    <a:pt x="0" y="1389634"/>
                  </a:lnTo>
                  <a:lnTo>
                    <a:pt x="7874" y="1397508"/>
                  </a:lnTo>
                  <a:lnTo>
                    <a:pt x="4204462" y="1397508"/>
                  </a:lnTo>
                  <a:lnTo>
                    <a:pt x="4212336" y="1389634"/>
                  </a:lnTo>
                  <a:lnTo>
                    <a:pt x="4212336" y="7874"/>
                  </a:lnTo>
                  <a:lnTo>
                    <a:pt x="4204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732976" y="1246317"/>
            <a:ext cx="3041356" cy="1210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8895" marR="5080" indent="-36830">
              <a:lnSpc>
                <a:spcPct val="100800"/>
              </a:lnSpc>
              <a:spcBef>
                <a:spcPts val="90"/>
              </a:spcBef>
            </a:pPr>
            <a:r>
              <a:rPr sz="1300" spc="-15" dirty="0">
                <a:latin typeface="Microsoft Sans Serif"/>
                <a:cs typeface="Microsoft Sans Serif"/>
              </a:rPr>
              <a:t>Организация </a:t>
            </a:r>
            <a:r>
              <a:rPr lang="ru-RU" sz="1300" dirty="0">
                <a:latin typeface="Microsoft Sans Serif"/>
                <a:cs typeface="Microsoft Sans Serif"/>
              </a:rPr>
              <a:t>составления, </a:t>
            </a:r>
            <a:r>
              <a:rPr sz="1300" spc="-5" dirty="0">
                <a:latin typeface="Microsoft Sans Serif"/>
                <a:cs typeface="Microsoft Sans Serif"/>
              </a:rPr>
              <a:t>исполнения</a:t>
            </a:r>
            <a:r>
              <a:rPr sz="1300" dirty="0">
                <a:latin typeface="Microsoft Sans Serif"/>
                <a:cs typeface="Microsoft Sans Serif"/>
              </a:rPr>
              <a:t> </a:t>
            </a:r>
            <a:r>
              <a:rPr lang="ru-RU" sz="1300" dirty="0">
                <a:latin typeface="Microsoft Sans Serif"/>
                <a:cs typeface="Microsoft Sans Serif"/>
              </a:rPr>
              <a:t>и контроля за исполнением </a:t>
            </a:r>
            <a:r>
              <a:rPr sz="1300" spc="-20" dirty="0">
                <a:latin typeface="Microsoft Sans Serif"/>
                <a:cs typeface="Microsoft Sans Serif"/>
              </a:rPr>
              <a:t>бюджета 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(обеспечение</a:t>
            </a:r>
            <a:r>
              <a:rPr sz="1300" spc="-75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деятельности </a:t>
            </a:r>
            <a:r>
              <a:rPr sz="1300" spc="-355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финансового</a:t>
            </a:r>
            <a:r>
              <a:rPr sz="1300" spc="-45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управления</a:t>
            </a:r>
            <a:r>
              <a:rPr lang="ru-RU" sz="1300" spc="-5" dirty="0">
                <a:latin typeface="Microsoft Sans Serif"/>
                <a:cs typeface="Microsoft Sans Serif"/>
              </a:rPr>
              <a:t> и Централизованной бухгалтерии ЧРМО</a:t>
            </a:r>
            <a:r>
              <a:rPr sz="1300" spc="-5" dirty="0">
                <a:latin typeface="Microsoft Sans Serif"/>
                <a:cs typeface="Microsoft Sans Serif"/>
              </a:rPr>
              <a:t>)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331714" y="1312925"/>
            <a:ext cx="4133776" cy="1152961"/>
            <a:chOff x="5331714" y="1312925"/>
            <a:chExt cx="4133776" cy="1152961"/>
          </a:xfrm>
        </p:grpSpPr>
        <p:sp>
          <p:nvSpPr>
            <p:cNvPr id="30" name="object 30"/>
            <p:cNvSpPr/>
            <p:nvPr/>
          </p:nvSpPr>
          <p:spPr>
            <a:xfrm>
              <a:off x="5331714" y="1312925"/>
              <a:ext cx="349250" cy="279400"/>
            </a:xfrm>
            <a:custGeom>
              <a:avLst/>
              <a:gdLst/>
              <a:ahLst/>
              <a:cxnLst/>
              <a:rect l="l" t="t" r="r" b="b"/>
              <a:pathLst>
                <a:path w="349250" h="279400">
                  <a:moveTo>
                    <a:pt x="311531" y="0"/>
                  </a:moveTo>
                  <a:lnTo>
                    <a:pt x="37464" y="0"/>
                  </a:lnTo>
                  <a:lnTo>
                    <a:pt x="22877" y="2942"/>
                  </a:lnTo>
                  <a:lnTo>
                    <a:pt x="10969" y="10969"/>
                  </a:lnTo>
                  <a:lnTo>
                    <a:pt x="2942" y="22877"/>
                  </a:lnTo>
                  <a:lnTo>
                    <a:pt x="0" y="37464"/>
                  </a:lnTo>
                  <a:lnTo>
                    <a:pt x="0" y="241426"/>
                  </a:lnTo>
                  <a:lnTo>
                    <a:pt x="2942" y="256014"/>
                  </a:lnTo>
                  <a:lnTo>
                    <a:pt x="10969" y="267922"/>
                  </a:lnTo>
                  <a:lnTo>
                    <a:pt x="22877" y="275949"/>
                  </a:lnTo>
                  <a:lnTo>
                    <a:pt x="37464" y="278891"/>
                  </a:lnTo>
                  <a:lnTo>
                    <a:pt x="311531" y="278891"/>
                  </a:lnTo>
                  <a:lnTo>
                    <a:pt x="326118" y="275949"/>
                  </a:lnTo>
                  <a:lnTo>
                    <a:pt x="338026" y="267922"/>
                  </a:lnTo>
                  <a:lnTo>
                    <a:pt x="346053" y="256014"/>
                  </a:lnTo>
                  <a:lnTo>
                    <a:pt x="348996" y="241426"/>
                  </a:lnTo>
                  <a:lnTo>
                    <a:pt x="348996" y="37464"/>
                  </a:lnTo>
                  <a:lnTo>
                    <a:pt x="346053" y="22877"/>
                  </a:lnTo>
                  <a:lnTo>
                    <a:pt x="338026" y="10969"/>
                  </a:lnTo>
                  <a:lnTo>
                    <a:pt x="326118" y="2942"/>
                  </a:lnTo>
                  <a:lnTo>
                    <a:pt x="311531" y="0"/>
                  </a:lnTo>
                  <a:close/>
                </a:path>
              </a:pathLst>
            </a:custGeom>
            <a:solidFill>
              <a:srgbClr val="2A6CA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331714" y="1312925"/>
              <a:ext cx="349250" cy="279400"/>
            </a:xfrm>
            <a:custGeom>
              <a:avLst/>
              <a:gdLst/>
              <a:ahLst/>
              <a:cxnLst/>
              <a:rect l="l" t="t" r="r" b="b"/>
              <a:pathLst>
                <a:path w="349250" h="279400">
                  <a:moveTo>
                    <a:pt x="0" y="37464"/>
                  </a:moveTo>
                  <a:lnTo>
                    <a:pt x="2942" y="22877"/>
                  </a:lnTo>
                  <a:lnTo>
                    <a:pt x="10969" y="10969"/>
                  </a:lnTo>
                  <a:lnTo>
                    <a:pt x="22877" y="2942"/>
                  </a:lnTo>
                  <a:lnTo>
                    <a:pt x="37464" y="0"/>
                  </a:lnTo>
                  <a:lnTo>
                    <a:pt x="311531" y="0"/>
                  </a:lnTo>
                  <a:lnTo>
                    <a:pt x="326118" y="2942"/>
                  </a:lnTo>
                  <a:lnTo>
                    <a:pt x="338026" y="10969"/>
                  </a:lnTo>
                  <a:lnTo>
                    <a:pt x="346053" y="22877"/>
                  </a:lnTo>
                  <a:lnTo>
                    <a:pt x="348996" y="37464"/>
                  </a:lnTo>
                  <a:lnTo>
                    <a:pt x="348996" y="241426"/>
                  </a:lnTo>
                  <a:lnTo>
                    <a:pt x="346053" y="256014"/>
                  </a:lnTo>
                  <a:lnTo>
                    <a:pt x="338026" y="267922"/>
                  </a:lnTo>
                  <a:lnTo>
                    <a:pt x="326118" y="275949"/>
                  </a:lnTo>
                  <a:lnTo>
                    <a:pt x="311531" y="278891"/>
                  </a:lnTo>
                  <a:lnTo>
                    <a:pt x="37464" y="278891"/>
                  </a:lnTo>
                  <a:lnTo>
                    <a:pt x="22877" y="275949"/>
                  </a:lnTo>
                  <a:lnTo>
                    <a:pt x="10969" y="267922"/>
                  </a:lnTo>
                  <a:lnTo>
                    <a:pt x="2942" y="256014"/>
                  </a:lnTo>
                  <a:lnTo>
                    <a:pt x="0" y="241426"/>
                  </a:lnTo>
                  <a:lnTo>
                    <a:pt x="0" y="3746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0979" y="1639663"/>
              <a:ext cx="1094511" cy="826223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5294376" y="4002023"/>
            <a:ext cx="4236720" cy="396240"/>
          </a:xfrm>
          <a:custGeom>
            <a:avLst/>
            <a:gdLst/>
            <a:ahLst/>
            <a:cxnLst/>
            <a:rect l="l" t="t" r="r" b="b"/>
            <a:pathLst>
              <a:path w="4236720" h="396239">
                <a:moveTo>
                  <a:pt x="4202049" y="0"/>
                </a:moveTo>
                <a:lnTo>
                  <a:pt x="34671" y="0"/>
                </a:lnTo>
                <a:lnTo>
                  <a:pt x="21163" y="2720"/>
                </a:lnTo>
                <a:lnTo>
                  <a:pt x="10144" y="10144"/>
                </a:lnTo>
                <a:lnTo>
                  <a:pt x="2720" y="21163"/>
                </a:lnTo>
                <a:lnTo>
                  <a:pt x="0" y="34670"/>
                </a:lnTo>
                <a:lnTo>
                  <a:pt x="0" y="361569"/>
                </a:lnTo>
                <a:lnTo>
                  <a:pt x="2720" y="375076"/>
                </a:lnTo>
                <a:lnTo>
                  <a:pt x="10144" y="386095"/>
                </a:lnTo>
                <a:lnTo>
                  <a:pt x="21163" y="393519"/>
                </a:lnTo>
                <a:lnTo>
                  <a:pt x="34671" y="396239"/>
                </a:lnTo>
                <a:lnTo>
                  <a:pt x="4202049" y="396239"/>
                </a:lnTo>
                <a:lnTo>
                  <a:pt x="4215556" y="393519"/>
                </a:lnTo>
                <a:lnTo>
                  <a:pt x="4226575" y="386095"/>
                </a:lnTo>
                <a:lnTo>
                  <a:pt x="4233999" y="375076"/>
                </a:lnTo>
                <a:lnTo>
                  <a:pt x="4236720" y="361569"/>
                </a:lnTo>
                <a:lnTo>
                  <a:pt x="4236720" y="34670"/>
                </a:lnTo>
                <a:lnTo>
                  <a:pt x="4233999" y="21163"/>
                </a:lnTo>
                <a:lnTo>
                  <a:pt x="4226575" y="10144"/>
                </a:lnTo>
                <a:lnTo>
                  <a:pt x="4215556" y="2720"/>
                </a:lnTo>
                <a:lnTo>
                  <a:pt x="4202049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8530208" y="4075557"/>
            <a:ext cx="9118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latin typeface="Microsoft Sans Serif"/>
                <a:cs typeface="Microsoft Sans Serif"/>
              </a:rPr>
              <a:t>3</a:t>
            </a:r>
            <a:r>
              <a:rPr sz="1400" spc="-8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отчет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331715" y="3990213"/>
            <a:ext cx="2949448" cy="441325"/>
            <a:chOff x="5492877" y="3990213"/>
            <a:chExt cx="2788285" cy="441325"/>
          </a:xfrm>
        </p:grpSpPr>
        <p:sp>
          <p:nvSpPr>
            <p:cNvPr id="36" name="object 36"/>
            <p:cNvSpPr/>
            <p:nvPr/>
          </p:nvSpPr>
          <p:spPr>
            <a:xfrm>
              <a:off x="5502402" y="3999738"/>
              <a:ext cx="2769235" cy="422275"/>
            </a:xfrm>
            <a:custGeom>
              <a:avLst/>
              <a:gdLst/>
              <a:ahLst/>
              <a:cxnLst/>
              <a:rect l="l" t="t" r="r" b="b"/>
              <a:pathLst>
                <a:path w="2769234" h="422275">
                  <a:moveTo>
                    <a:pt x="2711957" y="0"/>
                  </a:moveTo>
                  <a:lnTo>
                    <a:pt x="57150" y="0"/>
                  </a:lnTo>
                  <a:lnTo>
                    <a:pt x="34932" y="4500"/>
                  </a:lnTo>
                  <a:lnTo>
                    <a:pt x="16763" y="16763"/>
                  </a:lnTo>
                  <a:lnTo>
                    <a:pt x="4500" y="34932"/>
                  </a:lnTo>
                  <a:lnTo>
                    <a:pt x="0" y="57150"/>
                  </a:lnTo>
                  <a:lnTo>
                    <a:pt x="0" y="364998"/>
                  </a:lnTo>
                  <a:lnTo>
                    <a:pt x="4500" y="387215"/>
                  </a:lnTo>
                  <a:lnTo>
                    <a:pt x="16763" y="405383"/>
                  </a:lnTo>
                  <a:lnTo>
                    <a:pt x="34932" y="417647"/>
                  </a:lnTo>
                  <a:lnTo>
                    <a:pt x="57150" y="422148"/>
                  </a:lnTo>
                  <a:lnTo>
                    <a:pt x="2711957" y="422148"/>
                  </a:lnTo>
                  <a:lnTo>
                    <a:pt x="2734175" y="417647"/>
                  </a:lnTo>
                  <a:lnTo>
                    <a:pt x="2752343" y="405384"/>
                  </a:lnTo>
                  <a:lnTo>
                    <a:pt x="2764607" y="387215"/>
                  </a:lnTo>
                  <a:lnTo>
                    <a:pt x="2769107" y="364998"/>
                  </a:lnTo>
                  <a:lnTo>
                    <a:pt x="2769107" y="57150"/>
                  </a:lnTo>
                  <a:lnTo>
                    <a:pt x="2764607" y="34932"/>
                  </a:lnTo>
                  <a:lnTo>
                    <a:pt x="2752343" y="16764"/>
                  </a:lnTo>
                  <a:lnTo>
                    <a:pt x="2734175" y="4500"/>
                  </a:lnTo>
                  <a:lnTo>
                    <a:pt x="2711957" y="0"/>
                  </a:lnTo>
                  <a:close/>
                </a:path>
              </a:pathLst>
            </a:custGeom>
            <a:solidFill>
              <a:srgbClr val="6088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502402" y="3999738"/>
              <a:ext cx="2769235" cy="422275"/>
            </a:xfrm>
            <a:custGeom>
              <a:avLst/>
              <a:gdLst/>
              <a:ahLst/>
              <a:cxnLst/>
              <a:rect l="l" t="t" r="r" b="b"/>
              <a:pathLst>
                <a:path w="2769234" h="422275">
                  <a:moveTo>
                    <a:pt x="2769107" y="57150"/>
                  </a:moveTo>
                  <a:lnTo>
                    <a:pt x="2764607" y="34932"/>
                  </a:lnTo>
                  <a:lnTo>
                    <a:pt x="2752343" y="16764"/>
                  </a:lnTo>
                  <a:lnTo>
                    <a:pt x="2734175" y="4500"/>
                  </a:lnTo>
                  <a:lnTo>
                    <a:pt x="2711957" y="0"/>
                  </a:lnTo>
                  <a:lnTo>
                    <a:pt x="57150" y="0"/>
                  </a:lnTo>
                  <a:lnTo>
                    <a:pt x="34932" y="4500"/>
                  </a:lnTo>
                  <a:lnTo>
                    <a:pt x="16763" y="16763"/>
                  </a:lnTo>
                  <a:lnTo>
                    <a:pt x="4500" y="34932"/>
                  </a:lnTo>
                  <a:lnTo>
                    <a:pt x="0" y="57150"/>
                  </a:lnTo>
                  <a:lnTo>
                    <a:pt x="0" y="364998"/>
                  </a:lnTo>
                  <a:lnTo>
                    <a:pt x="4500" y="387215"/>
                  </a:lnTo>
                  <a:lnTo>
                    <a:pt x="16763" y="405383"/>
                  </a:lnTo>
                  <a:lnTo>
                    <a:pt x="34932" y="417647"/>
                  </a:lnTo>
                  <a:lnTo>
                    <a:pt x="57150" y="422148"/>
                  </a:lnTo>
                  <a:lnTo>
                    <a:pt x="2711957" y="422148"/>
                  </a:lnTo>
                  <a:lnTo>
                    <a:pt x="2734175" y="417647"/>
                  </a:lnTo>
                  <a:lnTo>
                    <a:pt x="2752343" y="405384"/>
                  </a:lnTo>
                  <a:lnTo>
                    <a:pt x="2764607" y="387215"/>
                  </a:lnTo>
                  <a:lnTo>
                    <a:pt x="2769107" y="364998"/>
                  </a:lnTo>
                  <a:lnTo>
                    <a:pt x="2769107" y="5715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286755" y="3973080"/>
            <a:ext cx="4265930" cy="1929764"/>
            <a:chOff x="5286755" y="3973080"/>
            <a:chExt cx="4265930" cy="1929764"/>
          </a:xfrm>
        </p:grpSpPr>
        <p:pic>
          <p:nvPicPr>
            <p:cNvPr id="40" name="object 4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0032" y="3973080"/>
              <a:ext cx="152349" cy="192938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480803" y="3998976"/>
              <a:ext cx="50800" cy="1827530"/>
            </a:xfrm>
            <a:custGeom>
              <a:avLst/>
              <a:gdLst/>
              <a:ahLst/>
              <a:cxnLst/>
              <a:rect l="l" t="t" r="r" b="b"/>
              <a:pathLst>
                <a:path w="50800" h="1827529">
                  <a:moveTo>
                    <a:pt x="48260" y="0"/>
                  </a:moveTo>
                  <a:lnTo>
                    <a:pt x="2031" y="0"/>
                  </a:lnTo>
                  <a:lnTo>
                    <a:pt x="0" y="2031"/>
                  </a:lnTo>
                  <a:lnTo>
                    <a:pt x="0" y="1825231"/>
                  </a:lnTo>
                  <a:lnTo>
                    <a:pt x="2031" y="1827276"/>
                  </a:lnTo>
                  <a:lnTo>
                    <a:pt x="48260" y="1827276"/>
                  </a:lnTo>
                  <a:lnTo>
                    <a:pt x="50292" y="1825231"/>
                  </a:lnTo>
                  <a:lnTo>
                    <a:pt x="50292" y="4572"/>
                  </a:lnTo>
                  <a:lnTo>
                    <a:pt x="50292" y="2031"/>
                  </a:lnTo>
                  <a:lnTo>
                    <a:pt x="48260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5286755" y="4730496"/>
              <a:ext cx="4194175" cy="379730"/>
            </a:xfrm>
            <a:custGeom>
              <a:avLst/>
              <a:gdLst/>
              <a:ahLst/>
              <a:cxnLst/>
              <a:rect l="l" t="t" r="r" b="b"/>
              <a:pathLst>
                <a:path w="4194175" h="379729">
                  <a:moveTo>
                    <a:pt x="4157091" y="0"/>
                  </a:moveTo>
                  <a:lnTo>
                    <a:pt x="36957" y="0"/>
                  </a:lnTo>
                  <a:lnTo>
                    <a:pt x="22556" y="2899"/>
                  </a:lnTo>
                  <a:lnTo>
                    <a:pt x="10810" y="10810"/>
                  </a:lnTo>
                  <a:lnTo>
                    <a:pt x="2899" y="22556"/>
                  </a:lnTo>
                  <a:lnTo>
                    <a:pt x="0" y="36956"/>
                  </a:lnTo>
                  <a:lnTo>
                    <a:pt x="0" y="342518"/>
                  </a:lnTo>
                  <a:lnTo>
                    <a:pt x="2899" y="356919"/>
                  </a:lnTo>
                  <a:lnTo>
                    <a:pt x="10810" y="368665"/>
                  </a:lnTo>
                  <a:lnTo>
                    <a:pt x="22556" y="376576"/>
                  </a:lnTo>
                  <a:lnTo>
                    <a:pt x="36957" y="379475"/>
                  </a:lnTo>
                  <a:lnTo>
                    <a:pt x="4157091" y="379475"/>
                  </a:lnTo>
                  <a:lnTo>
                    <a:pt x="4171491" y="376576"/>
                  </a:lnTo>
                  <a:lnTo>
                    <a:pt x="4183237" y="368665"/>
                  </a:lnTo>
                  <a:lnTo>
                    <a:pt x="4191148" y="356919"/>
                  </a:lnTo>
                  <a:lnTo>
                    <a:pt x="4194048" y="342518"/>
                  </a:lnTo>
                  <a:lnTo>
                    <a:pt x="4194048" y="36956"/>
                  </a:lnTo>
                  <a:lnTo>
                    <a:pt x="4191148" y="22556"/>
                  </a:lnTo>
                  <a:lnTo>
                    <a:pt x="4183237" y="10810"/>
                  </a:lnTo>
                  <a:lnTo>
                    <a:pt x="4171491" y="2899"/>
                  </a:lnTo>
                  <a:lnTo>
                    <a:pt x="4157091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479281" y="4796409"/>
            <a:ext cx="9118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latin typeface="Microsoft Sans Serif"/>
                <a:cs typeface="Microsoft Sans Serif"/>
              </a:rPr>
              <a:t>2</a:t>
            </a:r>
            <a:r>
              <a:rPr sz="1400" spc="-8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отчет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606639" y="4704969"/>
            <a:ext cx="2663981" cy="433705"/>
            <a:chOff x="5738240" y="4704969"/>
            <a:chExt cx="2532380" cy="433705"/>
          </a:xfrm>
        </p:grpSpPr>
        <p:sp>
          <p:nvSpPr>
            <p:cNvPr id="45" name="object 45"/>
            <p:cNvSpPr/>
            <p:nvPr/>
          </p:nvSpPr>
          <p:spPr>
            <a:xfrm>
              <a:off x="5747765" y="4714494"/>
              <a:ext cx="2513330" cy="414655"/>
            </a:xfrm>
            <a:custGeom>
              <a:avLst/>
              <a:gdLst/>
              <a:ahLst/>
              <a:cxnLst/>
              <a:rect l="l" t="t" r="r" b="b"/>
              <a:pathLst>
                <a:path w="2513329" h="414654">
                  <a:moveTo>
                    <a:pt x="2469895" y="0"/>
                  </a:moveTo>
                  <a:lnTo>
                    <a:pt x="43180" y="0"/>
                  </a:lnTo>
                  <a:lnTo>
                    <a:pt x="26360" y="3389"/>
                  </a:lnTo>
                  <a:lnTo>
                    <a:pt x="12636" y="12636"/>
                  </a:lnTo>
                  <a:lnTo>
                    <a:pt x="3389" y="26360"/>
                  </a:lnTo>
                  <a:lnTo>
                    <a:pt x="0" y="43179"/>
                  </a:lnTo>
                  <a:lnTo>
                    <a:pt x="0" y="371347"/>
                  </a:lnTo>
                  <a:lnTo>
                    <a:pt x="3389" y="388167"/>
                  </a:lnTo>
                  <a:lnTo>
                    <a:pt x="12636" y="401891"/>
                  </a:lnTo>
                  <a:lnTo>
                    <a:pt x="26360" y="411138"/>
                  </a:lnTo>
                  <a:lnTo>
                    <a:pt x="43180" y="414527"/>
                  </a:lnTo>
                  <a:lnTo>
                    <a:pt x="2469895" y="414527"/>
                  </a:lnTo>
                  <a:lnTo>
                    <a:pt x="2486715" y="411138"/>
                  </a:lnTo>
                  <a:lnTo>
                    <a:pt x="2500439" y="401891"/>
                  </a:lnTo>
                  <a:lnTo>
                    <a:pt x="2509686" y="388167"/>
                  </a:lnTo>
                  <a:lnTo>
                    <a:pt x="2513076" y="371347"/>
                  </a:lnTo>
                  <a:lnTo>
                    <a:pt x="2513076" y="43179"/>
                  </a:lnTo>
                  <a:lnTo>
                    <a:pt x="2509686" y="26360"/>
                  </a:lnTo>
                  <a:lnTo>
                    <a:pt x="2500439" y="12636"/>
                  </a:lnTo>
                  <a:lnTo>
                    <a:pt x="2486715" y="3389"/>
                  </a:lnTo>
                  <a:lnTo>
                    <a:pt x="2469895" y="0"/>
                  </a:lnTo>
                  <a:close/>
                </a:path>
              </a:pathLst>
            </a:custGeom>
            <a:solidFill>
              <a:srgbClr val="6088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5747765" y="4714494"/>
              <a:ext cx="2513330" cy="414655"/>
            </a:xfrm>
            <a:custGeom>
              <a:avLst/>
              <a:gdLst/>
              <a:ahLst/>
              <a:cxnLst/>
              <a:rect l="l" t="t" r="r" b="b"/>
              <a:pathLst>
                <a:path w="2513329" h="414654">
                  <a:moveTo>
                    <a:pt x="2513076" y="43179"/>
                  </a:moveTo>
                  <a:lnTo>
                    <a:pt x="2509686" y="26360"/>
                  </a:lnTo>
                  <a:lnTo>
                    <a:pt x="2500439" y="12636"/>
                  </a:lnTo>
                  <a:lnTo>
                    <a:pt x="2486715" y="3389"/>
                  </a:lnTo>
                  <a:lnTo>
                    <a:pt x="2469895" y="0"/>
                  </a:lnTo>
                  <a:lnTo>
                    <a:pt x="43180" y="0"/>
                  </a:lnTo>
                  <a:lnTo>
                    <a:pt x="26360" y="3389"/>
                  </a:lnTo>
                  <a:lnTo>
                    <a:pt x="12636" y="12636"/>
                  </a:lnTo>
                  <a:lnTo>
                    <a:pt x="3389" y="26360"/>
                  </a:lnTo>
                  <a:lnTo>
                    <a:pt x="0" y="43179"/>
                  </a:lnTo>
                  <a:lnTo>
                    <a:pt x="0" y="371347"/>
                  </a:lnTo>
                  <a:lnTo>
                    <a:pt x="3389" y="388167"/>
                  </a:lnTo>
                  <a:lnTo>
                    <a:pt x="12636" y="401891"/>
                  </a:lnTo>
                  <a:lnTo>
                    <a:pt x="26360" y="411138"/>
                  </a:lnTo>
                  <a:lnTo>
                    <a:pt x="43180" y="414527"/>
                  </a:lnTo>
                  <a:lnTo>
                    <a:pt x="2469895" y="414527"/>
                  </a:lnTo>
                  <a:lnTo>
                    <a:pt x="2486715" y="411138"/>
                  </a:lnTo>
                  <a:lnTo>
                    <a:pt x="2500439" y="401891"/>
                  </a:lnTo>
                  <a:lnTo>
                    <a:pt x="2509686" y="388167"/>
                  </a:lnTo>
                  <a:lnTo>
                    <a:pt x="2513076" y="371347"/>
                  </a:lnTo>
                  <a:lnTo>
                    <a:pt x="2513076" y="4317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object 48"/>
          <p:cNvSpPr/>
          <p:nvPr/>
        </p:nvSpPr>
        <p:spPr>
          <a:xfrm>
            <a:off x="5286755" y="5436108"/>
            <a:ext cx="4194175" cy="379730"/>
          </a:xfrm>
          <a:custGeom>
            <a:avLst/>
            <a:gdLst/>
            <a:ahLst/>
            <a:cxnLst/>
            <a:rect l="l" t="t" r="r" b="b"/>
            <a:pathLst>
              <a:path w="4194175" h="379729">
                <a:moveTo>
                  <a:pt x="4154551" y="0"/>
                </a:moveTo>
                <a:lnTo>
                  <a:pt x="39497" y="0"/>
                </a:lnTo>
                <a:lnTo>
                  <a:pt x="24110" y="3099"/>
                </a:lnTo>
                <a:lnTo>
                  <a:pt x="11556" y="11556"/>
                </a:lnTo>
                <a:lnTo>
                  <a:pt x="3099" y="24110"/>
                </a:lnTo>
                <a:lnTo>
                  <a:pt x="0" y="39496"/>
                </a:lnTo>
                <a:lnTo>
                  <a:pt x="0" y="339953"/>
                </a:lnTo>
                <a:lnTo>
                  <a:pt x="3099" y="355333"/>
                </a:lnTo>
                <a:lnTo>
                  <a:pt x="11556" y="367896"/>
                </a:lnTo>
                <a:lnTo>
                  <a:pt x="24110" y="376368"/>
                </a:lnTo>
                <a:lnTo>
                  <a:pt x="39497" y="379475"/>
                </a:lnTo>
                <a:lnTo>
                  <a:pt x="4154551" y="379475"/>
                </a:lnTo>
                <a:lnTo>
                  <a:pt x="4169937" y="376368"/>
                </a:lnTo>
                <a:lnTo>
                  <a:pt x="4182491" y="367896"/>
                </a:lnTo>
                <a:lnTo>
                  <a:pt x="4190948" y="355333"/>
                </a:lnTo>
                <a:lnTo>
                  <a:pt x="4194048" y="339953"/>
                </a:lnTo>
                <a:lnTo>
                  <a:pt x="4194048" y="39496"/>
                </a:lnTo>
                <a:lnTo>
                  <a:pt x="4190948" y="24110"/>
                </a:lnTo>
                <a:lnTo>
                  <a:pt x="4182490" y="11556"/>
                </a:lnTo>
                <a:lnTo>
                  <a:pt x="4169937" y="3099"/>
                </a:lnTo>
                <a:lnTo>
                  <a:pt x="4154551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 txBox="1"/>
          <p:nvPr/>
        </p:nvSpPr>
        <p:spPr>
          <a:xfrm>
            <a:off x="8478773" y="5501436"/>
            <a:ext cx="9118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latin typeface="Microsoft Sans Serif"/>
                <a:cs typeface="Microsoft Sans Serif"/>
              </a:rPr>
              <a:t>1</a:t>
            </a:r>
            <a:r>
              <a:rPr sz="1400" spc="-8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отчет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935283" y="5419725"/>
            <a:ext cx="2338385" cy="433705"/>
            <a:chOff x="5771769" y="5419725"/>
            <a:chExt cx="2501900" cy="433705"/>
          </a:xfrm>
        </p:grpSpPr>
        <p:sp>
          <p:nvSpPr>
            <p:cNvPr id="51" name="object 51"/>
            <p:cNvSpPr/>
            <p:nvPr/>
          </p:nvSpPr>
          <p:spPr>
            <a:xfrm>
              <a:off x="5781294" y="5429250"/>
              <a:ext cx="2482850" cy="414655"/>
            </a:xfrm>
            <a:custGeom>
              <a:avLst/>
              <a:gdLst/>
              <a:ahLst/>
              <a:cxnLst/>
              <a:rect l="l" t="t" r="r" b="b"/>
              <a:pathLst>
                <a:path w="2482850" h="414654">
                  <a:moveTo>
                    <a:pt x="2439415" y="0"/>
                  </a:moveTo>
                  <a:lnTo>
                    <a:pt x="43179" y="0"/>
                  </a:lnTo>
                  <a:lnTo>
                    <a:pt x="26360" y="3389"/>
                  </a:lnTo>
                  <a:lnTo>
                    <a:pt x="12636" y="12636"/>
                  </a:lnTo>
                  <a:lnTo>
                    <a:pt x="3389" y="26360"/>
                  </a:lnTo>
                  <a:lnTo>
                    <a:pt x="0" y="43180"/>
                  </a:lnTo>
                  <a:lnTo>
                    <a:pt x="0" y="371347"/>
                  </a:lnTo>
                  <a:lnTo>
                    <a:pt x="3389" y="388156"/>
                  </a:lnTo>
                  <a:lnTo>
                    <a:pt x="12636" y="401881"/>
                  </a:lnTo>
                  <a:lnTo>
                    <a:pt x="26360" y="411135"/>
                  </a:lnTo>
                  <a:lnTo>
                    <a:pt x="43179" y="414528"/>
                  </a:lnTo>
                  <a:lnTo>
                    <a:pt x="2439415" y="414528"/>
                  </a:lnTo>
                  <a:lnTo>
                    <a:pt x="2456235" y="411135"/>
                  </a:lnTo>
                  <a:lnTo>
                    <a:pt x="2469959" y="401881"/>
                  </a:lnTo>
                  <a:lnTo>
                    <a:pt x="2479206" y="388156"/>
                  </a:lnTo>
                  <a:lnTo>
                    <a:pt x="2482596" y="371347"/>
                  </a:lnTo>
                  <a:lnTo>
                    <a:pt x="2482596" y="43180"/>
                  </a:lnTo>
                  <a:lnTo>
                    <a:pt x="2479206" y="26360"/>
                  </a:lnTo>
                  <a:lnTo>
                    <a:pt x="2469959" y="12636"/>
                  </a:lnTo>
                  <a:lnTo>
                    <a:pt x="2456235" y="3389"/>
                  </a:lnTo>
                  <a:lnTo>
                    <a:pt x="2439415" y="0"/>
                  </a:lnTo>
                  <a:close/>
                </a:path>
              </a:pathLst>
            </a:custGeom>
            <a:solidFill>
              <a:srgbClr val="6088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5781294" y="5429250"/>
              <a:ext cx="2482850" cy="414655"/>
            </a:xfrm>
            <a:custGeom>
              <a:avLst/>
              <a:gdLst/>
              <a:ahLst/>
              <a:cxnLst/>
              <a:rect l="l" t="t" r="r" b="b"/>
              <a:pathLst>
                <a:path w="2482850" h="414654">
                  <a:moveTo>
                    <a:pt x="2482596" y="43180"/>
                  </a:moveTo>
                  <a:lnTo>
                    <a:pt x="2479206" y="26360"/>
                  </a:lnTo>
                  <a:lnTo>
                    <a:pt x="2469959" y="12636"/>
                  </a:lnTo>
                  <a:lnTo>
                    <a:pt x="2456235" y="3389"/>
                  </a:lnTo>
                  <a:lnTo>
                    <a:pt x="2439415" y="0"/>
                  </a:lnTo>
                  <a:lnTo>
                    <a:pt x="43179" y="0"/>
                  </a:lnTo>
                  <a:lnTo>
                    <a:pt x="26360" y="3389"/>
                  </a:lnTo>
                  <a:lnTo>
                    <a:pt x="12636" y="12636"/>
                  </a:lnTo>
                  <a:lnTo>
                    <a:pt x="3389" y="26360"/>
                  </a:lnTo>
                  <a:lnTo>
                    <a:pt x="0" y="43180"/>
                  </a:lnTo>
                  <a:lnTo>
                    <a:pt x="0" y="371347"/>
                  </a:lnTo>
                  <a:lnTo>
                    <a:pt x="3389" y="388156"/>
                  </a:lnTo>
                  <a:lnTo>
                    <a:pt x="12636" y="401881"/>
                  </a:lnTo>
                  <a:lnTo>
                    <a:pt x="26360" y="411135"/>
                  </a:lnTo>
                  <a:lnTo>
                    <a:pt x="43179" y="414528"/>
                  </a:lnTo>
                  <a:lnTo>
                    <a:pt x="2439415" y="414528"/>
                  </a:lnTo>
                  <a:lnTo>
                    <a:pt x="2456235" y="411135"/>
                  </a:lnTo>
                  <a:lnTo>
                    <a:pt x="2469959" y="401881"/>
                  </a:lnTo>
                  <a:lnTo>
                    <a:pt x="2479206" y="388156"/>
                  </a:lnTo>
                  <a:lnTo>
                    <a:pt x="2482596" y="371347"/>
                  </a:lnTo>
                  <a:lnTo>
                    <a:pt x="2482596" y="4318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162890" y="5522059"/>
            <a:ext cx="871032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14 914,4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231761" y="5436489"/>
            <a:ext cx="1057147" cy="400050"/>
            <a:chOff x="7806308" y="5436489"/>
            <a:chExt cx="482600" cy="400050"/>
          </a:xfrm>
        </p:grpSpPr>
        <p:sp>
          <p:nvSpPr>
            <p:cNvPr id="55" name="object 55"/>
            <p:cNvSpPr/>
            <p:nvPr/>
          </p:nvSpPr>
          <p:spPr>
            <a:xfrm>
              <a:off x="7815833" y="5446014"/>
              <a:ext cx="463550" cy="381000"/>
            </a:xfrm>
            <a:custGeom>
              <a:avLst/>
              <a:gdLst/>
              <a:ahLst/>
              <a:cxnLst/>
              <a:rect l="l" t="t" r="r" b="b"/>
              <a:pathLst>
                <a:path w="463550" h="381000">
                  <a:moveTo>
                    <a:pt x="423672" y="0"/>
                  </a:moveTo>
                  <a:lnTo>
                    <a:pt x="39624" y="0"/>
                  </a:lnTo>
                  <a:lnTo>
                    <a:pt x="24217" y="3119"/>
                  </a:lnTo>
                  <a:lnTo>
                    <a:pt x="11620" y="11620"/>
                  </a:lnTo>
                  <a:lnTo>
                    <a:pt x="3119" y="24217"/>
                  </a:lnTo>
                  <a:lnTo>
                    <a:pt x="0" y="39624"/>
                  </a:lnTo>
                  <a:lnTo>
                    <a:pt x="0" y="341312"/>
                  </a:lnTo>
                  <a:lnTo>
                    <a:pt x="3119" y="356761"/>
                  </a:lnTo>
                  <a:lnTo>
                    <a:pt x="11620" y="369376"/>
                  </a:lnTo>
                  <a:lnTo>
                    <a:pt x="24217" y="377881"/>
                  </a:lnTo>
                  <a:lnTo>
                    <a:pt x="39624" y="381000"/>
                  </a:lnTo>
                  <a:lnTo>
                    <a:pt x="423672" y="381000"/>
                  </a:lnTo>
                  <a:lnTo>
                    <a:pt x="439078" y="377881"/>
                  </a:lnTo>
                  <a:lnTo>
                    <a:pt x="451675" y="369376"/>
                  </a:lnTo>
                  <a:lnTo>
                    <a:pt x="460176" y="356761"/>
                  </a:lnTo>
                  <a:lnTo>
                    <a:pt x="463296" y="341312"/>
                  </a:lnTo>
                  <a:lnTo>
                    <a:pt x="463296" y="39624"/>
                  </a:lnTo>
                  <a:lnTo>
                    <a:pt x="460176" y="24217"/>
                  </a:lnTo>
                  <a:lnTo>
                    <a:pt x="451675" y="11620"/>
                  </a:lnTo>
                  <a:lnTo>
                    <a:pt x="439078" y="3119"/>
                  </a:lnTo>
                  <a:lnTo>
                    <a:pt x="423672" y="0"/>
                  </a:lnTo>
                  <a:close/>
                </a:path>
              </a:pathLst>
            </a:custGeom>
            <a:solidFill>
              <a:srgbClr val="7862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7815833" y="5446014"/>
              <a:ext cx="463550" cy="381000"/>
            </a:xfrm>
            <a:custGeom>
              <a:avLst/>
              <a:gdLst/>
              <a:ahLst/>
              <a:cxnLst/>
              <a:rect l="l" t="t" r="r" b="b"/>
              <a:pathLst>
                <a:path w="463550" h="381000">
                  <a:moveTo>
                    <a:pt x="463296" y="39624"/>
                  </a:moveTo>
                  <a:lnTo>
                    <a:pt x="460176" y="24217"/>
                  </a:lnTo>
                  <a:lnTo>
                    <a:pt x="451675" y="11620"/>
                  </a:lnTo>
                  <a:lnTo>
                    <a:pt x="439078" y="3119"/>
                  </a:lnTo>
                  <a:lnTo>
                    <a:pt x="423672" y="0"/>
                  </a:lnTo>
                  <a:lnTo>
                    <a:pt x="39624" y="0"/>
                  </a:lnTo>
                  <a:lnTo>
                    <a:pt x="24217" y="3119"/>
                  </a:lnTo>
                  <a:lnTo>
                    <a:pt x="11620" y="11620"/>
                  </a:lnTo>
                  <a:lnTo>
                    <a:pt x="3119" y="24217"/>
                  </a:lnTo>
                  <a:lnTo>
                    <a:pt x="0" y="39624"/>
                  </a:lnTo>
                  <a:lnTo>
                    <a:pt x="0" y="341312"/>
                  </a:lnTo>
                  <a:lnTo>
                    <a:pt x="3119" y="356761"/>
                  </a:lnTo>
                  <a:lnTo>
                    <a:pt x="11620" y="369376"/>
                  </a:lnTo>
                  <a:lnTo>
                    <a:pt x="24217" y="377881"/>
                  </a:lnTo>
                  <a:lnTo>
                    <a:pt x="39624" y="381000"/>
                  </a:lnTo>
                  <a:lnTo>
                    <a:pt x="423672" y="381000"/>
                  </a:lnTo>
                  <a:lnTo>
                    <a:pt x="439078" y="377881"/>
                  </a:lnTo>
                  <a:lnTo>
                    <a:pt x="451675" y="369376"/>
                  </a:lnTo>
                  <a:lnTo>
                    <a:pt x="460176" y="356761"/>
                  </a:lnTo>
                  <a:lnTo>
                    <a:pt x="463296" y="341312"/>
                  </a:lnTo>
                  <a:lnTo>
                    <a:pt x="463296" y="3962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420212" y="5503382"/>
            <a:ext cx="80022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23 272,7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7623429" y="4718684"/>
            <a:ext cx="657860" cy="398780"/>
            <a:chOff x="7623429" y="4718684"/>
            <a:chExt cx="657860" cy="398780"/>
          </a:xfrm>
        </p:grpSpPr>
        <p:sp>
          <p:nvSpPr>
            <p:cNvPr id="59" name="object 59"/>
            <p:cNvSpPr/>
            <p:nvPr/>
          </p:nvSpPr>
          <p:spPr>
            <a:xfrm>
              <a:off x="7632954" y="4728209"/>
              <a:ext cx="638810" cy="379730"/>
            </a:xfrm>
            <a:custGeom>
              <a:avLst/>
              <a:gdLst/>
              <a:ahLst/>
              <a:cxnLst/>
              <a:rect l="l" t="t" r="r" b="b"/>
              <a:pathLst>
                <a:path w="638809" h="379729">
                  <a:moveTo>
                    <a:pt x="599059" y="0"/>
                  </a:moveTo>
                  <a:lnTo>
                    <a:pt x="39497" y="0"/>
                  </a:lnTo>
                  <a:lnTo>
                    <a:pt x="24110" y="3099"/>
                  </a:lnTo>
                  <a:lnTo>
                    <a:pt x="11556" y="11556"/>
                  </a:lnTo>
                  <a:lnTo>
                    <a:pt x="3099" y="24110"/>
                  </a:lnTo>
                  <a:lnTo>
                    <a:pt x="0" y="39496"/>
                  </a:lnTo>
                  <a:lnTo>
                    <a:pt x="0" y="339978"/>
                  </a:lnTo>
                  <a:lnTo>
                    <a:pt x="3099" y="355365"/>
                  </a:lnTo>
                  <a:lnTo>
                    <a:pt x="11557" y="367919"/>
                  </a:lnTo>
                  <a:lnTo>
                    <a:pt x="24110" y="376376"/>
                  </a:lnTo>
                  <a:lnTo>
                    <a:pt x="39497" y="379475"/>
                  </a:lnTo>
                  <a:lnTo>
                    <a:pt x="599059" y="379475"/>
                  </a:lnTo>
                  <a:lnTo>
                    <a:pt x="614445" y="376376"/>
                  </a:lnTo>
                  <a:lnTo>
                    <a:pt x="626998" y="367918"/>
                  </a:lnTo>
                  <a:lnTo>
                    <a:pt x="635456" y="355365"/>
                  </a:lnTo>
                  <a:lnTo>
                    <a:pt x="638555" y="339978"/>
                  </a:lnTo>
                  <a:lnTo>
                    <a:pt x="638555" y="39496"/>
                  </a:lnTo>
                  <a:lnTo>
                    <a:pt x="635456" y="24110"/>
                  </a:lnTo>
                  <a:lnTo>
                    <a:pt x="626998" y="11556"/>
                  </a:lnTo>
                  <a:lnTo>
                    <a:pt x="614445" y="3099"/>
                  </a:lnTo>
                  <a:lnTo>
                    <a:pt x="599059" y="0"/>
                  </a:lnTo>
                  <a:close/>
                </a:path>
              </a:pathLst>
            </a:custGeom>
            <a:solidFill>
              <a:srgbClr val="7862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7632954" y="4728209"/>
              <a:ext cx="638810" cy="379730"/>
            </a:xfrm>
            <a:custGeom>
              <a:avLst/>
              <a:gdLst/>
              <a:ahLst/>
              <a:cxnLst/>
              <a:rect l="l" t="t" r="r" b="b"/>
              <a:pathLst>
                <a:path w="638809" h="379729">
                  <a:moveTo>
                    <a:pt x="638555" y="39496"/>
                  </a:moveTo>
                  <a:lnTo>
                    <a:pt x="635456" y="24110"/>
                  </a:lnTo>
                  <a:lnTo>
                    <a:pt x="626998" y="11556"/>
                  </a:lnTo>
                  <a:lnTo>
                    <a:pt x="614445" y="3099"/>
                  </a:lnTo>
                  <a:lnTo>
                    <a:pt x="599059" y="0"/>
                  </a:lnTo>
                  <a:lnTo>
                    <a:pt x="39497" y="0"/>
                  </a:lnTo>
                  <a:lnTo>
                    <a:pt x="24110" y="3099"/>
                  </a:lnTo>
                  <a:lnTo>
                    <a:pt x="11556" y="11556"/>
                  </a:lnTo>
                  <a:lnTo>
                    <a:pt x="3099" y="24110"/>
                  </a:lnTo>
                  <a:lnTo>
                    <a:pt x="0" y="39496"/>
                  </a:lnTo>
                  <a:lnTo>
                    <a:pt x="0" y="339978"/>
                  </a:lnTo>
                  <a:lnTo>
                    <a:pt x="3099" y="355365"/>
                  </a:lnTo>
                  <a:lnTo>
                    <a:pt x="11557" y="367919"/>
                  </a:lnTo>
                  <a:lnTo>
                    <a:pt x="24110" y="376376"/>
                  </a:lnTo>
                  <a:lnTo>
                    <a:pt x="39497" y="379475"/>
                  </a:lnTo>
                  <a:lnTo>
                    <a:pt x="599059" y="379475"/>
                  </a:lnTo>
                  <a:lnTo>
                    <a:pt x="614445" y="376376"/>
                  </a:lnTo>
                  <a:lnTo>
                    <a:pt x="626998" y="367918"/>
                  </a:lnTo>
                  <a:lnTo>
                    <a:pt x="635456" y="355365"/>
                  </a:lnTo>
                  <a:lnTo>
                    <a:pt x="638555" y="339978"/>
                  </a:lnTo>
                  <a:lnTo>
                    <a:pt x="638555" y="3949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7642638" y="4793145"/>
            <a:ext cx="6043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9 951,0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7425751" y="4000880"/>
            <a:ext cx="871032" cy="434848"/>
            <a:chOff x="7640193" y="4000880"/>
            <a:chExt cx="656590" cy="400050"/>
          </a:xfrm>
        </p:grpSpPr>
        <p:sp>
          <p:nvSpPr>
            <p:cNvPr id="63" name="object 63"/>
            <p:cNvSpPr/>
            <p:nvPr/>
          </p:nvSpPr>
          <p:spPr>
            <a:xfrm>
              <a:off x="7649718" y="4010405"/>
              <a:ext cx="637540" cy="381000"/>
            </a:xfrm>
            <a:custGeom>
              <a:avLst/>
              <a:gdLst/>
              <a:ahLst/>
              <a:cxnLst/>
              <a:rect l="l" t="t" r="r" b="b"/>
              <a:pathLst>
                <a:path w="637540" h="381000">
                  <a:moveTo>
                    <a:pt x="597407" y="0"/>
                  </a:moveTo>
                  <a:lnTo>
                    <a:pt x="39624" y="0"/>
                  </a:lnTo>
                  <a:lnTo>
                    <a:pt x="24217" y="3119"/>
                  </a:lnTo>
                  <a:lnTo>
                    <a:pt x="11620" y="11620"/>
                  </a:lnTo>
                  <a:lnTo>
                    <a:pt x="3119" y="24217"/>
                  </a:lnTo>
                  <a:lnTo>
                    <a:pt x="0" y="39624"/>
                  </a:lnTo>
                  <a:lnTo>
                    <a:pt x="0" y="341376"/>
                  </a:lnTo>
                  <a:lnTo>
                    <a:pt x="3119" y="356782"/>
                  </a:lnTo>
                  <a:lnTo>
                    <a:pt x="11620" y="369379"/>
                  </a:lnTo>
                  <a:lnTo>
                    <a:pt x="24217" y="377880"/>
                  </a:lnTo>
                  <a:lnTo>
                    <a:pt x="39624" y="381000"/>
                  </a:lnTo>
                  <a:lnTo>
                    <a:pt x="597407" y="381000"/>
                  </a:lnTo>
                  <a:lnTo>
                    <a:pt x="612814" y="377880"/>
                  </a:lnTo>
                  <a:lnTo>
                    <a:pt x="625411" y="369379"/>
                  </a:lnTo>
                  <a:lnTo>
                    <a:pt x="633912" y="356782"/>
                  </a:lnTo>
                  <a:lnTo>
                    <a:pt x="637031" y="341376"/>
                  </a:lnTo>
                  <a:lnTo>
                    <a:pt x="637031" y="39624"/>
                  </a:lnTo>
                  <a:lnTo>
                    <a:pt x="633912" y="24217"/>
                  </a:lnTo>
                  <a:lnTo>
                    <a:pt x="625411" y="11620"/>
                  </a:lnTo>
                  <a:lnTo>
                    <a:pt x="612814" y="3119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7862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7649718" y="4010405"/>
              <a:ext cx="637540" cy="381000"/>
            </a:xfrm>
            <a:custGeom>
              <a:avLst/>
              <a:gdLst/>
              <a:ahLst/>
              <a:cxnLst/>
              <a:rect l="l" t="t" r="r" b="b"/>
              <a:pathLst>
                <a:path w="637540" h="381000">
                  <a:moveTo>
                    <a:pt x="637031" y="39624"/>
                  </a:moveTo>
                  <a:lnTo>
                    <a:pt x="633912" y="24217"/>
                  </a:lnTo>
                  <a:lnTo>
                    <a:pt x="625411" y="11620"/>
                  </a:lnTo>
                  <a:lnTo>
                    <a:pt x="612814" y="3119"/>
                  </a:lnTo>
                  <a:lnTo>
                    <a:pt x="597407" y="0"/>
                  </a:lnTo>
                  <a:lnTo>
                    <a:pt x="39624" y="0"/>
                  </a:lnTo>
                  <a:lnTo>
                    <a:pt x="24217" y="3119"/>
                  </a:lnTo>
                  <a:lnTo>
                    <a:pt x="11620" y="11620"/>
                  </a:lnTo>
                  <a:lnTo>
                    <a:pt x="3119" y="24217"/>
                  </a:lnTo>
                  <a:lnTo>
                    <a:pt x="0" y="39624"/>
                  </a:lnTo>
                  <a:lnTo>
                    <a:pt x="0" y="341376"/>
                  </a:lnTo>
                  <a:lnTo>
                    <a:pt x="3119" y="356782"/>
                  </a:lnTo>
                  <a:lnTo>
                    <a:pt x="11620" y="369379"/>
                  </a:lnTo>
                  <a:lnTo>
                    <a:pt x="24217" y="377880"/>
                  </a:lnTo>
                  <a:lnTo>
                    <a:pt x="39624" y="381000"/>
                  </a:lnTo>
                  <a:lnTo>
                    <a:pt x="597407" y="381000"/>
                  </a:lnTo>
                  <a:lnTo>
                    <a:pt x="612814" y="377880"/>
                  </a:lnTo>
                  <a:lnTo>
                    <a:pt x="625411" y="369379"/>
                  </a:lnTo>
                  <a:lnTo>
                    <a:pt x="633912" y="356782"/>
                  </a:lnTo>
                  <a:lnTo>
                    <a:pt x="637031" y="341376"/>
                  </a:lnTo>
                  <a:lnTo>
                    <a:pt x="637031" y="3962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7540289" y="4075557"/>
            <a:ext cx="7592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16 386,0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41341" y="3953227"/>
            <a:ext cx="4745990" cy="1908175"/>
            <a:chOff x="341341" y="3953227"/>
            <a:chExt cx="4745990" cy="1908175"/>
          </a:xfrm>
        </p:grpSpPr>
        <p:pic>
          <p:nvPicPr>
            <p:cNvPr id="67" name="object 6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341" y="3953227"/>
              <a:ext cx="4745805" cy="190810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34340" y="4018787"/>
              <a:ext cx="4564380" cy="1781810"/>
            </a:xfrm>
            <a:custGeom>
              <a:avLst/>
              <a:gdLst/>
              <a:ahLst/>
              <a:cxnLst/>
              <a:rect l="l" t="t" r="r" b="b"/>
              <a:pathLst>
                <a:path w="4564380" h="1781810">
                  <a:moveTo>
                    <a:pt x="4542028" y="0"/>
                  </a:moveTo>
                  <a:lnTo>
                    <a:pt x="22415" y="0"/>
                  </a:lnTo>
                  <a:lnTo>
                    <a:pt x="13689" y="1760"/>
                  </a:lnTo>
                  <a:lnTo>
                    <a:pt x="6564" y="6556"/>
                  </a:lnTo>
                  <a:lnTo>
                    <a:pt x="1761" y="13662"/>
                  </a:lnTo>
                  <a:lnTo>
                    <a:pt x="0" y="22351"/>
                  </a:lnTo>
                  <a:lnTo>
                    <a:pt x="0" y="1759140"/>
                  </a:lnTo>
                  <a:lnTo>
                    <a:pt x="1761" y="1767866"/>
                  </a:lnTo>
                  <a:lnTo>
                    <a:pt x="6564" y="1774991"/>
                  </a:lnTo>
                  <a:lnTo>
                    <a:pt x="13689" y="1779794"/>
                  </a:lnTo>
                  <a:lnTo>
                    <a:pt x="22415" y="1781556"/>
                  </a:lnTo>
                  <a:lnTo>
                    <a:pt x="4542028" y="1781556"/>
                  </a:lnTo>
                  <a:lnTo>
                    <a:pt x="4550717" y="1779794"/>
                  </a:lnTo>
                  <a:lnTo>
                    <a:pt x="4557823" y="1774991"/>
                  </a:lnTo>
                  <a:lnTo>
                    <a:pt x="4562619" y="1767866"/>
                  </a:lnTo>
                  <a:lnTo>
                    <a:pt x="4564380" y="1759140"/>
                  </a:lnTo>
                  <a:lnTo>
                    <a:pt x="4564380" y="22351"/>
                  </a:lnTo>
                  <a:lnTo>
                    <a:pt x="4562619" y="13662"/>
                  </a:lnTo>
                  <a:lnTo>
                    <a:pt x="4557823" y="6556"/>
                  </a:lnTo>
                  <a:lnTo>
                    <a:pt x="4550717" y="1760"/>
                  </a:lnTo>
                  <a:lnTo>
                    <a:pt x="4542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952563" y="4103510"/>
            <a:ext cx="29267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lang="ru-RU" sz="1400" spc="-10" dirty="0">
                <a:latin typeface="Microsoft Sans Serif"/>
                <a:cs typeface="Microsoft Sans Serif"/>
              </a:rPr>
              <a:t>Выравнивание уровня бюджетной обеспеченности поселений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53833" y="4700141"/>
            <a:ext cx="296735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>
                <a:latin typeface="Microsoft Sans Serif"/>
                <a:cs typeface="Microsoft Sans Serif"/>
              </a:rPr>
              <a:t>Предоставление иных межбюджетных трансфертов бюджетам поселений на поддержку мер по обеспечению сбалансированности бюджетов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476250" y="4095750"/>
            <a:ext cx="4368545" cy="1569846"/>
            <a:chOff x="476250" y="4095750"/>
            <a:chExt cx="4368545" cy="1569846"/>
          </a:xfrm>
        </p:grpSpPr>
        <p:sp>
          <p:nvSpPr>
            <p:cNvPr id="72" name="object 72"/>
            <p:cNvSpPr/>
            <p:nvPr/>
          </p:nvSpPr>
          <p:spPr>
            <a:xfrm>
              <a:off x="480822" y="4095750"/>
              <a:ext cx="350520" cy="271780"/>
            </a:xfrm>
            <a:custGeom>
              <a:avLst/>
              <a:gdLst/>
              <a:ahLst/>
              <a:cxnLst/>
              <a:rect l="l" t="t" r="r" b="b"/>
              <a:pathLst>
                <a:path w="350519" h="271779">
                  <a:moveTo>
                    <a:pt x="314058" y="0"/>
                  </a:moveTo>
                  <a:lnTo>
                    <a:pt x="36461" y="0"/>
                  </a:lnTo>
                  <a:lnTo>
                    <a:pt x="22267" y="2873"/>
                  </a:lnTo>
                  <a:lnTo>
                    <a:pt x="10677" y="10699"/>
                  </a:lnTo>
                  <a:lnTo>
                    <a:pt x="2864" y="22288"/>
                  </a:lnTo>
                  <a:lnTo>
                    <a:pt x="0" y="36449"/>
                  </a:lnTo>
                  <a:lnTo>
                    <a:pt x="0" y="234823"/>
                  </a:lnTo>
                  <a:lnTo>
                    <a:pt x="2864" y="248983"/>
                  </a:lnTo>
                  <a:lnTo>
                    <a:pt x="10677" y="260572"/>
                  </a:lnTo>
                  <a:lnTo>
                    <a:pt x="22267" y="268398"/>
                  </a:lnTo>
                  <a:lnTo>
                    <a:pt x="36461" y="271272"/>
                  </a:lnTo>
                  <a:lnTo>
                    <a:pt x="314058" y="271272"/>
                  </a:lnTo>
                  <a:lnTo>
                    <a:pt x="328252" y="268398"/>
                  </a:lnTo>
                  <a:lnTo>
                    <a:pt x="339842" y="260572"/>
                  </a:lnTo>
                  <a:lnTo>
                    <a:pt x="347655" y="248983"/>
                  </a:lnTo>
                  <a:lnTo>
                    <a:pt x="350519" y="234823"/>
                  </a:lnTo>
                  <a:lnTo>
                    <a:pt x="350519" y="36449"/>
                  </a:lnTo>
                  <a:lnTo>
                    <a:pt x="347655" y="22288"/>
                  </a:lnTo>
                  <a:lnTo>
                    <a:pt x="339842" y="10699"/>
                  </a:lnTo>
                  <a:lnTo>
                    <a:pt x="328252" y="2873"/>
                  </a:lnTo>
                  <a:lnTo>
                    <a:pt x="314058" y="0"/>
                  </a:lnTo>
                  <a:close/>
                </a:path>
              </a:pathLst>
            </a:custGeom>
            <a:solidFill>
              <a:srgbClr val="60889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480822" y="4095750"/>
              <a:ext cx="350520" cy="271780"/>
            </a:xfrm>
            <a:custGeom>
              <a:avLst/>
              <a:gdLst/>
              <a:ahLst/>
              <a:cxnLst/>
              <a:rect l="l" t="t" r="r" b="b"/>
              <a:pathLst>
                <a:path w="350519" h="271779">
                  <a:moveTo>
                    <a:pt x="0" y="36449"/>
                  </a:moveTo>
                  <a:lnTo>
                    <a:pt x="2864" y="22288"/>
                  </a:lnTo>
                  <a:lnTo>
                    <a:pt x="10677" y="10699"/>
                  </a:lnTo>
                  <a:lnTo>
                    <a:pt x="22267" y="2873"/>
                  </a:lnTo>
                  <a:lnTo>
                    <a:pt x="36461" y="0"/>
                  </a:lnTo>
                  <a:lnTo>
                    <a:pt x="314058" y="0"/>
                  </a:lnTo>
                  <a:lnTo>
                    <a:pt x="328252" y="2873"/>
                  </a:lnTo>
                  <a:lnTo>
                    <a:pt x="339842" y="10699"/>
                  </a:lnTo>
                  <a:lnTo>
                    <a:pt x="347655" y="22288"/>
                  </a:lnTo>
                  <a:lnTo>
                    <a:pt x="350519" y="36449"/>
                  </a:lnTo>
                  <a:lnTo>
                    <a:pt x="350519" y="234823"/>
                  </a:lnTo>
                  <a:lnTo>
                    <a:pt x="347655" y="248983"/>
                  </a:lnTo>
                  <a:lnTo>
                    <a:pt x="339842" y="260572"/>
                  </a:lnTo>
                  <a:lnTo>
                    <a:pt x="328252" y="268398"/>
                  </a:lnTo>
                  <a:lnTo>
                    <a:pt x="314058" y="271272"/>
                  </a:lnTo>
                  <a:lnTo>
                    <a:pt x="36461" y="271272"/>
                  </a:lnTo>
                  <a:lnTo>
                    <a:pt x="22267" y="268398"/>
                  </a:lnTo>
                  <a:lnTo>
                    <a:pt x="10677" y="260572"/>
                  </a:lnTo>
                  <a:lnTo>
                    <a:pt x="2864" y="248983"/>
                  </a:lnTo>
                  <a:lnTo>
                    <a:pt x="0" y="234823"/>
                  </a:lnTo>
                  <a:lnTo>
                    <a:pt x="0" y="3644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4"/>
            <p:cNvSpPr/>
            <p:nvPr/>
          </p:nvSpPr>
          <p:spPr>
            <a:xfrm>
              <a:off x="476250" y="5119877"/>
              <a:ext cx="350520" cy="279400"/>
            </a:xfrm>
            <a:custGeom>
              <a:avLst/>
              <a:gdLst/>
              <a:ahLst/>
              <a:cxnLst/>
              <a:rect l="l" t="t" r="r" b="b"/>
              <a:pathLst>
                <a:path w="350519" h="279400">
                  <a:moveTo>
                    <a:pt x="313029" y="0"/>
                  </a:moveTo>
                  <a:lnTo>
                    <a:pt x="37490" y="0"/>
                  </a:lnTo>
                  <a:lnTo>
                    <a:pt x="22893" y="2942"/>
                  </a:lnTo>
                  <a:lnTo>
                    <a:pt x="10977" y="10969"/>
                  </a:lnTo>
                  <a:lnTo>
                    <a:pt x="2945" y="22877"/>
                  </a:lnTo>
                  <a:lnTo>
                    <a:pt x="0" y="37465"/>
                  </a:lnTo>
                  <a:lnTo>
                    <a:pt x="0" y="241427"/>
                  </a:lnTo>
                  <a:lnTo>
                    <a:pt x="2945" y="256014"/>
                  </a:lnTo>
                  <a:lnTo>
                    <a:pt x="10977" y="267922"/>
                  </a:lnTo>
                  <a:lnTo>
                    <a:pt x="22893" y="275949"/>
                  </a:lnTo>
                  <a:lnTo>
                    <a:pt x="37490" y="278892"/>
                  </a:lnTo>
                  <a:lnTo>
                    <a:pt x="313029" y="278892"/>
                  </a:lnTo>
                  <a:lnTo>
                    <a:pt x="327620" y="275949"/>
                  </a:lnTo>
                  <a:lnTo>
                    <a:pt x="339537" y="267922"/>
                  </a:lnTo>
                  <a:lnTo>
                    <a:pt x="347573" y="256014"/>
                  </a:lnTo>
                  <a:lnTo>
                    <a:pt x="350519" y="241427"/>
                  </a:lnTo>
                  <a:lnTo>
                    <a:pt x="350519" y="37465"/>
                  </a:lnTo>
                  <a:lnTo>
                    <a:pt x="347573" y="22877"/>
                  </a:lnTo>
                  <a:lnTo>
                    <a:pt x="339537" y="10969"/>
                  </a:lnTo>
                  <a:lnTo>
                    <a:pt x="327620" y="2942"/>
                  </a:lnTo>
                  <a:lnTo>
                    <a:pt x="313029" y="0"/>
                  </a:lnTo>
                  <a:close/>
                </a:path>
              </a:pathLst>
            </a:custGeom>
            <a:solidFill>
              <a:srgbClr val="7862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476250" y="5119877"/>
              <a:ext cx="350520" cy="279400"/>
            </a:xfrm>
            <a:custGeom>
              <a:avLst/>
              <a:gdLst/>
              <a:ahLst/>
              <a:cxnLst/>
              <a:rect l="l" t="t" r="r" b="b"/>
              <a:pathLst>
                <a:path w="350519" h="279400">
                  <a:moveTo>
                    <a:pt x="0" y="37465"/>
                  </a:moveTo>
                  <a:lnTo>
                    <a:pt x="2945" y="22877"/>
                  </a:lnTo>
                  <a:lnTo>
                    <a:pt x="10977" y="10969"/>
                  </a:lnTo>
                  <a:lnTo>
                    <a:pt x="22893" y="2942"/>
                  </a:lnTo>
                  <a:lnTo>
                    <a:pt x="37490" y="0"/>
                  </a:lnTo>
                  <a:lnTo>
                    <a:pt x="313029" y="0"/>
                  </a:lnTo>
                  <a:lnTo>
                    <a:pt x="327620" y="2942"/>
                  </a:lnTo>
                  <a:lnTo>
                    <a:pt x="339537" y="10969"/>
                  </a:lnTo>
                  <a:lnTo>
                    <a:pt x="347573" y="22877"/>
                  </a:lnTo>
                  <a:lnTo>
                    <a:pt x="350519" y="37465"/>
                  </a:lnTo>
                  <a:lnTo>
                    <a:pt x="350519" y="241427"/>
                  </a:lnTo>
                  <a:lnTo>
                    <a:pt x="347573" y="256014"/>
                  </a:lnTo>
                  <a:lnTo>
                    <a:pt x="339537" y="267922"/>
                  </a:lnTo>
                  <a:lnTo>
                    <a:pt x="327620" y="275949"/>
                  </a:lnTo>
                  <a:lnTo>
                    <a:pt x="313029" y="278892"/>
                  </a:lnTo>
                  <a:lnTo>
                    <a:pt x="37490" y="278892"/>
                  </a:lnTo>
                  <a:lnTo>
                    <a:pt x="22893" y="275949"/>
                  </a:lnTo>
                  <a:lnTo>
                    <a:pt x="10977" y="267922"/>
                  </a:lnTo>
                  <a:lnTo>
                    <a:pt x="2945" y="256014"/>
                  </a:lnTo>
                  <a:lnTo>
                    <a:pt x="0" y="241427"/>
                  </a:lnTo>
                  <a:lnTo>
                    <a:pt x="0" y="3746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6" name="object 7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0499" y="4195254"/>
              <a:ext cx="844296" cy="68122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9692" y="5052948"/>
              <a:ext cx="687324" cy="612648"/>
            </a:xfrm>
            <a:prstGeom prst="rect">
              <a:avLst/>
            </a:prstGeom>
          </p:spPr>
        </p:pic>
      </p:grp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xfrm>
            <a:off x="9333230" y="6398573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Microsoft Sans Serif"/>
                <a:ea typeface="+mn-ea"/>
                <a:cs typeface="Microsoft Sans Serif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ru-RU" spc="-5" smtClean="0"/>
              <a:pPr marL="38100">
                <a:lnSpc>
                  <a:spcPts val="1425"/>
                </a:lnSpc>
              </a:pPr>
              <a:t>42</a:t>
            </a:fld>
            <a:endParaRPr spc="-5" dirty="0"/>
          </a:p>
        </p:txBody>
      </p:sp>
      <p:sp>
        <p:nvSpPr>
          <p:cNvPr id="81" name="object 2">
            <a:extLst>
              <a:ext uri="{FF2B5EF4-FFF2-40B4-BE49-F238E27FC236}">
                <a16:creationId xmlns:a16="http://schemas.microsoft.com/office/drawing/2014/main" id="{C20BA538-59AE-4D89-89A4-D22AA4FC001E}"/>
              </a:ext>
            </a:extLst>
          </p:cNvPr>
          <p:cNvSpPr txBox="1"/>
          <p:nvPr/>
        </p:nvSpPr>
        <p:spPr>
          <a:xfrm>
            <a:off x="464743" y="354053"/>
            <a:ext cx="6780674" cy="287419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Управление </a:t>
            </a: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муниципальными</a:t>
            </a:r>
            <a:r>
              <a:rPr lang="ru-RU" b="1" spc="-8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финансами </a:t>
            </a:r>
            <a:r>
              <a:rPr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тыс.</a:t>
            </a:r>
            <a:r>
              <a:rPr b="1" spc="-4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b="1" spc="-16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рублей)</a:t>
            </a:r>
            <a:endParaRPr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2" name="object 53">
            <a:extLst>
              <a:ext uri="{FF2B5EF4-FFF2-40B4-BE49-F238E27FC236}">
                <a16:creationId xmlns:a16="http://schemas.microsoft.com/office/drawing/2014/main" id="{40C60688-415A-4D56-B5AD-6CE06C9132BA}"/>
              </a:ext>
            </a:extLst>
          </p:cNvPr>
          <p:cNvSpPr txBox="1"/>
          <p:nvPr/>
        </p:nvSpPr>
        <p:spPr>
          <a:xfrm>
            <a:off x="5883587" y="4794269"/>
            <a:ext cx="871032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56 253,2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83" name="object 53">
            <a:extLst>
              <a:ext uri="{FF2B5EF4-FFF2-40B4-BE49-F238E27FC236}">
                <a16:creationId xmlns:a16="http://schemas.microsoft.com/office/drawing/2014/main" id="{D6E6FC9E-6411-4D70-970F-0DB1D392A028}"/>
              </a:ext>
            </a:extLst>
          </p:cNvPr>
          <p:cNvSpPr txBox="1"/>
          <p:nvPr/>
        </p:nvSpPr>
        <p:spPr>
          <a:xfrm>
            <a:off x="5540989" y="4095541"/>
            <a:ext cx="871032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lang="ru-RU"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88 430,9</a:t>
            </a:r>
            <a:endParaRPr sz="14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7567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6882E-14B7-4E9A-811D-8DDEE746BFCA}"/>
              </a:ext>
            </a:extLst>
          </p:cNvPr>
          <p:cNvSpPr txBox="1">
            <a:spLocks/>
          </p:cNvSpPr>
          <p:nvPr/>
        </p:nvSpPr>
        <p:spPr>
          <a:xfrm>
            <a:off x="416495" y="260648"/>
            <a:ext cx="7234201" cy="942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/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Достигнутые значения показателей результативности муниципальной программы «Управление муниципальными финансами Черемховского районного муниципального образования»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CA51749-35B3-4A53-B5F6-FCF7FD038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598691"/>
              </p:ext>
            </p:extLst>
          </p:nvPr>
        </p:nvGraphicFramePr>
        <p:xfrm>
          <a:off x="431273" y="1412776"/>
          <a:ext cx="9130239" cy="460851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2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0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 изм.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Достигнутое значение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Динамика налоговых и неналоговых доходов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166,7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Размер дефицита бюджета 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- 1,6 (профицит)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8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Формирование фонда финансовой поддержки поселений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да, нет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88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1 «Управление муниципальными финансами Черемховского районного муниципального образования, организация составления, исполнения и контроля за исполнением районного бюджета»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8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Объем просроченной кредиторской задолженности к уровню расходов районного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8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Доступность информации о бюджетном процессе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да, нет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9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Выполнение плана проведения ревизий и проверок по отдельным вопросам финансово-хозяйственной деятельности и контрактной системы в сфере закупок товаров, работ и услуг для обеспечения муниципальных нужд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0">
            <a:extLst>
              <a:ext uri="{FF2B5EF4-FFF2-40B4-BE49-F238E27FC236}">
                <a16:creationId xmlns:a16="http://schemas.microsoft.com/office/drawing/2014/main" id="{57A7DD79-1A91-439F-B30F-5727CC7DF907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43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577247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E4AB030-9BAB-4362-98DC-1A69EB37C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15647"/>
              </p:ext>
            </p:extLst>
          </p:nvPr>
        </p:nvGraphicFramePr>
        <p:xfrm>
          <a:off x="488504" y="1484784"/>
          <a:ext cx="9073008" cy="44489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9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5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 изм.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Достигнутое значение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Своевременность составления и предоставления бухгалтерской, бюджетной и налоговой отчетности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да, нет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Отсутствие в учреждениях, финансируемых из бюджета района и бюджетов поселений задолженности по платежам в бюджет и государственные внебюджетные фонды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да, нет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8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Уровень муниципального долга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&lt;50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92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2 «Создание условий для эффективного и ответственного управления муниципальными финансами, повышение устойчивости бюджетов поселений Черемховского района»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8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Выравнивание уровня бюджетной обеспеченности поселений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тыс.руб.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188 430,9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Предоставление иных МБТ бюджетам поселений на поддержку мер по обеспечению сбалансированности местных бюджетов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тыс.руб.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16 386,0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DAB8898-BB6F-4D76-A283-AD38CC6754F2}"/>
              </a:ext>
            </a:extLst>
          </p:cNvPr>
          <p:cNvSpPr txBox="1">
            <a:spLocks/>
          </p:cNvSpPr>
          <p:nvPr/>
        </p:nvSpPr>
        <p:spPr>
          <a:xfrm>
            <a:off x="416495" y="260648"/>
            <a:ext cx="7234201" cy="942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/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Достигнутые значения показателей результативности муниципальной программы «Управление муниципальными финансами Черемховского районного муниципального образования»</a:t>
            </a:r>
          </a:p>
        </p:txBody>
      </p:sp>
      <p:sp>
        <p:nvSpPr>
          <p:cNvPr id="6" name="object 40">
            <a:extLst>
              <a:ext uri="{FF2B5EF4-FFF2-40B4-BE49-F238E27FC236}">
                <a16:creationId xmlns:a16="http://schemas.microsoft.com/office/drawing/2014/main" id="{4ADB9481-F9C4-4B08-982C-2F638AE974FE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44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721864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429" y="324389"/>
            <a:ext cx="6780674" cy="564418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Управление муниципальным имуществом Черемховского районного муниципального образования 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тыс.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6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рублей)</a:t>
            </a:r>
            <a:endParaRPr dirty="0">
              <a:solidFill>
                <a:prstClr val="black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40333" y="1868661"/>
            <a:ext cx="6876825" cy="518111"/>
          </a:xfrm>
          <a:custGeom>
            <a:avLst/>
            <a:gdLst/>
            <a:ahLst/>
            <a:cxnLst/>
            <a:rect l="l" t="t" r="r" b="b"/>
            <a:pathLst>
              <a:path w="4079875" h="340360">
                <a:moveTo>
                  <a:pt x="4023105" y="0"/>
                </a:moveTo>
                <a:lnTo>
                  <a:pt x="56641" y="0"/>
                </a:lnTo>
                <a:lnTo>
                  <a:pt x="34611" y="4456"/>
                </a:lnTo>
                <a:lnTo>
                  <a:pt x="16605" y="16605"/>
                </a:lnTo>
                <a:lnTo>
                  <a:pt x="4456" y="34611"/>
                </a:lnTo>
                <a:lnTo>
                  <a:pt x="0" y="56641"/>
                </a:lnTo>
                <a:lnTo>
                  <a:pt x="0" y="283210"/>
                </a:lnTo>
                <a:lnTo>
                  <a:pt x="4456" y="305240"/>
                </a:lnTo>
                <a:lnTo>
                  <a:pt x="16605" y="323246"/>
                </a:lnTo>
                <a:lnTo>
                  <a:pt x="34611" y="335395"/>
                </a:lnTo>
                <a:lnTo>
                  <a:pt x="56641" y="339851"/>
                </a:lnTo>
                <a:lnTo>
                  <a:pt x="4023105" y="339851"/>
                </a:lnTo>
                <a:lnTo>
                  <a:pt x="4045136" y="335395"/>
                </a:lnTo>
                <a:lnTo>
                  <a:pt x="4063142" y="323246"/>
                </a:lnTo>
                <a:lnTo>
                  <a:pt x="4075291" y="305240"/>
                </a:lnTo>
                <a:lnTo>
                  <a:pt x="4079748" y="283210"/>
                </a:lnTo>
                <a:lnTo>
                  <a:pt x="4079748" y="56641"/>
                </a:lnTo>
                <a:lnTo>
                  <a:pt x="4075291" y="34611"/>
                </a:lnTo>
                <a:lnTo>
                  <a:pt x="4063142" y="16605"/>
                </a:lnTo>
                <a:lnTo>
                  <a:pt x="4045136" y="4456"/>
                </a:lnTo>
                <a:lnTo>
                  <a:pt x="4023105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3418" y="1155891"/>
            <a:ext cx="2423638" cy="564418"/>
          </a:xfrm>
          <a:custGeom>
            <a:avLst/>
            <a:gdLst/>
            <a:ahLst/>
            <a:cxnLst/>
            <a:rect l="l" t="t" r="r" b="b"/>
            <a:pathLst>
              <a:path w="2847340" h="562610">
                <a:moveTo>
                  <a:pt x="2565654" y="0"/>
                </a:moveTo>
                <a:lnTo>
                  <a:pt x="0" y="0"/>
                </a:lnTo>
                <a:lnTo>
                  <a:pt x="0" y="562356"/>
                </a:lnTo>
                <a:lnTo>
                  <a:pt x="2565654" y="562356"/>
                </a:lnTo>
                <a:lnTo>
                  <a:pt x="2846832" y="281178"/>
                </a:lnTo>
                <a:lnTo>
                  <a:pt x="2565654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3225" y="1184651"/>
            <a:ext cx="2353657" cy="441828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marR="4128" indent="107315" algn="ctr" defTabSz="742950"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Общий 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объем </a:t>
            </a:r>
            <a:r>
              <a:rPr sz="1400" spc="-8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расходов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</a:t>
            </a:r>
            <a:r>
              <a:rPr sz="1400" spc="-8" dirty="0">
                <a:solidFill>
                  <a:srgbClr val="FFFFFF"/>
                </a:solidFill>
                <a:latin typeface="Microsoft Sans Serif"/>
                <a:cs typeface="Microsoft Sans Serif"/>
              </a:rPr>
              <a:t> реализацию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программы: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53939" y="1153879"/>
            <a:ext cx="2144815" cy="560868"/>
          </a:xfrm>
          <a:custGeom>
            <a:avLst/>
            <a:gdLst/>
            <a:ahLst/>
            <a:cxnLst/>
            <a:rect l="l" t="t" r="r" b="b"/>
            <a:pathLst>
              <a:path w="2342515" h="562610">
                <a:moveTo>
                  <a:pt x="2061209" y="0"/>
                </a:moveTo>
                <a:lnTo>
                  <a:pt x="0" y="0"/>
                </a:lnTo>
                <a:lnTo>
                  <a:pt x="281178" y="281178"/>
                </a:lnTo>
                <a:lnTo>
                  <a:pt x="0" y="562356"/>
                </a:lnTo>
                <a:lnTo>
                  <a:pt x="2061209" y="562356"/>
                </a:lnTo>
                <a:lnTo>
                  <a:pt x="2342388" y="281178"/>
                </a:lnTo>
                <a:lnTo>
                  <a:pt x="2061209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61494" y="1206987"/>
            <a:ext cx="1046075" cy="454652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sz="140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ru-RU" sz="1400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0319" algn="ctr" defTabSz="742950"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49 169,3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820502" y="1169873"/>
            <a:ext cx="2004706" cy="544874"/>
          </a:xfrm>
          <a:custGeom>
            <a:avLst/>
            <a:gdLst/>
            <a:ahLst/>
            <a:cxnLst/>
            <a:rect l="l" t="t" r="r" b="b"/>
            <a:pathLst>
              <a:path w="2342515" h="542925">
                <a:moveTo>
                  <a:pt x="2071116" y="0"/>
                </a:moveTo>
                <a:lnTo>
                  <a:pt x="0" y="0"/>
                </a:lnTo>
                <a:lnTo>
                  <a:pt x="271272" y="271272"/>
                </a:lnTo>
                <a:lnTo>
                  <a:pt x="0" y="542543"/>
                </a:lnTo>
                <a:lnTo>
                  <a:pt x="2071116" y="542543"/>
                </a:lnTo>
                <a:lnTo>
                  <a:pt x="2342388" y="271272"/>
                </a:lnTo>
                <a:lnTo>
                  <a:pt x="2071116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32198" y="1213498"/>
            <a:ext cx="981313" cy="454652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sz="140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endParaRPr lang="ru-RU" sz="1400" spc="-28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0319" algn="ctr" defTabSz="742950"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55 266,5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692709" y="1178157"/>
            <a:ext cx="1860691" cy="536590"/>
          </a:xfrm>
          <a:custGeom>
            <a:avLst/>
            <a:gdLst/>
            <a:ahLst/>
            <a:cxnLst/>
            <a:rect l="l" t="t" r="r" b="b"/>
            <a:pathLst>
              <a:path w="2270759" h="562610">
                <a:moveTo>
                  <a:pt x="1989582" y="0"/>
                </a:moveTo>
                <a:lnTo>
                  <a:pt x="0" y="0"/>
                </a:lnTo>
                <a:lnTo>
                  <a:pt x="281177" y="281177"/>
                </a:lnTo>
                <a:lnTo>
                  <a:pt x="0" y="562355"/>
                </a:lnTo>
                <a:lnTo>
                  <a:pt x="1989582" y="562355"/>
                </a:lnTo>
                <a:lnTo>
                  <a:pt x="2270760" y="281177"/>
                </a:lnTo>
                <a:lnTo>
                  <a:pt x="1989582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131490" y="1222599"/>
            <a:ext cx="983127" cy="454652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sz="140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ru-RU" sz="1400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0319" algn="ctr" defTabSz="742950">
              <a:spcBef>
                <a:spcPts val="85"/>
              </a:spcBef>
            </a:pP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57 221,3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55333" y="4185362"/>
            <a:ext cx="354544" cy="23554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defTabSz="742950">
              <a:spcBef>
                <a:spcPts val="81"/>
              </a:spcBef>
            </a:pPr>
            <a:r>
              <a:rPr lang="ru-RU" sz="1463" dirty="0">
                <a:solidFill>
                  <a:prstClr val="white"/>
                </a:solidFill>
                <a:latin typeface="Microsoft Sans Serif"/>
                <a:cs typeface="Microsoft Sans Serif"/>
              </a:rPr>
              <a:t>1</a:t>
            </a:r>
            <a:endParaRPr sz="1463" dirty="0">
              <a:solidFill>
                <a:prstClr val="white"/>
              </a:solidFill>
              <a:latin typeface="Microsoft Sans Serif"/>
              <a:cs typeface="Microsoft Sans Serif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184852" y="3123876"/>
            <a:ext cx="248460" cy="23554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defTabSz="742950">
              <a:spcBef>
                <a:spcPts val="81"/>
              </a:spcBef>
            </a:pPr>
            <a:r>
              <a:rPr lang="ru-RU" sz="1463" dirty="0">
                <a:solidFill>
                  <a:prstClr val="white"/>
                </a:solidFill>
                <a:latin typeface="Microsoft Sans Serif"/>
                <a:cs typeface="Microsoft Sans Serif"/>
              </a:rPr>
              <a:t>1</a:t>
            </a:r>
            <a:endParaRPr sz="1463" dirty="0">
              <a:solidFill>
                <a:prstClr val="white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80D707-0DBB-4AA2-A787-52CE5338AA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795" y="1932627"/>
            <a:ext cx="3731075" cy="3901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7C8235-06BB-4627-ADC6-9C5A46AAA3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01" y="2463951"/>
            <a:ext cx="7571888" cy="41151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0B9B3C-AE82-4134-A632-B55F24D5FE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491" y="3289891"/>
            <a:ext cx="1772604" cy="17726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8" name="object 40">
            <a:extLst>
              <a:ext uri="{FF2B5EF4-FFF2-40B4-BE49-F238E27FC236}">
                <a16:creationId xmlns:a16="http://schemas.microsoft.com/office/drawing/2014/main" id="{C1346B48-63FD-4C5D-BD80-60D76E40D083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45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684806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4873" y="1050574"/>
            <a:ext cx="9253855" cy="287899"/>
          </a:xfrm>
          <a:prstGeom prst="rect">
            <a:avLst/>
          </a:prstGeom>
          <a:solidFill>
            <a:srgbClr val="236997"/>
          </a:solidFill>
        </p:spPr>
        <p:txBody>
          <a:bodyPr vert="horz" wrap="square" lIns="0" tIns="41275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Расходы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реализацию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endParaRPr sz="1600" dirty="0">
              <a:latin typeface="Microsoft Sans Serif"/>
              <a:cs typeface="Microsoft Sans Serif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219275"/>
              </p:ext>
            </p:extLst>
          </p:nvPr>
        </p:nvGraphicFramePr>
        <p:xfrm>
          <a:off x="416051" y="1485253"/>
          <a:ext cx="9253854" cy="4906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8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7613">
                <a:tc gridSpan="3">
                  <a:txBody>
                    <a:bodyPr/>
                    <a:lstStyle/>
                    <a:p>
                      <a:pPr marL="90805">
                        <a:lnSpc>
                          <a:spcPts val="2100"/>
                        </a:lnSpc>
                        <a:tabLst>
                          <a:tab pos="1528445" algn="l"/>
                        </a:tabLst>
                      </a:pP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solidFill>
                      <a:srgbClr val="2369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FontTx/>
                        <a:buNone/>
                        <a:tabLst>
                          <a:tab pos="320675" algn="l"/>
                        </a:tabLst>
                      </a:pPr>
                      <a:r>
                        <a:rPr lang="ru-RU" sz="1000" b="1" dirty="0">
                          <a:latin typeface="Microsoft Sans Serif"/>
                          <a:cs typeface="Microsoft Sans Serif"/>
                        </a:rPr>
                        <a:t> Подпрограмма 1. "Совершенствование качества управления муниципальным имуществом и земельными ресурсами в Черемховском районном муниципальном образовании" в сумме 908,0 тыс. руб.: </a:t>
                      </a:r>
                    </a:p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FontTx/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на инвентаризацию объектов недвижимости и земельных участков, расположенных на территории Черемховского районного муниципального образования в сумме 221,0 тыс. руб.;</a:t>
                      </a:r>
                    </a:p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FontTx/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на определение рыночной стоимости муниципального имущества в сумме 61,0 тыс. руб.;</a:t>
                      </a:r>
                    </a:p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FontTx/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на формирование земельных участков, государственная собственность на которые не разграничена (межевание, установление границ на местности) в сумме 211,1 тыс. руб.;</a:t>
                      </a:r>
                    </a:p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FontTx/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на содержание муниципального имущества, включая расходы на оплату транспортного налога по транспортным средствам, стоящим на балансе Комитета по управлению муниципальным имуществом, коммунальные услуги за помещение типографии, ремонт автомобиля в сумме 409,9 тыс. руб.;</a:t>
                      </a:r>
                    </a:p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FontTx/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на взносы муниципального образования на капитальный ремонт общего имущества в многоквартирных домах в сумме 4,9 тыс. руб.</a:t>
                      </a:r>
                    </a:p>
                    <a:p>
                      <a:pPr marL="320040" indent="-229235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AutoNum type="arabicPeriod"/>
                        <a:tabLst>
                          <a:tab pos="320675" algn="l"/>
                        </a:tabLst>
                      </a:pP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B w="12700" cap="flat" cmpd="sng" algn="ctr">
                      <a:solidFill>
                        <a:srgbClr val="ACB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74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3699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3619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3699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4295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0675" algn="l"/>
                        </a:tabLst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/>
                          <a:ea typeface="+mn-ea"/>
                          <a:cs typeface="Microsoft Sans Serif"/>
                        </a:rPr>
                        <a:t>Подпрограмма 2. "Обеспечение деятельности муниципальных бюджетных учреждений и муниципальных унитарных предприятий Черемховского районного муниципального образования" исполнена в объеме </a:t>
                      </a:r>
                    </a:p>
                    <a:p>
                      <a:pPr marL="91440" marR="74295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0675" algn="l"/>
                        </a:tabLst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/>
                          <a:ea typeface="+mn-ea"/>
                          <a:cs typeface="Microsoft Sans Serif"/>
                        </a:rPr>
                        <a:t>49 080,9 тыс. руб.: </a:t>
                      </a:r>
                    </a:p>
                    <a:p>
                      <a:pPr marL="91440" marR="74295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0675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/>
                          <a:ea typeface="+mn-ea"/>
                          <a:cs typeface="Microsoft Sans Serif"/>
                        </a:rPr>
                        <a:t>на финансовое обеспечение муниципального задания муниципального бюджетного учреждения  Автоцентр в сумме 45 204,7 тыс. руб., 80,9% из которых составляют расходы на оплату труда; </a:t>
                      </a:r>
                    </a:p>
                    <a:p>
                      <a:pPr marL="91440" marR="74295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0675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/>
                          <a:ea typeface="+mn-ea"/>
                          <a:cs typeface="Microsoft Sans Serif"/>
                        </a:rPr>
                        <a:t>на финансовое обеспечение муниципального задания муниципального бюджетного учреждения Проектсметсервис в сумме 126,1 тыс. руб.;</a:t>
                      </a:r>
                    </a:p>
                    <a:p>
                      <a:pPr marL="91440" marR="74295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0675" algn="l"/>
                        </a:tabLst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icrosoft Sans Serif"/>
                          <a:ea typeface="+mn-ea"/>
                          <a:cs typeface="Microsoft Sans Serif"/>
                        </a:rPr>
                        <a:t>на предоставление субсидии в целях возмещения недополученных доходов и финансового обеспечения (возмещения) затрат в связи с производством (реализацией) товаров, выполнением работ, оказанием услуг МУП Газета «Мое село, край Черемховский» в сумме 3 750,0 тыс. руб.</a:t>
                      </a:r>
                    </a:p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T w="12700" cap="flat" cmpd="sng" algn="ctr">
                      <a:solidFill>
                        <a:srgbClr val="ACB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B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493617"/>
                  </a:ext>
                </a:extLst>
              </a:tr>
              <a:tr h="74702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4064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369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b="1" dirty="0">
                          <a:latin typeface="Microsoft Sans Serif"/>
                          <a:cs typeface="Microsoft Sans Serif"/>
                        </a:rPr>
                        <a:t> Подпрограмма 3. "Осуществление полномочий Комитета по управлению муниципальным имуществом Черемховского районного муниципального образования"</a:t>
                      </a: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 отражены расходы на обеспечение функций Комитета по управлению муниципальным имуществом в сумме </a:t>
                      </a:r>
                      <a:r>
                        <a:rPr lang="ru-RU" sz="1000" b="1" dirty="0">
                          <a:latin typeface="Microsoft Sans Serif"/>
                          <a:cs typeface="Microsoft Sans Serif"/>
                        </a:rPr>
                        <a:t>7 232,4 тыс. руб.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T w="12700" cap="flat" cmpd="sng" algn="ctr">
                      <a:solidFill>
                        <a:srgbClr val="ACB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78266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9333230" y="6398573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Microsoft Sans Serif"/>
                <a:ea typeface="+mn-ea"/>
                <a:cs typeface="Microsoft Sans Serif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ru-RU" spc="-5" smtClean="0"/>
              <a:pPr marL="38100">
                <a:lnSpc>
                  <a:spcPts val="1425"/>
                </a:lnSpc>
              </a:pPr>
              <a:t>46</a:t>
            </a:fld>
            <a:endParaRPr spc="-5"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5B26F2F4-FB13-43F9-A346-483B6959EBA0}"/>
              </a:ext>
            </a:extLst>
          </p:cNvPr>
          <p:cNvSpPr txBox="1"/>
          <p:nvPr/>
        </p:nvSpPr>
        <p:spPr>
          <a:xfrm>
            <a:off x="566429" y="324389"/>
            <a:ext cx="6780674" cy="564418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Управление муниципальным имуществом Черемховского районного муниципального образования 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тыс.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6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рублей)</a:t>
            </a:r>
            <a:endParaRPr dirty="0">
              <a:solidFill>
                <a:prstClr val="black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209EBA89-9B82-41D5-880A-69FB1C59C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164672"/>
              </p:ext>
            </p:extLst>
          </p:nvPr>
        </p:nvGraphicFramePr>
        <p:xfrm>
          <a:off x="-87560" y="1988840"/>
          <a:ext cx="3085976" cy="241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20225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8C454-0009-42C7-AAB5-A399080B75DC}"/>
              </a:ext>
            </a:extLst>
          </p:cNvPr>
          <p:cNvSpPr txBox="1">
            <a:spLocks/>
          </p:cNvSpPr>
          <p:nvPr/>
        </p:nvSpPr>
        <p:spPr>
          <a:xfrm>
            <a:off x="344488" y="260648"/>
            <a:ext cx="8154365" cy="942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/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Достигнутые значения показателей результативности муниципальной программы «Управление муниципальным имуществом Черемховского районного муниципального образования»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98CB95C4-A71E-4B29-AFF8-42B56E8FF3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565442"/>
              </p:ext>
            </p:extLst>
          </p:nvPr>
        </p:nvGraphicFramePr>
        <p:xfrm>
          <a:off x="416497" y="1460360"/>
          <a:ext cx="9145016" cy="484896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 изм.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Достигнутое значение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объектов учета, сведения о которых внесены в Реестр муниципального имущества Черемховского районного муниципального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1 758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Процент исполнения муниципального задания на оказание муниципальных услуг(выполнения работ) муниципальными бюджетными учреждениями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Годовой тираж печатного издания, информирующий население Черемховского районного муниципального образования о деятельности органов местного самоуправления, а так же по вопросам, имеющим высокую социальную значимость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кол-во экз.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76 500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33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1. «Совершенствование качества управления муниципальным имуществом и земельными ресурсами в Черемховском районном муниципальном образовании»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про инвентаризированных объектов недвижимости и земельных участков, расположенных на территории Черемховского районного муниципального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проведенных оценок имущества для приватизации и заключения договоров аренды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сформированных земельных участков, государственная собственность на которые не разграничена (межевание, установление границ на местности)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Размер кредиторской задолженности за предоставления коммунальных услуг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тыс.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приобретенных объектов в муниципальную собственность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0">
            <a:extLst>
              <a:ext uri="{FF2B5EF4-FFF2-40B4-BE49-F238E27FC236}">
                <a16:creationId xmlns:a16="http://schemas.microsoft.com/office/drawing/2014/main" id="{E6932211-4B88-4758-8EDE-A1E5BC72ACB7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47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392548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>
            <a:extLst>
              <a:ext uri="{FF2B5EF4-FFF2-40B4-BE49-F238E27FC236}">
                <a16:creationId xmlns:a16="http://schemas.microsoft.com/office/drawing/2014/main" id="{0F7FCDFF-103B-42DB-A74B-9806FBAC85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376633"/>
              </p:ext>
            </p:extLst>
          </p:nvPr>
        </p:nvGraphicFramePr>
        <p:xfrm>
          <a:off x="416496" y="1484785"/>
          <a:ext cx="9145017" cy="446449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7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2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 изм.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Достигнутое значение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2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2. «Обеспечение деятельности муниципальных бюджетных учреждений и муниципальных унитарных предприятий Черемховского районного муниципального образования»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Процент исполнения муниципального задания на оказание муниципальных услуг (выполнение работ) МБУ «Автоцентр»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Процент исполнения муниципального задания на оказание муниципальных услуг (выполнение работ) МБУ «Проект- СметСервис»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Процент освоения субсидии МУП ЧРМО «Газета «Моё село, край Черемховский»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62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3. «Осуществление полномочий Комитета по управлению муниципальным имуществом Черемховского районного муниципального образования»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жалоб со стороны получателей муниципальных услуг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Процент использования по целевому назначения бюджетных средств, предназначенных для материально- технического обеспечения деятельности КУМИ ЧРМО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BBE1CF-55C3-4473-B077-403B84140F50}"/>
              </a:ext>
            </a:extLst>
          </p:cNvPr>
          <p:cNvSpPr txBox="1">
            <a:spLocks/>
          </p:cNvSpPr>
          <p:nvPr/>
        </p:nvSpPr>
        <p:spPr>
          <a:xfrm>
            <a:off x="344488" y="260648"/>
            <a:ext cx="8154365" cy="942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/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Достигнутые значения показателей результативности муниципальной программы «Управление муниципальным имуществом Черемховского районного муниципального образования»</a:t>
            </a:r>
          </a:p>
        </p:txBody>
      </p:sp>
      <p:sp>
        <p:nvSpPr>
          <p:cNvPr id="6" name="object 40">
            <a:extLst>
              <a:ext uri="{FF2B5EF4-FFF2-40B4-BE49-F238E27FC236}">
                <a16:creationId xmlns:a16="http://schemas.microsoft.com/office/drawing/2014/main" id="{FD1C31FA-1C1F-43C4-B297-56688DBA6B92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48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3188493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3039" y="308363"/>
            <a:ext cx="6780674" cy="564418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Муниципальное управление в Черемховском районном муниципальном образовании 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тыс.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6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рублей)</a:t>
            </a:r>
            <a:endParaRPr dirty="0">
              <a:solidFill>
                <a:prstClr val="black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97914" y="1772313"/>
            <a:ext cx="6876825" cy="518111"/>
          </a:xfrm>
          <a:custGeom>
            <a:avLst/>
            <a:gdLst/>
            <a:ahLst/>
            <a:cxnLst/>
            <a:rect l="l" t="t" r="r" b="b"/>
            <a:pathLst>
              <a:path w="4079875" h="340360">
                <a:moveTo>
                  <a:pt x="4023105" y="0"/>
                </a:moveTo>
                <a:lnTo>
                  <a:pt x="56641" y="0"/>
                </a:lnTo>
                <a:lnTo>
                  <a:pt x="34611" y="4456"/>
                </a:lnTo>
                <a:lnTo>
                  <a:pt x="16605" y="16605"/>
                </a:lnTo>
                <a:lnTo>
                  <a:pt x="4456" y="34611"/>
                </a:lnTo>
                <a:lnTo>
                  <a:pt x="0" y="56641"/>
                </a:lnTo>
                <a:lnTo>
                  <a:pt x="0" y="283210"/>
                </a:lnTo>
                <a:lnTo>
                  <a:pt x="4456" y="305240"/>
                </a:lnTo>
                <a:lnTo>
                  <a:pt x="16605" y="323246"/>
                </a:lnTo>
                <a:lnTo>
                  <a:pt x="34611" y="335395"/>
                </a:lnTo>
                <a:lnTo>
                  <a:pt x="56641" y="339851"/>
                </a:lnTo>
                <a:lnTo>
                  <a:pt x="4023105" y="339851"/>
                </a:lnTo>
                <a:lnTo>
                  <a:pt x="4045136" y="335395"/>
                </a:lnTo>
                <a:lnTo>
                  <a:pt x="4063142" y="323246"/>
                </a:lnTo>
                <a:lnTo>
                  <a:pt x="4075291" y="305240"/>
                </a:lnTo>
                <a:lnTo>
                  <a:pt x="4079748" y="283210"/>
                </a:lnTo>
                <a:lnTo>
                  <a:pt x="4079748" y="56641"/>
                </a:lnTo>
                <a:lnTo>
                  <a:pt x="4075291" y="34611"/>
                </a:lnTo>
                <a:lnTo>
                  <a:pt x="4063142" y="16605"/>
                </a:lnTo>
                <a:lnTo>
                  <a:pt x="4045136" y="4456"/>
                </a:lnTo>
                <a:lnTo>
                  <a:pt x="4023105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8655" y="1063681"/>
            <a:ext cx="2568283" cy="564418"/>
          </a:xfrm>
          <a:custGeom>
            <a:avLst/>
            <a:gdLst/>
            <a:ahLst/>
            <a:cxnLst/>
            <a:rect l="l" t="t" r="r" b="b"/>
            <a:pathLst>
              <a:path w="2847340" h="562610">
                <a:moveTo>
                  <a:pt x="2565654" y="0"/>
                </a:moveTo>
                <a:lnTo>
                  <a:pt x="0" y="0"/>
                </a:lnTo>
                <a:lnTo>
                  <a:pt x="0" y="562356"/>
                </a:lnTo>
                <a:lnTo>
                  <a:pt x="2565654" y="562356"/>
                </a:lnTo>
                <a:lnTo>
                  <a:pt x="2846832" y="281178"/>
                </a:lnTo>
                <a:lnTo>
                  <a:pt x="2565654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9333" y="1110235"/>
            <a:ext cx="2341057" cy="441828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marR="4128" indent="107315" algn="ctr" defTabSz="742950"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Общий 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объем </a:t>
            </a:r>
            <a:r>
              <a:rPr sz="1400" spc="-8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расходов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</a:t>
            </a:r>
            <a:r>
              <a:rPr sz="1400" spc="-8" dirty="0">
                <a:solidFill>
                  <a:srgbClr val="FFFFFF"/>
                </a:solidFill>
                <a:latin typeface="Microsoft Sans Serif"/>
                <a:cs typeface="Microsoft Sans Serif"/>
              </a:rPr>
              <a:t> реализацию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программы: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74658" y="1071948"/>
            <a:ext cx="2160240" cy="536206"/>
          </a:xfrm>
          <a:custGeom>
            <a:avLst/>
            <a:gdLst/>
            <a:ahLst/>
            <a:cxnLst/>
            <a:rect l="l" t="t" r="r" b="b"/>
            <a:pathLst>
              <a:path w="2342515" h="562610">
                <a:moveTo>
                  <a:pt x="2061209" y="0"/>
                </a:moveTo>
                <a:lnTo>
                  <a:pt x="0" y="0"/>
                </a:lnTo>
                <a:lnTo>
                  <a:pt x="281178" y="281178"/>
                </a:lnTo>
                <a:lnTo>
                  <a:pt x="0" y="562356"/>
                </a:lnTo>
                <a:lnTo>
                  <a:pt x="2061209" y="562356"/>
                </a:lnTo>
                <a:lnTo>
                  <a:pt x="2342388" y="281178"/>
                </a:lnTo>
                <a:lnTo>
                  <a:pt x="2061209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00036" y="1132017"/>
            <a:ext cx="1046075" cy="454652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sz="140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ru-RU" sz="1400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0319" algn="ctr" defTabSz="742950">
              <a:spcBef>
                <a:spcPts val="85"/>
              </a:spcBef>
            </a:pP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64 876,4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0" y="1074792"/>
            <a:ext cx="2040932" cy="536206"/>
          </a:xfrm>
          <a:custGeom>
            <a:avLst/>
            <a:gdLst/>
            <a:ahLst/>
            <a:cxnLst/>
            <a:rect l="l" t="t" r="r" b="b"/>
            <a:pathLst>
              <a:path w="2342515" h="542925">
                <a:moveTo>
                  <a:pt x="2071116" y="0"/>
                </a:moveTo>
                <a:lnTo>
                  <a:pt x="0" y="0"/>
                </a:lnTo>
                <a:lnTo>
                  <a:pt x="271272" y="271272"/>
                </a:lnTo>
                <a:lnTo>
                  <a:pt x="0" y="542543"/>
                </a:lnTo>
                <a:lnTo>
                  <a:pt x="2071116" y="542543"/>
                </a:lnTo>
                <a:lnTo>
                  <a:pt x="2342388" y="271272"/>
                </a:lnTo>
                <a:lnTo>
                  <a:pt x="2071116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84452" y="1114146"/>
            <a:ext cx="981313" cy="454652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sz="140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ru-RU" sz="1400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0319" algn="ctr" defTabSz="742950">
              <a:spcBef>
                <a:spcPts val="85"/>
              </a:spcBef>
            </a:pP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72 438,2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812854" y="1064210"/>
            <a:ext cx="2040932" cy="546788"/>
          </a:xfrm>
          <a:custGeom>
            <a:avLst/>
            <a:gdLst/>
            <a:ahLst/>
            <a:cxnLst/>
            <a:rect l="l" t="t" r="r" b="b"/>
            <a:pathLst>
              <a:path w="2270759" h="562610">
                <a:moveTo>
                  <a:pt x="1989582" y="0"/>
                </a:moveTo>
                <a:lnTo>
                  <a:pt x="0" y="0"/>
                </a:lnTo>
                <a:lnTo>
                  <a:pt x="281177" y="281177"/>
                </a:lnTo>
                <a:lnTo>
                  <a:pt x="0" y="562355"/>
                </a:lnTo>
                <a:lnTo>
                  <a:pt x="1989582" y="562355"/>
                </a:lnTo>
                <a:lnTo>
                  <a:pt x="2270760" y="281177"/>
                </a:lnTo>
                <a:lnTo>
                  <a:pt x="1989582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78915" y="1125271"/>
            <a:ext cx="983127" cy="454652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sz="140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endParaRPr lang="ru-RU" sz="1400" spc="-28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0319" algn="ctr" defTabSz="742950"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84 396,8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55333" y="4185362"/>
            <a:ext cx="354544" cy="23554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defTabSz="742950">
              <a:spcBef>
                <a:spcPts val="81"/>
              </a:spcBef>
            </a:pPr>
            <a:r>
              <a:rPr lang="ru-RU" sz="1463" dirty="0">
                <a:solidFill>
                  <a:prstClr val="white"/>
                </a:solidFill>
                <a:latin typeface="Microsoft Sans Serif"/>
                <a:cs typeface="Microsoft Sans Serif"/>
              </a:rPr>
              <a:t>1</a:t>
            </a:r>
            <a:endParaRPr sz="1463" dirty="0">
              <a:solidFill>
                <a:prstClr val="white"/>
              </a:solidFill>
              <a:latin typeface="Microsoft Sans Serif"/>
              <a:cs typeface="Microsoft Sans Serif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184852" y="3123876"/>
            <a:ext cx="248460" cy="23554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defTabSz="742950">
              <a:spcBef>
                <a:spcPts val="81"/>
              </a:spcBef>
            </a:pPr>
            <a:r>
              <a:rPr lang="ru-RU" sz="1463" dirty="0">
                <a:solidFill>
                  <a:prstClr val="white"/>
                </a:solidFill>
                <a:latin typeface="Microsoft Sans Serif"/>
                <a:cs typeface="Microsoft Sans Serif"/>
              </a:rPr>
              <a:t>1</a:t>
            </a:r>
            <a:endParaRPr sz="1463" dirty="0">
              <a:solidFill>
                <a:prstClr val="white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3014A08-6F9F-475F-835A-3E2969F477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795" y="1852607"/>
            <a:ext cx="3731075" cy="3901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6506C7-CDDD-46B6-80BD-9E5011C06E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32" y="2440947"/>
            <a:ext cx="7571888" cy="41151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DB72C9-A208-499E-8567-4870284627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320" y="3243780"/>
            <a:ext cx="1639337" cy="1639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object 40">
            <a:extLst>
              <a:ext uri="{FF2B5EF4-FFF2-40B4-BE49-F238E27FC236}">
                <a16:creationId xmlns:a16="http://schemas.microsoft.com/office/drawing/2014/main" id="{FE61173E-05B5-44A2-A44E-70AB48511CF8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49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64158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9418573" y="6397049"/>
            <a:ext cx="2032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40"/>
                </a:lnSpc>
              </a:pPr>
              <a:t>5</a:t>
            </a:fld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145" y="259745"/>
            <a:ext cx="33356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Этапы</a:t>
            </a:r>
            <a:r>
              <a:rPr spc="-15" dirty="0">
                <a:solidFill>
                  <a:srgbClr val="000000"/>
                </a:solidFill>
              </a:rPr>
              <a:t> бюджетного</a:t>
            </a:r>
            <a:r>
              <a:rPr spc="-5" dirty="0">
                <a:solidFill>
                  <a:srgbClr val="000000"/>
                </a:solidFill>
              </a:rPr>
              <a:t> процесса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306503"/>
              </p:ext>
            </p:extLst>
          </p:nvPr>
        </p:nvGraphicFramePr>
        <p:xfrm>
          <a:off x="392061" y="740918"/>
          <a:ext cx="9266553" cy="2139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12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7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6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6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373">
                  <a:extLst>
                    <a:ext uri="{9D8B030D-6E8A-4147-A177-3AD203B41FA5}">
                      <a16:colId xmlns:a16="http://schemas.microsoft.com/office/drawing/2014/main" val="507442949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52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00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32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marL="1905" algn="ctr">
                        <a:lnSpc>
                          <a:spcPts val="2825"/>
                        </a:lnSpc>
                        <a:spcBef>
                          <a:spcPts val="30"/>
                        </a:spcBef>
                      </a:pPr>
                      <a:r>
                        <a:rPr lang="ru-RU" sz="2400" b="1" spc="-10" dirty="0">
                          <a:solidFill>
                            <a:srgbClr val="1F5F97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58419" algn="ctr">
                        <a:lnSpc>
                          <a:spcPts val="161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Этапы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бюджетного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процесса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610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янв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161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фев</a:t>
                      </a: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610"/>
                        </a:lnSpc>
                        <a:spcBef>
                          <a:spcPts val="45"/>
                        </a:spcBef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мар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61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апр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610"/>
                        </a:lnSpc>
                        <a:spcBef>
                          <a:spcPts val="45"/>
                        </a:spcBef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май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785">
                        <a:lnSpc>
                          <a:spcPts val="161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июнь</a:t>
                      </a: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610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июл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610"/>
                        </a:lnSpc>
                        <a:spcBef>
                          <a:spcPts val="45"/>
                        </a:spcBef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авг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610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сен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610"/>
                        </a:lnSpc>
                        <a:spcBef>
                          <a:spcPts val="45"/>
                        </a:spcBef>
                      </a:pP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окт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610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ноя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ts val="1610"/>
                        </a:lnSpc>
                        <a:spcBef>
                          <a:spcPts val="45"/>
                        </a:spcBef>
                      </a:pP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дек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58419" algn="l">
                        <a:lnSpc>
                          <a:spcPts val="1610"/>
                        </a:lnSpc>
                        <a:spcBef>
                          <a:spcPts val="45"/>
                        </a:spcBef>
                        <a:tabLst>
                          <a:tab pos="304800" algn="l"/>
                        </a:tabLst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I.	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Составление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проекта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бюджета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521334" algn="ctr">
                        <a:lnSpc>
                          <a:spcPts val="1610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202</a:t>
                      </a:r>
                      <a:r>
                        <a:rPr lang="ru-RU" sz="1400" spc="-5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-202</a:t>
                      </a:r>
                      <a:r>
                        <a:rPr lang="ru-RU" sz="1400" spc="-5" dirty="0">
                          <a:latin typeface="Microsoft Sans Serif"/>
                          <a:cs typeface="Microsoft Sans Serif"/>
                        </a:rPr>
                        <a:t>7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521334">
                        <a:lnSpc>
                          <a:spcPts val="1610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2024-2026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244">
                <a:tc>
                  <a:txBody>
                    <a:bodyPr/>
                    <a:lstStyle/>
                    <a:p>
                      <a:pPr marL="9525" marR="44450" indent="48260" algn="l">
                        <a:lnSpc>
                          <a:spcPct val="10000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II.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Рассмотрение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проекта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утверждение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бюджета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202</a:t>
                      </a:r>
                      <a:r>
                        <a:rPr lang="ru-RU" sz="1400" spc="-5" dirty="0"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-202</a:t>
                      </a:r>
                      <a:r>
                        <a:rPr lang="ru-RU" sz="1400" spc="-5" dirty="0">
                          <a:latin typeface="Microsoft Sans Serif"/>
                          <a:cs typeface="Microsoft Sans Serif"/>
                        </a:rPr>
                        <a:t>7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23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58419" algn="l">
                        <a:lnSpc>
                          <a:spcPts val="1605"/>
                        </a:lnSpc>
                        <a:spcBef>
                          <a:spcPts val="45"/>
                        </a:spcBef>
                      </a:pP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III.</a:t>
                      </a:r>
                      <a:r>
                        <a:rPr sz="1400" spc="3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Исполнение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бюджета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marL="3175" algn="ctr">
                        <a:lnSpc>
                          <a:spcPts val="1605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</a:t>
                      </a:r>
                      <a:r>
                        <a:rPr lang="ru-RU" sz="14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-202</a:t>
                      </a:r>
                      <a:r>
                        <a:rPr lang="ru-RU" sz="14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6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F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marL="58419" marR="149225" algn="l">
                        <a:lnSpc>
                          <a:spcPct val="100000"/>
                        </a:lnSpc>
                      </a:pP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IV.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Подготовка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утверждение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отчета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об </a:t>
                      </a:r>
                      <a:r>
                        <a:rPr sz="1400" spc="-3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исполнении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бюджета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202</a:t>
                      </a:r>
                      <a:r>
                        <a:rPr lang="ru-RU" sz="1400" spc="-5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58419" algn="l">
                        <a:lnSpc>
                          <a:spcPts val="1605"/>
                        </a:lnSpc>
                        <a:spcBef>
                          <a:spcPts val="50"/>
                        </a:spcBef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Финансовый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контроль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marL="3175" algn="ctr">
                        <a:lnSpc>
                          <a:spcPts val="1605"/>
                        </a:lnSpc>
                        <a:spcBef>
                          <a:spcPts val="5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202</a:t>
                      </a:r>
                      <a:r>
                        <a:rPr lang="ru-RU" sz="14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-202</a:t>
                      </a:r>
                      <a:r>
                        <a:rPr lang="ru-RU" sz="1400" spc="-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6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6F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97763" y="3006851"/>
            <a:ext cx="1702435" cy="792524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45719" rIns="0" bIns="0" rtlCol="0">
            <a:spAutoFit/>
          </a:bodyPr>
          <a:lstStyle/>
          <a:p>
            <a:pPr marL="240029" marR="232410" indent="101600">
              <a:lnSpc>
                <a:spcPct val="100000"/>
              </a:lnSpc>
              <a:spcBef>
                <a:spcPts val="359"/>
              </a:spcBef>
            </a:pPr>
            <a:r>
              <a:rPr sz="1200" dirty="0">
                <a:latin typeface="Microsoft Sans Serif"/>
                <a:cs typeface="Microsoft Sans Serif"/>
              </a:rPr>
              <a:t>I. </a:t>
            </a:r>
            <a:r>
              <a:rPr sz="1200" spc="-10" dirty="0">
                <a:latin typeface="Microsoft Sans Serif"/>
                <a:cs typeface="Microsoft Sans Serif"/>
              </a:rPr>
              <a:t>Составление 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</a:t>
            </a:r>
            <a:r>
              <a:rPr sz="1200" spc="-5" dirty="0">
                <a:latin typeface="Microsoft Sans Serif"/>
                <a:cs typeface="Microsoft Sans Serif"/>
              </a:rPr>
              <a:t>о</a:t>
            </a:r>
            <a:r>
              <a:rPr sz="1200" dirty="0">
                <a:latin typeface="Microsoft Sans Serif"/>
                <a:cs typeface="Microsoft Sans Serif"/>
              </a:rPr>
              <a:t>е</a:t>
            </a:r>
            <a:r>
              <a:rPr sz="1200" spc="-65" dirty="0">
                <a:latin typeface="Microsoft Sans Serif"/>
                <a:cs typeface="Microsoft Sans Serif"/>
              </a:rPr>
              <a:t>к</a:t>
            </a:r>
            <a:r>
              <a:rPr sz="1200" spc="-10" dirty="0">
                <a:latin typeface="Microsoft Sans Serif"/>
                <a:cs typeface="Microsoft Sans Serif"/>
              </a:rPr>
              <a:t>т</a:t>
            </a:r>
            <a:r>
              <a:rPr sz="1200" dirty="0">
                <a:latin typeface="Microsoft Sans Serif"/>
                <a:cs typeface="Microsoft Sans Serif"/>
              </a:rPr>
              <a:t>а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б</a:t>
            </a:r>
            <a:r>
              <a:rPr sz="1200" spc="-20" dirty="0">
                <a:latin typeface="Microsoft Sans Serif"/>
                <a:cs typeface="Microsoft Sans Serif"/>
              </a:rPr>
              <a:t>ю</a:t>
            </a:r>
            <a:r>
              <a:rPr sz="1200" spc="-5" dirty="0">
                <a:latin typeface="Microsoft Sans Serif"/>
                <a:cs typeface="Microsoft Sans Serif"/>
              </a:rPr>
              <a:t>д</a:t>
            </a:r>
            <a:r>
              <a:rPr sz="1200" spc="-30" dirty="0">
                <a:latin typeface="Microsoft Sans Serif"/>
                <a:cs typeface="Microsoft Sans Serif"/>
              </a:rPr>
              <a:t>ж</a:t>
            </a:r>
            <a:r>
              <a:rPr sz="1200" spc="-55" dirty="0">
                <a:latin typeface="Microsoft Sans Serif"/>
                <a:cs typeface="Microsoft Sans Serif"/>
              </a:rPr>
              <a:t>е</a:t>
            </a:r>
            <a:r>
              <a:rPr sz="1200" spc="-10" dirty="0">
                <a:latin typeface="Microsoft Sans Serif"/>
                <a:cs typeface="Microsoft Sans Serif"/>
              </a:rPr>
              <a:t>т</a:t>
            </a:r>
            <a:r>
              <a:rPr sz="1200" dirty="0">
                <a:latin typeface="Microsoft Sans Serif"/>
                <a:cs typeface="Microsoft Sans Serif"/>
              </a:rPr>
              <a:t>а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 dirty="0">
              <a:latin typeface="Microsoft Sans Serif"/>
              <a:cs typeface="Microsoft Sans Serif"/>
            </a:endParaRPr>
          </a:p>
          <a:p>
            <a:pPr marL="304165">
              <a:lnSpc>
                <a:spcPct val="100000"/>
              </a:lnSpc>
            </a:pP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(</a:t>
            </a:r>
            <a:r>
              <a:rPr lang="ru-RU" sz="12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июнь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-ноябрь)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5488" y="3006851"/>
            <a:ext cx="1624965" cy="830580"/>
          </a:xfrm>
          <a:prstGeom prst="rect">
            <a:avLst/>
          </a:prstGeom>
          <a:solidFill>
            <a:srgbClr val="256F9F"/>
          </a:solidFill>
        </p:spPr>
        <p:txBody>
          <a:bodyPr vert="horz" wrap="square" lIns="0" tIns="45719" rIns="0" bIns="0" rtlCol="0">
            <a:spAutoFit/>
          </a:bodyPr>
          <a:lstStyle/>
          <a:p>
            <a:pPr marL="499745" marR="267335" indent="-227329">
              <a:lnSpc>
                <a:spcPct val="100000"/>
              </a:lnSpc>
              <a:spcBef>
                <a:spcPts val="359"/>
              </a:spcBef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III.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Исполнение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бюджета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 dirty="0">
              <a:latin typeface="Microsoft Sans Serif"/>
              <a:cs typeface="Microsoft Sans Serif"/>
            </a:endParaRPr>
          </a:p>
          <a:p>
            <a:pPr marL="198120">
              <a:lnSpc>
                <a:spcPct val="100000"/>
              </a:lnSpc>
            </a:pPr>
            <a:r>
              <a:rPr sz="12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</a:rPr>
              <a:t>(январь-декабрь)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1135" y="3006851"/>
            <a:ext cx="1856739" cy="784829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45719" rIns="0" bIns="0" rtlCol="0">
            <a:spAutoFit/>
          </a:bodyPr>
          <a:lstStyle/>
          <a:p>
            <a:pPr marL="107314" marR="99695" indent="248285">
              <a:lnSpc>
                <a:spcPct val="100000"/>
              </a:lnSpc>
              <a:spcBef>
                <a:spcPts val="359"/>
              </a:spcBef>
            </a:pPr>
            <a:r>
              <a:rPr sz="1200" spc="-35" dirty="0">
                <a:latin typeface="Microsoft Sans Serif"/>
                <a:cs typeface="Microsoft Sans Serif"/>
              </a:rPr>
              <a:t>IV.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Подготовка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 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утверждение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отчета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об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исполнении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бюджета</a:t>
            </a:r>
            <a:endParaRPr sz="1200" dirty="0">
              <a:latin typeface="Microsoft Sans Serif"/>
              <a:cs typeface="Microsoft Sans Serif"/>
            </a:endParaRPr>
          </a:p>
          <a:p>
            <a:pPr marL="424180">
              <a:lnSpc>
                <a:spcPct val="100000"/>
              </a:lnSpc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(январь-</a:t>
            </a:r>
            <a:r>
              <a:rPr lang="ru-RU" sz="1200" u="sng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май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)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6083" y="3006851"/>
            <a:ext cx="1973580" cy="830580"/>
          </a:xfrm>
          <a:prstGeom prst="rect">
            <a:avLst/>
          </a:prstGeom>
          <a:solidFill>
            <a:srgbClr val="DAE2F3"/>
          </a:solidFill>
        </p:spPr>
        <p:txBody>
          <a:bodyPr vert="horz" wrap="square" lIns="0" tIns="45719" rIns="0" bIns="0" rtlCol="0">
            <a:spAutoFit/>
          </a:bodyPr>
          <a:lstStyle/>
          <a:p>
            <a:pPr marL="128905" marR="85725" indent="-33655">
              <a:lnSpc>
                <a:spcPct val="100000"/>
              </a:lnSpc>
              <a:spcBef>
                <a:spcPts val="359"/>
              </a:spcBef>
            </a:pPr>
            <a:r>
              <a:rPr sz="1200" dirty="0">
                <a:latin typeface="Microsoft Sans Serif"/>
                <a:cs typeface="Microsoft Sans Serif"/>
              </a:rPr>
              <a:t>II.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Рассмотрение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проекта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утверждение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бюджета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 dirty="0">
              <a:latin typeface="Microsoft Sans Serif"/>
              <a:cs typeface="Microsoft Sans Serif"/>
            </a:endParaRPr>
          </a:p>
          <a:p>
            <a:pPr marL="369570">
              <a:lnSpc>
                <a:spcPct val="100000"/>
              </a:lnSpc>
            </a:pP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(ноябрь-декабрь)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4055490"/>
            <a:ext cx="1496695" cy="237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Microsoft Sans Serif"/>
                <a:cs typeface="Microsoft Sans Serif"/>
              </a:rPr>
              <a:t>Начальный этап </a:t>
            </a:r>
            <a:r>
              <a:rPr sz="1100" dirty="0">
                <a:latin typeface="Microsoft Sans Serif"/>
                <a:cs typeface="Microsoft Sans Serif"/>
              </a:rPr>
              <a:t> б</a:t>
            </a:r>
            <a:r>
              <a:rPr sz="1100" spc="5" dirty="0">
                <a:latin typeface="Microsoft Sans Serif"/>
                <a:cs typeface="Microsoft Sans Serif"/>
              </a:rPr>
              <a:t>юд</a:t>
            </a:r>
            <a:r>
              <a:rPr sz="1100" spc="-45" dirty="0">
                <a:latin typeface="Microsoft Sans Serif"/>
                <a:cs typeface="Microsoft Sans Serif"/>
              </a:rPr>
              <a:t>ж</a:t>
            </a:r>
            <a:r>
              <a:rPr sz="1100" spc="-5" dirty="0">
                <a:latin typeface="Microsoft Sans Serif"/>
                <a:cs typeface="Microsoft Sans Serif"/>
              </a:rPr>
              <a:t>ет</a:t>
            </a:r>
            <a:r>
              <a:rPr sz="1100" spc="-15" dirty="0">
                <a:latin typeface="Microsoft Sans Serif"/>
                <a:cs typeface="Microsoft Sans Serif"/>
              </a:rPr>
              <a:t>но</a:t>
            </a:r>
            <a:r>
              <a:rPr sz="1100" spc="-5" dirty="0">
                <a:latin typeface="Microsoft Sans Serif"/>
                <a:cs typeface="Microsoft Sans Serif"/>
              </a:rPr>
              <a:t>г</a:t>
            </a:r>
            <a:r>
              <a:rPr sz="1100" dirty="0">
                <a:latin typeface="Microsoft Sans Serif"/>
                <a:cs typeface="Microsoft Sans Serif"/>
              </a:rPr>
              <a:t>о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процесса,  </a:t>
            </a:r>
            <a:r>
              <a:rPr sz="1100" spc="-5" dirty="0">
                <a:latin typeface="Microsoft Sans Serif"/>
                <a:cs typeface="Microsoft Sans Serif"/>
              </a:rPr>
              <a:t>на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котором</a:t>
            </a:r>
            <a:endParaRPr sz="1100" dirty="0">
              <a:latin typeface="Microsoft Sans Serif"/>
              <a:cs typeface="Microsoft Sans Serif"/>
            </a:endParaRPr>
          </a:p>
          <a:p>
            <a:pPr marL="12700" marR="427355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Microsoft Sans Serif"/>
                <a:cs typeface="Microsoft Sans Serif"/>
              </a:rPr>
              <a:t>представ</a:t>
            </a:r>
            <a:r>
              <a:rPr sz="1100" spc="5" dirty="0">
                <a:latin typeface="Microsoft Sans Serif"/>
                <a:cs typeface="Microsoft Sans Serif"/>
              </a:rPr>
              <a:t>л</a:t>
            </a:r>
            <a:r>
              <a:rPr sz="1100" dirty="0">
                <a:latin typeface="Microsoft Sans Serif"/>
                <a:cs typeface="Microsoft Sans Serif"/>
              </a:rPr>
              <a:t>яется  </a:t>
            </a:r>
            <a:r>
              <a:rPr sz="1100" spc="-15" dirty="0">
                <a:latin typeface="Microsoft Sans Serif"/>
                <a:cs typeface="Microsoft Sans Serif"/>
              </a:rPr>
              <a:t>прогноз </a:t>
            </a:r>
            <a:r>
              <a:rPr sz="1100" spc="-5" dirty="0">
                <a:latin typeface="Microsoft Sans Serif"/>
                <a:cs typeface="Microsoft Sans Serif"/>
              </a:rPr>
              <a:t>СЭР, </a:t>
            </a:r>
            <a:r>
              <a:rPr sz="1100" dirty="0">
                <a:latin typeface="Microsoft Sans Serif"/>
                <a:cs typeface="Microsoft Sans Serif"/>
              </a:rPr>
              <a:t> определяются</a:t>
            </a:r>
          </a:p>
          <a:p>
            <a:pPr marL="12700" marR="77470">
              <a:lnSpc>
                <a:spcPct val="100000"/>
              </a:lnSpc>
            </a:pPr>
            <a:r>
              <a:rPr sz="1100" spc="-5" dirty="0">
                <a:latin typeface="Microsoft Sans Serif"/>
                <a:cs typeface="Microsoft Sans Serif"/>
              </a:rPr>
              <a:t>основные </a:t>
            </a:r>
            <a:r>
              <a:rPr sz="1100" spc="-10" dirty="0">
                <a:latin typeface="Microsoft Sans Serif"/>
                <a:cs typeface="Microsoft Sans Serif"/>
              </a:rPr>
              <a:t>параметры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бюджета, 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распределение 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объемов бюджетных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ассигнований </a:t>
            </a:r>
            <a:r>
              <a:rPr sz="1100" spc="-15" dirty="0">
                <a:latin typeface="Microsoft Sans Serif"/>
                <a:cs typeface="Microsoft Sans Serif"/>
              </a:rPr>
              <a:t>между </a:t>
            </a:r>
            <a:r>
              <a:rPr sz="1100" spc="-10" dirty="0">
                <a:latin typeface="Microsoft Sans Serif"/>
                <a:cs typeface="Microsoft Sans Serif"/>
              </a:rPr>
              <a:t> главными </a:t>
            </a:r>
            <a:r>
              <a:rPr sz="1100" spc="-5" dirty="0">
                <a:latin typeface="Microsoft Sans Serif"/>
                <a:cs typeface="Microsoft Sans Serif"/>
              </a:rPr>
              <a:t> распорядителями 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бюджетных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средств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02942" y="4019244"/>
            <a:ext cx="1772920" cy="2206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Microsoft Sans Serif"/>
                <a:cs typeface="Microsoft Sans Serif"/>
              </a:rPr>
              <a:t>Подготовленный </a:t>
            </a:r>
            <a:r>
              <a:rPr sz="1100" dirty="0">
                <a:latin typeface="Microsoft Sans Serif"/>
                <a:cs typeface="Microsoft Sans Serif"/>
              </a:rPr>
              <a:t> ф</a:t>
            </a:r>
            <a:r>
              <a:rPr sz="1100" spc="-10" dirty="0">
                <a:latin typeface="Microsoft Sans Serif"/>
                <a:cs typeface="Microsoft Sans Serif"/>
              </a:rPr>
              <a:t>ина</a:t>
            </a:r>
            <a:r>
              <a:rPr sz="1100" spc="-5" dirty="0">
                <a:latin typeface="Microsoft Sans Serif"/>
                <a:cs typeface="Microsoft Sans Serif"/>
              </a:rPr>
              <a:t>нсовым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у</a:t>
            </a:r>
            <a:r>
              <a:rPr sz="1100" dirty="0">
                <a:latin typeface="Microsoft Sans Serif"/>
                <a:cs typeface="Microsoft Sans Serif"/>
              </a:rPr>
              <a:t>правл</a:t>
            </a:r>
            <a:r>
              <a:rPr sz="1100" spc="-5" dirty="0">
                <a:latin typeface="Microsoft Sans Serif"/>
                <a:cs typeface="Microsoft Sans Serif"/>
              </a:rPr>
              <a:t>ени</a:t>
            </a:r>
            <a:r>
              <a:rPr sz="1100" spc="-15" dirty="0">
                <a:latin typeface="Microsoft Sans Serif"/>
                <a:cs typeface="Microsoft Sans Serif"/>
              </a:rPr>
              <a:t>ем  </a:t>
            </a:r>
            <a:r>
              <a:rPr sz="1100" dirty="0">
                <a:latin typeface="Microsoft Sans Serif"/>
                <a:cs typeface="Microsoft Sans Serif"/>
              </a:rPr>
              <a:t>и представленный 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администрацией </a:t>
            </a:r>
            <a:r>
              <a:rPr sz="1100" spc="-15" dirty="0">
                <a:latin typeface="Microsoft Sans Serif"/>
                <a:cs typeface="Microsoft Sans Serif"/>
              </a:rPr>
              <a:t>проект 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бюджета не </a:t>
            </a:r>
            <a:r>
              <a:rPr sz="1100" spc="-10" dirty="0">
                <a:latin typeface="Microsoft Sans Serif"/>
                <a:cs typeface="Microsoft Sans Serif"/>
              </a:rPr>
              <a:t>позднее </a:t>
            </a:r>
            <a:r>
              <a:rPr sz="1100" spc="-5" dirty="0">
                <a:latin typeface="Microsoft Sans Serif"/>
                <a:cs typeface="Microsoft Sans Serif"/>
              </a:rPr>
              <a:t>15 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ноября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вносится</a:t>
            </a:r>
            <a:r>
              <a:rPr sz="1100" dirty="0">
                <a:latin typeface="Microsoft Sans Serif"/>
                <a:cs typeface="Microsoft Sans Serif"/>
              </a:rPr>
              <a:t> в 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lang="ru-RU" sz="1100" spc="-5" dirty="0">
                <a:latin typeface="Microsoft Sans Serif"/>
                <a:cs typeface="Microsoft Sans Serif"/>
              </a:rPr>
              <a:t>районную Думу</a:t>
            </a:r>
            <a:r>
              <a:rPr sz="1100" spc="-5" dirty="0">
                <a:latin typeface="Microsoft Sans Serif"/>
                <a:cs typeface="Microsoft Sans Serif"/>
              </a:rPr>
              <a:t>. </a:t>
            </a:r>
            <a:r>
              <a:rPr sz="1100" spc="-15" dirty="0">
                <a:latin typeface="Microsoft Sans Serif"/>
                <a:cs typeface="Microsoft Sans Serif"/>
              </a:rPr>
              <a:t>Проект 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б</a:t>
            </a:r>
            <a:r>
              <a:rPr sz="1100" spc="5" dirty="0">
                <a:latin typeface="Microsoft Sans Serif"/>
                <a:cs typeface="Microsoft Sans Serif"/>
              </a:rPr>
              <a:t>юд</a:t>
            </a:r>
            <a:r>
              <a:rPr sz="1100" spc="-45" dirty="0">
                <a:latin typeface="Microsoft Sans Serif"/>
                <a:cs typeface="Microsoft Sans Serif"/>
              </a:rPr>
              <a:t>ж</a:t>
            </a:r>
            <a:r>
              <a:rPr sz="1100" spc="-5" dirty="0">
                <a:latin typeface="Microsoft Sans Serif"/>
                <a:cs typeface="Microsoft Sans Serif"/>
              </a:rPr>
              <a:t>ет</a:t>
            </a:r>
            <a:r>
              <a:rPr sz="1100" dirty="0">
                <a:latin typeface="Microsoft Sans Serif"/>
                <a:cs typeface="Microsoft Sans Serif"/>
              </a:rPr>
              <a:t>а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ра</a:t>
            </a:r>
            <a:r>
              <a:rPr sz="1100" spc="-10" dirty="0">
                <a:latin typeface="Microsoft Sans Serif"/>
                <a:cs typeface="Microsoft Sans Serif"/>
              </a:rPr>
              <a:t>сс</a:t>
            </a:r>
            <a:r>
              <a:rPr sz="1100" spc="-15" dirty="0">
                <a:latin typeface="Microsoft Sans Serif"/>
                <a:cs typeface="Microsoft Sans Serif"/>
              </a:rPr>
              <a:t>м</a:t>
            </a:r>
            <a:r>
              <a:rPr sz="1100" spc="-5" dirty="0">
                <a:latin typeface="Microsoft Sans Serif"/>
                <a:cs typeface="Microsoft Sans Serif"/>
              </a:rPr>
              <a:t>атр</a:t>
            </a:r>
            <a:r>
              <a:rPr sz="1100" spc="-10" dirty="0">
                <a:latin typeface="Microsoft Sans Serif"/>
                <a:cs typeface="Microsoft Sans Serif"/>
              </a:rPr>
              <a:t>и</a:t>
            </a:r>
            <a:r>
              <a:rPr sz="1100" spc="-5" dirty="0">
                <a:latin typeface="Microsoft Sans Serif"/>
                <a:cs typeface="Microsoft Sans Serif"/>
              </a:rPr>
              <a:t>вает</a:t>
            </a:r>
            <a:r>
              <a:rPr sz="1100" dirty="0">
                <a:latin typeface="Microsoft Sans Serif"/>
                <a:cs typeface="Microsoft Sans Serif"/>
              </a:rPr>
              <a:t>ся  </a:t>
            </a:r>
            <a:r>
              <a:rPr sz="1100" spc="-10" dirty="0">
                <a:latin typeface="Microsoft Sans Serif"/>
                <a:cs typeface="Microsoft Sans Serif"/>
              </a:rPr>
              <a:t>депутатами, </a:t>
            </a:r>
            <a:r>
              <a:rPr sz="1100" spc="-5" dirty="0">
                <a:latin typeface="Microsoft Sans Serif"/>
                <a:cs typeface="Microsoft Sans Serif"/>
              </a:rPr>
              <a:t>проходит 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обсуждение </a:t>
            </a:r>
            <a:r>
              <a:rPr sz="1100" spc="-5" dirty="0">
                <a:latin typeface="Microsoft Sans Serif"/>
                <a:cs typeface="Microsoft Sans Serif"/>
              </a:rPr>
              <a:t>населением, </a:t>
            </a:r>
            <a:r>
              <a:rPr sz="1100" dirty="0">
                <a:latin typeface="Microsoft Sans Serif"/>
                <a:cs typeface="Microsoft Sans Serif"/>
              </a:rPr>
              <a:t> после </a:t>
            </a:r>
            <a:r>
              <a:rPr sz="1100" spc="-10" dirty="0">
                <a:latin typeface="Microsoft Sans Serif"/>
                <a:cs typeface="Microsoft Sans Serif"/>
              </a:rPr>
              <a:t>чего </a:t>
            </a:r>
            <a:r>
              <a:rPr sz="1100" spc="-5" dirty="0">
                <a:latin typeface="Microsoft Sans Serif"/>
                <a:cs typeface="Microsoft Sans Serif"/>
              </a:rPr>
              <a:t>утверждается 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решением</a:t>
            </a:r>
            <a:r>
              <a:rPr sz="1100" dirty="0">
                <a:latin typeface="Microsoft Sans Serif"/>
                <a:cs typeface="Microsoft Sans Serif"/>
              </a:rPr>
              <a:t> и</a:t>
            </a:r>
            <a:r>
              <a:rPr sz="1100" spc="-5" dirty="0">
                <a:latin typeface="Microsoft Sans Serif"/>
                <a:cs typeface="Microsoft Sans Serif"/>
              </a:rPr>
              <a:t> направляется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на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подпись</a:t>
            </a:r>
            <a:r>
              <a:rPr sz="1100" spc="-10" dirty="0">
                <a:latin typeface="Microsoft Sans Serif"/>
                <a:cs typeface="Microsoft Sans Serif"/>
              </a:rPr>
              <a:t> мэру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98441" y="4035297"/>
            <a:ext cx="1440180" cy="220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Microsoft Sans Serif"/>
                <a:cs typeface="Microsoft Sans Serif"/>
              </a:rPr>
              <a:t>Исполнение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бюджета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организуется</a:t>
            </a:r>
            <a:r>
              <a:rPr sz="1100" spc="-5" dirty="0">
                <a:latin typeface="Microsoft Sans Serif"/>
                <a:cs typeface="Microsoft Sans Serif"/>
              </a:rPr>
              <a:t> на 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основе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сводной 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бюджетной</a:t>
            </a:r>
            <a:r>
              <a:rPr sz="1100" spc="-7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росписи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и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кассового</a:t>
            </a:r>
            <a:r>
              <a:rPr sz="1100" spc="-5" dirty="0">
                <a:latin typeface="Microsoft Sans Serif"/>
                <a:cs typeface="Microsoft Sans Serif"/>
              </a:rPr>
              <a:t> плана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и 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исполняется </a:t>
            </a:r>
            <a:r>
              <a:rPr sz="1100" spc="-5" dirty="0">
                <a:latin typeface="Microsoft Sans Serif"/>
                <a:cs typeface="Microsoft Sans Serif"/>
              </a:rPr>
              <a:t>по 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доходам, расходам </a:t>
            </a:r>
            <a:r>
              <a:rPr sz="1100" dirty="0">
                <a:latin typeface="Microsoft Sans Serif"/>
                <a:cs typeface="Microsoft Sans Serif"/>
              </a:rPr>
              <a:t>и 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источникам 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дефицита на основе 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принципов единства 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кассы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и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Microsoft Sans Serif"/>
                <a:cs typeface="Microsoft Sans Serif"/>
              </a:rPr>
              <a:t>подведомственности</a:t>
            </a:r>
            <a:endParaRPr sz="11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Microsoft Sans Serif"/>
                <a:cs typeface="Microsoft Sans Serif"/>
              </a:rPr>
              <a:t>расходов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31420" y="4013704"/>
            <a:ext cx="1866454" cy="22140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85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Microsoft Sans Serif"/>
                <a:cs typeface="Microsoft Sans Serif"/>
              </a:rPr>
              <a:t>По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итогам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финансового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года </a:t>
            </a:r>
            <a:r>
              <a:rPr sz="1100" dirty="0">
                <a:latin typeface="Microsoft Sans Serif"/>
                <a:cs typeface="Microsoft Sans Serif"/>
              </a:rPr>
              <a:t>составляется 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бюджетная отчетность,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направляется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на</a:t>
            </a:r>
            <a:endParaRPr sz="11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Microsoft Sans Serif"/>
                <a:cs typeface="Microsoft Sans Serif"/>
              </a:rPr>
              <a:t>проверку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в</a:t>
            </a:r>
            <a:r>
              <a:rPr sz="1100" spc="-25" dirty="0">
                <a:latin typeface="Microsoft Sans Serif"/>
                <a:cs typeface="Microsoft Sans Serif"/>
              </a:rPr>
              <a:t> КСП,</a:t>
            </a:r>
            <a:endParaRPr sz="1100" dirty="0">
              <a:latin typeface="Microsoft Sans Serif"/>
              <a:cs typeface="Microsoft Sans Serif"/>
            </a:endParaRPr>
          </a:p>
          <a:p>
            <a:pPr marL="12700" marR="13335">
              <a:lnSpc>
                <a:spcPct val="100000"/>
              </a:lnSpc>
            </a:pPr>
            <a:r>
              <a:rPr sz="1100" dirty="0">
                <a:latin typeface="Microsoft Sans Serif"/>
                <a:cs typeface="Microsoft Sans Serif"/>
              </a:rPr>
              <a:t>после </a:t>
            </a:r>
            <a:r>
              <a:rPr sz="1100" spc="-10" dirty="0">
                <a:latin typeface="Microsoft Sans Serif"/>
                <a:cs typeface="Microsoft Sans Serif"/>
              </a:rPr>
              <a:t>чего </a:t>
            </a:r>
            <a:r>
              <a:rPr sz="1100" spc="-5" dirty="0">
                <a:latin typeface="Microsoft Sans Serif"/>
                <a:cs typeface="Microsoft Sans Serif"/>
              </a:rPr>
              <a:t>отчет об 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исполнении бюджета </a:t>
            </a:r>
            <a:r>
              <a:rPr sz="1100" dirty="0">
                <a:latin typeface="Microsoft Sans Serif"/>
                <a:cs typeface="Microsoft Sans Serif"/>
              </a:rPr>
              <a:t>в 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форме </a:t>
            </a:r>
            <a:r>
              <a:rPr sz="1100" spc="-15" dirty="0">
                <a:latin typeface="Microsoft Sans Serif"/>
                <a:cs typeface="Microsoft Sans Serif"/>
              </a:rPr>
              <a:t>проекта </a:t>
            </a:r>
            <a:r>
              <a:rPr sz="1100" spc="-5" dirty="0">
                <a:latin typeface="Microsoft Sans Serif"/>
                <a:cs typeface="Microsoft Sans Serif"/>
              </a:rPr>
              <a:t>решения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направляется </a:t>
            </a:r>
            <a:r>
              <a:rPr sz="1100" dirty="0">
                <a:latin typeface="Microsoft Sans Serif"/>
                <a:cs typeface="Microsoft Sans Serif"/>
              </a:rPr>
              <a:t>в 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lang="ru-RU" sz="1100" spc="-5" dirty="0">
                <a:latin typeface="Microsoft Sans Serif"/>
                <a:cs typeface="Microsoft Sans Serif"/>
              </a:rPr>
              <a:t>районную Думу</a:t>
            </a:r>
            <a:r>
              <a:rPr sz="1100" spc="-5" dirty="0">
                <a:latin typeface="Microsoft Sans Serif"/>
                <a:cs typeface="Microsoft Sans Serif"/>
              </a:rPr>
              <a:t>,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проходит</a:t>
            </a:r>
            <a:r>
              <a:rPr lang="ru-RU" sz="1100" spc="-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публичное </a:t>
            </a:r>
            <a:r>
              <a:rPr sz="1100" spc="-10" dirty="0">
                <a:latin typeface="Microsoft Sans Serif"/>
                <a:cs typeface="Microsoft Sans Serif"/>
              </a:rPr>
              <a:t>обсуждение </a:t>
            </a:r>
            <a:r>
              <a:rPr sz="1100" dirty="0">
                <a:latin typeface="Microsoft Sans Serif"/>
                <a:cs typeface="Microsoft Sans Serif"/>
              </a:rPr>
              <a:t>с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населением </a:t>
            </a:r>
            <a:r>
              <a:rPr sz="1100" dirty="0">
                <a:latin typeface="Microsoft Sans Serif"/>
                <a:cs typeface="Microsoft Sans Serif"/>
              </a:rPr>
              <a:t>и 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утверждается </a:t>
            </a:r>
            <a:r>
              <a:rPr sz="1100" spc="-10" dirty="0">
                <a:latin typeface="Microsoft Sans Serif"/>
                <a:cs typeface="Microsoft Sans Serif"/>
              </a:rPr>
              <a:t>решением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lang="ru-RU" sz="1100" spc="-5" dirty="0">
                <a:latin typeface="Microsoft Sans Serif"/>
                <a:cs typeface="Microsoft Sans Serif"/>
              </a:rPr>
              <a:t>районной Думы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28431" y="3015995"/>
            <a:ext cx="1605280" cy="830580"/>
          </a:xfrm>
          <a:prstGeom prst="rect">
            <a:avLst/>
          </a:prstGeom>
          <a:solidFill>
            <a:srgbClr val="256F9F"/>
          </a:solidFill>
        </p:spPr>
        <p:txBody>
          <a:bodyPr vert="horz" wrap="square" lIns="0" tIns="4571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59"/>
              </a:spcBef>
            </a:pP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Финансовый</a:t>
            </a:r>
            <a:endParaRPr sz="1200" dirty="0">
              <a:latin typeface="Microsoft Sans Serif"/>
              <a:cs typeface="Microsoft Sans Serif"/>
            </a:endParaRPr>
          </a:p>
          <a:p>
            <a:pPr marL="1905" algn="ctr">
              <a:lnSpc>
                <a:spcPct val="100000"/>
              </a:lnSpc>
            </a:pP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2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</a:rPr>
              <a:t>(январь-декабрь)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97139" y="4019244"/>
            <a:ext cx="1425575" cy="2038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827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Microsoft Sans Serif"/>
                <a:cs typeface="Microsoft Sans Serif"/>
              </a:rPr>
              <a:t>Охватывает все 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этапы </a:t>
            </a:r>
            <a:r>
              <a:rPr sz="1100" spc="-10" dirty="0">
                <a:latin typeface="Microsoft Sans Serif"/>
                <a:cs typeface="Microsoft Sans Serif"/>
              </a:rPr>
              <a:t>бюджетного 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процесса: 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Внешний </a:t>
            </a:r>
            <a:r>
              <a:rPr sz="1100" spc="-10" dirty="0">
                <a:latin typeface="Microsoft Sans Serif"/>
                <a:cs typeface="Microsoft Sans Serif"/>
              </a:rPr>
              <a:t>контроль </a:t>
            </a:r>
            <a:r>
              <a:rPr sz="1100" spc="-5" dirty="0">
                <a:latin typeface="Microsoft Sans Serif"/>
                <a:cs typeface="Microsoft Sans Serif"/>
              </a:rPr>
              <a:t> ос</a:t>
            </a:r>
            <a:r>
              <a:rPr sz="1100" spc="-15" dirty="0">
                <a:latin typeface="Microsoft Sans Serif"/>
                <a:cs typeface="Microsoft Sans Serif"/>
              </a:rPr>
              <a:t>у</a:t>
            </a:r>
            <a:r>
              <a:rPr sz="1100" spc="5" dirty="0">
                <a:latin typeface="Microsoft Sans Serif"/>
                <a:cs typeface="Microsoft Sans Serif"/>
              </a:rPr>
              <a:t>щ</a:t>
            </a:r>
            <a:r>
              <a:rPr sz="1100" spc="-5" dirty="0">
                <a:latin typeface="Microsoft Sans Serif"/>
                <a:cs typeface="Microsoft Sans Serif"/>
              </a:rPr>
              <a:t>ест</a:t>
            </a:r>
            <a:r>
              <a:rPr sz="1100" dirty="0">
                <a:latin typeface="Microsoft Sans Serif"/>
                <a:cs typeface="Microsoft Sans Serif"/>
              </a:rPr>
              <a:t>в</a:t>
            </a:r>
            <a:r>
              <a:rPr sz="1100" spc="10" dirty="0">
                <a:latin typeface="Microsoft Sans Serif"/>
                <a:cs typeface="Microsoft Sans Serif"/>
              </a:rPr>
              <a:t>л</a:t>
            </a:r>
            <a:r>
              <a:rPr sz="1100" dirty="0">
                <a:latin typeface="Microsoft Sans Serif"/>
                <a:cs typeface="Microsoft Sans Serif"/>
              </a:rPr>
              <a:t>яет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95" dirty="0">
                <a:latin typeface="Microsoft Sans Serif"/>
                <a:cs typeface="Microsoft Sans Serif"/>
              </a:rPr>
              <a:t>К</a:t>
            </a:r>
            <a:r>
              <a:rPr sz="1100" spc="-10" dirty="0">
                <a:latin typeface="Microsoft Sans Serif"/>
                <a:cs typeface="Microsoft Sans Serif"/>
              </a:rPr>
              <a:t>С</a:t>
            </a:r>
            <a:r>
              <a:rPr sz="1100" dirty="0">
                <a:latin typeface="Microsoft Sans Serif"/>
                <a:cs typeface="Microsoft Sans Serif"/>
              </a:rPr>
              <a:t>П;</a:t>
            </a: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Microsoft Sans Serif"/>
                <a:cs typeface="Microsoft Sans Serif"/>
              </a:rPr>
              <a:t>Внутренний</a:t>
            </a:r>
            <a:r>
              <a:rPr sz="1100" spc="-5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контроль</a:t>
            </a:r>
            <a:endParaRPr sz="1100" dirty="0">
              <a:latin typeface="Microsoft Sans Serif"/>
              <a:cs typeface="Microsoft Sans Serif"/>
            </a:endParaRPr>
          </a:p>
          <a:p>
            <a:pPr marL="12700" marR="444500">
              <a:lnSpc>
                <a:spcPct val="100000"/>
              </a:lnSpc>
            </a:pPr>
            <a:r>
              <a:rPr sz="1100" spc="290" dirty="0">
                <a:latin typeface="Microsoft Sans Serif"/>
                <a:cs typeface="Microsoft Sans Serif"/>
              </a:rPr>
              <a:t>–</a:t>
            </a:r>
            <a:r>
              <a:rPr sz="1100" spc="26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финансовое </a:t>
            </a:r>
            <a:r>
              <a:rPr sz="1100" spc="-27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управление;</a:t>
            </a:r>
            <a:endParaRPr sz="1100" dirty="0">
              <a:latin typeface="Microsoft Sans Serif"/>
              <a:cs typeface="Microsoft Sans Serif"/>
            </a:endParaRPr>
          </a:p>
          <a:p>
            <a:pPr marL="12700" marR="102235">
              <a:lnSpc>
                <a:spcPct val="100000"/>
              </a:lnSpc>
            </a:pPr>
            <a:r>
              <a:rPr sz="1100" spc="-5" dirty="0">
                <a:latin typeface="Microsoft Sans Serif"/>
                <a:cs typeface="Microsoft Sans Serif"/>
              </a:rPr>
              <a:t>Внутренний аудит </a:t>
            </a:r>
            <a:r>
              <a:rPr sz="1100" spc="290" dirty="0">
                <a:latin typeface="Microsoft Sans Serif"/>
                <a:cs typeface="Microsoft Sans Serif"/>
              </a:rPr>
              <a:t>–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главные </a:t>
            </a:r>
            <a:r>
              <a:rPr sz="1100" dirty="0">
                <a:latin typeface="Microsoft Sans Serif"/>
                <a:cs typeface="Microsoft Sans Serif"/>
              </a:rPr>
              <a:t> распорядители 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б</a:t>
            </a:r>
            <a:r>
              <a:rPr sz="1100" spc="5" dirty="0">
                <a:latin typeface="Microsoft Sans Serif"/>
                <a:cs typeface="Microsoft Sans Serif"/>
              </a:rPr>
              <a:t>юд</a:t>
            </a:r>
            <a:r>
              <a:rPr sz="1100" spc="-45" dirty="0">
                <a:latin typeface="Microsoft Sans Serif"/>
                <a:cs typeface="Microsoft Sans Serif"/>
              </a:rPr>
              <a:t>ж</a:t>
            </a:r>
            <a:r>
              <a:rPr sz="1100" spc="-5" dirty="0">
                <a:latin typeface="Microsoft Sans Serif"/>
                <a:cs typeface="Microsoft Sans Serif"/>
              </a:rPr>
              <a:t>етны</a:t>
            </a:r>
            <a:r>
              <a:rPr sz="1100" dirty="0">
                <a:latin typeface="Microsoft Sans Serif"/>
                <a:cs typeface="Microsoft Sans Serif"/>
              </a:rPr>
              <a:t>х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ср</a:t>
            </a:r>
            <a:r>
              <a:rPr sz="1100" spc="-5" dirty="0">
                <a:latin typeface="Microsoft Sans Serif"/>
                <a:cs typeface="Microsoft Sans Serif"/>
              </a:rPr>
              <a:t>е</a:t>
            </a:r>
            <a:r>
              <a:rPr sz="1100" dirty="0">
                <a:latin typeface="Microsoft Sans Serif"/>
                <a:cs typeface="Microsoft Sans Serif"/>
              </a:rPr>
              <a:t>дств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4873" y="1050574"/>
            <a:ext cx="9253855" cy="287899"/>
          </a:xfrm>
          <a:prstGeom prst="rect">
            <a:avLst/>
          </a:prstGeom>
          <a:solidFill>
            <a:srgbClr val="236997"/>
          </a:solidFill>
        </p:spPr>
        <p:txBody>
          <a:bodyPr vert="horz" wrap="square" lIns="0" tIns="41275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Расходы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реализацию</a:t>
            </a: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endParaRPr sz="1600" dirty="0">
              <a:latin typeface="Microsoft Sans Serif"/>
              <a:cs typeface="Microsoft Sans Serif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802144"/>
              </p:ext>
            </p:extLst>
          </p:nvPr>
        </p:nvGraphicFramePr>
        <p:xfrm>
          <a:off x="446240" y="1412776"/>
          <a:ext cx="9253855" cy="49857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8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40167">
                <a:tc gridSpan="3">
                  <a:txBody>
                    <a:bodyPr/>
                    <a:lstStyle/>
                    <a:p>
                      <a:pPr marL="90805">
                        <a:lnSpc>
                          <a:spcPts val="2100"/>
                        </a:lnSpc>
                        <a:tabLst>
                          <a:tab pos="1528445" algn="l"/>
                        </a:tabLst>
                      </a:pP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solidFill>
                      <a:srgbClr val="2369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FontTx/>
                        <a:buNone/>
                        <a:tabLst>
                          <a:tab pos="320675" algn="l"/>
                        </a:tabLst>
                      </a:pPr>
                      <a:r>
                        <a:rPr lang="ru-RU" sz="1000" b="1" dirty="0">
                          <a:latin typeface="Microsoft Sans Serif"/>
                          <a:cs typeface="Microsoft Sans Serif"/>
                        </a:rPr>
                        <a:t> Подпрограмма 1 «Развитие системы управления муниципальным образованием» исполнена в объеме 84 371,8 тыс. руб.:</a:t>
                      </a:r>
                    </a:p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FontTx/>
                        <a:buNone/>
                        <a:tabLst>
                          <a:tab pos="320675" algn="l"/>
                        </a:tabLst>
                      </a:pPr>
                      <a:r>
                        <a:rPr lang="ru-RU" sz="1000" b="0" dirty="0">
                          <a:latin typeface="Microsoft Sans Serif"/>
                          <a:cs typeface="Microsoft Sans Serif"/>
                        </a:rPr>
                        <a:t>	 обучение, подготовки и повышения квалификации муниципальных служащих в сумме 89,5 тыс. руб.;</a:t>
                      </a:r>
                    </a:p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FontTx/>
                        <a:buNone/>
                        <a:tabLst>
                          <a:tab pos="320675" algn="l"/>
                        </a:tabLst>
                      </a:pPr>
                      <a:r>
                        <a:rPr lang="ru-RU" sz="1000" b="0" dirty="0">
                          <a:latin typeface="Microsoft Sans Serif"/>
                          <a:cs typeface="Microsoft Sans Serif"/>
                        </a:rPr>
                        <a:t>	на выплату пенсии за выслугу лет гражданам, замещавшим должности муниципальной службы в органах местного самоуправления Черемховского районного муниципального образования, в сумме 8 085,9 тыс. руб.;</a:t>
                      </a:r>
                    </a:p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FontTx/>
                        <a:buNone/>
                        <a:tabLst>
                          <a:tab pos="320675" algn="l"/>
                        </a:tabLst>
                      </a:pPr>
                      <a:r>
                        <a:rPr lang="ru-RU" sz="1000" b="0" dirty="0">
                          <a:latin typeface="Microsoft Sans Serif"/>
                          <a:cs typeface="Microsoft Sans Serif"/>
                        </a:rPr>
                        <a:t>	на ежемесячные выплаты в соответствии с Решением Думы Черемховского районного муниципального образования от 27.06.2012 № 213 "Об утверждении положения "О Почетном звании Почетный гражданин Черемховского района"" в сумме 1 256,9 тыс. руб.;</a:t>
                      </a:r>
                    </a:p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FontTx/>
                        <a:buNone/>
                        <a:tabLst>
                          <a:tab pos="320675" algn="l"/>
                        </a:tabLst>
                      </a:pPr>
                      <a:r>
                        <a:rPr lang="ru-RU" sz="1000" b="0" dirty="0">
                          <a:latin typeface="Microsoft Sans Serif"/>
                          <a:cs typeface="Microsoft Sans Serif"/>
                        </a:rPr>
                        <a:t>	на обеспечение функций Администрации ЧРМО в сумме 63 531,2 тыс. руб., в том числе оплата труда 49 594,7 тыс. руб. или 94,6% от общей суммы расходов на обеспечение функций;</a:t>
                      </a:r>
                    </a:p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FontTx/>
                        <a:buNone/>
                        <a:tabLst>
                          <a:tab pos="320675" algn="l"/>
                        </a:tabLst>
                      </a:pPr>
                      <a:r>
                        <a:rPr lang="ru-RU" sz="1000" b="0" dirty="0">
                          <a:latin typeface="Microsoft Sans Serif"/>
                          <a:cs typeface="Microsoft Sans Serif"/>
                        </a:rPr>
                        <a:t>	на обеспечение деятельности мэра муниципального района в сумме 4 545,8 тыс. руб.;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B w="12700" cap="flat" cmpd="sng" algn="ctr">
                      <a:solidFill>
                        <a:srgbClr val="ACB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35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3699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36195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36997"/>
                    </a:solidFill>
                  </a:tcPr>
                </a:tc>
                <a:tc>
                  <a:txBody>
                    <a:bodyPr/>
                    <a:lstStyle/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на осуществление государственных полномочий:</a:t>
                      </a:r>
                    </a:p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- по определению персонального состава и обеспечению деятельности районных (городских), районных в городах комиссий по делам несовершеннолетних и защите их прав в сумме 2 250,0 тыс. руб.;</a:t>
                      </a:r>
                    </a:p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- по хранению, комплектованию, учету и использованию архивных документов, относящихся к государственной собственности Иркутской области в сумме 2 160,8 тыс. руб.;</a:t>
                      </a:r>
                    </a:p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- в сфере труда в сумме 1 114,8 тыс. руб.;</a:t>
                      </a:r>
                    </a:p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- по определению персонального состава и обеспечению деятельности административных комиссий в сумме 1 132,6 тыс. руб.;</a:t>
                      </a:r>
                    </a:p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- по определению перечня должностных лиц органов местного самоуправления, уполномоченных составлять протоколы об административных правонарушениях, предусмотренных отдельными законами Иркутской области об административной ответственности в сумме 0,7 тыс. руб.;</a:t>
                      </a:r>
                    </a:p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- по составлению (изменению) списков кандидатов в присяжные заседатели федеральных судов общей юрисдикции в Российской Федерации в сумме 21,6 тыс. руб.;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T w="12700" cap="flat" cmpd="sng" algn="ctr">
                      <a:solidFill>
                        <a:srgbClr val="ACB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B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493617"/>
                  </a:ext>
                </a:extLst>
              </a:tr>
              <a:tr h="572122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4064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369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0805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  <a:tabLst>
                          <a:tab pos="320675" algn="l"/>
                        </a:tabLst>
                      </a:pPr>
                      <a:r>
                        <a:rPr lang="ru-RU" sz="1000" b="1" dirty="0">
                          <a:latin typeface="Microsoft Sans Serif"/>
                          <a:cs typeface="Microsoft Sans Serif"/>
                        </a:rPr>
                        <a:t> Подпрограмма</a:t>
                      </a: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000" b="1" dirty="0">
                          <a:latin typeface="Microsoft Sans Serif"/>
                          <a:cs typeface="Microsoft Sans Serif"/>
                        </a:rPr>
                        <a:t>2 «Развитие предпринимательства» реализована в сумме 25,0 тыс. руб. </a:t>
                      </a:r>
                      <a:r>
                        <a:rPr lang="ru-RU" sz="1000" dirty="0">
                          <a:latin typeface="Microsoft Sans Serif"/>
                          <a:cs typeface="Microsoft Sans Serif"/>
                        </a:rPr>
                        <a:t>на награждение по результатам конкурса «Лучшее оформление и благоустройство прилегающей территории предприятий потребительского рынка Черемховского района».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T w="12700" cap="flat" cmpd="sng" algn="ctr">
                      <a:solidFill>
                        <a:srgbClr val="ACB8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78266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9333230" y="6398573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Microsoft Sans Serif"/>
                <a:ea typeface="+mn-ea"/>
                <a:cs typeface="Microsoft Sans Serif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ru-RU" spc="-5" smtClean="0"/>
              <a:pPr marL="38100">
                <a:lnSpc>
                  <a:spcPts val="1425"/>
                </a:lnSpc>
              </a:pPr>
              <a:t>50</a:t>
            </a:fld>
            <a:endParaRPr spc="-5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3E66D57E-616B-4C53-BAC0-BE0756F6E15C}"/>
              </a:ext>
            </a:extLst>
          </p:cNvPr>
          <p:cNvSpPr txBox="1"/>
          <p:nvPr/>
        </p:nvSpPr>
        <p:spPr>
          <a:xfrm>
            <a:off x="553039" y="308363"/>
            <a:ext cx="6780674" cy="564418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Муниципальное управление в Черемховском районном муниципальном образовании 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тыс.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6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рублей)</a:t>
            </a:r>
            <a:endParaRPr dirty="0">
              <a:solidFill>
                <a:prstClr val="black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CC3203-7C2E-4E1B-9791-DD7F5E996BE3}"/>
              </a:ext>
            </a:extLst>
          </p:cNvPr>
          <p:cNvSpPr txBox="1"/>
          <p:nvPr/>
        </p:nvSpPr>
        <p:spPr>
          <a:xfrm>
            <a:off x="632520" y="206084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Всего расходов по программе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92AE90-5E3D-4696-B64D-5D5A20F565FE}"/>
              </a:ext>
            </a:extLst>
          </p:cNvPr>
          <p:cNvSpPr txBox="1"/>
          <p:nvPr/>
        </p:nvSpPr>
        <p:spPr>
          <a:xfrm>
            <a:off x="848544" y="4463256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84 396,8</a:t>
            </a:r>
          </a:p>
        </p:txBody>
      </p:sp>
    </p:spTree>
    <p:extLst>
      <p:ext uri="{BB962C8B-B14F-4D97-AF65-F5344CB8AC3E}">
        <p14:creationId xmlns:p14="http://schemas.microsoft.com/office/powerpoint/2010/main" val="12841847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2199-53D7-48AD-B694-1AD2E9F25C91}"/>
              </a:ext>
            </a:extLst>
          </p:cNvPr>
          <p:cNvSpPr txBox="1">
            <a:spLocks/>
          </p:cNvSpPr>
          <p:nvPr/>
        </p:nvSpPr>
        <p:spPr>
          <a:xfrm>
            <a:off x="335644" y="188640"/>
            <a:ext cx="7617192" cy="9427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/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Достигнутые значения показателей результативности муниципальной программы «Муниципальное управление в Черемховском районном муниципальном образовании»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B60FA43-5E67-48E2-A91C-772B2BD06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78543"/>
              </p:ext>
            </p:extLst>
          </p:nvPr>
        </p:nvGraphicFramePr>
        <p:xfrm>
          <a:off x="335644" y="1340768"/>
          <a:ext cx="9153861" cy="496855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8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2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4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 изм.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Достигнутое значение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Уровень удовлетворенности населения качеством жизни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Число действующих на территории Черемховского района СМСП на 10 тысяч населения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субъект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142,6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75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1 «Развитие системы управления муниципальным образованием»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муниципальных служащих и работников, получивших дополнительное образование от общего числа запланированных к обучению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Годовой объем фактически выплаченных социальных гарантий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Размер просроченной кредиторской задолженности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75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2 «Развитие предпринимательства»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субъектов малого и среднего предпринимательства, ежегодно привлекаемых к участию в тематических конкурсных мероприятиях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субъект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16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муниципальных контрактов, заключенных с субъектами малого предпринимательства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67,35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6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муниципального имущества, включенного в перечень муниципального имущества в целях предоставления его во владение и (или) пользование на долгосрочной основе СМСП и организациям, образующим инфраструктуру поддержки СМСП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bject 40">
            <a:extLst>
              <a:ext uri="{FF2B5EF4-FFF2-40B4-BE49-F238E27FC236}">
                <a16:creationId xmlns:a16="http://schemas.microsoft.com/office/drawing/2014/main" id="{E665F652-B403-4F86-8F3F-C60172608E9D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51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6467772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99DA4C-243E-4604-9D97-146D73EB01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963" y="256961"/>
            <a:ext cx="1571142" cy="117835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object 2"/>
          <p:cNvSpPr txBox="1"/>
          <p:nvPr/>
        </p:nvSpPr>
        <p:spPr>
          <a:xfrm>
            <a:off x="519863" y="324389"/>
            <a:ext cx="6780674" cy="564418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Безопасность жизнедеятельности в Черемховском районном муниципальном образовании 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тыс.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6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рублей)</a:t>
            </a:r>
            <a:endParaRPr dirty="0">
              <a:solidFill>
                <a:prstClr val="black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16267" y="1811024"/>
            <a:ext cx="4796773" cy="518111"/>
          </a:xfrm>
          <a:custGeom>
            <a:avLst/>
            <a:gdLst/>
            <a:ahLst/>
            <a:cxnLst/>
            <a:rect l="l" t="t" r="r" b="b"/>
            <a:pathLst>
              <a:path w="4079875" h="340360">
                <a:moveTo>
                  <a:pt x="4023105" y="0"/>
                </a:moveTo>
                <a:lnTo>
                  <a:pt x="56641" y="0"/>
                </a:lnTo>
                <a:lnTo>
                  <a:pt x="34611" y="4456"/>
                </a:lnTo>
                <a:lnTo>
                  <a:pt x="16605" y="16605"/>
                </a:lnTo>
                <a:lnTo>
                  <a:pt x="4456" y="34611"/>
                </a:lnTo>
                <a:lnTo>
                  <a:pt x="0" y="56641"/>
                </a:lnTo>
                <a:lnTo>
                  <a:pt x="0" y="283210"/>
                </a:lnTo>
                <a:lnTo>
                  <a:pt x="4456" y="305240"/>
                </a:lnTo>
                <a:lnTo>
                  <a:pt x="16605" y="323246"/>
                </a:lnTo>
                <a:lnTo>
                  <a:pt x="34611" y="335395"/>
                </a:lnTo>
                <a:lnTo>
                  <a:pt x="56641" y="339851"/>
                </a:lnTo>
                <a:lnTo>
                  <a:pt x="4023105" y="339851"/>
                </a:lnTo>
                <a:lnTo>
                  <a:pt x="4045136" y="335395"/>
                </a:lnTo>
                <a:lnTo>
                  <a:pt x="4063142" y="323246"/>
                </a:lnTo>
                <a:lnTo>
                  <a:pt x="4075291" y="305240"/>
                </a:lnTo>
                <a:lnTo>
                  <a:pt x="4079748" y="283210"/>
                </a:lnTo>
                <a:lnTo>
                  <a:pt x="4079748" y="56641"/>
                </a:lnTo>
                <a:lnTo>
                  <a:pt x="4075291" y="34611"/>
                </a:lnTo>
                <a:lnTo>
                  <a:pt x="4063142" y="16605"/>
                </a:lnTo>
                <a:lnTo>
                  <a:pt x="4045136" y="4456"/>
                </a:lnTo>
                <a:lnTo>
                  <a:pt x="4023105" y="0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6267" y="1115372"/>
            <a:ext cx="2442646" cy="564418"/>
          </a:xfrm>
          <a:custGeom>
            <a:avLst/>
            <a:gdLst/>
            <a:ahLst/>
            <a:cxnLst/>
            <a:rect l="l" t="t" r="r" b="b"/>
            <a:pathLst>
              <a:path w="2847340" h="562610">
                <a:moveTo>
                  <a:pt x="2565654" y="0"/>
                </a:moveTo>
                <a:lnTo>
                  <a:pt x="0" y="0"/>
                </a:lnTo>
                <a:lnTo>
                  <a:pt x="0" y="562356"/>
                </a:lnTo>
                <a:lnTo>
                  <a:pt x="2565654" y="562356"/>
                </a:lnTo>
                <a:lnTo>
                  <a:pt x="2846832" y="281178"/>
                </a:lnTo>
                <a:lnTo>
                  <a:pt x="2565654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5289" y="1160998"/>
            <a:ext cx="2313463" cy="441828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marR="4128" indent="107315" defTabSz="742950"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Общий 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объем </a:t>
            </a:r>
            <a:r>
              <a:rPr sz="1400" spc="-8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расходов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</a:t>
            </a:r>
            <a:r>
              <a:rPr sz="1400" spc="-8" dirty="0">
                <a:solidFill>
                  <a:srgbClr val="FFFFFF"/>
                </a:solidFill>
                <a:latin typeface="Microsoft Sans Serif"/>
                <a:cs typeface="Microsoft Sans Serif"/>
              </a:rPr>
              <a:t> реализацию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программы: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64129" y="1122756"/>
            <a:ext cx="2039492" cy="564418"/>
          </a:xfrm>
          <a:custGeom>
            <a:avLst/>
            <a:gdLst/>
            <a:ahLst/>
            <a:cxnLst/>
            <a:rect l="l" t="t" r="r" b="b"/>
            <a:pathLst>
              <a:path w="2342515" h="562610">
                <a:moveTo>
                  <a:pt x="2061209" y="0"/>
                </a:moveTo>
                <a:lnTo>
                  <a:pt x="0" y="0"/>
                </a:lnTo>
                <a:lnTo>
                  <a:pt x="281178" y="281178"/>
                </a:lnTo>
                <a:lnTo>
                  <a:pt x="0" y="562356"/>
                </a:lnTo>
                <a:lnTo>
                  <a:pt x="2061209" y="562356"/>
                </a:lnTo>
                <a:lnTo>
                  <a:pt x="2342388" y="281178"/>
                </a:lnTo>
                <a:lnTo>
                  <a:pt x="2061209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54247" y="1177639"/>
            <a:ext cx="982904" cy="454652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sz="140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ru-RU" sz="1400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0319" algn="ctr" defTabSz="742950">
              <a:spcBef>
                <a:spcPts val="85"/>
              </a:spcBef>
            </a:pP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9 589,8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27291" y="1130140"/>
            <a:ext cx="1903293" cy="564418"/>
          </a:xfrm>
          <a:custGeom>
            <a:avLst/>
            <a:gdLst/>
            <a:ahLst/>
            <a:cxnLst/>
            <a:rect l="l" t="t" r="r" b="b"/>
            <a:pathLst>
              <a:path w="2342515" h="542925">
                <a:moveTo>
                  <a:pt x="2071116" y="0"/>
                </a:moveTo>
                <a:lnTo>
                  <a:pt x="0" y="0"/>
                </a:lnTo>
                <a:lnTo>
                  <a:pt x="271272" y="271272"/>
                </a:lnTo>
                <a:lnTo>
                  <a:pt x="0" y="542543"/>
                </a:lnTo>
                <a:lnTo>
                  <a:pt x="2071116" y="542543"/>
                </a:lnTo>
                <a:lnTo>
                  <a:pt x="2342388" y="271272"/>
                </a:lnTo>
                <a:lnTo>
                  <a:pt x="2071116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10874" y="1182022"/>
            <a:ext cx="981313" cy="454652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sz="140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endParaRPr lang="ru-RU" sz="1400" spc="-28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0319" algn="ctr" defTabSz="742950">
              <a:spcBef>
                <a:spcPts val="8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7 880,3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354255" y="1130140"/>
            <a:ext cx="2009078" cy="564418"/>
          </a:xfrm>
          <a:custGeom>
            <a:avLst/>
            <a:gdLst/>
            <a:ahLst/>
            <a:cxnLst/>
            <a:rect l="l" t="t" r="r" b="b"/>
            <a:pathLst>
              <a:path w="2270759" h="562610">
                <a:moveTo>
                  <a:pt x="1989582" y="0"/>
                </a:moveTo>
                <a:lnTo>
                  <a:pt x="0" y="0"/>
                </a:lnTo>
                <a:lnTo>
                  <a:pt x="281177" y="281177"/>
                </a:lnTo>
                <a:lnTo>
                  <a:pt x="0" y="562355"/>
                </a:lnTo>
                <a:lnTo>
                  <a:pt x="1989582" y="562355"/>
                </a:lnTo>
                <a:lnTo>
                  <a:pt x="2270760" y="281177"/>
                </a:lnTo>
                <a:lnTo>
                  <a:pt x="1989582" y="0"/>
                </a:lnTo>
                <a:close/>
              </a:path>
            </a:pathLst>
          </a:custGeom>
          <a:solidFill>
            <a:srgbClr val="93819B"/>
          </a:solidFill>
        </p:spPr>
        <p:txBody>
          <a:bodyPr wrap="square" lIns="0" tIns="0" rIns="0" bIns="0" rtlCol="0"/>
          <a:lstStyle/>
          <a:p>
            <a:pPr defTabSz="742950"/>
            <a:endParaRPr sz="146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21912" y="1185023"/>
            <a:ext cx="983127" cy="454652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sz="140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ru-RU" sz="1400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0319" algn="ctr" defTabSz="742950">
              <a:spcBef>
                <a:spcPts val="85"/>
              </a:spcBef>
            </a:pP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9 042,4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55333" y="4185362"/>
            <a:ext cx="354544" cy="23554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defTabSz="742950">
              <a:spcBef>
                <a:spcPts val="81"/>
              </a:spcBef>
            </a:pPr>
            <a:r>
              <a:rPr lang="ru-RU" sz="1463" dirty="0">
                <a:solidFill>
                  <a:prstClr val="white"/>
                </a:solidFill>
                <a:latin typeface="Microsoft Sans Serif"/>
                <a:cs typeface="Microsoft Sans Serif"/>
              </a:rPr>
              <a:t>1</a:t>
            </a:r>
            <a:endParaRPr sz="1463" dirty="0">
              <a:solidFill>
                <a:prstClr val="white"/>
              </a:solidFill>
              <a:latin typeface="Microsoft Sans Serif"/>
              <a:cs typeface="Microsoft Sans Serif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184852" y="3123876"/>
            <a:ext cx="248460" cy="23554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defTabSz="742950">
              <a:spcBef>
                <a:spcPts val="81"/>
              </a:spcBef>
            </a:pPr>
            <a:r>
              <a:rPr lang="ru-RU" sz="1463" dirty="0">
                <a:solidFill>
                  <a:prstClr val="white"/>
                </a:solidFill>
                <a:latin typeface="Microsoft Sans Serif"/>
                <a:cs typeface="Microsoft Sans Serif"/>
              </a:rPr>
              <a:t>1</a:t>
            </a:r>
            <a:endParaRPr sz="1463" dirty="0">
              <a:solidFill>
                <a:prstClr val="white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A1F108-6F6D-4B1C-9487-0CE6676511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25" y="1852474"/>
            <a:ext cx="3731075" cy="39017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91CD5C-0B4D-4CD8-9C9F-FC440C1075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" y="2568398"/>
            <a:ext cx="5651799" cy="3071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EB5CE1-7BD2-48B9-95ED-FE22A5E47E4B}"/>
              </a:ext>
            </a:extLst>
          </p:cNvPr>
          <p:cNvSpPr txBox="1"/>
          <p:nvPr/>
        </p:nvSpPr>
        <p:spPr>
          <a:xfrm>
            <a:off x="5752554" y="1866639"/>
            <a:ext cx="39252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Подпрограмма "Повышение безопасности дорожного движения "</a:t>
            </a:r>
            <a:r>
              <a:rPr lang="ru-RU" sz="1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исполнена на сумму 157,4 тыс. руб.:</a:t>
            </a:r>
          </a:p>
          <a:p>
            <a:pPr algn="just"/>
            <a:r>
              <a:rPr lang="ru-RU" sz="1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приобретение методической литературы и проведение районных мероприятий по предупреждению детского дорожно-транспортного травматизма в сумме 37,4 тыс. руб.;</a:t>
            </a:r>
          </a:p>
          <a:p>
            <a:pPr algn="just"/>
            <a:r>
              <a:rPr lang="ru-RU" sz="1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содержание автомобильных дорог, находящихся в собственности района, за счет средств дорожного фонда в сумме 120,1 тыс. руб. Остаток средств дорожного фонда района на 01.01.2024 составил 283,6 тыс. руб.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1D17B4-FC1A-48F5-88EA-C33102F7F416}"/>
              </a:ext>
            </a:extLst>
          </p:cNvPr>
          <p:cNvSpPr txBox="1"/>
          <p:nvPr/>
        </p:nvSpPr>
        <p:spPr>
          <a:xfrm>
            <a:off x="5792238" y="3412380"/>
            <a:ext cx="3688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Подпрограмма «Улучшение условий и охраны труда» </a:t>
            </a:r>
            <a:r>
              <a:rPr lang="ru-RU" sz="1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проведение конкурсных мероприятий в области охраны труда на сумму 30,5 тыс. руб., а также приобретение средств индивидуальной защиты в сумме 3,0 тыс. руб.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2A2AD6-5F93-4202-92F1-81329FD18029}"/>
              </a:ext>
            </a:extLst>
          </p:cNvPr>
          <p:cNvSpPr txBox="1"/>
          <p:nvPr/>
        </p:nvSpPr>
        <p:spPr>
          <a:xfrm>
            <a:off x="5804063" y="4185362"/>
            <a:ext cx="36889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Подпрограмма «Обеспечение общественной безопасности» исполнена на сумму    8 597,7 тыс. руб: </a:t>
            </a:r>
          </a:p>
          <a:p>
            <a:pPr algn="just"/>
            <a:r>
              <a:rPr lang="ru-RU" sz="1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распространение агитационных материалов, посвященных профилактике правонарушений, противодействию терроризму и экстремизму реализовано на сумму 40,0 тыс. руб.</a:t>
            </a:r>
          </a:p>
          <a:p>
            <a:pPr algn="just"/>
            <a:r>
              <a:rPr lang="ru-RU" sz="1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конкурс «Лучший участковый уполномоченный полиции» осуществлен на сумму 5,0 тыс. руб.</a:t>
            </a:r>
          </a:p>
          <a:p>
            <a:pPr algn="just"/>
            <a:r>
              <a:rPr lang="ru-RU" sz="1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конкурс социального плаката и рисунка «Россия, вперед!» 10,0 тыс. руб. </a:t>
            </a:r>
          </a:p>
          <a:p>
            <a:pPr algn="just"/>
            <a:r>
              <a:rPr lang="ru-RU" sz="1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межведомственная профилактическая комплексная акция "Акцент на главном" 15,0 тыс. руб.</a:t>
            </a:r>
          </a:p>
          <a:p>
            <a:pPr algn="just"/>
            <a:r>
              <a:rPr lang="ru-RU" sz="1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функционирование Единой дежурно-диспетчерской службы обеспечено на сумму 8 527,7 тыс. руб. </a:t>
            </a:r>
          </a:p>
        </p:txBody>
      </p:sp>
      <p:sp>
        <p:nvSpPr>
          <p:cNvPr id="25" name="object 40">
            <a:extLst>
              <a:ext uri="{FF2B5EF4-FFF2-40B4-BE49-F238E27FC236}">
                <a16:creationId xmlns:a16="http://schemas.microsoft.com/office/drawing/2014/main" id="{86CF733B-67A5-45BF-9417-3B1830BA3224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52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7899242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280D17C-9BDE-4B28-A628-93D1DEB3E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210593"/>
              </p:ext>
            </p:extLst>
          </p:nvPr>
        </p:nvGraphicFramePr>
        <p:xfrm>
          <a:off x="416497" y="1268760"/>
          <a:ext cx="9073008" cy="489654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65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6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 изм.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Достигнутое значение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Строительство виадука на территории Черемховского 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пострадавших в результате несчастных случаев на производстве с утратой трудоспособности на 1 рабочий день и более в расчете на 1000 работающих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0,39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Уровень зарегистрированных преступлений относительно к предыдущему году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0,95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</a:t>
                      </a: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граждан, положительно оценивающих состояние межнациональных отношений в муниципальном образовании</a:t>
                      </a: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90,8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337248186"/>
                  </a:ext>
                </a:extLst>
              </a:tr>
              <a:tr h="36501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1 «Повышение безопасности дорожного движения в Черемховском районном муниципальном образовании»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Сокращение количества ДТП на 7 % к 2025 году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кол-во ДТП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Приведение районных дорог в соответствие с нормативными требованиями в части безопасности дорожного движения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да/нет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населенных пунктов, в которых осуществлено строительство пешеходного перехода (виадука)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3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2 «Улучшение условий охраны труда в Черемховском районном муниципальном образовании»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рабочих мест, на которых проведена специальная оценка условий труда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организаций и индивидуальных предпринимателей Черемховского районного муниципального образования, принявших участие в конкурсе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работодателей, работников, прошедших обучение по охране труда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2">
            <a:extLst>
              <a:ext uri="{FF2B5EF4-FFF2-40B4-BE49-F238E27FC236}">
                <a16:creationId xmlns:a16="http://schemas.microsoft.com/office/drawing/2014/main" id="{EA2B65FA-9E9D-43E6-9677-D795D2BED9C6}"/>
              </a:ext>
            </a:extLst>
          </p:cNvPr>
          <p:cNvSpPr txBox="1"/>
          <p:nvPr/>
        </p:nvSpPr>
        <p:spPr>
          <a:xfrm>
            <a:off x="519863" y="324389"/>
            <a:ext cx="6780674" cy="564418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Безопасность</a:t>
            </a:r>
            <a:r>
              <a:rPr lang="ru-RU" b="1" spc="-8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жизнедеятельности в Черемховском районном муниципальном </a:t>
            </a: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образовании</a:t>
            </a:r>
            <a:r>
              <a:rPr lang="ru-RU" b="1" spc="-8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тыс.</a:t>
            </a:r>
            <a:r>
              <a:rPr b="1" spc="-4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b="1" spc="-16" dirty="0">
                <a:solidFill>
                  <a:prstClr val="black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рублей)</a:t>
            </a:r>
            <a:endParaRPr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object 40">
            <a:extLst>
              <a:ext uri="{FF2B5EF4-FFF2-40B4-BE49-F238E27FC236}">
                <a16:creationId xmlns:a16="http://schemas.microsoft.com/office/drawing/2014/main" id="{48E375C8-006B-4844-8CFF-DDE293813ED4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53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8939277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6D100FE-24DA-4D00-88C2-9152C73D2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121267"/>
              </p:ext>
            </p:extLst>
          </p:nvPr>
        </p:nvGraphicFramePr>
        <p:xfrm>
          <a:off x="416496" y="1196752"/>
          <a:ext cx="9145016" cy="504094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70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4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 изм.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Достигнутое значение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6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3 «Обеспечение общественной безопасности на территории Черемховского районного муниципального образования»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проведенных в образовательных учреждениях мероприятий с использованием активных форм участия учащихся по формированию у них потребности жить в условиях межэтнического и межрелигиозного согласия.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разработанных, изготовленных и распространенных в местах массового пребывания людей информационных материалов (памяток, листовок, буклетов и др.) по вопросам противодействия терроризму и экстремизму.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3 500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проведенных с молодёжью мероприятий (лекций, выступлений) на тему профилактики терроризма и экстремизма.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проведённых культурно-массовых мероприятий, направленных на профилактику экстремизма, укрепление межнационального согласия.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проводимых лекций просветительского характера с участием сотрудников МО МВД России «Черемховский».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разработанных и распространенных среди населения печатных изданий (памяток, листовок, плакатов и др.) профилактической и агитационной направленности, в том числе о порядке действия граждан при совершении в отношении них правонарушений.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3 580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проводимых профилактических акций на предмет незаконной реализации несовершеннолетним спиртных напитков, выявление фактов жестокого обращения с детьми.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изготовленной и распространенной печатной и другой агитационной продукции, в том числе антинаркотической направленности.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CB0E8955-B668-4D60-8277-EB2E45D09902}"/>
              </a:ext>
            </a:extLst>
          </p:cNvPr>
          <p:cNvSpPr txBox="1"/>
          <p:nvPr/>
        </p:nvSpPr>
        <p:spPr>
          <a:xfrm>
            <a:off x="519863" y="324389"/>
            <a:ext cx="6780674" cy="564418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Безопасность жизнедеятельности в Черемховском районном муниципальном образовании 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тыс.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6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рублей)</a:t>
            </a:r>
            <a:endParaRPr dirty="0">
              <a:solidFill>
                <a:prstClr val="black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40">
            <a:extLst>
              <a:ext uri="{FF2B5EF4-FFF2-40B4-BE49-F238E27FC236}">
                <a16:creationId xmlns:a16="http://schemas.microsoft.com/office/drawing/2014/main" id="{4513DF14-EE3B-4846-9DAE-43FF5CECD6FD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54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8690941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AE8861A-F2E6-43FF-97C1-47396A4BF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801093"/>
              </p:ext>
            </p:extLst>
          </p:nvPr>
        </p:nvGraphicFramePr>
        <p:xfrm>
          <a:off x="519863" y="1268760"/>
          <a:ext cx="9041648" cy="396043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63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6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 изм.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Достигнутое значение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мероприятий по выявлению и уничтожению мест дикорастущей конопли.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поощренных участковых уполномоченных полиции по профилактике и предупреждению правонарушений в рамках проводимого МО МВД России «Черемховский» конкурса «Лучший участковый уполномоченный полиции»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проведенных конкурсных мероприятий, направленных на профилактику правонарушений и повышение уровня безопасности граждан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Уровень преступлений, совершенных несовершеннолетними в общем количестве преступлений, совершенных на территории муниципального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замещенных штатных единиц МКУ «ЕДДС ЧР»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обученных сотрудников МКУ «ЕДДС ЧР»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2">
            <a:extLst>
              <a:ext uri="{FF2B5EF4-FFF2-40B4-BE49-F238E27FC236}">
                <a16:creationId xmlns:a16="http://schemas.microsoft.com/office/drawing/2014/main" id="{B92953DF-68DB-4434-A83C-89D13A34BD9F}"/>
              </a:ext>
            </a:extLst>
          </p:cNvPr>
          <p:cNvSpPr txBox="1"/>
          <p:nvPr/>
        </p:nvSpPr>
        <p:spPr>
          <a:xfrm>
            <a:off x="519863" y="324389"/>
            <a:ext cx="6780674" cy="564418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Безопасность жизнедеятельности в Черемховском районном муниципальном образовании 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тыс.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6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рублей)</a:t>
            </a:r>
            <a:endParaRPr dirty="0">
              <a:solidFill>
                <a:prstClr val="black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227569-CC6D-4505-B087-1A0E57ABDA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231" y="5229199"/>
            <a:ext cx="2050912" cy="1384387"/>
          </a:xfrm>
          <a:prstGeom prst="rect">
            <a:avLst/>
          </a:prstGeom>
        </p:spPr>
      </p:pic>
      <p:sp>
        <p:nvSpPr>
          <p:cNvPr id="7" name="object 40">
            <a:extLst>
              <a:ext uri="{FF2B5EF4-FFF2-40B4-BE49-F238E27FC236}">
                <a16:creationId xmlns:a16="http://schemas.microsoft.com/office/drawing/2014/main" id="{C9372876-35CF-4028-9E2F-9CBB3B0DF709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55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5711514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164" y="308363"/>
            <a:ext cx="8530010" cy="564418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Развитие молодежной политики, физической культуры, спорта и туризма в Черемховском районном муниципальном образовании 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тыс.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6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рублей)</a:t>
            </a:r>
            <a:endParaRPr dirty="0">
              <a:solidFill>
                <a:prstClr val="black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D2F143F-EE50-4534-B816-E95A36271FE8}"/>
              </a:ext>
            </a:extLst>
          </p:cNvPr>
          <p:cNvGrpSpPr/>
          <p:nvPr/>
        </p:nvGrpSpPr>
        <p:grpSpPr>
          <a:xfrm>
            <a:off x="545573" y="976835"/>
            <a:ext cx="7933318" cy="585341"/>
            <a:chOff x="1456692" y="1132332"/>
            <a:chExt cx="9406505" cy="564133"/>
          </a:xfrm>
        </p:grpSpPr>
        <p:sp>
          <p:nvSpPr>
            <p:cNvPr id="29" name="object 29"/>
            <p:cNvSpPr/>
            <p:nvPr/>
          </p:nvSpPr>
          <p:spPr>
            <a:xfrm>
              <a:off x="1559051" y="1133855"/>
              <a:ext cx="2847340" cy="562610"/>
            </a:xfrm>
            <a:custGeom>
              <a:avLst/>
              <a:gdLst/>
              <a:ahLst/>
              <a:cxnLst/>
              <a:rect l="l" t="t" r="r" b="b"/>
              <a:pathLst>
                <a:path w="2847340" h="562610">
                  <a:moveTo>
                    <a:pt x="2565654" y="0"/>
                  </a:moveTo>
                  <a:lnTo>
                    <a:pt x="0" y="0"/>
                  </a:lnTo>
                  <a:lnTo>
                    <a:pt x="0" y="562356"/>
                  </a:lnTo>
                  <a:lnTo>
                    <a:pt x="2565654" y="562356"/>
                  </a:lnTo>
                  <a:lnTo>
                    <a:pt x="2846832" y="281178"/>
                  </a:lnTo>
                  <a:lnTo>
                    <a:pt x="2565654" y="0"/>
                  </a:lnTo>
                  <a:close/>
                </a:path>
              </a:pathLst>
            </a:custGeom>
            <a:solidFill>
              <a:srgbClr val="93819B"/>
            </a:solidFill>
          </p:spPr>
          <p:txBody>
            <a:bodyPr wrap="square" lIns="0" tIns="0" rIns="0" bIns="0" rtlCol="0"/>
            <a:lstStyle/>
            <a:p>
              <a:pPr defTabSz="742950"/>
              <a:endParaRPr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1456692" y="1204601"/>
              <a:ext cx="2847340" cy="425820"/>
            </a:xfrm>
            <a:prstGeom prst="rect">
              <a:avLst/>
            </a:prstGeom>
          </p:spPr>
          <p:txBody>
            <a:bodyPr vert="horz" wrap="square" lIns="0" tIns="10835" rIns="0" bIns="0" rtlCol="0">
              <a:spAutoFit/>
            </a:bodyPr>
            <a:lstStyle/>
            <a:p>
              <a:pPr marL="10319" marR="4128" indent="107315" algn="ctr" defTabSz="742950">
                <a:spcBef>
                  <a:spcPts val="85"/>
                </a:spcBef>
              </a:pPr>
              <a:r>
                <a:rPr sz="1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Общий </a:t>
              </a:r>
              <a:r>
                <a:rPr sz="1400" spc="-12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объем </a:t>
              </a:r>
              <a:r>
                <a:rPr sz="1400" spc="-8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расходов </a:t>
              </a:r>
              <a:r>
                <a:rPr sz="1400" spc="-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на</a:t>
              </a:r>
              <a:r>
                <a:rPr sz="1400" spc="-8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реализацию</a:t>
              </a:r>
              <a:r>
                <a:rPr sz="1400" spc="-2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12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программы:</a:t>
              </a:r>
              <a:endParaRPr sz="1400" dirty="0">
                <a:solidFill>
                  <a:prstClr val="black"/>
                </a:solidFill>
                <a:latin typeface="Microsoft Sans Serif"/>
                <a:cs typeface="Microsoft Sans Serif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18433" y="1133855"/>
              <a:ext cx="2342515" cy="562610"/>
            </a:xfrm>
            <a:custGeom>
              <a:avLst/>
              <a:gdLst/>
              <a:ahLst/>
              <a:cxnLst/>
              <a:rect l="l" t="t" r="r" b="b"/>
              <a:pathLst>
                <a:path w="2342515" h="562610">
                  <a:moveTo>
                    <a:pt x="2061209" y="0"/>
                  </a:moveTo>
                  <a:lnTo>
                    <a:pt x="0" y="0"/>
                  </a:lnTo>
                  <a:lnTo>
                    <a:pt x="281178" y="281178"/>
                  </a:lnTo>
                  <a:lnTo>
                    <a:pt x="0" y="562356"/>
                  </a:lnTo>
                  <a:lnTo>
                    <a:pt x="2061209" y="562356"/>
                  </a:lnTo>
                  <a:lnTo>
                    <a:pt x="2342388" y="281178"/>
                  </a:lnTo>
                  <a:lnTo>
                    <a:pt x="2061209" y="0"/>
                  </a:lnTo>
                  <a:close/>
                </a:path>
              </a:pathLst>
            </a:custGeom>
            <a:solidFill>
              <a:srgbClr val="93819B"/>
            </a:solidFill>
          </p:spPr>
          <p:txBody>
            <a:bodyPr wrap="square" lIns="0" tIns="0" rIns="0" bIns="0" rtlCol="0"/>
            <a:lstStyle/>
            <a:p>
              <a:pPr defTabSz="742950"/>
              <a:endParaRPr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4812554" y="1175926"/>
              <a:ext cx="1209728" cy="438179"/>
            </a:xfrm>
            <a:prstGeom prst="rect">
              <a:avLst/>
            </a:prstGeom>
          </p:spPr>
          <p:txBody>
            <a:bodyPr vert="horz" wrap="square" lIns="0" tIns="10835" rIns="0" bIns="0" rtlCol="0">
              <a:spAutoFit/>
            </a:bodyPr>
            <a:lstStyle/>
            <a:p>
              <a:pPr marL="10319" algn="ctr" defTabSz="742950">
                <a:spcBef>
                  <a:spcPts val="85"/>
                </a:spcBef>
              </a:pPr>
              <a:r>
                <a:rPr sz="1400" spc="-2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за</a:t>
              </a:r>
              <a:r>
                <a:rPr sz="1400" spc="-16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202</a:t>
              </a:r>
              <a:r>
                <a:rPr lang="ru-RU" sz="1400" spc="-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1</a:t>
              </a:r>
              <a:r>
                <a:rPr sz="1400" spc="-12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28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год</a:t>
              </a:r>
              <a:r>
                <a:rPr sz="1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endParaRPr lang="ru-RU" sz="1400" dirty="0">
                <a:solidFill>
                  <a:srgbClr val="FFFFFF"/>
                </a:solidFill>
                <a:latin typeface="Microsoft Sans Serif"/>
                <a:cs typeface="Microsoft Sans Serif"/>
              </a:endParaRPr>
            </a:p>
            <a:p>
              <a:pPr marL="10319" algn="ctr" defTabSz="742950">
                <a:spcBef>
                  <a:spcPts val="85"/>
                </a:spcBef>
              </a:pPr>
              <a:r>
                <a:rPr lang="ru-RU" sz="1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3 533,0</a:t>
              </a:r>
              <a:endParaRPr sz="1400" dirty="0">
                <a:solidFill>
                  <a:prstClr val="black"/>
                </a:solidFill>
                <a:latin typeface="Microsoft Sans Serif"/>
                <a:cs typeface="Microsoft Sans Serif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361177" y="1146048"/>
              <a:ext cx="2342515" cy="542925"/>
            </a:xfrm>
            <a:custGeom>
              <a:avLst/>
              <a:gdLst/>
              <a:ahLst/>
              <a:cxnLst/>
              <a:rect l="l" t="t" r="r" b="b"/>
              <a:pathLst>
                <a:path w="2342515" h="542925">
                  <a:moveTo>
                    <a:pt x="2071116" y="0"/>
                  </a:moveTo>
                  <a:lnTo>
                    <a:pt x="0" y="0"/>
                  </a:lnTo>
                  <a:lnTo>
                    <a:pt x="271272" y="271272"/>
                  </a:lnTo>
                  <a:lnTo>
                    <a:pt x="0" y="542543"/>
                  </a:lnTo>
                  <a:lnTo>
                    <a:pt x="2071116" y="542543"/>
                  </a:lnTo>
                  <a:lnTo>
                    <a:pt x="2342388" y="271272"/>
                  </a:lnTo>
                  <a:lnTo>
                    <a:pt x="2071116" y="0"/>
                  </a:lnTo>
                  <a:close/>
                </a:path>
              </a:pathLst>
            </a:custGeom>
            <a:solidFill>
              <a:srgbClr val="93819B"/>
            </a:solidFill>
          </p:spPr>
          <p:txBody>
            <a:bodyPr wrap="square" lIns="0" tIns="0" rIns="0" bIns="0" rtlCol="0"/>
            <a:lstStyle/>
            <a:p>
              <a:pPr defTabSz="742950"/>
              <a:endParaRPr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6974016" y="1191461"/>
              <a:ext cx="1207770" cy="438179"/>
            </a:xfrm>
            <a:prstGeom prst="rect">
              <a:avLst/>
            </a:prstGeom>
          </p:spPr>
          <p:txBody>
            <a:bodyPr vert="horz" wrap="square" lIns="0" tIns="10835" rIns="0" bIns="0" rtlCol="0">
              <a:spAutoFit/>
            </a:bodyPr>
            <a:lstStyle/>
            <a:p>
              <a:pPr marL="10319" algn="ctr" defTabSz="742950">
                <a:spcBef>
                  <a:spcPts val="85"/>
                </a:spcBef>
              </a:pPr>
              <a:r>
                <a:rPr sz="1400" spc="-2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за</a:t>
              </a:r>
              <a:r>
                <a:rPr sz="1400" spc="-16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202</a:t>
              </a:r>
              <a:r>
                <a:rPr lang="ru-RU" sz="1400" spc="-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2</a:t>
              </a:r>
              <a:r>
                <a:rPr sz="1400" spc="-12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28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год</a:t>
              </a:r>
              <a:r>
                <a:rPr sz="1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endParaRPr lang="ru-RU" sz="1400" dirty="0">
                <a:solidFill>
                  <a:srgbClr val="FFFFFF"/>
                </a:solidFill>
                <a:latin typeface="Microsoft Sans Serif"/>
                <a:cs typeface="Microsoft Sans Serif"/>
              </a:endParaRPr>
            </a:p>
            <a:p>
              <a:pPr marL="10319" algn="ctr" defTabSz="742950">
                <a:spcBef>
                  <a:spcPts val="85"/>
                </a:spcBef>
              </a:pPr>
              <a:r>
                <a:rPr lang="ru-RU" sz="1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4 140,3</a:t>
              </a:r>
              <a:endParaRPr sz="1400" dirty="0">
                <a:solidFill>
                  <a:prstClr val="black"/>
                </a:solidFill>
                <a:latin typeface="Microsoft Sans Serif"/>
                <a:cs typeface="Microsoft Sans Serif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520682" y="1132332"/>
              <a:ext cx="2342515" cy="562610"/>
            </a:xfrm>
            <a:custGeom>
              <a:avLst/>
              <a:gdLst/>
              <a:ahLst/>
              <a:cxnLst/>
              <a:rect l="l" t="t" r="r" b="b"/>
              <a:pathLst>
                <a:path w="2270759" h="562610">
                  <a:moveTo>
                    <a:pt x="1989582" y="0"/>
                  </a:moveTo>
                  <a:lnTo>
                    <a:pt x="0" y="0"/>
                  </a:lnTo>
                  <a:lnTo>
                    <a:pt x="281177" y="281177"/>
                  </a:lnTo>
                  <a:lnTo>
                    <a:pt x="0" y="562355"/>
                  </a:lnTo>
                  <a:lnTo>
                    <a:pt x="1989582" y="562355"/>
                  </a:lnTo>
                  <a:lnTo>
                    <a:pt x="2270760" y="281177"/>
                  </a:lnTo>
                  <a:lnTo>
                    <a:pt x="1989582" y="0"/>
                  </a:lnTo>
                  <a:close/>
                </a:path>
              </a:pathLst>
            </a:custGeom>
            <a:solidFill>
              <a:srgbClr val="93819B"/>
            </a:solidFill>
          </p:spPr>
          <p:txBody>
            <a:bodyPr wrap="square" lIns="0" tIns="0" rIns="0" bIns="0" rtlCol="0"/>
            <a:lstStyle/>
            <a:p>
              <a:pPr defTabSz="742950"/>
              <a:endParaRPr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020403" y="1051786"/>
            <a:ext cx="983127" cy="454652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sz="140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ru-RU" sz="1400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0319" algn="ctr" defTabSz="742950">
              <a:spcBef>
                <a:spcPts val="85"/>
              </a:spcBef>
            </a:pP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3 541,1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55333" y="4185362"/>
            <a:ext cx="354544" cy="23554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defTabSz="742950">
              <a:spcBef>
                <a:spcPts val="81"/>
              </a:spcBef>
            </a:pPr>
            <a:r>
              <a:rPr lang="ru-RU" sz="1463" dirty="0">
                <a:solidFill>
                  <a:prstClr val="white"/>
                </a:solidFill>
                <a:latin typeface="Microsoft Sans Serif"/>
                <a:cs typeface="Microsoft Sans Serif"/>
              </a:rPr>
              <a:t>1</a:t>
            </a:r>
            <a:endParaRPr sz="1463" dirty="0">
              <a:solidFill>
                <a:prstClr val="white"/>
              </a:solidFill>
              <a:latin typeface="Microsoft Sans Serif"/>
              <a:cs typeface="Microsoft Sans Serif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184852" y="3123876"/>
            <a:ext cx="248460" cy="23554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defTabSz="742950">
              <a:spcBef>
                <a:spcPts val="81"/>
              </a:spcBef>
            </a:pPr>
            <a:r>
              <a:rPr lang="ru-RU" sz="1463" dirty="0">
                <a:solidFill>
                  <a:prstClr val="white"/>
                </a:solidFill>
                <a:latin typeface="Microsoft Sans Serif"/>
                <a:cs typeface="Microsoft Sans Serif"/>
              </a:rPr>
              <a:t>1</a:t>
            </a:r>
            <a:endParaRPr sz="1463" dirty="0">
              <a:solidFill>
                <a:prstClr val="white"/>
              </a:solidFill>
              <a:latin typeface="Microsoft Sans Serif"/>
              <a:cs typeface="Microsoft Sans Serif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6A19A913-9D1E-45E1-B99E-B0640F9D7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008672"/>
              </p:ext>
            </p:extLst>
          </p:nvPr>
        </p:nvGraphicFramePr>
        <p:xfrm>
          <a:off x="606910" y="1670415"/>
          <a:ext cx="6218297" cy="4782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308AA9B9-D0B2-4C3F-B9A5-DAA4F17C3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19258"/>
              </p:ext>
            </p:extLst>
          </p:nvPr>
        </p:nvGraphicFramePr>
        <p:xfrm>
          <a:off x="6897683" y="1916831"/>
          <a:ext cx="2879853" cy="388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8" name="object 40">
            <a:extLst>
              <a:ext uri="{FF2B5EF4-FFF2-40B4-BE49-F238E27FC236}">
                <a16:creationId xmlns:a16="http://schemas.microsoft.com/office/drawing/2014/main" id="{FC460A8F-257F-4207-823E-C74A19B1831B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56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5320523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0E8C630-99E6-4576-92CF-F2396942F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586226"/>
              </p:ext>
            </p:extLst>
          </p:nvPr>
        </p:nvGraphicFramePr>
        <p:xfrm>
          <a:off x="488505" y="1124744"/>
          <a:ext cx="9073008" cy="47525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6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4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8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 изм.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Достигнутое значение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молодых людей, вовлеченных в мероприятия от общей численности молодежи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86,36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граждан Черемховского района, систематически занимающихся физической культурой и спортом, в возрасте от 3 до 79 лет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41,19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молодых семей, улучшивших жилищные условия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семьи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молодежи, принявшей участие в мероприятиях по профилактике социально-негативных явлений к общей численности молодежи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граждан, вовлеченных в мероприятия туристической направленности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чел.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1 023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39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1 «Молодежная политика в Черемховском районном муниципальном образовании»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молодых людей, вовлеченных в мероприятия от общей численности молодежи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чел.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86,36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реализованных общественно значимых инициатив и социальных проектов молодежи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39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2 «Развитие физической культуры и спорта в Черемховском районном муниципальном образовании»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граждан Черемховского района, систематически занимающихся физической культурой и спортом, в возрасте от 3 до 79 лет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41,19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bject 2">
            <a:extLst>
              <a:ext uri="{FF2B5EF4-FFF2-40B4-BE49-F238E27FC236}">
                <a16:creationId xmlns:a16="http://schemas.microsoft.com/office/drawing/2014/main" id="{9E8CE70A-E306-44B3-B2EA-2BE6743A88C1}"/>
              </a:ext>
            </a:extLst>
          </p:cNvPr>
          <p:cNvSpPr txBox="1"/>
          <p:nvPr/>
        </p:nvSpPr>
        <p:spPr>
          <a:xfrm>
            <a:off x="584164" y="308363"/>
            <a:ext cx="8473292" cy="564418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Развитие молодежной политики, физической культуры, спорта и туризма в Черемховском районном муниципальном образовании 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тыс.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6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рублей)</a:t>
            </a:r>
            <a:endParaRPr dirty="0">
              <a:solidFill>
                <a:prstClr val="black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40">
            <a:extLst>
              <a:ext uri="{FF2B5EF4-FFF2-40B4-BE49-F238E27FC236}">
                <a16:creationId xmlns:a16="http://schemas.microsoft.com/office/drawing/2014/main" id="{B0331AC6-A1B9-458A-A6AF-3C0425D89FC8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57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2461180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DA33439-8B75-4F63-BB0A-5419FCA64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107947"/>
              </p:ext>
            </p:extLst>
          </p:nvPr>
        </p:nvGraphicFramePr>
        <p:xfrm>
          <a:off x="584165" y="1124744"/>
          <a:ext cx="8977348" cy="503748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6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3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 изм.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Достигнутое значение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граждан, выполнивших нормативы Всероссийского физкультурно-спортивного комплекса «Готов к труду и обороне», в общей численности населения, принявшего участие в сдаче нормативов Всероссийского физкультурно-спортивного комплекса «Готов к труду и обороне»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76,36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поддержанных социально-значимых проектов, направленных на создание условий для развития физической культуры и спорта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2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3 «Молодым семьям – доступное жилье»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молодых семей, улучшивших жилищные условия в результате реализации мероприятий Подпрограммы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семья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молодых семей, которым выданы свидетельства о праве на получение социальной выплаты на приобретение (строительство) жилого помещения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семья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92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4 «Комплексные меры профилактики злоупотребления наркотическими средствами и психотропными веществами в Черемховском районном муниципальном образовании»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распространенного информационного материала, по профилактике наркомании и других социально негативных явлений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Удельный вес численности молодежи, принявшей участие в мероприятиях по профилактике социально-негативных явлений к общей численности молодежи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42,4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Удельный вес несовершеннолетних, охваченных мероприятиями по раннему выявлению незаконных потребителей наркотиков (медицинский осмотр) к общей численности несовершеннолетних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0,94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состоящих на учете больных наркоманией, охваченных консультациями в целях их мотивации на реабилитацию и ресоциализацию к общей численности, состоящих на учете больных наркоманией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8FD62E95-5FF2-4D93-877E-6ADECF8CE300}"/>
              </a:ext>
            </a:extLst>
          </p:cNvPr>
          <p:cNvSpPr txBox="1"/>
          <p:nvPr/>
        </p:nvSpPr>
        <p:spPr>
          <a:xfrm>
            <a:off x="584164" y="308363"/>
            <a:ext cx="8401284" cy="564418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Развитие молодежной политики, физической культуры, спорта и туризма в Черемховском районном муниципальном образовании 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тыс.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6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рублей)</a:t>
            </a:r>
            <a:endParaRPr dirty="0">
              <a:solidFill>
                <a:prstClr val="black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40">
            <a:extLst>
              <a:ext uri="{FF2B5EF4-FFF2-40B4-BE49-F238E27FC236}">
                <a16:creationId xmlns:a16="http://schemas.microsoft.com/office/drawing/2014/main" id="{3E9515F4-29EE-4A92-822C-1EC0BF77AD96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58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3915611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B4DD64-0F67-417F-9E70-A587593EE8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135" y="4869722"/>
            <a:ext cx="2060848" cy="1915429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5E51847-42FB-4912-8AB8-0E15944BD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604615"/>
              </p:ext>
            </p:extLst>
          </p:nvPr>
        </p:nvGraphicFramePr>
        <p:xfrm>
          <a:off x="509607" y="1196752"/>
          <a:ext cx="9051905" cy="367889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4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3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 изм.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Достигнутое значение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Площадь, земельных участков, обработанная гербицидами с целью уничтожения произрастания наркосодержащих растений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га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Ежегодный мониторинг наркоситуации на территории Черемховского районного муниципального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Осуществляется/ не осуществляется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Осуществляется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44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5 «Развитие туризма в Черемховском районном муниципальном образовании»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граждан, вовлеченных в мероприятия туристической направленности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чел.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1 023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организованных и зарегистрированных экскурсионных маршрутов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печатной продукции: наглядно-демонстративных материалов, рекламной продукции, выпущенной с целью туристической навигации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2">
            <a:extLst>
              <a:ext uri="{FF2B5EF4-FFF2-40B4-BE49-F238E27FC236}">
                <a16:creationId xmlns:a16="http://schemas.microsoft.com/office/drawing/2014/main" id="{B2449A47-0ED1-4D0B-AF00-A752605377BA}"/>
              </a:ext>
            </a:extLst>
          </p:cNvPr>
          <p:cNvSpPr txBox="1"/>
          <p:nvPr/>
        </p:nvSpPr>
        <p:spPr>
          <a:xfrm>
            <a:off x="584164" y="308363"/>
            <a:ext cx="8401284" cy="564418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Развитие молодежной политики, физической культуры, спорта и туризма в Черемховском районном муниципальном образовании 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тыс.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6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рублей)</a:t>
            </a:r>
            <a:endParaRPr dirty="0">
              <a:solidFill>
                <a:prstClr val="black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40">
            <a:extLst>
              <a:ext uri="{FF2B5EF4-FFF2-40B4-BE49-F238E27FC236}">
                <a16:creationId xmlns:a16="http://schemas.microsoft.com/office/drawing/2014/main" id="{074C06F5-DECF-49EC-A0DC-3B7563A8F590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59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29086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644" y="255699"/>
            <a:ext cx="5765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Основные </a:t>
            </a:r>
            <a:r>
              <a:rPr sz="1800" b="1" spc="-10" dirty="0">
                <a:latin typeface="Arial"/>
                <a:cs typeface="Arial"/>
              </a:rPr>
              <a:t>показатели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социально-экономического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развития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муниципального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образования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2280" y="1200924"/>
            <a:ext cx="2295525" cy="784860"/>
            <a:chOff x="242280" y="1200924"/>
            <a:chExt cx="2295525" cy="78486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280" y="1202332"/>
              <a:ext cx="2295215" cy="7514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228" y="1200924"/>
              <a:ext cx="2179320" cy="7848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2608" y="1232915"/>
              <a:ext cx="2199640" cy="647700"/>
            </a:xfrm>
            <a:custGeom>
              <a:avLst/>
              <a:gdLst/>
              <a:ahLst/>
              <a:cxnLst/>
              <a:rect l="l" t="t" r="r" b="b"/>
              <a:pathLst>
                <a:path w="2199640" h="647700">
                  <a:moveTo>
                    <a:pt x="2128139" y="0"/>
                  </a:moveTo>
                  <a:lnTo>
                    <a:pt x="70967" y="0"/>
                  </a:lnTo>
                  <a:lnTo>
                    <a:pt x="43344" y="5574"/>
                  </a:lnTo>
                  <a:lnTo>
                    <a:pt x="20786" y="20780"/>
                  </a:lnTo>
                  <a:lnTo>
                    <a:pt x="5577" y="43344"/>
                  </a:lnTo>
                  <a:lnTo>
                    <a:pt x="0" y="70993"/>
                  </a:lnTo>
                  <a:lnTo>
                    <a:pt x="0" y="576707"/>
                  </a:lnTo>
                  <a:lnTo>
                    <a:pt x="5577" y="604355"/>
                  </a:lnTo>
                  <a:lnTo>
                    <a:pt x="20786" y="626919"/>
                  </a:lnTo>
                  <a:lnTo>
                    <a:pt x="43344" y="642125"/>
                  </a:lnTo>
                  <a:lnTo>
                    <a:pt x="70967" y="647700"/>
                  </a:lnTo>
                  <a:lnTo>
                    <a:pt x="2128139" y="647700"/>
                  </a:lnTo>
                  <a:lnTo>
                    <a:pt x="2155787" y="642125"/>
                  </a:lnTo>
                  <a:lnTo>
                    <a:pt x="2178351" y="626919"/>
                  </a:lnTo>
                  <a:lnTo>
                    <a:pt x="2193557" y="604355"/>
                  </a:lnTo>
                  <a:lnTo>
                    <a:pt x="2199132" y="576707"/>
                  </a:lnTo>
                  <a:lnTo>
                    <a:pt x="2199132" y="70993"/>
                  </a:lnTo>
                  <a:lnTo>
                    <a:pt x="2193557" y="43344"/>
                  </a:lnTo>
                  <a:lnTo>
                    <a:pt x="2178351" y="20780"/>
                  </a:lnTo>
                  <a:lnTo>
                    <a:pt x="2155787" y="5574"/>
                  </a:lnTo>
                  <a:lnTo>
                    <a:pt x="2128139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8274" y="1282954"/>
            <a:ext cx="18465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Площадь</a:t>
            </a:r>
            <a:endParaRPr sz="16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района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45410" y="1319529"/>
            <a:ext cx="17837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2400" spc="-95" dirty="0">
                <a:solidFill>
                  <a:srgbClr val="17456E"/>
                </a:solidFill>
                <a:latin typeface="Microsoft Sans Serif"/>
                <a:cs typeface="Microsoft Sans Serif"/>
              </a:rPr>
              <a:t>9,9 тыс. </a:t>
            </a:r>
            <a:r>
              <a:rPr sz="2400" spc="-70" dirty="0">
                <a:solidFill>
                  <a:srgbClr val="17456E"/>
                </a:solidFill>
                <a:latin typeface="Microsoft Sans Serif"/>
                <a:cs typeface="Microsoft Sans Serif"/>
              </a:rPr>
              <a:t>км</a:t>
            </a:r>
            <a:r>
              <a:rPr sz="2400" spc="-104" baseline="24305" dirty="0">
                <a:solidFill>
                  <a:srgbClr val="17456E"/>
                </a:solidFill>
                <a:latin typeface="Microsoft Sans Serif"/>
                <a:cs typeface="Microsoft Sans Serif"/>
              </a:rPr>
              <a:t>2</a:t>
            </a:r>
            <a:endParaRPr sz="2400" baseline="24305" dirty="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7880" y="2045309"/>
            <a:ext cx="2315210" cy="541655"/>
            <a:chOff x="242286" y="2670022"/>
            <a:chExt cx="2315210" cy="541655"/>
          </a:xfrm>
        </p:grpSpPr>
        <p:pic>
          <p:nvPicPr>
            <p:cNvPr id="10" name="object 1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286" y="2677542"/>
              <a:ext cx="2315015" cy="4786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843" y="2670022"/>
              <a:ext cx="2246376" cy="54104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2607" y="2708148"/>
              <a:ext cx="2219325" cy="375285"/>
            </a:xfrm>
            <a:custGeom>
              <a:avLst/>
              <a:gdLst/>
              <a:ahLst/>
              <a:cxnLst/>
              <a:rect l="l" t="t" r="r" b="b"/>
              <a:pathLst>
                <a:path w="2219325" h="375285">
                  <a:moveTo>
                    <a:pt x="2165731" y="0"/>
                  </a:moveTo>
                  <a:lnTo>
                    <a:pt x="53238" y="0"/>
                  </a:lnTo>
                  <a:lnTo>
                    <a:pt x="32516" y="4189"/>
                  </a:lnTo>
                  <a:lnTo>
                    <a:pt x="15594" y="15605"/>
                  </a:lnTo>
                  <a:lnTo>
                    <a:pt x="4184" y="32521"/>
                  </a:lnTo>
                  <a:lnTo>
                    <a:pt x="0" y="53212"/>
                  </a:lnTo>
                  <a:lnTo>
                    <a:pt x="0" y="321690"/>
                  </a:lnTo>
                  <a:lnTo>
                    <a:pt x="4184" y="342382"/>
                  </a:lnTo>
                  <a:lnTo>
                    <a:pt x="15594" y="359298"/>
                  </a:lnTo>
                  <a:lnTo>
                    <a:pt x="32516" y="370714"/>
                  </a:lnTo>
                  <a:lnTo>
                    <a:pt x="53238" y="374903"/>
                  </a:lnTo>
                  <a:lnTo>
                    <a:pt x="2165731" y="374903"/>
                  </a:lnTo>
                  <a:lnTo>
                    <a:pt x="2186422" y="370714"/>
                  </a:lnTo>
                  <a:lnTo>
                    <a:pt x="2203338" y="359298"/>
                  </a:lnTo>
                  <a:lnTo>
                    <a:pt x="2214754" y="342382"/>
                  </a:lnTo>
                  <a:lnTo>
                    <a:pt x="2218944" y="321690"/>
                  </a:lnTo>
                  <a:lnTo>
                    <a:pt x="2218944" y="53212"/>
                  </a:lnTo>
                  <a:lnTo>
                    <a:pt x="2214754" y="32521"/>
                  </a:lnTo>
                  <a:lnTo>
                    <a:pt x="2203338" y="15605"/>
                  </a:lnTo>
                  <a:lnTo>
                    <a:pt x="2186422" y="4189"/>
                  </a:lnTo>
                  <a:lnTo>
                    <a:pt x="2165731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33894" y="2141875"/>
            <a:ext cx="19119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Поселения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34309" y="2021331"/>
            <a:ext cx="4431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>
                <a:solidFill>
                  <a:srgbClr val="17456E"/>
                </a:solidFill>
                <a:latin typeface="Microsoft Sans Serif"/>
                <a:cs typeface="Microsoft Sans Serif"/>
              </a:rPr>
              <a:t>18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47931" y="2368427"/>
            <a:ext cx="2258949" cy="4244752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20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ru-RU" sz="1400" spc="-50" dirty="0">
                <a:latin typeface="Microsoft Sans Serif"/>
                <a:cs typeface="Microsoft Sans Serif"/>
              </a:rPr>
              <a:t>Михайловское городское</a:t>
            </a:r>
          </a:p>
          <a:p>
            <a:pPr marL="299085" indent="-287020">
              <a:lnSpc>
                <a:spcPct val="100000"/>
              </a:lnSpc>
              <a:spcBef>
                <a:spcPts val="420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ru-RU" sz="1400" spc="-50" dirty="0">
                <a:latin typeface="Microsoft Sans Serif"/>
                <a:cs typeface="Microsoft Sans Serif"/>
              </a:rPr>
              <a:t>Алехинское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2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ru-RU" sz="1400" dirty="0">
                <a:latin typeface="Microsoft Sans Serif"/>
                <a:cs typeface="Microsoft Sans Serif"/>
              </a:rPr>
              <a:t>Бельское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2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ru-RU" sz="1400" dirty="0">
                <a:latin typeface="Microsoft Sans Serif"/>
                <a:cs typeface="Microsoft Sans Serif"/>
              </a:rPr>
              <a:t>Булайское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10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ru-RU" sz="1400" dirty="0">
                <a:latin typeface="Microsoft Sans Serif"/>
                <a:cs typeface="Microsoft Sans Serif"/>
              </a:rPr>
              <a:t>Голуметское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2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ru-RU" sz="1400" dirty="0">
                <a:latin typeface="Microsoft Sans Serif"/>
                <a:cs typeface="Microsoft Sans Serif"/>
              </a:rPr>
              <a:t>Каменно-Ангарское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2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ru-RU" sz="1400" dirty="0">
                <a:latin typeface="Microsoft Sans Serif"/>
                <a:cs typeface="Microsoft Sans Serif"/>
              </a:rPr>
              <a:t>Лоховское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ru-RU" sz="1400" dirty="0">
                <a:latin typeface="Microsoft Sans Serif"/>
                <a:cs typeface="Microsoft Sans Serif"/>
              </a:rPr>
              <a:t>Нижнеиретское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2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ru-RU" sz="1400" dirty="0">
                <a:latin typeface="Microsoft Sans Serif"/>
                <a:cs typeface="Microsoft Sans Serif"/>
              </a:rPr>
              <a:t>Новогромовское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20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ru-RU" sz="1400" dirty="0">
                <a:latin typeface="Microsoft Sans Serif"/>
                <a:cs typeface="Microsoft Sans Serif"/>
              </a:rPr>
              <a:t>Новостроевское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ru-RU" sz="1400" dirty="0">
                <a:latin typeface="Microsoft Sans Serif"/>
                <a:cs typeface="Microsoft Sans Serif"/>
              </a:rPr>
              <a:t>Парфеновское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32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ru-RU" sz="1400" dirty="0">
                <a:latin typeface="Microsoft Sans Serif"/>
                <a:cs typeface="Microsoft Sans Serif"/>
              </a:rPr>
              <a:t>Саянское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62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ru-RU" sz="1400" dirty="0">
                <a:latin typeface="Microsoft Sans Serif"/>
                <a:cs typeface="Microsoft Sans Serif"/>
              </a:rPr>
              <a:t>Тальниковское</a:t>
            </a:r>
          </a:p>
          <a:p>
            <a:pPr marL="299085" indent="-287020">
              <a:lnSpc>
                <a:spcPct val="100000"/>
              </a:lnSpc>
              <a:spcBef>
                <a:spcPts val="62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ru-RU" sz="1400" dirty="0">
                <a:latin typeface="Microsoft Sans Serif"/>
                <a:cs typeface="Microsoft Sans Serif"/>
              </a:rPr>
              <a:t>Тунгусское</a:t>
            </a:r>
          </a:p>
          <a:p>
            <a:pPr marL="299085" indent="-287020">
              <a:lnSpc>
                <a:spcPct val="100000"/>
              </a:lnSpc>
              <a:spcBef>
                <a:spcPts val="62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ru-RU" sz="1400" dirty="0">
                <a:latin typeface="Microsoft Sans Serif"/>
                <a:cs typeface="Microsoft Sans Serif"/>
              </a:rPr>
              <a:t>Узколугское</a:t>
            </a:r>
          </a:p>
          <a:p>
            <a:pPr marL="299085" indent="-287020">
              <a:lnSpc>
                <a:spcPct val="100000"/>
              </a:lnSpc>
              <a:spcBef>
                <a:spcPts val="625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ru-RU" sz="1400" dirty="0">
                <a:latin typeface="Microsoft Sans Serif"/>
                <a:cs typeface="Microsoft Sans Serif"/>
              </a:rPr>
              <a:t>Черемховское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974321" y="1179534"/>
            <a:ext cx="2912745" cy="1031875"/>
            <a:chOff x="4974321" y="1179534"/>
            <a:chExt cx="2912745" cy="1031875"/>
          </a:xfrm>
        </p:grpSpPr>
        <p:pic>
          <p:nvPicPr>
            <p:cNvPr id="20" name="object 20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4321" y="1179534"/>
              <a:ext cx="2912392" cy="98302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2455" y="1182623"/>
              <a:ext cx="2572511" cy="10287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024627" y="1210055"/>
              <a:ext cx="2816860" cy="879475"/>
            </a:xfrm>
            <a:custGeom>
              <a:avLst/>
              <a:gdLst/>
              <a:ahLst/>
              <a:cxnLst/>
              <a:rect l="l" t="t" r="r" b="b"/>
              <a:pathLst>
                <a:path w="2816859" h="879475">
                  <a:moveTo>
                    <a:pt x="2731643" y="0"/>
                  </a:moveTo>
                  <a:lnTo>
                    <a:pt x="84709" y="0"/>
                  </a:lnTo>
                  <a:lnTo>
                    <a:pt x="51756" y="6663"/>
                  </a:lnTo>
                  <a:lnTo>
                    <a:pt x="24828" y="24828"/>
                  </a:lnTo>
                  <a:lnTo>
                    <a:pt x="6663" y="51756"/>
                  </a:lnTo>
                  <a:lnTo>
                    <a:pt x="0" y="84709"/>
                  </a:lnTo>
                  <a:lnTo>
                    <a:pt x="0" y="794639"/>
                  </a:lnTo>
                  <a:lnTo>
                    <a:pt x="6663" y="827591"/>
                  </a:lnTo>
                  <a:lnTo>
                    <a:pt x="24828" y="854519"/>
                  </a:lnTo>
                  <a:lnTo>
                    <a:pt x="51756" y="872684"/>
                  </a:lnTo>
                  <a:lnTo>
                    <a:pt x="84709" y="879348"/>
                  </a:lnTo>
                  <a:lnTo>
                    <a:pt x="2731643" y="879348"/>
                  </a:lnTo>
                  <a:lnTo>
                    <a:pt x="2764595" y="872684"/>
                  </a:lnTo>
                  <a:lnTo>
                    <a:pt x="2791523" y="854519"/>
                  </a:lnTo>
                  <a:lnTo>
                    <a:pt x="2809688" y="827591"/>
                  </a:lnTo>
                  <a:lnTo>
                    <a:pt x="2816352" y="794639"/>
                  </a:lnTo>
                  <a:lnTo>
                    <a:pt x="2816352" y="84709"/>
                  </a:lnTo>
                  <a:lnTo>
                    <a:pt x="2809688" y="51756"/>
                  </a:lnTo>
                  <a:lnTo>
                    <a:pt x="2791523" y="24828"/>
                  </a:lnTo>
                  <a:lnTo>
                    <a:pt x="2764595" y="6663"/>
                  </a:lnTo>
                  <a:lnTo>
                    <a:pt x="2731643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342382" y="1264411"/>
            <a:ext cx="223901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699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Численность</a:t>
            </a:r>
            <a:endParaRPr sz="16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постоянного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населения</a:t>
            </a:r>
            <a:endParaRPr sz="1600" dirty="0">
              <a:latin typeface="Microsoft Sans Serif"/>
              <a:cs typeface="Microsoft Sans Serif"/>
            </a:endParaRPr>
          </a:p>
          <a:p>
            <a:pPr marR="47625"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(на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01.01.202</a:t>
            </a:r>
            <a:r>
              <a:rPr lang="ru-RU"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90509" y="1403984"/>
            <a:ext cx="171526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25" dirty="0">
                <a:solidFill>
                  <a:srgbClr val="17456E"/>
                </a:solidFill>
                <a:latin typeface="Microsoft Sans Serif"/>
                <a:cs typeface="Microsoft Sans Serif"/>
              </a:rPr>
              <a:t> 28 180 </a:t>
            </a:r>
            <a:r>
              <a:rPr sz="2400" spc="-25" dirty="0">
                <a:solidFill>
                  <a:srgbClr val="17456E"/>
                </a:solidFill>
                <a:latin typeface="Microsoft Sans Serif"/>
                <a:cs typeface="Microsoft Sans Serif"/>
              </a:rPr>
              <a:t>чел.</a:t>
            </a:r>
            <a:endParaRPr sz="2400" dirty="0">
              <a:latin typeface="Microsoft Sans Serif"/>
              <a:cs typeface="Microsoft Sans Serif"/>
            </a:endParaRPr>
          </a:p>
        </p:txBody>
      </p:sp>
      <p:pic>
        <p:nvPicPr>
          <p:cNvPr id="25" name="object 25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859" y="1999488"/>
            <a:ext cx="637031" cy="464820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4974324" y="2677534"/>
            <a:ext cx="4740275" cy="786765"/>
            <a:chOff x="4974324" y="2677534"/>
            <a:chExt cx="4740275" cy="786765"/>
          </a:xfrm>
        </p:grpSpPr>
        <p:pic>
          <p:nvPicPr>
            <p:cNvPr id="27" name="object 27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4324" y="2677534"/>
              <a:ext cx="4739663" cy="74994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8779" y="2679204"/>
              <a:ext cx="3729228" cy="78484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024627" y="2708148"/>
              <a:ext cx="4643755" cy="646430"/>
            </a:xfrm>
            <a:custGeom>
              <a:avLst/>
              <a:gdLst/>
              <a:ahLst/>
              <a:cxnLst/>
              <a:rect l="l" t="t" r="r" b="b"/>
              <a:pathLst>
                <a:path w="4643755" h="646429">
                  <a:moveTo>
                    <a:pt x="4563618" y="0"/>
                  </a:moveTo>
                  <a:lnTo>
                    <a:pt x="80010" y="0"/>
                  </a:lnTo>
                  <a:lnTo>
                    <a:pt x="48863" y="6286"/>
                  </a:lnTo>
                  <a:lnTo>
                    <a:pt x="23431" y="23431"/>
                  </a:lnTo>
                  <a:lnTo>
                    <a:pt x="6286" y="48863"/>
                  </a:lnTo>
                  <a:lnTo>
                    <a:pt x="0" y="80010"/>
                  </a:lnTo>
                  <a:lnTo>
                    <a:pt x="0" y="566165"/>
                  </a:lnTo>
                  <a:lnTo>
                    <a:pt x="6286" y="597312"/>
                  </a:lnTo>
                  <a:lnTo>
                    <a:pt x="23431" y="622744"/>
                  </a:lnTo>
                  <a:lnTo>
                    <a:pt x="48863" y="639889"/>
                  </a:lnTo>
                  <a:lnTo>
                    <a:pt x="80010" y="646176"/>
                  </a:lnTo>
                  <a:lnTo>
                    <a:pt x="4563618" y="646176"/>
                  </a:lnTo>
                  <a:lnTo>
                    <a:pt x="4594764" y="639889"/>
                  </a:lnTo>
                  <a:lnTo>
                    <a:pt x="4620196" y="622744"/>
                  </a:lnTo>
                  <a:lnTo>
                    <a:pt x="4637341" y="597312"/>
                  </a:lnTo>
                  <a:lnTo>
                    <a:pt x="4643628" y="566165"/>
                  </a:lnTo>
                  <a:lnTo>
                    <a:pt x="4643628" y="80010"/>
                  </a:lnTo>
                  <a:lnTo>
                    <a:pt x="4637341" y="48863"/>
                  </a:lnTo>
                  <a:lnTo>
                    <a:pt x="4620196" y="23431"/>
                  </a:lnTo>
                  <a:lnTo>
                    <a:pt x="4594764" y="6286"/>
                  </a:lnTo>
                  <a:lnTo>
                    <a:pt x="4563618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648959" y="2760344"/>
            <a:ext cx="33953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Изменение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численности</a:t>
            </a:r>
            <a:r>
              <a:rPr sz="16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населения</a:t>
            </a:r>
            <a:endParaRPr sz="1600" dirty="0">
              <a:latin typeface="Microsoft Sans Serif"/>
              <a:cs typeface="Microsoft Sans Serif"/>
            </a:endParaRPr>
          </a:p>
          <a:p>
            <a:pPr marL="55244" algn="ctr">
              <a:lnSpc>
                <a:spcPct val="100000"/>
              </a:lnSpc>
            </a:pP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-202</a:t>
            </a:r>
            <a:r>
              <a:rPr lang="ru-RU"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годы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C2B86BC-3BF6-41CD-8217-46D40B253C88}"/>
              </a:ext>
            </a:extLst>
          </p:cNvPr>
          <p:cNvGrpSpPr/>
          <p:nvPr/>
        </p:nvGrpSpPr>
        <p:grpSpPr>
          <a:xfrm>
            <a:off x="6477207" y="4162917"/>
            <a:ext cx="2732982" cy="1902327"/>
            <a:chOff x="6477207" y="4162917"/>
            <a:chExt cx="2732982" cy="1902327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89446" y="4452456"/>
              <a:ext cx="421357" cy="160030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7207" y="4215885"/>
              <a:ext cx="2732982" cy="160783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490969" y="4482956"/>
              <a:ext cx="372456" cy="1512303"/>
            </a:xfrm>
            <a:custGeom>
              <a:avLst/>
              <a:gdLst/>
              <a:ahLst/>
              <a:cxnLst/>
              <a:rect l="l" t="t" r="r" b="b"/>
              <a:pathLst>
                <a:path w="335279" h="1513839">
                  <a:moveTo>
                    <a:pt x="303276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303276" y="233172"/>
                  </a:lnTo>
                  <a:lnTo>
                    <a:pt x="303276" y="0"/>
                  </a:lnTo>
                  <a:close/>
                </a:path>
                <a:path w="335279" h="1513839">
                  <a:moveTo>
                    <a:pt x="326136" y="640080"/>
                  </a:moveTo>
                  <a:lnTo>
                    <a:pt x="0" y="640080"/>
                  </a:lnTo>
                  <a:lnTo>
                    <a:pt x="0" y="873252"/>
                  </a:lnTo>
                  <a:lnTo>
                    <a:pt x="326136" y="873252"/>
                  </a:lnTo>
                  <a:lnTo>
                    <a:pt x="326136" y="640080"/>
                  </a:lnTo>
                  <a:close/>
                </a:path>
                <a:path w="335279" h="1513839">
                  <a:moveTo>
                    <a:pt x="335280" y="1280160"/>
                  </a:moveTo>
                  <a:lnTo>
                    <a:pt x="0" y="1280160"/>
                  </a:lnTo>
                  <a:lnTo>
                    <a:pt x="0" y="1513344"/>
                  </a:lnTo>
                  <a:lnTo>
                    <a:pt x="335280" y="1513344"/>
                  </a:lnTo>
                  <a:lnTo>
                    <a:pt x="335280" y="1280160"/>
                  </a:lnTo>
                  <a:close/>
                </a:path>
              </a:pathLst>
            </a:custGeom>
            <a:solidFill>
              <a:srgbClr val="618A9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6490969" y="4891390"/>
              <a:ext cx="2671503" cy="862866"/>
            </a:xfrm>
            <a:custGeom>
              <a:avLst/>
              <a:gdLst/>
              <a:ahLst/>
              <a:cxnLst/>
              <a:rect l="l" t="t" r="r" b="b"/>
              <a:pathLst>
                <a:path w="2428240" h="871854">
                  <a:moveTo>
                    <a:pt x="2365248" y="640080"/>
                  </a:moveTo>
                  <a:lnTo>
                    <a:pt x="0" y="640080"/>
                  </a:lnTo>
                  <a:lnTo>
                    <a:pt x="0" y="871728"/>
                  </a:lnTo>
                  <a:lnTo>
                    <a:pt x="2365248" y="871728"/>
                  </a:lnTo>
                  <a:lnTo>
                    <a:pt x="2365248" y="640080"/>
                  </a:lnTo>
                  <a:close/>
                </a:path>
                <a:path w="2428240" h="871854">
                  <a:moveTo>
                    <a:pt x="2427732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2427732" y="231648"/>
                  </a:lnTo>
                  <a:lnTo>
                    <a:pt x="2427732" y="0"/>
                  </a:lnTo>
                  <a:close/>
                </a:path>
              </a:pathLst>
            </a:custGeom>
            <a:solidFill>
              <a:srgbClr val="B8ACB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6490969" y="4162917"/>
              <a:ext cx="45854" cy="1902327"/>
            </a:xfrm>
            <a:custGeom>
              <a:avLst/>
              <a:gdLst/>
              <a:ahLst/>
              <a:cxnLst/>
              <a:rect l="l" t="t" r="r" b="b"/>
              <a:pathLst>
                <a:path h="1922145">
                  <a:moveTo>
                    <a:pt x="0" y="192176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490970" y="4280915"/>
            <a:ext cx="2625648" cy="217310"/>
          </a:xfrm>
          <a:custGeom>
            <a:avLst/>
            <a:gdLst>
              <a:gd name="connsiteX0" fmla="*/ 0 w 2391410"/>
              <a:gd name="connsiteY0" fmla="*/ 0 h 215444"/>
              <a:gd name="connsiteX1" fmla="*/ 2391410 w 2391410"/>
              <a:gd name="connsiteY1" fmla="*/ 0 h 215444"/>
              <a:gd name="connsiteX2" fmla="*/ 2391410 w 2391410"/>
              <a:gd name="connsiteY2" fmla="*/ 215444 h 215444"/>
              <a:gd name="connsiteX3" fmla="*/ 0 w 2391410"/>
              <a:gd name="connsiteY3" fmla="*/ 215444 h 215444"/>
              <a:gd name="connsiteX4" fmla="*/ 0 w 2391410"/>
              <a:gd name="connsiteY4" fmla="*/ 0 h 215444"/>
              <a:gd name="connsiteX0" fmla="*/ 0 w 2394794"/>
              <a:gd name="connsiteY0" fmla="*/ 0 h 215444"/>
              <a:gd name="connsiteX1" fmla="*/ 2391410 w 2394794"/>
              <a:gd name="connsiteY1" fmla="*/ 0 h 215444"/>
              <a:gd name="connsiteX2" fmla="*/ 2394412 w 2394794"/>
              <a:gd name="connsiteY2" fmla="*/ 115594 h 215444"/>
              <a:gd name="connsiteX3" fmla="*/ 2391410 w 2394794"/>
              <a:gd name="connsiteY3" fmla="*/ 215444 h 215444"/>
              <a:gd name="connsiteX4" fmla="*/ 0 w 2394794"/>
              <a:gd name="connsiteY4" fmla="*/ 215444 h 215444"/>
              <a:gd name="connsiteX5" fmla="*/ 0 w 2394794"/>
              <a:gd name="connsiteY5" fmla="*/ 0 h 21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4794" h="215444">
                <a:moveTo>
                  <a:pt x="0" y="0"/>
                </a:moveTo>
                <a:lnTo>
                  <a:pt x="2391410" y="0"/>
                </a:lnTo>
                <a:cubicBezTo>
                  <a:pt x="2389332" y="38531"/>
                  <a:pt x="2396490" y="77063"/>
                  <a:pt x="2394412" y="115594"/>
                </a:cubicBezTo>
                <a:cubicBezTo>
                  <a:pt x="2393411" y="148877"/>
                  <a:pt x="2392411" y="182161"/>
                  <a:pt x="2391410" y="215444"/>
                </a:cubicBezTo>
                <a:lnTo>
                  <a:pt x="0" y="215444"/>
                </a:lnTo>
                <a:lnTo>
                  <a:pt x="0" y="0"/>
                </a:lnTo>
                <a:close/>
              </a:path>
            </a:pathLst>
          </a:custGeom>
          <a:solidFill>
            <a:srgbClr val="B8ACBD"/>
          </a:solidFill>
        </p:spPr>
        <p:txBody>
          <a:bodyPr vert="horz" wrap="square" lIns="0" tIns="0" rIns="0" bIns="0" rtlCol="0">
            <a:spAutoFit/>
          </a:bodyPr>
          <a:lstStyle/>
          <a:p>
            <a:pPr marR="64135" algn="r">
              <a:lnSpc>
                <a:spcPct val="100000"/>
              </a:lnSpc>
            </a:pP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31028" y="5660237"/>
            <a:ext cx="9150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latin typeface="Microsoft Sans Serif"/>
                <a:cs typeface="Microsoft Sans Serif"/>
              </a:rPr>
              <a:t>1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отчет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431028" y="5019802"/>
            <a:ext cx="9150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latin typeface="Microsoft Sans Serif"/>
                <a:cs typeface="Microsoft Sans Serif"/>
              </a:rPr>
              <a:t>2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отчет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31028" y="4378909"/>
            <a:ext cx="91566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latin typeface="Microsoft Sans Serif"/>
                <a:cs typeface="Microsoft Sans Serif"/>
              </a:rPr>
              <a:t>3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отчет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530596" y="369570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88391" y="0"/>
                </a:moveTo>
                <a:lnTo>
                  <a:pt x="0" y="0"/>
                </a:lnTo>
                <a:lnTo>
                  <a:pt x="0" y="88392"/>
                </a:lnTo>
                <a:lnTo>
                  <a:pt x="88391" y="88392"/>
                </a:lnTo>
                <a:lnTo>
                  <a:pt x="88391" y="0"/>
                </a:lnTo>
                <a:close/>
              </a:path>
            </a:pathLst>
          </a:custGeom>
          <a:solidFill>
            <a:srgbClr val="B8ACB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5647690" y="3635197"/>
            <a:ext cx="17792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Microsoft Sans Serif"/>
                <a:cs typeface="Microsoft Sans Serif"/>
              </a:rPr>
              <a:t>городское</a:t>
            </a:r>
            <a:r>
              <a:rPr sz="1400" spc="-10" dirty="0">
                <a:latin typeface="Microsoft Sans Serif"/>
                <a:cs typeface="Microsoft Sans Serif"/>
              </a:rPr>
              <a:t> население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548371" y="3695700"/>
            <a:ext cx="90170" cy="88900"/>
          </a:xfrm>
          <a:custGeom>
            <a:avLst/>
            <a:gdLst/>
            <a:ahLst/>
            <a:cxnLst/>
            <a:rect l="l" t="t" r="r" b="b"/>
            <a:pathLst>
              <a:path w="90170" h="88900">
                <a:moveTo>
                  <a:pt x="89916" y="0"/>
                </a:moveTo>
                <a:lnTo>
                  <a:pt x="0" y="0"/>
                </a:lnTo>
                <a:lnTo>
                  <a:pt x="0" y="88392"/>
                </a:lnTo>
                <a:lnTo>
                  <a:pt x="89916" y="88392"/>
                </a:lnTo>
                <a:lnTo>
                  <a:pt x="89916" y="0"/>
                </a:lnTo>
                <a:close/>
              </a:path>
            </a:pathLst>
          </a:custGeom>
          <a:solidFill>
            <a:srgbClr val="618A9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 txBox="1"/>
          <p:nvPr/>
        </p:nvSpPr>
        <p:spPr>
          <a:xfrm>
            <a:off x="7666101" y="3635197"/>
            <a:ext cx="16998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latin typeface="Microsoft Sans Serif"/>
                <a:cs typeface="Microsoft Sans Serif"/>
              </a:rPr>
              <a:t>сельское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население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418573" y="6397049"/>
            <a:ext cx="2032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40"/>
                </a:lnSpc>
              </a:pPr>
              <a:t>6</a:t>
            </a:fld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569F10C-5B43-4C6A-809D-CB9F162AD8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0" y="3382138"/>
            <a:ext cx="2522750" cy="2716896"/>
          </a:xfrm>
          <a:prstGeom prst="rect">
            <a:avLst/>
          </a:prstGeom>
        </p:spPr>
      </p:pic>
      <p:sp>
        <p:nvSpPr>
          <p:cNvPr id="51" name="object 37">
            <a:extLst>
              <a:ext uri="{FF2B5EF4-FFF2-40B4-BE49-F238E27FC236}">
                <a16:creationId xmlns:a16="http://schemas.microsoft.com/office/drawing/2014/main" id="{545E4A99-81B7-41D8-8C14-406DF7BA25F7}"/>
              </a:ext>
            </a:extLst>
          </p:cNvPr>
          <p:cNvSpPr txBox="1"/>
          <p:nvPr/>
        </p:nvSpPr>
        <p:spPr>
          <a:xfrm>
            <a:off x="6883145" y="5781852"/>
            <a:ext cx="4711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7 150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53" name="object 37">
            <a:extLst>
              <a:ext uri="{FF2B5EF4-FFF2-40B4-BE49-F238E27FC236}">
                <a16:creationId xmlns:a16="http://schemas.microsoft.com/office/drawing/2014/main" id="{DB461892-0D34-4E27-9658-4F8F142776F5}"/>
              </a:ext>
            </a:extLst>
          </p:cNvPr>
          <p:cNvSpPr txBox="1"/>
          <p:nvPr/>
        </p:nvSpPr>
        <p:spPr>
          <a:xfrm>
            <a:off x="8427292" y="5534976"/>
            <a:ext cx="61701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20 200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54" name="object 37">
            <a:extLst>
              <a:ext uri="{FF2B5EF4-FFF2-40B4-BE49-F238E27FC236}">
                <a16:creationId xmlns:a16="http://schemas.microsoft.com/office/drawing/2014/main" id="{A31C64F0-254E-43F6-9672-996BA277EE83}"/>
              </a:ext>
            </a:extLst>
          </p:cNvPr>
          <p:cNvSpPr txBox="1"/>
          <p:nvPr/>
        </p:nvSpPr>
        <p:spPr>
          <a:xfrm>
            <a:off x="8545460" y="4923215"/>
            <a:ext cx="61701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20 929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55" name="object 37">
            <a:extLst>
              <a:ext uri="{FF2B5EF4-FFF2-40B4-BE49-F238E27FC236}">
                <a16:creationId xmlns:a16="http://schemas.microsoft.com/office/drawing/2014/main" id="{7CF131ED-7099-4682-8D67-11B0DB1E88AC}"/>
              </a:ext>
            </a:extLst>
          </p:cNvPr>
          <p:cNvSpPr txBox="1"/>
          <p:nvPr/>
        </p:nvSpPr>
        <p:spPr>
          <a:xfrm>
            <a:off x="6845813" y="5133936"/>
            <a:ext cx="5085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7 410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56" name="object 37">
            <a:extLst>
              <a:ext uri="{FF2B5EF4-FFF2-40B4-BE49-F238E27FC236}">
                <a16:creationId xmlns:a16="http://schemas.microsoft.com/office/drawing/2014/main" id="{675D2A9A-8345-4113-93D5-48BEA5E957B2}"/>
              </a:ext>
            </a:extLst>
          </p:cNvPr>
          <p:cNvSpPr txBox="1"/>
          <p:nvPr/>
        </p:nvSpPr>
        <p:spPr>
          <a:xfrm>
            <a:off x="8493368" y="4261952"/>
            <a:ext cx="6232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20 775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57" name="object 37">
            <a:extLst>
              <a:ext uri="{FF2B5EF4-FFF2-40B4-BE49-F238E27FC236}">
                <a16:creationId xmlns:a16="http://schemas.microsoft.com/office/drawing/2014/main" id="{6FC2FBCC-E8CF-4A08-90A4-4453D64C2AA1}"/>
              </a:ext>
            </a:extLst>
          </p:cNvPr>
          <p:cNvSpPr txBox="1"/>
          <p:nvPr/>
        </p:nvSpPr>
        <p:spPr>
          <a:xfrm>
            <a:off x="6845812" y="4511758"/>
            <a:ext cx="5085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7 405</a:t>
            </a:r>
            <a:endParaRPr sz="1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164" y="319273"/>
            <a:ext cx="6487585" cy="564418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Здоровье населения в Черемховском районном муниципальном образовании 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тыс.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6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рублей)</a:t>
            </a:r>
            <a:endParaRPr dirty="0">
              <a:solidFill>
                <a:prstClr val="black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D2F143F-EE50-4534-B816-E95A36271FE8}"/>
              </a:ext>
            </a:extLst>
          </p:cNvPr>
          <p:cNvGrpSpPr/>
          <p:nvPr/>
        </p:nvGrpSpPr>
        <p:grpSpPr>
          <a:xfrm>
            <a:off x="474201" y="1067481"/>
            <a:ext cx="7791167" cy="611772"/>
            <a:chOff x="1429151" y="1132332"/>
            <a:chExt cx="9203798" cy="564133"/>
          </a:xfrm>
        </p:grpSpPr>
        <p:sp>
          <p:nvSpPr>
            <p:cNvPr id="29" name="object 29"/>
            <p:cNvSpPr/>
            <p:nvPr/>
          </p:nvSpPr>
          <p:spPr>
            <a:xfrm>
              <a:off x="1559051" y="1133855"/>
              <a:ext cx="2847340" cy="562610"/>
            </a:xfrm>
            <a:custGeom>
              <a:avLst/>
              <a:gdLst/>
              <a:ahLst/>
              <a:cxnLst/>
              <a:rect l="l" t="t" r="r" b="b"/>
              <a:pathLst>
                <a:path w="2847340" h="562610">
                  <a:moveTo>
                    <a:pt x="2565654" y="0"/>
                  </a:moveTo>
                  <a:lnTo>
                    <a:pt x="0" y="0"/>
                  </a:lnTo>
                  <a:lnTo>
                    <a:pt x="0" y="562356"/>
                  </a:lnTo>
                  <a:lnTo>
                    <a:pt x="2565654" y="562356"/>
                  </a:lnTo>
                  <a:lnTo>
                    <a:pt x="2846832" y="281178"/>
                  </a:lnTo>
                  <a:lnTo>
                    <a:pt x="2565654" y="0"/>
                  </a:lnTo>
                  <a:close/>
                </a:path>
              </a:pathLst>
            </a:custGeom>
            <a:solidFill>
              <a:srgbClr val="93819B"/>
            </a:solidFill>
          </p:spPr>
          <p:txBody>
            <a:bodyPr wrap="square" lIns="0" tIns="0" rIns="0" bIns="0" rtlCol="0"/>
            <a:lstStyle/>
            <a:p>
              <a:pPr defTabSz="742950"/>
              <a:endParaRPr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1429151" y="1204047"/>
              <a:ext cx="2847340" cy="407422"/>
            </a:xfrm>
            <a:prstGeom prst="rect">
              <a:avLst/>
            </a:prstGeom>
          </p:spPr>
          <p:txBody>
            <a:bodyPr vert="horz" wrap="square" lIns="0" tIns="10835" rIns="0" bIns="0" rtlCol="0">
              <a:spAutoFit/>
            </a:bodyPr>
            <a:lstStyle/>
            <a:p>
              <a:pPr marL="10319" marR="4128" indent="107315" algn="ctr" defTabSz="742950">
                <a:spcBef>
                  <a:spcPts val="85"/>
                </a:spcBef>
              </a:pPr>
              <a:r>
                <a:rPr sz="1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Общий </a:t>
              </a:r>
              <a:r>
                <a:rPr sz="1400" spc="-12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объем </a:t>
              </a:r>
              <a:r>
                <a:rPr sz="1400" spc="-8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расходов </a:t>
              </a:r>
              <a:r>
                <a:rPr sz="1400" spc="-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на</a:t>
              </a:r>
              <a:r>
                <a:rPr sz="1400" spc="-8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реализацию</a:t>
              </a:r>
              <a:r>
                <a:rPr sz="1400" spc="-2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12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программы:</a:t>
              </a:r>
              <a:endParaRPr sz="1400" dirty="0">
                <a:solidFill>
                  <a:prstClr val="black"/>
                </a:solidFill>
                <a:latin typeface="Microsoft Sans Serif"/>
                <a:cs typeface="Microsoft Sans Serif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18433" y="1133855"/>
              <a:ext cx="2342515" cy="562610"/>
            </a:xfrm>
            <a:custGeom>
              <a:avLst/>
              <a:gdLst/>
              <a:ahLst/>
              <a:cxnLst/>
              <a:rect l="l" t="t" r="r" b="b"/>
              <a:pathLst>
                <a:path w="2342515" h="562610">
                  <a:moveTo>
                    <a:pt x="2061209" y="0"/>
                  </a:moveTo>
                  <a:lnTo>
                    <a:pt x="0" y="0"/>
                  </a:lnTo>
                  <a:lnTo>
                    <a:pt x="281178" y="281178"/>
                  </a:lnTo>
                  <a:lnTo>
                    <a:pt x="0" y="562356"/>
                  </a:lnTo>
                  <a:lnTo>
                    <a:pt x="2061209" y="562356"/>
                  </a:lnTo>
                  <a:lnTo>
                    <a:pt x="2342388" y="281178"/>
                  </a:lnTo>
                  <a:lnTo>
                    <a:pt x="2061209" y="0"/>
                  </a:lnTo>
                  <a:close/>
                </a:path>
              </a:pathLst>
            </a:custGeom>
            <a:solidFill>
              <a:srgbClr val="93819B"/>
            </a:solidFill>
          </p:spPr>
          <p:txBody>
            <a:bodyPr wrap="square" lIns="0" tIns="0" rIns="0" bIns="0" rtlCol="0"/>
            <a:lstStyle/>
            <a:p>
              <a:pPr defTabSz="742950"/>
              <a:endParaRPr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4778234" y="1220024"/>
              <a:ext cx="1287476" cy="407422"/>
            </a:xfrm>
            <a:prstGeom prst="rect">
              <a:avLst/>
            </a:prstGeom>
          </p:spPr>
          <p:txBody>
            <a:bodyPr vert="horz" wrap="square" lIns="0" tIns="10835" rIns="0" bIns="0" rtlCol="0">
              <a:spAutoFit/>
            </a:bodyPr>
            <a:lstStyle/>
            <a:p>
              <a:pPr marL="10319" algn="ctr" defTabSz="742950">
                <a:spcBef>
                  <a:spcPts val="85"/>
                </a:spcBef>
              </a:pPr>
              <a:r>
                <a:rPr sz="1400" spc="-2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за</a:t>
              </a:r>
              <a:r>
                <a:rPr sz="1400" spc="-16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202</a:t>
              </a:r>
              <a:r>
                <a:rPr lang="ru-RU" sz="1400" spc="-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1</a:t>
              </a:r>
              <a:r>
                <a:rPr sz="1400" spc="-12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28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год</a:t>
              </a:r>
              <a:r>
                <a:rPr sz="1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 </a:t>
              </a:r>
              <a:r>
                <a:rPr lang="ru-RU" sz="1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169,7</a:t>
              </a:r>
              <a:endParaRPr sz="1400" dirty="0">
                <a:solidFill>
                  <a:prstClr val="black"/>
                </a:solidFill>
                <a:latin typeface="Microsoft Sans Serif"/>
                <a:cs typeface="Microsoft Sans Serif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361177" y="1146048"/>
              <a:ext cx="2342515" cy="542925"/>
            </a:xfrm>
            <a:custGeom>
              <a:avLst/>
              <a:gdLst/>
              <a:ahLst/>
              <a:cxnLst/>
              <a:rect l="l" t="t" r="r" b="b"/>
              <a:pathLst>
                <a:path w="2342515" h="542925">
                  <a:moveTo>
                    <a:pt x="2071116" y="0"/>
                  </a:moveTo>
                  <a:lnTo>
                    <a:pt x="0" y="0"/>
                  </a:lnTo>
                  <a:lnTo>
                    <a:pt x="271272" y="271272"/>
                  </a:lnTo>
                  <a:lnTo>
                    <a:pt x="0" y="542543"/>
                  </a:lnTo>
                  <a:lnTo>
                    <a:pt x="2071116" y="542543"/>
                  </a:lnTo>
                  <a:lnTo>
                    <a:pt x="2342388" y="271272"/>
                  </a:lnTo>
                  <a:lnTo>
                    <a:pt x="2071116" y="0"/>
                  </a:lnTo>
                  <a:close/>
                </a:path>
              </a:pathLst>
            </a:custGeom>
            <a:solidFill>
              <a:srgbClr val="93819B"/>
            </a:solidFill>
          </p:spPr>
          <p:txBody>
            <a:bodyPr wrap="square" lIns="0" tIns="0" rIns="0" bIns="0" rtlCol="0"/>
            <a:lstStyle/>
            <a:p>
              <a:pPr defTabSz="742950"/>
              <a:endParaRPr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7007084" y="1224701"/>
              <a:ext cx="1207770" cy="407422"/>
            </a:xfrm>
            <a:prstGeom prst="rect">
              <a:avLst/>
            </a:prstGeom>
          </p:spPr>
          <p:txBody>
            <a:bodyPr vert="horz" wrap="square" lIns="0" tIns="10835" rIns="0" bIns="0" rtlCol="0">
              <a:spAutoFit/>
            </a:bodyPr>
            <a:lstStyle/>
            <a:p>
              <a:pPr marL="10319" algn="ctr" defTabSz="742950">
                <a:spcBef>
                  <a:spcPts val="85"/>
                </a:spcBef>
              </a:pPr>
              <a:r>
                <a:rPr sz="1400" spc="-2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за</a:t>
              </a:r>
              <a:r>
                <a:rPr sz="1400" spc="-16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202</a:t>
              </a:r>
              <a:r>
                <a:rPr lang="ru-RU" sz="1400" spc="-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2</a:t>
              </a:r>
              <a:r>
                <a:rPr sz="1400" spc="-12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28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год</a:t>
              </a:r>
              <a:r>
                <a:rPr sz="1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lang="ru-RU" sz="1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101,6</a:t>
              </a:r>
              <a:endParaRPr sz="1400" dirty="0">
                <a:solidFill>
                  <a:prstClr val="black"/>
                </a:solidFill>
                <a:latin typeface="Microsoft Sans Serif"/>
                <a:cs typeface="Microsoft Sans Serif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520682" y="1132332"/>
              <a:ext cx="2112267" cy="562610"/>
            </a:xfrm>
            <a:custGeom>
              <a:avLst/>
              <a:gdLst/>
              <a:ahLst/>
              <a:cxnLst/>
              <a:rect l="l" t="t" r="r" b="b"/>
              <a:pathLst>
                <a:path w="2270759" h="562610">
                  <a:moveTo>
                    <a:pt x="1989582" y="0"/>
                  </a:moveTo>
                  <a:lnTo>
                    <a:pt x="0" y="0"/>
                  </a:lnTo>
                  <a:lnTo>
                    <a:pt x="281177" y="281177"/>
                  </a:lnTo>
                  <a:lnTo>
                    <a:pt x="0" y="562355"/>
                  </a:lnTo>
                  <a:lnTo>
                    <a:pt x="1989582" y="562355"/>
                  </a:lnTo>
                  <a:lnTo>
                    <a:pt x="2270760" y="281177"/>
                  </a:lnTo>
                  <a:lnTo>
                    <a:pt x="1989582" y="0"/>
                  </a:lnTo>
                  <a:close/>
                </a:path>
              </a:pathLst>
            </a:custGeom>
            <a:solidFill>
              <a:srgbClr val="93819B"/>
            </a:solidFill>
          </p:spPr>
          <p:txBody>
            <a:bodyPr wrap="square" lIns="0" tIns="0" rIns="0" bIns="0" rtlCol="0"/>
            <a:lstStyle/>
            <a:p>
              <a:pPr defTabSz="742950"/>
              <a:endParaRPr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882337" y="1151627"/>
            <a:ext cx="983127" cy="441828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sz="140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229,9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55333" y="4185362"/>
            <a:ext cx="354544" cy="23554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defTabSz="742950">
              <a:spcBef>
                <a:spcPts val="81"/>
              </a:spcBef>
            </a:pPr>
            <a:r>
              <a:rPr lang="ru-RU" sz="1463" dirty="0">
                <a:solidFill>
                  <a:prstClr val="white"/>
                </a:solidFill>
                <a:latin typeface="Microsoft Sans Serif"/>
                <a:cs typeface="Microsoft Sans Serif"/>
              </a:rPr>
              <a:t>1</a:t>
            </a:r>
            <a:endParaRPr sz="1463" dirty="0">
              <a:solidFill>
                <a:prstClr val="white"/>
              </a:solidFill>
              <a:latin typeface="Microsoft Sans Serif"/>
              <a:cs typeface="Microsoft Sans Serif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184852" y="3123876"/>
            <a:ext cx="248460" cy="23554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defTabSz="742950">
              <a:spcBef>
                <a:spcPts val="81"/>
              </a:spcBef>
            </a:pPr>
            <a:r>
              <a:rPr lang="ru-RU" sz="1463" dirty="0">
                <a:solidFill>
                  <a:prstClr val="white"/>
                </a:solidFill>
                <a:latin typeface="Microsoft Sans Serif"/>
                <a:cs typeface="Microsoft Sans Serif"/>
              </a:rPr>
              <a:t>1</a:t>
            </a:r>
            <a:endParaRPr sz="1463" dirty="0">
              <a:solidFill>
                <a:prstClr val="white"/>
              </a:solidFill>
              <a:latin typeface="Microsoft Sans Serif"/>
              <a:cs typeface="Microsoft Sans Serif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AE494E2-D5C6-487A-8D60-F9261EF83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92756"/>
              </p:ext>
            </p:extLst>
          </p:nvPr>
        </p:nvGraphicFramePr>
        <p:xfrm>
          <a:off x="411016" y="1876265"/>
          <a:ext cx="9078487" cy="4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D4A20C-F6FD-421F-937C-BFCE67C6163E}"/>
              </a:ext>
            </a:extLst>
          </p:cNvPr>
          <p:cNvSpPr txBox="1"/>
          <p:nvPr/>
        </p:nvSpPr>
        <p:spPr>
          <a:xfrm>
            <a:off x="584164" y="238897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103,4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969EC5-13C0-4AC4-96FA-059EE761E670}"/>
              </a:ext>
            </a:extLst>
          </p:cNvPr>
          <p:cNvSpPr txBox="1"/>
          <p:nvPr/>
        </p:nvSpPr>
        <p:spPr>
          <a:xfrm>
            <a:off x="997899" y="3429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45,9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DF96D-2C35-4524-A445-773FBD5DFE95}"/>
              </a:ext>
            </a:extLst>
          </p:cNvPr>
          <p:cNvSpPr txBox="1"/>
          <p:nvPr/>
        </p:nvSpPr>
        <p:spPr>
          <a:xfrm>
            <a:off x="997899" y="446902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35,7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37771-4782-4EBE-85CE-C6DD35D4F178}"/>
              </a:ext>
            </a:extLst>
          </p:cNvPr>
          <p:cNvSpPr txBox="1"/>
          <p:nvPr/>
        </p:nvSpPr>
        <p:spPr>
          <a:xfrm>
            <a:off x="642673" y="55148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44,8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F8E188-7D7B-40EB-BC89-9D9555FF46A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836" y="314762"/>
            <a:ext cx="1412776" cy="1412776"/>
          </a:xfrm>
          <a:prstGeom prst="rect">
            <a:avLst/>
          </a:prstGeom>
        </p:spPr>
      </p:pic>
      <p:sp>
        <p:nvSpPr>
          <p:cNvPr id="24" name="object 40">
            <a:extLst>
              <a:ext uri="{FF2B5EF4-FFF2-40B4-BE49-F238E27FC236}">
                <a16:creationId xmlns:a16="http://schemas.microsoft.com/office/drawing/2014/main" id="{2E9B1536-1DA6-4489-AD7A-9AE34AE3949E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60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0860005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71060-5176-42D4-8A85-C80029D62E12}"/>
              </a:ext>
            </a:extLst>
          </p:cNvPr>
          <p:cNvSpPr txBox="1">
            <a:spLocks/>
          </p:cNvSpPr>
          <p:nvPr/>
        </p:nvSpPr>
        <p:spPr>
          <a:xfrm>
            <a:off x="344488" y="260648"/>
            <a:ext cx="7617192" cy="934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/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Достигнутые значения показателей результативности муниципальной программы «Здоровье населения в Черемховском районном муниципальном образовании»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CBE8199-EB92-4F76-9EC4-7030D1D88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40626"/>
              </p:ext>
            </p:extLst>
          </p:nvPr>
        </p:nvGraphicFramePr>
        <p:xfrm>
          <a:off x="451941" y="1437078"/>
          <a:ext cx="9037564" cy="48722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4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1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 изм.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Достигнутое значение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обследования граждан выездными бригадами узких специалистов на территории Черемховского 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обследования граждан на передвижном флюорографе в Черемховском районе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граждан, прошедших обследование на наличие ВИЧ- инфекции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мероприятий, направленных на профилактику социально значимых заболеваний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обеспеченности медицинскими кадрами путем подготовки мед работников в учебных учреждениях и оказания мер социальной поддержки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ФАПов, в которых проведен текущий ремонт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информированности учеников школ Черемховского района о социально значимых заболеваниях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информированности населения Черемховского района по вопросам профилактики социально значимых заболеваний и здорового образа жизни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3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информационных материалов в информационно- телекоммуникационн ой сети «Интернет», в средствах массовой информации Черемховского района о вопросах профилактики социально значимых заболеваний.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учеников 7-11 классов, принявших участие в лекциях, тренингах, беседах по половому созреванию.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333DDA-946D-474D-BE09-565330160A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360" y="58798"/>
            <a:ext cx="1408298" cy="1408298"/>
          </a:xfrm>
          <a:prstGeom prst="rect">
            <a:avLst/>
          </a:prstGeom>
        </p:spPr>
      </p:pic>
      <p:sp>
        <p:nvSpPr>
          <p:cNvPr id="5" name="object 40">
            <a:extLst>
              <a:ext uri="{FF2B5EF4-FFF2-40B4-BE49-F238E27FC236}">
                <a16:creationId xmlns:a16="http://schemas.microsoft.com/office/drawing/2014/main" id="{586EB8F0-3082-42FC-8854-B018EBEAC402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61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7694830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711" y="302683"/>
            <a:ext cx="6487585" cy="564418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Социальная поддержка населения Черемховского районного муниципального образования 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тыс.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6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рублей)</a:t>
            </a:r>
            <a:endParaRPr dirty="0">
              <a:solidFill>
                <a:prstClr val="black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D2F143F-EE50-4534-B816-E95A36271FE8}"/>
              </a:ext>
            </a:extLst>
          </p:cNvPr>
          <p:cNvGrpSpPr/>
          <p:nvPr/>
        </p:nvGrpSpPr>
        <p:grpSpPr>
          <a:xfrm>
            <a:off x="555709" y="1031963"/>
            <a:ext cx="7997691" cy="661078"/>
            <a:chOff x="1559050" y="1132332"/>
            <a:chExt cx="9073899" cy="564133"/>
          </a:xfrm>
        </p:grpSpPr>
        <p:sp>
          <p:nvSpPr>
            <p:cNvPr id="29" name="object 29"/>
            <p:cNvSpPr/>
            <p:nvPr/>
          </p:nvSpPr>
          <p:spPr>
            <a:xfrm>
              <a:off x="1559051" y="1133855"/>
              <a:ext cx="2847340" cy="562610"/>
            </a:xfrm>
            <a:custGeom>
              <a:avLst/>
              <a:gdLst/>
              <a:ahLst/>
              <a:cxnLst/>
              <a:rect l="l" t="t" r="r" b="b"/>
              <a:pathLst>
                <a:path w="2847340" h="562610">
                  <a:moveTo>
                    <a:pt x="2565654" y="0"/>
                  </a:moveTo>
                  <a:lnTo>
                    <a:pt x="0" y="0"/>
                  </a:lnTo>
                  <a:lnTo>
                    <a:pt x="0" y="562356"/>
                  </a:lnTo>
                  <a:lnTo>
                    <a:pt x="2565654" y="562356"/>
                  </a:lnTo>
                  <a:lnTo>
                    <a:pt x="2846832" y="281178"/>
                  </a:lnTo>
                  <a:lnTo>
                    <a:pt x="2565654" y="0"/>
                  </a:lnTo>
                  <a:close/>
                </a:path>
              </a:pathLst>
            </a:custGeom>
            <a:solidFill>
              <a:srgbClr val="93819B"/>
            </a:solidFill>
          </p:spPr>
          <p:txBody>
            <a:bodyPr wrap="square" lIns="0" tIns="0" rIns="0" bIns="0" rtlCol="0"/>
            <a:lstStyle/>
            <a:p>
              <a:pPr defTabSz="742950"/>
              <a:endParaRPr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1559050" y="1182080"/>
              <a:ext cx="2641142" cy="377035"/>
            </a:xfrm>
            <a:prstGeom prst="rect">
              <a:avLst/>
            </a:prstGeom>
          </p:spPr>
          <p:txBody>
            <a:bodyPr vert="horz" wrap="square" lIns="0" tIns="10835" rIns="0" bIns="0" rtlCol="0">
              <a:spAutoFit/>
            </a:bodyPr>
            <a:lstStyle/>
            <a:p>
              <a:pPr marL="10319" marR="4128" indent="107315" algn="ctr" defTabSz="742950">
                <a:spcBef>
                  <a:spcPts val="85"/>
                </a:spcBef>
              </a:pPr>
              <a:r>
                <a:rPr sz="1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Общий </a:t>
              </a:r>
              <a:r>
                <a:rPr sz="1400" spc="-12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объем </a:t>
              </a:r>
              <a:r>
                <a:rPr sz="1400" spc="-8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расходов </a:t>
              </a:r>
              <a:r>
                <a:rPr sz="1400" spc="-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на</a:t>
              </a:r>
              <a:r>
                <a:rPr sz="1400" spc="-8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реализацию</a:t>
              </a:r>
              <a:r>
                <a:rPr sz="1400" spc="-2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12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программы:</a:t>
              </a:r>
              <a:endParaRPr sz="1400" dirty="0">
                <a:solidFill>
                  <a:prstClr val="black"/>
                </a:solidFill>
                <a:latin typeface="Microsoft Sans Serif"/>
                <a:cs typeface="Microsoft Sans Serif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218433" y="1133855"/>
              <a:ext cx="2342515" cy="562610"/>
            </a:xfrm>
            <a:custGeom>
              <a:avLst/>
              <a:gdLst/>
              <a:ahLst/>
              <a:cxnLst/>
              <a:rect l="l" t="t" r="r" b="b"/>
              <a:pathLst>
                <a:path w="2342515" h="562610">
                  <a:moveTo>
                    <a:pt x="2061209" y="0"/>
                  </a:moveTo>
                  <a:lnTo>
                    <a:pt x="0" y="0"/>
                  </a:lnTo>
                  <a:lnTo>
                    <a:pt x="281178" y="281178"/>
                  </a:lnTo>
                  <a:lnTo>
                    <a:pt x="0" y="562356"/>
                  </a:lnTo>
                  <a:lnTo>
                    <a:pt x="2061209" y="562356"/>
                  </a:lnTo>
                  <a:lnTo>
                    <a:pt x="2342388" y="281178"/>
                  </a:lnTo>
                  <a:lnTo>
                    <a:pt x="2061209" y="0"/>
                  </a:lnTo>
                  <a:close/>
                </a:path>
              </a:pathLst>
            </a:custGeom>
            <a:solidFill>
              <a:srgbClr val="93819B"/>
            </a:solidFill>
          </p:spPr>
          <p:txBody>
            <a:bodyPr wrap="square" lIns="0" tIns="0" rIns="0" bIns="0" rtlCol="0"/>
            <a:lstStyle/>
            <a:p>
              <a:pPr defTabSz="742950"/>
              <a:endParaRPr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4724139" y="1215335"/>
              <a:ext cx="1287478" cy="377035"/>
            </a:xfrm>
            <a:prstGeom prst="rect">
              <a:avLst/>
            </a:prstGeom>
          </p:spPr>
          <p:txBody>
            <a:bodyPr vert="horz" wrap="square" lIns="0" tIns="10835" rIns="0" bIns="0" rtlCol="0">
              <a:spAutoFit/>
            </a:bodyPr>
            <a:lstStyle/>
            <a:p>
              <a:pPr marL="10319" algn="ctr" defTabSz="742950">
                <a:spcBef>
                  <a:spcPts val="85"/>
                </a:spcBef>
              </a:pPr>
              <a:r>
                <a:rPr sz="1400" spc="-2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за</a:t>
              </a:r>
              <a:r>
                <a:rPr sz="1400" spc="-16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202</a:t>
              </a:r>
              <a:r>
                <a:rPr lang="ru-RU" sz="1400" spc="-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1</a:t>
              </a:r>
              <a:r>
                <a:rPr sz="1400" spc="-12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28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год</a:t>
              </a:r>
              <a:r>
                <a:rPr sz="1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lang="ru-RU" sz="1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416,8</a:t>
              </a:r>
              <a:endParaRPr sz="1400" dirty="0">
                <a:solidFill>
                  <a:prstClr val="black"/>
                </a:solidFill>
                <a:latin typeface="Microsoft Sans Serif"/>
                <a:cs typeface="Microsoft Sans Serif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372734" y="1144450"/>
              <a:ext cx="2342514" cy="542925"/>
            </a:xfrm>
            <a:custGeom>
              <a:avLst/>
              <a:gdLst/>
              <a:ahLst/>
              <a:cxnLst/>
              <a:rect l="l" t="t" r="r" b="b"/>
              <a:pathLst>
                <a:path w="2342515" h="542925">
                  <a:moveTo>
                    <a:pt x="2071116" y="0"/>
                  </a:moveTo>
                  <a:lnTo>
                    <a:pt x="0" y="0"/>
                  </a:lnTo>
                  <a:lnTo>
                    <a:pt x="271272" y="271272"/>
                  </a:lnTo>
                  <a:lnTo>
                    <a:pt x="0" y="542543"/>
                  </a:lnTo>
                  <a:lnTo>
                    <a:pt x="2071116" y="542543"/>
                  </a:lnTo>
                  <a:lnTo>
                    <a:pt x="2342388" y="271272"/>
                  </a:lnTo>
                  <a:lnTo>
                    <a:pt x="2071116" y="0"/>
                  </a:lnTo>
                  <a:close/>
                </a:path>
              </a:pathLst>
            </a:custGeom>
            <a:solidFill>
              <a:srgbClr val="93819B"/>
            </a:solidFill>
          </p:spPr>
          <p:txBody>
            <a:bodyPr wrap="square" lIns="0" tIns="0" rIns="0" bIns="0" rtlCol="0"/>
            <a:lstStyle/>
            <a:p>
              <a:pPr defTabSz="742950"/>
              <a:endParaRPr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6940105" y="1225119"/>
              <a:ext cx="1207770" cy="377035"/>
            </a:xfrm>
            <a:prstGeom prst="rect">
              <a:avLst/>
            </a:prstGeom>
          </p:spPr>
          <p:txBody>
            <a:bodyPr vert="horz" wrap="square" lIns="0" tIns="10835" rIns="0" bIns="0" rtlCol="0">
              <a:spAutoFit/>
            </a:bodyPr>
            <a:lstStyle/>
            <a:p>
              <a:pPr marL="10319" algn="ctr" defTabSz="742950">
                <a:spcBef>
                  <a:spcPts val="85"/>
                </a:spcBef>
              </a:pPr>
              <a:r>
                <a:rPr sz="1400" spc="-2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за</a:t>
              </a:r>
              <a:r>
                <a:rPr sz="1400" spc="-16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202</a:t>
              </a:r>
              <a:r>
                <a:rPr lang="ru-RU" sz="1400" spc="-4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2</a:t>
              </a:r>
              <a:r>
                <a:rPr sz="1400" spc="-12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spc="-28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год</a:t>
              </a:r>
              <a:r>
                <a:rPr sz="1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 </a:t>
              </a:r>
              <a:r>
                <a:rPr lang="ru-RU" sz="1400" dirty="0">
                  <a:solidFill>
                    <a:srgbClr val="FFFFFF"/>
                  </a:solidFill>
                  <a:latin typeface="Microsoft Sans Serif"/>
                  <a:cs typeface="Microsoft Sans Serif"/>
                </a:rPr>
                <a:t>200,0</a:t>
              </a:r>
              <a:endParaRPr sz="1400" dirty="0">
                <a:solidFill>
                  <a:prstClr val="black"/>
                </a:solidFill>
                <a:latin typeface="Microsoft Sans Serif"/>
                <a:cs typeface="Microsoft Sans Serif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520682" y="1132332"/>
              <a:ext cx="2112267" cy="562610"/>
            </a:xfrm>
            <a:custGeom>
              <a:avLst/>
              <a:gdLst/>
              <a:ahLst/>
              <a:cxnLst/>
              <a:rect l="l" t="t" r="r" b="b"/>
              <a:pathLst>
                <a:path w="2270759" h="562610">
                  <a:moveTo>
                    <a:pt x="1989582" y="0"/>
                  </a:moveTo>
                  <a:lnTo>
                    <a:pt x="0" y="0"/>
                  </a:lnTo>
                  <a:lnTo>
                    <a:pt x="281177" y="281177"/>
                  </a:lnTo>
                  <a:lnTo>
                    <a:pt x="0" y="562355"/>
                  </a:lnTo>
                  <a:lnTo>
                    <a:pt x="1989582" y="562355"/>
                  </a:lnTo>
                  <a:lnTo>
                    <a:pt x="2270760" y="281177"/>
                  </a:lnTo>
                  <a:lnTo>
                    <a:pt x="1989582" y="0"/>
                  </a:lnTo>
                  <a:close/>
                </a:path>
              </a:pathLst>
            </a:custGeom>
            <a:solidFill>
              <a:srgbClr val="93819B"/>
            </a:solidFill>
          </p:spPr>
          <p:txBody>
            <a:bodyPr wrap="square" lIns="0" tIns="0" rIns="0" bIns="0" rtlCol="0"/>
            <a:lstStyle/>
            <a:p>
              <a:pPr defTabSz="742950"/>
              <a:endParaRPr sz="1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107242" y="1124616"/>
            <a:ext cx="983127" cy="441828"/>
          </a:xfrm>
          <a:prstGeom prst="rect">
            <a:avLst/>
          </a:prstGeom>
        </p:spPr>
        <p:txBody>
          <a:bodyPr vert="horz" wrap="square" lIns="0" tIns="10835" rIns="0" bIns="0" rtlCol="0">
            <a:spAutoFit/>
          </a:bodyPr>
          <a:lstStyle/>
          <a:p>
            <a:pPr marL="10319" algn="ctr" defTabSz="742950">
              <a:spcBef>
                <a:spcPts val="85"/>
              </a:spcBef>
            </a:pPr>
            <a:r>
              <a:rPr sz="1400" spc="-24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400" spc="-1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4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400" spc="-1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8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220,0</a:t>
            </a:r>
            <a:endParaRPr sz="14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155333" y="4185362"/>
            <a:ext cx="354544" cy="23554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defTabSz="742950">
              <a:spcBef>
                <a:spcPts val="81"/>
              </a:spcBef>
            </a:pPr>
            <a:r>
              <a:rPr lang="ru-RU" sz="1463" dirty="0">
                <a:solidFill>
                  <a:prstClr val="white"/>
                </a:solidFill>
                <a:latin typeface="Microsoft Sans Serif"/>
                <a:cs typeface="Microsoft Sans Serif"/>
              </a:rPr>
              <a:t>1</a:t>
            </a:r>
            <a:endParaRPr sz="1463" dirty="0">
              <a:solidFill>
                <a:prstClr val="white"/>
              </a:solidFill>
              <a:latin typeface="Microsoft Sans Serif"/>
              <a:cs typeface="Microsoft Sans Serif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184852" y="3123876"/>
            <a:ext cx="248460" cy="23554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defTabSz="742950">
              <a:spcBef>
                <a:spcPts val="81"/>
              </a:spcBef>
            </a:pPr>
            <a:r>
              <a:rPr lang="ru-RU" sz="1463" dirty="0">
                <a:solidFill>
                  <a:prstClr val="white"/>
                </a:solidFill>
                <a:latin typeface="Microsoft Sans Serif"/>
                <a:cs typeface="Microsoft Sans Serif"/>
              </a:rPr>
              <a:t>1</a:t>
            </a:r>
            <a:endParaRPr sz="1463" dirty="0">
              <a:solidFill>
                <a:prstClr val="white"/>
              </a:solidFill>
              <a:latin typeface="Microsoft Sans Serif"/>
              <a:cs typeface="Microsoft Sans Serif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0A3BD58B-8141-421F-91A4-BA29B3AE34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388685"/>
              </p:ext>
            </p:extLst>
          </p:nvPr>
        </p:nvGraphicFramePr>
        <p:xfrm>
          <a:off x="555709" y="1984028"/>
          <a:ext cx="7997691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object 40">
            <a:extLst>
              <a:ext uri="{FF2B5EF4-FFF2-40B4-BE49-F238E27FC236}">
                <a16:creationId xmlns:a16="http://schemas.microsoft.com/office/drawing/2014/main" id="{3B23AEC0-FC08-45E6-BA5B-464ECFBB3E02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62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9146147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B009C-64CA-4310-9845-4774B8FA4C98}"/>
              </a:ext>
            </a:extLst>
          </p:cNvPr>
          <p:cNvSpPr txBox="1">
            <a:spLocks/>
          </p:cNvSpPr>
          <p:nvPr/>
        </p:nvSpPr>
        <p:spPr>
          <a:xfrm>
            <a:off x="283799" y="188640"/>
            <a:ext cx="7617192" cy="934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2950"/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Достигнутые значения показателей результативности муниципальной программы «Социальная поддержка населения Черемховского районного муниципального образования»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6BF9FCF-CC3F-422B-AE94-495AA6547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868177"/>
              </p:ext>
            </p:extLst>
          </p:nvPr>
        </p:nvGraphicFramePr>
        <p:xfrm>
          <a:off x="302164" y="1123142"/>
          <a:ext cx="9276304" cy="522129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2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2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8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Наименование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 изм.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bg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Достигнутое значение показателя результативности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инвалидов, положительно оценивающих уровень доступности приоритетных объектов социальной инфраструктуры и услуг в приоритетных сферах жизнедеятельности от числа опрошенных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людей пожилого возраста и старше, положительно оценивающих качество жизни, степень социальной защищенности от числа опрошенных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18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1 «Доступная среда для инвалидов и других маломобильных групп населения Черемховского районного муниципального образования»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Уровень доступности социально-значимых объектов в сфере культуры и библиотечного обслуживания для инвалидов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Уровень доступности социально-значимых объектов в сфере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инвалидов и людей с ограниченными способностями здоровья, прошедшие обучение на компьютерных курсах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детей-инвалидов и детей с ограниченными возможностями здоровья, принявших участие в районных культурно-массовых мероприятиях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232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74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Подпрограмма 2 «Поддержка мероприятий, проводимых для пожилых людей на территории Черемховского районного муниципального образования»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972724611"/>
                  </a:ext>
                </a:extLst>
              </a:tr>
              <a:tr h="453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</a:t>
                      </a: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проводимых мероприятий, направленных на организацию досуга и вовлечение пожилых людей в общественную жизнь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ед.</a:t>
                      </a: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3201476611"/>
                  </a:ext>
                </a:extLst>
              </a:tr>
              <a:tr h="453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Доля инвалидов участников ВОВ, вдов инвалидов, ветеранов и участников ВОВ, прошедших диспансеризацию от числа запланированных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%</a:t>
                      </a: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2415452956"/>
                  </a:ext>
                </a:extLst>
              </a:tr>
              <a:tr h="414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 поощренных участников ВОВ в день их рождения</a:t>
                      </a: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чел.</a:t>
                      </a:r>
                    </a:p>
                  </a:txBody>
                  <a:tcPr marL="7739" marR="7739" marT="77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</a:p>
                  </a:txBody>
                  <a:tcPr marL="7739" marR="7739" marT="7739" marB="0" anchor="ctr"/>
                </a:tc>
                <a:extLst>
                  <a:ext uri="{0D108BD9-81ED-4DB2-BD59-A6C34878D82A}">
                    <a16:rowId xmlns:a16="http://schemas.microsoft.com/office/drawing/2014/main" val="2177323793"/>
                  </a:ext>
                </a:extLst>
              </a:tr>
            </a:tbl>
          </a:graphicData>
        </a:graphic>
      </p:graphicFrame>
      <p:sp>
        <p:nvSpPr>
          <p:cNvPr id="5" name="object 40">
            <a:extLst>
              <a:ext uri="{FF2B5EF4-FFF2-40B4-BE49-F238E27FC236}">
                <a16:creationId xmlns:a16="http://schemas.microsoft.com/office/drawing/2014/main" id="{AE8A87AA-0792-41B8-BDCD-642FCC41BF91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63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1513420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D7FE052-B2C2-4930-A3DD-A10143DD5A72}"/>
              </a:ext>
            </a:extLst>
          </p:cNvPr>
          <p:cNvSpPr txBox="1"/>
          <p:nvPr/>
        </p:nvSpPr>
        <p:spPr>
          <a:xfrm>
            <a:off x="555711" y="302683"/>
            <a:ext cx="6487585" cy="577242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Непрограммные направления деятельности</a:t>
            </a:r>
          </a:p>
          <a:p>
            <a:pPr marL="10319" marR="4128" defTabSz="742950">
              <a:spcBef>
                <a:spcPts val="81"/>
              </a:spcBef>
            </a:pPr>
            <a:r>
              <a:rPr lang="ru-RU" b="1" spc="-8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тыс.</a:t>
            </a:r>
            <a:r>
              <a:rPr b="1" spc="-4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6" dirty="0">
                <a:solidFill>
                  <a:prstClr val="black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рублей)</a:t>
            </a:r>
            <a:endParaRPr dirty="0">
              <a:solidFill>
                <a:prstClr val="black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06171479-CC10-4192-ACC9-AEE4CDB9E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01797"/>
              </p:ext>
            </p:extLst>
          </p:nvPr>
        </p:nvGraphicFramePr>
        <p:xfrm>
          <a:off x="704528" y="1052736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272BDBA-5EDB-4CC7-9FB0-C0A387EF79C8}"/>
              </a:ext>
            </a:extLst>
          </p:cNvPr>
          <p:cNvSpPr txBox="1"/>
          <p:nvPr/>
        </p:nvSpPr>
        <p:spPr>
          <a:xfrm>
            <a:off x="719560" y="1475759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8 063,0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94820B-AF38-4447-8261-E417AF0E1170}"/>
              </a:ext>
            </a:extLst>
          </p:cNvPr>
          <p:cNvSpPr txBox="1"/>
          <p:nvPr/>
        </p:nvSpPr>
        <p:spPr>
          <a:xfrm>
            <a:off x="1244703" y="237121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268,5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EE3BEE-2575-4D3C-BEE6-FC33D0A74720}"/>
              </a:ext>
            </a:extLst>
          </p:cNvPr>
          <p:cNvSpPr txBox="1"/>
          <p:nvPr/>
        </p:nvSpPr>
        <p:spPr>
          <a:xfrm>
            <a:off x="1392053" y="32443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700,0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976EAA-BDE7-476D-AE53-99AF0161C0ED}"/>
              </a:ext>
            </a:extLst>
          </p:cNvPr>
          <p:cNvSpPr txBox="1"/>
          <p:nvPr/>
        </p:nvSpPr>
        <p:spPr>
          <a:xfrm>
            <a:off x="1328860" y="415073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52,0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F2DAD3-73CB-4FDB-B15F-90911F0F54AE}"/>
              </a:ext>
            </a:extLst>
          </p:cNvPr>
          <p:cNvSpPr txBox="1"/>
          <p:nvPr/>
        </p:nvSpPr>
        <p:spPr>
          <a:xfrm>
            <a:off x="814136" y="501291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790,2</a:t>
            </a:r>
          </a:p>
        </p:txBody>
      </p:sp>
      <p:sp>
        <p:nvSpPr>
          <p:cNvPr id="15" name="object 40">
            <a:extLst>
              <a:ext uri="{FF2B5EF4-FFF2-40B4-BE49-F238E27FC236}">
                <a16:creationId xmlns:a16="http://schemas.microsoft.com/office/drawing/2014/main" id="{3A08B12D-35D6-4B31-877A-1E42AC402A89}"/>
              </a:ext>
            </a:extLst>
          </p:cNvPr>
          <p:cNvSpPr txBox="1"/>
          <p:nvPr/>
        </p:nvSpPr>
        <p:spPr>
          <a:xfrm>
            <a:off x="9331452" y="6397049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25"/>
                </a:lnSpc>
              </a:pPr>
              <a:t>64</a:t>
            </a:fld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FD5B96-D42D-4273-AABB-F4FBDA87424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452" y="-128913"/>
            <a:ext cx="1224136" cy="1181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4540805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313" y="432947"/>
            <a:ext cx="28282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</a:t>
            </a:r>
            <a:r>
              <a:rPr sz="1800" b="1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</p:txBody>
      </p:sp>
      <p:sp>
        <p:nvSpPr>
          <p:cNvPr id="6" name="object 6"/>
          <p:cNvSpPr/>
          <p:nvPr/>
        </p:nvSpPr>
        <p:spPr>
          <a:xfrm>
            <a:off x="433951" y="833548"/>
            <a:ext cx="9255245" cy="708987"/>
          </a:xfrm>
          <a:custGeom>
            <a:avLst/>
            <a:gdLst/>
            <a:ahLst/>
            <a:cxnLst/>
            <a:rect l="l" t="t" r="r" b="b"/>
            <a:pathLst>
              <a:path w="9288780" h="647700">
                <a:moveTo>
                  <a:pt x="9180830" y="0"/>
                </a:moveTo>
                <a:lnTo>
                  <a:pt x="107950" y="0"/>
                </a:lnTo>
                <a:lnTo>
                  <a:pt x="65933" y="8491"/>
                </a:lnTo>
                <a:lnTo>
                  <a:pt x="31619" y="31638"/>
                </a:lnTo>
                <a:lnTo>
                  <a:pt x="8483" y="65954"/>
                </a:lnTo>
                <a:lnTo>
                  <a:pt x="0" y="107950"/>
                </a:lnTo>
                <a:lnTo>
                  <a:pt x="0" y="539750"/>
                </a:lnTo>
                <a:lnTo>
                  <a:pt x="8483" y="581745"/>
                </a:lnTo>
                <a:lnTo>
                  <a:pt x="31619" y="616061"/>
                </a:lnTo>
                <a:lnTo>
                  <a:pt x="65933" y="639208"/>
                </a:lnTo>
                <a:lnTo>
                  <a:pt x="107950" y="647700"/>
                </a:lnTo>
                <a:lnTo>
                  <a:pt x="9180830" y="647700"/>
                </a:lnTo>
                <a:lnTo>
                  <a:pt x="9222825" y="639208"/>
                </a:lnTo>
                <a:lnTo>
                  <a:pt x="9257141" y="616061"/>
                </a:lnTo>
                <a:lnTo>
                  <a:pt x="9280288" y="581745"/>
                </a:lnTo>
                <a:lnTo>
                  <a:pt x="9288780" y="539750"/>
                </a:lnTo>
                <a:lnTo>
                  <a:pt x="9288780" y="107950"/>
                </a:lnTo>
                <a:lnTo>
                  <a:pt x="9280288" y="65954"/>
                </a:lnTo>
                <a:lnTo>
                  <a:pt x="9257141" y="31638"/>
                </a:lnTo>
                <a:lnTo>
                  <a:pt x="9222825" y="8491"/>
                </a:lnTo>
                <a:lnTo>
                  <a:pt x="918083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83258" y="916107"/>
            <a:ext cx="695663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5085" algn="ct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Microsoft Sans Serif"/>
                <a:cs typeface="Microsoft Sans Serif"/>
              </a:rPr>
              <a:t>Финансовое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управление</a:t>
            </a:r>
            <a:endParaRPr sz="16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ru-RU" sz="1600" spc="-15" dirty="0">
                <a:latin typeface="Microsoft Sans Serif"/>
                <a:cs typeface="Microsoft Sans Serif"/>
              </a:rPr>
              <a:t>Администрации Черемховского районного муниципального образования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4151" y="1845564"/>
            <a:ext cx="3937000" cy="1170940"/>
          </a:xfrm>
          <a:custGeom>
            <a:avLst/>
            <a:gdLst/>
            <a:ahLst/>
            <a:cxnLst/>
            <a:rect l="l" t="t" r="r" b="b"/>
            <a:pathLst>
              <a:path w="3937000" h="1170939">
                <a:moveTo>
                  <a:pt x="3765296" y="0"/>
                </a:moveTo>
                <a:lnTo>
                  <a:pt x="171183" y="0"/>
                </a:lnTo>
                <a:lnTo>
                  <a:pt x="125677" y="6110"/>
                </a:lnTo>
                <a:lnTo>
                  <a:pt x="84785" y="23358"/>
                </a:lnTo>
                <a:lnTo>
                  <a:pt x="50139" y="50117"/>
                </a:lnTo>
                <a:lnTo>
                  <a:pt x="23372" y="84760"/>
                </a:lnTo>
                <a:lnTo>
                  <a:pt x="6115" y="125662"/>
                </a:lnTo>
                <a:lnTo>
                  <a:pt x="0" y="171196"/>
                </a:lnTo>
                <a:lnTo>
                  <a:pt x="0" y="999236"/>
                </a:lnTo>
                <a:lnTo>
                  <a:pt x="6115" y="1044769"/>
                </a:lnTo>
                <a:lnTo>
                  <a:pt x="23372" y="1085671"/>
                </a:lnTo>
                <a:lnTo>
                  <a:pt x="50139" y="1120314"/>
                </a:lnTo>
                <a:lnTo>
                  <a:pt x="84785" y="1147073"/>
                </a:lnTo>
                <a:lnTo>
                  <a:pt x="125677" y="1164321"/>
                </a:lnTo>
                <a:lnTo>
                  <a:pt x="171183" y="1170432"/>
                </a:lnTo>
                <a:lnTo>
                  <a:pt x="3765296" y="1170432"/>
                </a:lnTo>
                <a:lnTo>
                  <a:pt x="3810829" y="1164321"/>
                </a:lnTo>
                <a:lnTo>
                  <a:pt x="3851731" y="1147073"/>
                </a:lnTo>
                <a:lnTo>
                  <a:pt x="3886374" y="1120314"/>
                </a:lnTo>
                <a:lnTo>
                  <a:pt x="3913133" y="1085671"/>
                </a:lnTo>
                <a:lnTo>
                  <a:pt x="3930381" y="1044769"/>
                </a:lnTo>
                <a:lnTo>
                  <a:pt x="3936492" y="999236"/>
                </a:lnTo>
                <a:lnTo>
                  <a:pt x="3936492" y="171196"/>
                </a:lnTo>
                <a:lnTo>
                  <a:pt x="3930381" y="125662"/>
                </a:lnTo>
                <a:lnTo>
                  <a:pt x="3913133" y="84760"/>
                </a:lnTo>
                <a:lnTo>
                  <a:pt x="3886374" y="50117"/>
                </a:lnTo>
                <a:lnTo>
                  <a:pt x="3851731" y="23358"/>
                </a:lnTo>
                <a:lnTo>
                  <a:pt x="3810829" y="6110"/>
                </a:lnTo>
                <a:lnTo>
                  <a:pt x="376529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905126" y="1926717"/>
            <a:ext cx="10356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Microsoft Sans Serif"/>
                <a:cs typeface="Microsoft Sans Serif"/>
              </a:rPr>
              <a:t>Начальник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80871" y="2414092"/>
            <a:ext cx="20834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spc="-25" dirty="0">
                <a:latin typeface="Microsoft Sans Serif"/>
                <a:cs typeface="Microsoft Sans Serif"/>
              </a:rPr>
              <a:t>Гайдук Юлия Николаевна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6052" y="3214116"/>
            <a:ext cx="3975100" cy="2626360"/>
            <a:chOff x="416052" y="3214116"/>
            <a:chExt cx="3975100" cy="2626360"/>
          </a:xfrm>
          <a:solidFill>
            <a:schemeClr val="accent1">
              <a:lumMod val="20000"/>
              <a:lumOff val="80000"/>
            </a:schemeClr>
          </a:solidFill>
        </p:grpSpPr>
        <p:pic>
          <p:nvPicPr>
            <p:cNvPr id="16" name="object 1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248" y="3304032"/>
              <a:ext cx="3663696" cy="2325624"/>
            </a:xfrm>
            <a:prstGeom prst="rect">
              <a:avLst/>
            </a:prstGeom>
            <a:grpFill/>
          </p:spPr>
        </p:pic>
        <p:sp>
          <p:nvSpPr>
            <p:cNvPr id="17" name="object 17"/>
            <p:cNvSpPr/>
            <p:nvPr/>
          </p:nvSpPr>
          <p:spPr>
            <a:xfrm>
              <a:off x="416052" y="3214116"/>
              <a:ext cx="3975100" cy="2626360"/>
            </a:xfrm>
            <a:custGeom>
              <a:avLst/>
              <a:gdLst/>
              <a:ahLst/>
              <a:cxnLst/>
              <a:rect l="l" t="t" r="r" b="b"/>
              <a:pathLst>
                <a:path w="3975100" h="2626360">
                  <a:moveTo>
                    <a:pt x="3590544" y="0"/>
                  </a:moveTo>
                  <a:lnTo>
                    <a:pt x="384060" y="0"/>
                  </a:lnTo>
                  <a:lnTo>
                    <a:pt x="335884" y="2992"/>
                  </a:lnTo>
                  <a:lnTo>
                    <a:pt x="289493" y="11730"/>
                  </a:lnTo>
                  <a:lnTo>
                    <a:pt x="245248" y="25852"/>
                  </a:lnTo>
                  <a:lnTo>
                    <a:pt x="203509" y="44999"/>
                  </a:lnTo>
                  <a:lnTo>
                    <a:pt x="164636" y="68812"/>
                  </a:lnTo>
                  <a:lnTo>
                    <a:pt x="128988" y="96929"/>
                  </a:lnTo>
                  <a:lnTo>
                    <a:pt x="96926" y="128991"/>
                  </a:lnTo>
                  <a:lnTo>
                    <a:pt x="68809" y="164639"/>
                  </a:lnTo>
                  <a:lnTo>
                    <a:pt x="44997" y="203511"/>
                  </a:lnTo>
                  <a:lnTo>
                    <a:pt x="25851" y="245248"/>
                  </a:lnTo>
                  <a:lnTo>
                    <a:pt x="11729" y="289489"/>
                  </a:lnTo>
                  <a:lnTo>
                    <a:pt x="2992" y="335876"/>
                  </a:lnTo>
                  <a:lnTo>
                    <a:pt x="0" y="384048"/>
                  </a:lnTo>
                  <a:lnTo>
                    <a:pt x="0" y="2241804"/>
                  </a:lnTo>
                  <a:lnTo>
                    <a:pt x="2992" y="2289977"/>
                  </a:lnTo>
                  <a:lnTo>
                    <a:pt x="11729" y="2336366"/>
                  </a:lnTo>
                  <a:lnTo>
                    <a:pt x="25851" y="2380609"/>
                  </a:lnTo>
                  <a:lnTo>
                    <a:pt x="44997" y="2422346"/>
                  </a:lnTo>
                  <a:lnTo>
                    <a:pt x="68809" y="2461218"/>
                  </a:lnTo>
                  <a:lnTo>
                    <a:pt x="96926" y="2496865"/>
                  </a:lnTo>
                  <a:lnTo>
                    <a:pt x="128988" y="2528926"/>
                  </a:lnTo>
                  <a:lnTo>
                    <a:pt x="164636" y="2557043"/>
                  </a:lnTo>
                  <a:lnTo>
                    <a:pt x="203509" y="2580854"/>
                  </a:lnTo>
                  <a:lnTo>
                    <a:pt x="245248" y="2600001"/>
                  </a:lnTo>
                  <a:lnTo>
                    <a:pt x="289493" y="2614122"/>
                  </a:lnTo>
                  <a:lnTo>
                    <a:pt x="335884" y="2622859"/>
                  </a:lnTo>
                  <a:lnTo>
                    <a:pt x="384060" y="2625852"/>
                  </a:lnTo>
                  <a:lnTo>
                    <a:pt x="3590544" y="2625852"/>
                  </a:lnTo>
                  <a:lnTo>
                    <a:pt x="3638715" y="2622859"/>
                  </a:lnTo>
                  <a:lnTo>
                    <a:pt x="3685102" y="2614122"/>
                  </a:lnTo>
                  <a:lnTo>
                    <a:pt x="3729343" y="2600001"/>
                  </a:lnTo>
                  <a:lnTo>
                    <a:pt x="3771080" y="2580854"/>
                  </a:lnTo>
                  <a:lnTo>
                    <a:pt x="3809952" y="2557043"/>
                  </a:lnTo>
                  <a:lnTo>
                    <a:pt x="3845600" y="2528926"/>
                  </a:lnTo>
                  <a:lnTo>
                    <a:pt x="3877662" y="2496865"/>
                  </a:lnTo>
                  <a:lnTo>
                    <a:pt x="3905779" y="2461218"/>
                  </a:lnTo>
                  <a:lnTo>
                    <a:pt x="3929592" y="2422346"/>
                  </a:lnTo>
                  <a:lnTo>
                    <a:pt x="3948739" y="2380609"/>
                  </a:lnTo>
                  <a:lnTo>
                    <a:pt x="3962861" y="2336366"/>
                  </a:lnTo>
                  <a:lnTo>
                    <a:pt x="3971599" y="2289977"/>
                  </a:lnTo>
                  <a:lnTo>
                    <a:pt x="3974592" y="2241804"/>
                  </a:lnTo>
                  <a:lnTo>
                    <a:pt x="3974592" y="384048"/>
                  </a:lnTo>
                  <a:lnTo>
                    <a:pt x="3971599" y="335876"/>
                  </a:lnTo>
                  <a:lnTo>
                    <a:pt x="3962861" y="289489"/>
                  </a:lnTo>
                  <a:lnTo>
                    <a:pt x="3948739" y="245248"/>
                  </a:lnTo>
                  <a:lnTo>
                    <a:pt x="3929592" y="203511"/>
                  </a:lnTo>
                  <a:lnTo>
                    <a:pt x="3905779" y="164639"/>
                  </a:lnTo>
                  <a:lnTo>
                    <a:pt x="3877662" y="128991"/>
                  </a:lnTo>
                  <a:lnTo>
                    <a:pt x="3845600" y="96929"/>
                  </a:lnTo>
                  <a:lnTo>
                    <a:pt x="3809952" y="68812"/>
                  </a:lnTo>
                  <a:lnTo>
                    <a:pt x="3771080" y="44999"/>
                  </a:lnTo>
                  <a:lnTo>
                    <a:pt x="3729343" y="25852"/>
                  </a:lnTo>
                  <a:lnTo>
                    <a:pt x="3685102" y="11730"/>
                  </a:lnTo>
                  <a:lnTo>
                    <a:pt x="3638715" y="2992"/>
                  </a:lnTo>
                  <a:lnTo>
                    <a:pt x="35905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43888" y="3360166"/>
            <a:ext cx="1520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Microsoft Sans Serif"/>
                <a:cs typeface="Microsoft Sans Serif"/>
              </a:rPr>
              <a:t>График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работы: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9383" y="4069524"/>
            <a:ext cx="12757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9-00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до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18-00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87714" y="4899659"/>
            <a:ext cx="13239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13-00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до14-00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7262" y="3983177"/>
            <a:ext cx="1968197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-20" dirty="0">
                <a:latin typeface="Microsoft Sans Serif"/>
                <a:cs typeface="Microsoft Sans Serif"/>
              </a:rPr>
              <a:t>п</a:t>
            </a:r>
            <a:r>
              <a:rPr sz="1400" spc="-20" dirty="0">
                <a:latin typeface="Microsoft Sans Serif"/>
                <a:cs typeface="Microsoft Sans Serif"/>
              </a:rPr>
              <a:t>онедельник</a:t>
            </a:r>
            <a:r>
              <a:rPr lang="ru-RU" sz="1400" spc="-20" dirty="0">
                <a:latin typeface="Microsoft Sans Serif"/>
                <a:cs typeface="Microsoft Sans Serif"/>
              </a:rPr>
              <a:t> - пятница</a:t>
            </a:r>
            <a:r>
              <a:rPr sz="1400" spc="-20" dirty="0">
                <a:latin typeface="Microsoft Sans Serif"/>
                <a:cs typeface="Microsoft Sans Serif"/>
              </a:rPr>
              <a:t>: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Microsoft Sans Serif"/>
                <a:cs typeface="Microsoft Sans Serif"/>
              </a:rPr>
              <a:t>час.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Microsoft Sans Serif"/>
                <a:cs typeface="Microsoft Sans Serif"/>
              </a:rPr>
              <a:t>перерыв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обед: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Microsoft Sans Serif"/>
                <a:cs typeface="Microsoft Sans Serif"/>
              </a:rPr>
              <a:t>час.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54736" y="3281171"/>
            <a:ext cx="620395" cy="626479"/>
            <a:chOff x="554736" y="3310115"/>
            <a:chExt cx="620395" cy="597535"/>
          </a:xfrm>
        </p:grpSpPr>
        <p:pic>
          <p:nvPicPr>
            <p:cNvPr id="24" name="object 2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736" y="3310115"/>
              <a:ext cx="620242" cy="5974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976" y="3363468"/>
              <a:ext cx="518160" cy="495299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537972" y="1912620"/>
            <a:ext cx="637540" cy="553720"/>
            <a:chOff x="537972" y="1912620"/>
            <a:chExt cx="637540" cy="553720"/>
          </a:xfrm>
        </p:grpSpPr>
        <p:pic>
          <p:nvPicPr>
            <p:cNvPr id="27" name="object 2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972" y="1912620"/>
              <a:ext cx="637019" cy="5532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212" y="1965960"/>
              <a:ext cx="534924" cy="451103"/>
            </a:xfrm>
            <a:prstGeom prst="rect">
              <a:avLst/>
            </a:prstGeom>
          </p:spPr>
        </p:pic>
      </p:grpSp>
      <p:sp>
        <p:nvSpPr>
          <p:cNvPr id="32" name="object 32"/>
          <p:cNvSpPr/>
          <p:nvPr/>
        </p:nvSpPr>
        <p:spPr>
          <a:xfrm>
            <a:off x="5492495" y="4888991"/>
            <a:ext cx="4174490" cy="870585"/>
          </a:xfrm>
          <a:custGeom>
            <a:avLst/>
            <a:gdLst/>
            <a:ahLst/>
            <a:cxnLst/>
            <a:rect l="l" t="t" r="r" b="b"/>
            <a:pathLst>
              <a:path w="4174490" h="870585">
                <a:moveTo>
                  <a:pt x="4046981" y="0"/>
                </a:moveTo>
                <a:lnTo>
                  <a:pt x="127253" y="0"/>
                </a:lnTo>
                <a:lnTo>
                  <a:pt x="77741" y="10007"/>
                </a:lnTo>
                <a:lnTo>
                  <a:pt x="37290" y="37290"/>
                </a:lnTo>
                <a:lnTo>
                  <a:pt x="10007" y="77741"/>
                </a:lnTo>
                <a:lnTo>
                  <a:pt x="0" y="127253"/>
                </a:lnTo>
                <a:lnTo>
                  <a:pt x="0" y="742924"/>
                </a:lnTo>
                <a:lnTo>
                  <a:pt x="10007" y="792467"/>
                </a:lnTo>
                <a:lnTo>
                  <a:pt x="37290" y="832924"/>
                </a:lnTo>
                <a:lnTo>
                  <a:pt x="77741" y="860201"/>
                </a:lnTo>
                <a:lnTo>
                  <a:pt x="127253" y="870203"/>
                </a:lnTo>
                <a:lnTo>
                  <a:pt x="4046981" y="870203"/>
                </a:lnTo>
                <a:lnTo>
                  <a:pt x="4096494" y="860201"/>
                </a:lnTo>
                <a:lnTo>
                  <a:pt x="4136945" y="832924"/>
                </a:lnTo>
                <a:lnTo>
                  <a:pt x="4164228" y="792467"/>
                </a:lnTo>
                <a:lnTo>
                  <a:pt x="4174235" y="742924"/>
                </a:lnTo>
                <a:lnTo>
                  <a:pt x="4174235" y="127253"/>
                </a:lnTo>
                <a:lnTo>
                  <a:pt x="4164228" y="77741"/>
                </a:lnTo>
                <a:lnTo>
                  <a:pt x="4136945" y="37290"/>
                </a:lnTo>
                <a:lnTo>
                  <a:pt x="4096494" y="10007"/>
                </a:lnTo>
                <a:lnTo>
                  <a:pt x="4046981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7451597" y="4957064"/>
            <a:ext cx="657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E</a:t>
            </a:r>
            <a:r>
              <a:rPr sz="1600" spc="-10" dirty="0">
                <a:latin typeface="Microsoft Sans Serif"/>
                <a:cs typeface="Microsoft Sans Serif"/>
              </a:rPr>
              <a:t>-ma</a:t>
            </a:r>
            <a:r>
              <a:rPr sz="1600" dirty="0">
                <a:latin typeface="Microsoft Sans Serif"/>
                <a:cs typeface="Microsoft Sans Serif"/>
              </a:rPr>
              <a:t>i</a:t>
            </a:r>
            <a:r>
              <a:rPr sz="1600" spc="-10" dirty="0">
                <a:latin typeface="Microsoft Sans Serif"/>
                <a:cs typeface="Microsoft Sans Serif"/>
              </a:rPr>
              <a:t>l</a:t>
            </a:r>
            <a:r>
              <a:rPr sz="1600" spc="-5" dirty="0">
                <a:latin typeface="Microsoft Sans Serif"/>
                <a:cs typeface="Microsoft Sans Serif"/>
              </a:rPr>
              <a:t>: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58193" y="5377417"/>
            <a:ext cx="18439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</a:rPr>
              <a:t>fin36@govirk.ru</a:t>
            </a:r>
            <a:endParaRPr lang="en-US" sz="1400" dirty="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515355" y="3281171"/>
            <a:ext cx="4151629" cy="870585"/>
          </a:xfrm>
          <a:custGeom>
            <a:avLst/>
            <a:gdLst/>
            <a:ahLst/>
            <a:cxnLst/>
            <a:rect l="l" t="t" r="r" b="b"/>
            <a:pathLst>
              <a:path w="4151629" h="870585">
                <a:moveTo>
                  <a:pt x="4024122" y="0"/>
                </a:moveTo>
                <a:lnTo>
                  <a:pt x="127254" y="0"/>
                </a:lnTo>
                <a:lnTo>
                  <a:pt x="77741" y="10007"/>
                </a:lnTo>
                <a:lnTo>
                  <a:pt x="37290" y="37290"/>
                </a:lnTo>
                <a:lnTo>
                  <a:pt x="10007" y="77741"/>
                </a:lnTo>
                <a:lnTo>
                  <a:pt x="0" y="127253"/>
                </a:lnTo>
                <a:lnTo>
                  <a:pt x="0" y="742950"/>
                </a:lnTo>
                <a:lnTo>
                  <a:pt x="10007" y="792462"/>
                </a:lnTo>
                <a:lnTo>
                  <a:pt x="37290" y="832913"/>
                </a:lnTo>
                <a:lnTo>
                  <a:pt x="77741" y="860196"/>
                </a:lnTo>
                <a:lnTo>
                  <a:pt x="127254" y="870203"/>
                </a:lnTo>
                <a:lnTo>
                  <a:pt x="4024122" y="870203"/>
                </a:lnTo>
                <a:lnTo>
                  <a:pt x="4073634" y="860196"/>
                </a:lnTo>
                <a:lnTo>
                  <a:pt x="4114085" y="832913"/>
                </a:lnTo>
                <a:lnTo>
                  <a:pt x="4141368" y="792462"/>
                </a:lnTo>
                <a:lnTo>
                  <a:pt x="4151376" y="742950"/>
                </a:lnTo>
                <a:lnTo>
                  <a:pt x="4151376" y="127253"/>
                </a:lnTo>
                <a:lnTo>
                  <a:pt x="4141368" y="77741"/>
                </a:lnTo>
                <a:lnTo>
                  <a:pt x="4114085" y="37290"/>
                </a:lnTo>
                <a:lnTo>
                  <a:pt x="4073634" y="10007"/>
                </a:lnTo>
                <a:lnTo>
                  <a:pt x="402412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7188897" y="3359483"/>
            <a:ext cx="1449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Microsoft Sans Serif"/>
                <a:cs typeface="Microsoft Sans Serif"/>
              </a:rPr>
              <a:t>Телефон: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44030" y="3835653"/>
            <a:ext cx="14954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icrosoft Sans Serif"/>
                <a:cs typeface="Microsoft Sans Serif"/>
              </a:rPr>
              <a:t>(8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lang="en-US" sz="1400" dirty="0">
                <a:latin typeface="Microsoft Sans Serif"/>
                <a:cs typeface="Microsoft Sans Serif"/>
              </a:rPr>
              <a:t>395 46</a:t>
            </a:r>
            <a:r>
              <a:rPr sz="1400" dirty="0">
                <a:latin typeface="Microsoft Sans Serif"/>
                <a:cs typeface="Microsoft Sans Serif"/>
              </a:rPr>
              <a:t>)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lang="en-US" sz="1400" spc="-5" dirty="0">
                <a:latin typeface="Microsoft Sans Serif"/>
                <a:cs typeface="Microsoft Sans Serif"/>
              </a:rPr>
              <a:t>5</a:t>
            </a:r>
            <a:r>
              <a:rPr sz="1400" spc="-5" dirty="0">
                <a:latin typeface="Microsoft Sans Serif"/>
                <a:cs typeface="Microsoft Sans Serif"/>
              </a:rPr>
              <a:t>-</a:t>
            </a:r>
            <a:r>
              <a:rPr lang="en-US" sz="1400" spc="-5" dirty="0">
                <a:latin typeface="Microsoft Sans Serif"/>
                <a:cs typeface="Microsoft Sans Serif"/>
              </a:rPr>
              <a:t>06</a:t>
            </a:r>
            <a:r>
              <a:rPr sz="1400" spc="-5" dirty="0">
                <a:latin typeface="Microsoft Sans Serif"/>
                <a:cs typeface="Microsoft Sans Serif"/>
              </a:rPr>
              <a:t>-</a:t>
            </a:r>
            <a:r>
              <a:rPr lang="en-US" sz="1400" spc="-5" dirty="0">
                <a:latin typeface="Microsoft Sans Serif"/>
                <a:cs typeface="Microsoft Sans Serif"/>
              </a:rPr>
              <a:t>36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492495" y="1863851"/>
            <a:ext cx="4174490" cy="1104900"/>
          </a:xfrm>
          <a:custGeom>
            <a:avLst/>
            <a:gdLst/>
            <a:ahLst/>
            <a:cxnLst/>
            <a:rect l="l" t="t" r="r" b="b"/>
            <a:pathLst>
              <a:path w="4174490" h="1104900">
                <a:moveTo>
                  <a:pt x="4012692" y="0"/>
                </a:moveTo>
                <a:lnTo>
                  <a:pt x="161543" y="0"/>
                </a:lnTo>
                <a:lnTo>
                  <a:pt x="118621" y="5774"/>
                </a:lnTo>
                <a:lnTo>
                  <a:pt x="80038" y="22069"/>
                </a:lnTo>
                <a:lnTo>
                  <a:pt x="47339" y="47339"/>
                </a:lnTo>
                <a:lnTo>
                  <a:pt x="22069" y="80038"/>
                </a:lnTo>
                <a:lnTo>
                  <a:pt x="5774" y="118621"/>
                </a:lnTo>
                <a:lnTo>
                  <a:pt x="0" y="161544"/>
                </a:lnTo>
                <a:lnTo>
                  <a:pt x="0" y="943356"/>
                </a:lnTo>
                <a:lnTo>
                  <a:pt x="5774" y="986278"/>
                </a:lnTo>
                <a:lnTo>
                  <a:pt x="22069" y="1024861"/>
                </a:lnTo>
                <a:lnTo>
                  <a:pt x="47339" y="1057560"/>
                </a:lnTo>
                <a:lnTo>
                  <a:pt x="80038" y="1082830"/>
                </a:lnTo>
                <a:lnTo>
                  <a:pt x="118621" y="1099125"/>
                </a:lnTo>
                <a:lnTo>
                  <a:pt x="161543" y="1104900"/>
                </a:lnTo>
                <a:lnTo>
                  <a:pt x="4012692" y="1104900"/>
                </a:lnTo>
                <a:lnTo>
                  <a:pt x="4055614" y="1099125"/>
                </a:lnTo>
                <a:lnTo>
                  <a:pt x="4094197" y="1082830"/>
                </a:lnTo>
                <a:lnTo>
                  <a:pt x="4126896" y="1057560"/>
                </a:lnTo>
                <a:lnTo>
                  <a:pt x="4152166" y="1024861"/>
                </a:lnTo>
                <a:lnTo>
                  <a:pt x="4168461" y="986278"/>
                </a:lnTo>
                <a:lnTo>
                  <a:pt x="4174235" y="943356"/>
                </a:lnTo>
                <a:lnTo>
                  <a:pt x="4174235" y="161544"/>
                </a:lnTo>
                <a:lnTo>
                  <a:pt x="4168461" y="118621"/>
                </a:lnTo>
                <a:lnTo>
                  <a:pt x="4152166" y="80038"/>
                </a:lnTo>
                <a:lnTo>
                  <a:pt x="4126896" y="47339"/>
                </a:lnTo>
                <a:lnTo>
                  <a:pt x="4094197" y="22069"/>
                </a:lnTo>
                <a:lnTo>
                  <a:pt x="4055614" y="5774"/>
                </a:lnTo>
                <a:lnTo>
                  <a:pt x="401269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 txBox="1"/>
          <p:nvPr/>
        </p:nvSpPr>
        <p:spPr>
          <a:xfrm>
            <a:off x="7248270" y="1942287"/>
            <a:ext cx="665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Адрес: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07022" y="2429001"/>
            <a:ext cx="234505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Sans Serif"/>
                <a:cs typeface="Microsoft Sans Serif"/>
              </a:rPr>
              <a:t>6</a:t>
            </a:r>
            <a:r>
              <a:rPr lang="ru-RU" sz="1400" spc="-5" dirty="0">
                <a:latin typeface="Microsoft Sans Serif"/>
                <a:cs typeface="Microsoft Sans Serif"/>
              </a:rPr>
              <a:t>65413</a:t>
            </a:r>
            <a:r>
              <a:rPr sz="1400" spc="-5" dirty="0">
                <a:latin typeface="Microsoft Sans Serif"/>
                <a:cs typeface="Microsoft Sans Serif"/>
              </a:rPr>
              <a:t>,</a:t>
            </a:r>
            <a:r>
              <a:rPr sz="1400" spc="335" dirty="0">
                <a:latin typeface="Microsoft Sans Serif"/>
                <a:cs typeface="Microsoft Sans Serif"/>
              </a:rPr>
              <a:t> </a:t>
            </a:r>
            <a:r>
              <a:rPr lang="ru-RU" sz="1400" spc="-15" dirty="0">
                <a:latin typeface="Microsoft Sans Serif"/>
                <a:cs typeface="Microsoft Sans Serif"/>
              </a:rPr>
              <a:t>г. Черемхово</a:t>
            </a:r>
            <a:r>
              <a:rPr sz="1400" spc="-20" dirty="0">
                <a:latin typeface="Microsoft Sans Serif"/>
                <a:cs typeface="Microsoft Sans Serif"/>
              </a:rPr>
              <a:t>,</a:t>
            </a:r>
            <a:endParaRPr sz="14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400" spc="-15" dirty="0">
                <a:latin typeface="Microsoft Sans Serif"/>
                <a:cs typeface="Microsoft Sans Serif"/>
              </a:rPr>
              <a:t>ул.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lang="ru-RU" sz="1400" spc="-15" dirty="0">
                <a:latin typeface="Microsoft Sans Serif"/>
                <a:cs typeface="Microsoft Sans Serif"/>
              </a:rPr>
              <a:t>Куйбышева</a:t>
            </a:r>
            <a:r>
              <a:rPr sz="1400" spc="-15" dirty="0">
                <a:latin typeface="Microsoft Sans Serif"/>
                <a:cs typeface="Microsoft Sans Serif"/>
              </a:rPr>
              <a:t>,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д.</a:t>
            </a:r>
            <a:r>
              <a:rPr lang="ru-RU" sz="1400" spc="-5" dirty="0">
                <a:latin typeface="Microsoft Sans Serif"/>
                <a:cs typeface="Microsoft Sans Serif"/>
              </a:rPr>
              <a:t>20</a:t>
            </a:r>
            <a:r>
              <a:rPr sz="1400" spc="-5" dirty="0">
                <a:latin typeface="Microsoft Sans Serif"/>
                <a:cs typeface="Microsoft Sans Serif"/>
              </a:rPr>
              <a:t>,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каб.</a:t>
            </a:r>
            <a:r>
              <a:rPr lang="ru-RU" sz="1400" spc="-10" dirty="0">
                <a:latin typeface="Microsoft Sans Serif"/>
                <a:cs typeface="Microsoft Sans Serif"/>
              </a:rPr>
              <a:t>43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621209" y="4910943"/>
            <a:ext cx="612775" cy="594995"/>
            <a:chOff x="5657088" y="4791418"/>
            <a:chExt cx="612775" cy="594995"/>
          </a:xfrm>
        </p:grpSpPr>
        <p:pic>
          <p:nvPicPr>
            <p:cNvPr id="48" name="object 4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7088" y="4791418"/>
              <a:ext cx="612686" cy="59439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2328" y="4844796"/>
              <a:ext cx="510539" cy="492252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5657088" y="3336035"/>
            <a:ext cx="612775" cy="571500"/>
            <a:chOff x="5657088" y="3336035"/>
            <a:chExt cx="612775" cy="571500"/>
          </a:xfrm>
        </p:grpSpPr>
        <p:pic>
          <p:nvPicPr>
            <p:cNvPr id="51" name="object 5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7088" y="3336035"/>
              <a:ext cx="612686" cy="5715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2328" y="3389375"/>
              <a:ext cx="510539" cy="469392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5559552" y="1892795"/>
            <a:ext cx="638810" cy="551815"/>
            <a:chOff x="5559552" y="1892795"/>
            <a:chExt cx="638810" cy="551815"/>
          </a:xfrm>
        </p:grpSpPr>
        <p:pic>
          <p:nvPicPr>
            <p:cNvPr id="54" name="object 54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9552" y="1892795"/>
              <a:ext cx="638530" cy="55170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4792" y="1946148"/>
              <a:ext cx="536448" cy="449579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9153779" y="6367484"/>
            <a:ext cx="439420" cy="22732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229"/>
              </a:spcBef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t>65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09950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69259" y="3646889"/>
            <a:ext cx="4082836" cy="2609172"/>
            <a:chOff x="5669259" y="3646889"/>
            <a:chExt cx="4082836" cy="2609172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259" y="3646889"/>
              <a:ext cx="4082836" cy="26091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56148" y="4250435"/>
              <a:ext cx="3914140" cy="1938655"/>
            </a:xfrm>
            <a:custGeom>
              <a:avLst/>
              <a:gdLst/>
              <a:ahLst/>
              <a:cxnLst/>
              <a:rect l="l" t="t" r="r" b="b"/>
              <a:pathLst>
                <a:path w="3914140" h="1938654">
                  <a:moveTo>
                    <a:pt x="0" y="1938527"/>
                  </a:moveTo>
                  <a:lnTo>
                    <a:pt x="3913632" y="1938527"/>
                  </a:lnTo>
                  <a:lnTo>
                    <a:pt x="3913632" y="0"/>
                  </a:lnTo>
                  <a:lnTo>
                    <a:pt x="0" y="0"/>
                  </a:lnTo>
                  <a:lnTo>
                    <a:pt x="0" y="19385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756148" y="5085587"/>
              <a:ext cx="2177796" cy="998219"/>
            </a:xfrm>
            <a:custGeom>
              <a:avLst/>
              <a:gdLst>
                <a:gd name="connsiteX0" fmla="*/ 1943100 w 2304288"/>
                <a:gd name="connsiteY0" fmla="*/ 399288 h 998220"/>
                <a:gd name="connsiteX1" fmla="*/ 0 w 2304288"/>
                <a:gd name="connsiteY1" fmla="*/ 399288 h 998220"/>
                <a:gd name="connsiteX2" fmla="*/ 0 w 2304288"/>
                <a:gd name="connsiteY2" fmla="*/ 598932 h 998220"/>
                <a:gd name="connsiteX3" fmla="*/ 1943100 w 2304288"/>
                <a:gd name="connsiteY3" fmla="*/ 598932 h 998220"/>
                <a:gd name="connsiteX4" fmla="*/ 1943100 w 2304288"/>
                <a:gd name="connsiteY4" fmla="*/ 399288 h 998220"/>
                <a:gd name="connsiteX0" fmla="*/ 2177796 w 2304288"/>
                <a:gd name="connsiteY0" fmla="*/ 0 h 998220"/>
                <a:gd name="connsiteX1" fmla="*/ 0 w 2304288"/>
                <a:gd name="connsiteY1" fmla="*/ 0 h 998220"/>
                <a:gd name="connsiteX2" fmla="*/ 0 w 2304288"/>
                <a:gd name="connsiteY2" fmla="*/ 199644 h 998220"/>
                <a:gd name="connsiteX3" fmla="*/ 2177796 w 2304288"/>
                <a:gd name="connsiteY3" fmla="*/ 199644 h 998220"/>
                <a:gd name="connsiteX4" fmla="*/ 2177796 w 2304288"/>
                <a:gd name="connsiteY4" fmla="*/ 0 h 998220"/>
                <a:gd name="connsiteX0" fmla="*/ 2304288 w 2304288"/>
                <a:gd name="connsiteY0" fmla="*/ 798576 h 998220"/>
                <a:gd name="connsiteX1" fmla="*/ 0 w 2304288"/>
                <a:gd name="connsiteY1" fmla="*/ 798576 h 998220"/>
                <a:gd name="connsiteX2" fmla="*/ 0 w 2304288"/>
                <a:gd name="connsiteY2" fmla="*/ 998220 h 998220"/>
                <a:gd name="connsiteX3" fmla="*/ 1500527 w 2304288"/>
                <a:gd name="connsiteY3" fmla="*/ 998220 h 998220"/>
                <a:gd name="connsiteX4" fmla="*/ 2304288 w 2304288"/>
                <a:gd name="connsiteY4" fmla="*/ 798576 h 998220"/>
                <a:gd name="connsiteX0" fmla="*/ 1943100 w 2177796"/>
                <a:gd name="connsiteY0" fmla="*/ 399288 h 998220"/>
                <a:gd name="connsiteX1" fmla="*/ 0 w 2177796"/>
                <a:gd name="connsiteY1" fmla="*/ 399288 h 998220"/>
                <a:gd name="connsiteX2" fmla="*/ 0 w 2177796"/>
                <a:gd name="connsiteY2" fmla="*/ 598932 h 998220"/>
                <a:gd name="connsiteX3" fmla="*/ 1943100 w 2177796"/>
                <a:gd name="connsiteY3" fmla="*/ 598932 h 998220"/>
                <a:gd name="connsiteX4" fmla="*/ 1943100 w 2177796"/>
                <a:gd name="connsiteY4" fmla="*/ 399288 h 998220"/>
                <a:gd name="connsiteX0" fmla="*/ 2177796 w 2177796"/>
                <a:gd name="connsiteY0" fmla="*/ 0 h 998220"/>
                <a:gd name="connsiteX1" fmla="*/ 0 w 2177796"/>
                <a:gd name="connsiteY1" fmla="*/ 0 h 998220"/>
                <a:gd name="connsiteX2" fmla="*/ 0 w 2177796"/>
                <a:gd name="connsiteY2" fmla="*/ 199644 h 998220"/>
                <a:gd name="connsiteX3" fmla="*/ 2177796 w 2177796"/>
                <a:gd name="connsiteY3" fmla="*/ 199644 h 998220"/>
                <a:gd name="connsiteX4" fmla="*/ 2177796 w 2177796"/>
                <a:gd name="connsiteY4" fmla="*/ 0 h 998220"/>
                <a:gd name="connsiteX0" fmla="*/ 1500527 w 2177796"/>
                <a:gd name="connsiteY0" fmla="*/ 808339 h 998220"/>
                <a:gd name="connsiteX1" fmla="*/ 0 w 2177796"/>
                <a:gd name="connsiteY1" fmla="*/ 798576 h 998220"/>
                <a:gd name="connsiteX2" fmla="*/ 0 w 2177796"/>
                <a:gd name="connsiteY2" fmla="*/ 998220 h 998220"/>
                <a:gd name="connsiteX3" fmla="*/ 1500527 w 2177796"/>
                <a:gd name="connsiteY3" fmla="*/ 998220 h 998220"/>
                <a:gd name="connsiteX4" fmla="*/ 1500527 w 2177796"/>
                <a:gd name="connsiteY4" fmla="*/ 808339 h 99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7796" h="998220">
                  <a:moveTo>
                    <a:pt x="1943100" y="399288"/>
                  </a:moveTo>
                  <a:lnTo>
                    <a:pt x="0" y="399288"/>
                  </a:lnTo>
                  <a:lnTo>
                    <a:pt x="0" y="598932"/>
                  </a:lnTo>
                  <a:lnTo>
                    <a:pt x="1943100" y="598932"/>
                  </a:lnTo>
                  <a:lnTo>
                    <a:pt x="1943100" y="399288"/>
                  </a:lnTo>
                  <a:close/>
                </a:path>
                <a:path w="2177796" h="998220">
                  <a:moveTo>
                    <a:pt x="2177796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177796" y="199644"/>
                  </a:lnTo>
                  <a:lnTo>
                    <a:pt x="2177796" y="0"/>
                  </a:lnTo>
                  <a:close/>
                </a:path>
                <a:path w="2177796" h="998220">
                  <a:moveTo>
                    <a:pt x="1500527" y="808339"/>
                  </a:moveTo>
                  <a:lnTo>
                    <a:pt x="0" y="798576"/>
                  </a:lnTo>
                  <a:lnTo>
                    <a:pt x="0" y="998220"/>
                  </a:lnTo>
                  <a:lnTo>
                    <a:pt x="1500527" y="998220"/>
                  </a:lnTo>
                  <a:lnTo>
                    <a:pt x="1500527" y="808339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756148" y="4686300"/>
              <a:ext cx="2632328" cy="197490"/>
            </a:xfrm>
            <a:custGeom>
              <a:avLst/>
              <a:gdLst/>
              <a:ahLst/>
              <a:cxnLst/>
              <a:rect l="l" t="t" r="r" b="b"/>
              <a:pathLst>
                <a:path w="238125" h="200025">
                  <a:moveTo>
                    <a:pt x="237744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37744" y="199644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7862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283647" y="5878970"/>
            <a:ext cx="26301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2,4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1257" y="5480557"/>
            <a:ext cx="3352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2,9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27351" y="5051729"/>
            <a:ext cx="2943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3,0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97937" y="4689961"/>
            <a:ext cx="2381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3,4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56147" y="3718559"/>
            <a:ext cx="3914140" cy="532130"/>
          </a:xfrm>
          <a:custGeom>
            <a:avLst/>
            <a:gdLst/>
            <a:ahLst/>
            <a:cxnLst/>
            <a:rect l="l" t="t" r="r" b="b"/>
            <a:pathLst>
              <a:path w="3914140" h="532129">
                <a:moveTo>
                  <a:pt x="3913632" y="0"/>
                </a:moveTo>
                <a:lnTo>
                  <a:pt x="0" y="0"/>
                </a:lnTo>
                <a:lnTo>
                  <a:pt x="0" y="531876"/>
                </a:lnTo>
                <a:lnTo>
                  <a:pt x="3913632" y="531876"/>
                </a:lnTo>
                <a:lnTo>
                  <a:pt x="3913632" y="0"/>
                </a:lnTo>
                <a:close/>
              </a:path>
            </a:pathLst>
          </a:custGeom>
          <a:solidFill>
            <a:srgbClr val="EEF0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5756146" y="3718559"/>
            <a:ext cx="4142311" cy="47192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92710" marR="1144270">
              <a:lnSpc>
                <a:spcPct val="100000"/>
              </a:lnSpc>
              <a:spcBef>
                <a:spcPts val="320"/>
              </a:spcBef>
            </a:pPr>
            <a:r>
              <a:rPr lang="ru-RU" sz="1400" spc="-5" dirty="0">
                <a:latin typeface="Microsoft Sans Serif"/>
                <a:cs typeface="Microsoft Sans Serif"/>
              </a:rPr>
              <a:t>Объем отгруженных товаров в сельском хозяйстве </a:t>
            </a:r>
            <a:r>
              <a:rPr sz="1400" spc="-10" dirty="0">
                <a:latin typeface="Microsoft Sans Serif"/>
                <a:cs typeface="Microsoft Sans Serif"/>
              </a:rPr>
              <a:t>(млрд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рублей)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5660" y="1024127"/>
            <a:ext cx="4030993" cy="2475020"/>
            <a:chOff x="295649" y="1019533"/>
            <a:chExt cx="4030993" cy="2475020"/>
          </a:xfrm>
        </p:grpSpPr>
        <p:pic>
          <p:nvPicPr>
            <p:cNvPr id="15" name="object 1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649" y="1019533"/>
              <a:ext cx="4030993" cy="24750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81000" y="1089659"/>
              <a:ext cx="3865245" cy="2339340"/>
            </a:xfrm>
            <a:custGeom>
              <a:avLst/>
              <a:gdLst/>
              <a:ahLst/>
              <a:cxnLst/>
              <a:rect l="l" t="t" r="r" b="b"/>
              <a:pathLst>
                <a:path w="3865245" h="2339340">
                  <a:moveTo>
                    <a:pt x="3864864" y="0"/>
                  </a:moveTo>
                  <a:lnTo>
                    <a:pt x="0" y="0"/>
                  </a:lnTo>
                  <a:lnTo>
                    <a:pt x="0" y="2339340"/>
                  </a:lnTo>
                  <a:lnTo>
                    <a:pt x="3864864" y="2339340"/>
                  </a:lnTo>
                  <a:lnTo>
                    <a:pt x="38648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837390" y="2307444"/>
              <a:ext cx="2408476" cy="1014874"/>
            </a:xfrm>
            <a:custGeom>
              <a:avLst/>
              <a:gdLst>
                <a:gd name="connsiteX0" fmla="*/ 3195828 w 3195828"/>
                <a:gd name="connsiteY0" fmla="*/ 803148 h 1004303"/>
                <a:gd name="connsiteX1" fmla="*/ 1315212 w 3195828"/>
                <a:gd name="connsiteY1" fmla="*/ 803148 h 1004303"/>
                <a:gd name="connsiteX2" fmla="*/ 1315212 w 3195828"/>
                <a:gd name="connsiteY2" fmla="*/ 1004303 h 1004303"/>
                <a:gd name="connsiteX3" fmla="*/ 3195828 w 3195828"/>
                <a:gd name="connsiteY3" fmla="*/ 1004303 h 1004303"/>
                <a:gd name="connsiteX4" fmla="*/ 3195828 w 3195828"/>
                <a:gd name="connsiteY4" fmla="*/ 803148 h 1004303"/>
                <a:gd name="connsiteX0" fmla="*/ 3195828 w 3195828"/>
                <a:gd name="connsiteY0" fmla="*/ 402323 h 1004303"/>
                <a:gd name="connsiteX1" fmla="*/ 893064 w 3195828"/>
                <a:gd name="connsiteY1" fmla="*/ 402323 h 1004303"/>
                <a:gd name="connsiteX2" fmla="*/ 893064 w 3195828"/>
                <a:gd name="connsiteY2" fmla="*/ 601967 h 1004303"/>
                <a:gd name="connsiteX3" fmla="*/ 3195828 w 3195828"/>
                <a:gd name="connsiteY3" fmla="*/ 601967 h 1004303"/>
                <a:gd name="connsiteX4" fmla="*/ 3195828 w 3195828"/>
                <a:gd name="connsiteY4" fmla="*/ 402323 h 1004303"/>
                <a:gd name="connsiteX0" fmla="*/ 3195828 w 3195828"/>
                <a:gd name="connsiteY0" fmla="*/ 0 h 1004303"/>
                <a:gd name="connsiteX1" fmla="*/ 0 w 3195828"/>
                <a:gd name="connsiteY1" fmla="*/ 0 h 1004303"/>
                <a:gd name="connsiteX2" fmla="*/ 1664947 w 3195828"/>
                <a:gd name="connsiteY2" fmla="*/ 211726 h 1004303"/>
                <a:gd name="connsiteX3" fmla="*/ 3195828 w 3195828"/>
                <a:gd name="connsiteY3" fmla="*/ 201155 h 1004303"/>
                <a:gd name="connsiteX4" fmla="*/ 3195828 w 3195828"/>
                <a:gd name="connsiteY4" fmla="*/ 0 h 1004303"/>
                <a:gd name="connsiteX0" fmla="*/ 2302764 w 2302764"/>
                <a:gd name="connsiteY0" fmla="*/ 813720 h 1014875"/>
                <a:gd name="connsiteX1" fmla="*/ 422148 w 2302764"/>
                <a:gd name="connsiteY1" fmla="*/ 813720 h 1014875"/>
                <a:gd name="connsiteX2" fmla="*/ 422148 w 2302764"/>
                <a:gd name="connsiteY2" fmla="*/ 1014875 h 1014875"/>
                <a:gd name="connsiteX3" fmla="*/ 2302764 w 2302764"/>
                <a:gd name="connsiteY3" fmla="*/ 1014875 h 1014875"/>
                <a:gd name="connsiteX4" fmla="*/ 2302764 w 2302764"/>
                <a:gd name="connsiteY4" fmla="*/ 813720 h 1014875"/>
                <a:gd name="connsiteX0" fmla="*/ 2302764 w 2302764"/>
                <a:gd name="connsiteY0" fmla="*/ 412895 h 1014875"/>
                <a:gd name="connsiteX1" fmla="*/ 0 w 2302764"/>
                <a:gd name="connsiteY1" fmla="*/ 412895 h 1014875"/>
                <a:gd name="connsiteX2" fmla="*/ 0 w 2302764"/>
                <a:gd name="connsiteY2" fmla="*/ 612539 h 1014875"/>
                <a:gd name="connsiteX3" fmla="*/ 2302764 w 2302764"/>
                <a:gd name="connsiteY3" fmla="*/ 612539 h 1014875"/>
                <a:gd name="connsiteX4" fmla="*/ 2302764 w 2302764"/>
                <a:gd name="connsiteY4" fmla="*/ 412895 h 1014875"/>
                <a:gd name="connsiteX0" fmla="*/ 2302764 w 2302764"/>
                <a:gd name="connsiteY0" fmla="*/ 10572 h 1014875"/>
                <a:gd name="connsiteX1" fmla="*/ 777168 w 2302764"/>
                <a:gd name="connsiteY1" fmla="*/ 0 h 1014875"/>
                <a:gd name="connsiteX2" fmla="*/ 771883 w 2302764"/>
                <a:gd name="connsiteY2" fmla="*/ 222298 h 1014875"/>
                <a:gd name="connsiteX3" fmla="*/ 2302764 w 2302764"/>
                <a:gd name="connsiteY3" fmla="*/ 211727 h 1014875"/>
                <a:gd name="connsiteX4" fmla="*/ 2302764 w 2302764"/>
                <a:gd name="connsiteY4" fmla="*/ 10572 h 1014875"/>
                <a:gd name="connsiteX0" fmla="*/ 2302764 w 2302764"/>
                <a:gd name="connsiteY0" fmla="*/ 813720 h 1014875"/>
                <a:gd name="connsiteX1" fmla="*/ 422148 w 2302764"/>
                <a:gd name="connsiteY1" fmla="*/ 813720 h 1014875"/>
                <a:gd name="connsiteX2" fmla="*/ 422148 w 2302764"/>
                <a:gd name="connsiteY2" fmla="*/ 1014875 h 1014875"/>
                <a:gd name="connsiteX3" fmla="*/ 2302764 w 2302764"/>
                <a:gd name="connsiteY3" fmla="*/ 1014875 h 1014875"/>
                <a:gd name="connsiteX4" fmla="*/ 2302764 w 2302764"/>
                <a:gd name="connsiteY4" fmla="*/ 813720 h 1014875"/>
                <a:gd name="connsiteX0" fmla="*/ 2302764 w 2302764"/>
                <a:gd name="connsiteY0" fmla="*/ 412895 h 1014875"/>
                <a:gd name="connsiteX1" fmla="*/ 0 w 2302764"/>
                <a:gd name="connsiteY1" fmla="*/ 412895 h 1014875"/>
                <a:gd name="connsiteX2" fmla="*/ 0 w 2302764"/>
                <a:gd name="connsiteY2" fmla="*/ 612539 h 1014875"/>
                <a:gd name="connsiteX3" fmla="*/ 2302764 w 2302764"/>
                <a:gd name="connsiteY3" fmla="*/ 612539 h 1014875"/>
                <a:gd name="connsiteX4" fmla="*/ 2302764 w 2302764"/>
                <a:gd name="connsiteY4" fmla="*/ 412895 h 1014875"/>
                <a:gd name="connsiteX0" fmla="*/ 2302764 w 2302764"/>
                <a:gd name="connsiteY0" fmla="*/ 10572 h 1014875"/>
                <a:gd name="connsiteX1" fmla="*/ 761312 w 2302764"/>
                <a:gd name="connsiteY1" fmla="*/ 0 h 1014875"/>
                <a:gd name="connsiteX2" fmla="*/ 771883 w 2302764"/>
                <a:gd name="connsiteY2" fmla="*/ 222298 h 1014875"/>
                <a:gd name="connsiteX3" fmla="*/ 2302764 w 2302764"/>
                <a:gd name="connsiteY3" fmla="*/ 211727 h 1014875"/>
                <a:gd name="connsiteX4" fmla="*/ 2302764 w 2302764"/>
                <a:gd name="connsiteY4" fmla="*/ 10572 h 1014875"/>
                <a:gd name="connsiteX0" fmla="*/ 2302764 w 2302764"/>
                <a:gd name="connsiteY0" fmla="*/ 813720 h 1014875"/>
                <a:gd name="connsiteX1" fmla="*/ 422148 w 2302764"/>
                <a:gd name="connsiteY1" fmla="*/ 813720 h 1014875"/>
                <a:gd name="connsiteX2" fmla="*/ 422148 w 2302764"/>
                <a:gd name="connsiteY2" fmla="*/ 1014875 h 1014875"/>
                <a:gd name="connsiteX3" fmla="*/ 2302764 w 2302764"/>
                <a:gd name="connsiteY3" fmla="*/ 1014875 h 1014875"/>
                <a:gd name="connsiteX4" fmla="*/ 2302764 w 2302764"/>
                <a:gd name="connsiteY4" fmla="*/ 813720 h 1014875"/>
                <a:gd name="connsiteX0" fmla="*/ 2302764 w 2302764"/>
                <a:gd name="connsiteY0" fmla="*/ 412895 h 1014875"/>
                <a:gd name="connsiteX1" fmla="*/ 0 w 2302764"/>
                <a:gd name="connsiteY1" fmla="*/ 412895 h 1014875"/>
                <a:gd name="connsiteX2" fmla="*/ 0 w 2302764"/>
                <a:gd name="connsiteY2" fmla="*/ 612539 h 1014875"/>
                <a:gd name="connsiteX3" fmla="*/ 2302764 w 2302764"/>
                <a:gd name="connsiteY3" fmla="*/ 612539 h 1014875"/>
                <a:gd name="connsiteX4" fmla="*/ 2302764 w 2302764"/>
                <a:gd name="connsiteY4" fmla="*/ 412895 h 1014875"/>
                <a:gd name="connsiteX0" fmla="*/ 2302764 w 2302764"/>
                <a:gd name="connsiteY0" fmla="*/ 10572 h 1014875"/>
                <a:gd name="connsiteX1" fmla="*/ 766597 w 2302764"/>
                <a:gd name="connsiteY1" fmla="*/ 0 h 1014875"/>
                <a:gd name="connsiteX2" fmla="*/ 771883 w 2302764"/>
                <a:gd name="connsiteY2" fmla="*/ 222298 h 1014875"/>
                <a:gd name="connsiteX3" fmla="*/ 2302764 w 2302764"/>
                <a:gd name="connsiteY3" fmla="*/ 211727 h 1014875"/>
                <a:gd name="connsiteX4" fmla="*/ 2302764 w 2302764"/>
                <a:gd name="connsiteY4" fmla="*/ 10572 h 1014875"/>
                <a:gd name="connsiteX0" fmla="*/ 2413760 w 2413760"/>
                <a:gd name="connsiteY0" fmla="*/ 813720 h 1014875"/>
                <a:gd name="connsiteX1" fmla="*/ 533144 w 2413760"/>
                <a:gd name="connsiteY1" fmla="*/ 813720 h 1014875"/>
                <a:gd name="connsiteX2" fmla="*/ 533144 w 2413760"/>
                <a:gd name="connsiteY2" fmla="*/ 1014875 h 1014875"/>
                <a:gd name="connsiteX3" fmla="*/ 2413760 w 2413760"/>
                <a:gd name="connsiteY3" fmla="*/ 1014875 h 1014875"/>
                <a:gd name="connsiteX4" fmla="*/ 2413760 w 2413760"/>
                <a:gd name="connsiteY4" fmla="*/ 813720 h 1014875"/>
                <a:gd name="connsiteX0" fmla="*/ 2413760 w 2413760"/>
                <a:gd name="connsiteY0" fmla="*/ 412895 h 1014875"/>
                <a:gd name="connsiteX1" fmla="*/ 110996 w 2413760"/>
                <a:gd name="connsiteY1" fmla="*/ 412895 h 1014875"/>
                <a:gd name="connsiteX2" fmla="*/ 0 w 2413760"/>
                <a:gd name="connsiteY2" fmla="*/ 612539 h 1014875"/>
                <a:gd name="connsiteX3" fmla="*/ 2413760 w 2413760"/>
                <a:gd name="connsiteY3" fmla="*/ 612539 h 1014875"/>
                <a:gd name="connsiteX4" fmla="*/ 2413760 w 2413760"/>
                <a:gd name="connsiteY4" fmla="*/ 412895 h 1014875"/>
                <a:gd name="connsiteX0" fmla="*/ 2413760 w 2413760"/>
                <a:gd name="connsiteY0" fmla="*/ 10572 h 1014875"/>
                <a:gd name="connsiteX1" fmla="*/ 877593 w 2413760"/>
                <a:gd name="connsiteY1" fmla="*/ 0 h 1014875"/>
                <a:gd name="connsiteX2" fmla="*/ 882879 w 2413760"/>
                <a:gd name="connsiteY2" fmla="*/ 222298 h 1014875"/>
                <a:gd name="connsiteX3" fmla="*/ 2413760 w 2413760"/>
                <a:gd name="connsiteY3" fmla="*/ 211727 h 1014875"/>
                <a:gd name="connsiteX4" fmla="*/ 2413760 w 2413760"/>
                <a:gd name="connsiteY4" fmla="*/ 10572 h 1014875"/>
                <a:gd name="connsiteX0" fmla="*/ 2413760 w 2413760"/>
                <a:gd name="connsiteY0" fmla="*/ 813720 h 1014875"/>
                <a:gd name="connsiteX1" fmla="*/ 533144 w 2413760"/>
                <a:gd name="connsiteY1" fmla="*/ 813720 h 1014875"/>
                <a:gd name="connsiteX2" fmla="*/ 533144 w 2413760"/>
                <a:gd name="connsiteY2" fmla="*/ 1014875 h 1014875"/>
                <a:gd name="connsiteX3" fmla="*/ 2413760 w 2413760"/>
                <a:gd name="connsiteY3" fmla="*/ 1014875 h 1014875"/>
                <a:gd name="connsiteX4" fmla="*/ 2413760 w 2413760"/>
                <a:gd name="connsiteY4" fmla="*/ 813720 h 1014875"/>
                <a:gd name="connsiteX0" fmla="*/ 2413760 w 2413760"/>
                <a:gd name="connsiteY0" fmla="*/ 412895 h 1014875"/>
                <a:gd name="connsiteX1" fmla="*/ 5285 w 2413760"/>
                <a:gd name="connsiteY1" fmla="*/ 407609 h 1014875"/>
                <a:gd name="connsiteX2" fmla="*/ 0 w 2413760"/>
                <a:gd name="connsiteY2" fmla="*/ 612539 h 1014875"/>
                <a:gd name="connsiteX3" fmla="*/ 2413760 w 2413760"/>
                <a:gd name="connsiteY3" fmla="*/ 612539 h 1014875"/>
                <a:gd name="connsiteX4" fmla="*/ 2413760 w 2413760"/>
                <a:gd name="connsiteY4" fmla="*/ 412895 h 1014875"/>
                <a:gd name="connsiteX0" fmla="*/ 2413760 w 2413760"/>
                <a:gd name="connsiteY0" fmla="*/ 10572 h 1014875"/>
                <a:gd name="connsiteX1" fmla="*/ 877593 w 2413760"/>
                <a:gd name="connsiteY1" fmla="*/ 0 h 1014875"/>
                <a:gd name="connsiteX2" fmla="*/ 882879 w 2413760"/>
                <a:gd name="connsiteY2" fmla="*/ 222298 h 1014875"/>
                <a:gd name="connsiteX3" fmla="*/ 2413760 w 2413760"/>
                <a:gd name="connsiteY3" fmla="*/ 211727 h 1014875"/>
                <a:gd name="connsiteX4" fmla="*/ 2413760 w 2413760"/>
                <a:gd name="connsiteY4" fmla="*/ 10572 h 1014875"/>
                <a:gd name="connsiteX0" fmla="*/ 2408475 w 2408475"/>
                <a:gd name="connsiteY0" fmla="*/ 813720 h 1014875"/>
                <a:gd name="connsiteX1" fmla="*/ 527859 w 2408475"/>
                <a:gd name="connsiteY1" fmla="*/ 813720 h 1014875"/>
                <a:gd name="connsiteX2" fmla="*/ 527859 w 2408475"/>
                <a:gd name="connsiteY2" fmla="*/ 1014875 h 1014875"/>
                <a:gd name="connsiteX3" fmla="*/ 2408475 w 2408475"/>
                <a:gd name="connsiteY3" fmla="*/ 1014875 h 1014875"/>
                <a:gd name="connsiteX4" fmla="*/ 2408475 w 2408475"/>
                <a:gd name="connsiteY4" fmla="*/ 813720 h 1014875"/>
                <a:gd name="connsiteX0" fmla="*/ 2408475 w 2408475"/>
                <a:gd name="connsiteY0" fmla="*/ 412895 h 1014875"/>
                <a:gd name="connsiteX1" fmla="*/ 0 w 2408475"/>
                <a:gd name="connsiteY1" fmla="*/ 407609 h 1014875"/>
                <a:gd name="connsiteX2" fmla="*/ 1 w 2408475"/>
                <a:gd name="connsiteY2" fmla="*/ 612539 h 1014875"/>
                <a:gd name="connsiteX3" fmla="*/ 2408475 w 2408475"/>
                <a:gd name="connsiteY3" fmla="*/ 612539 h 1014875"/>
                <a:gd name="connsiteX4" fmla="*/ 2408475 w 2408475"/>
                <a:gd name="connsiteY4" fmla="*/ 412895 h 1014875"/>
                <a:gd name="connsiteX0" fmla="*/ 2408475 w 2408475"/>
                <a:gd name="connsiteY0" fmla="*/ 10572 h 1014875"/>
                <a:gd name="connsiteX1" fmla="*/ 872308 w 2408475"/>
                <a:gd name="connsiteY1" fmla="*/ 0 h 1014875"/>
                <a:gd name="connsiteX2" fmla="*/ 877594 w 2408475"/>
                <a:gd name="connsiteY2" fmla="*/ 222298 h 1014875"/>
                <a:gd name="connsiteX3" fmla="*/ 2408475 w 2408475"/>
                <a:gd name="connsiteY3" fmla="*/ 211727 h 1014875"/>
                <a:gd name="connsiteX4" fmla="*/ 2408475 w 2408475"/>
                <a:gd name="connsiteY4" fmla="*/ 10572 h 101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8475" h="1014875">
                  <a:moveTo>
                    <a:pt x="2408475" y="813720"/>
                  </a:moveTo>
                  <a:lnTo>
                    <a:pt x="527859" y="813720"/>
                  </a:lnTo>
                  <a:lnTo>
                    <a:pt x="527859" y="1014875"/>
                  </a:lnTo>
                  <a:lnTo>
                    <a:pt x="2408475" y="1014875"/>
                  </a:lnTo>
                  <a:lnTo>
                    <a:pt x="2408475" y="813720"/>
                  </a:lnTo>
                  <a:close/>
                </a:path>
                <a:path w="2408475" h="1014875">
                  <a:moveTo>
                    <a:pt x="2408475" y="412895"/>
                  </a:moveTo>
                  <a:lnTo>
                    <a:pt x="0" y="407609"/>
                  </a:lnTo>
                  <a:cubicBezTo>
                    <a:pt x="0" y="475919"/>
                    <a:pt x="1" y="544229"/>
                    <a:pt x="1" y="612539"/>
                  </a:cubicBezTo>
                  <a:lnTo>
                    <a:pt x="2408475" y="612539"/>
                  </a:lnTo>
                  <a:lnTo>
                    <a:pt x="2408475" y="412895"/>
                  </a:lnTo>
                  <a:close/>
                </a:path>
                <a:path w="2408475" h="1014875">
                  <a:moveTo>
                    <a:pt x="2408475" y="10572"/>
                  </a:moveTo>
                  <a:lnTo>
                    <a:pt x="872308" y="0"/>
                  </a:lnTo>
                  <a:lnTo>
                    <a:pt x="877594" y="222298"/>
                  </a:lnTo>
                  <a:lnTo>
                    <a:pt x="2408475" y="211727"/>
                  </a:lnTo>
                  <a:lnTo>
                    <a:pt x="2408475" y="10572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134743" y="1917191"/>
              <a:ext cx="2111501" cy="196727"/>
            </a:xfrm>
            <a:custGeom>
              <a:avLst/>
              <a:gdLst/>
              <a:ahLst/>
              <a:cxnLst/>
              <a:rect l="l" t="t" r="r" b="b"/>
              <a:pathLst>
                <a:path w="1663064" h="201294">
                  <a:moveTo>
                    <a:pt x="1662683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1662683" y="201167"/>
                  </a:lnTo>
                  <a:lnTo>
                    <a:pt x="1662683" y="0"/>
                  </a:lnTo>
                  <a:close/>
                </a:path>
              </a:pathLst>
            </a:custGeom>
            <a:solidFill>
              <a:srgbClr val="7862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09806" y="3131220"/>
            <a:ext cx="281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7,1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93802" y="2711700"/>
            <a:ext cx="281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latin typeface="Microsoft Sans Serif"/>
                <a:cs typeface="Microsoft Sans Serif"/>
              </a:rPr>
              <a:t>7,8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42210" y="2318709"/>
            <a:ext cx="281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6,5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80870" y="1915922"/>
            <a:ext cx="281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7,3</a:t>
            </a: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81000" y="1088136"/>
            <a:ext cx="3865245" cy="806450"/>
            <a:chOff x="381000" y="1088136"/>
            <a:chExt cx="3865245" cy="806450"/>
          </a:xfrm>
        </p:grpSpPr>
        <p:pic>
          <p:nvPicPr>
            <p:cNvPr id="24" name="object 2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0" y="1088136"/>
              <a:ext cx="3864864" cy="80619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02335" y="1089660"/>
              <a:ext cx="3842385" cy="736600"/>
            </a:xfrm>
            <a:custGeom>
              <a:avLst/>
              <a:gdLst/>
              <a:ahLst/>
              <a:cxnLst/>
              <a:rect l="l" t="t" r="r" b="b"/>
              <a:pathLst>
                <a:path w="3842385" h="736600">
                  <a:moveTo>
                    <a:pt x="3842004" y="0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3842004" y="736091"/>
                  </a:lnTo>
                  <a:lnTo>
                    <a:pt x="3842004" y="0"/>
                  </a:lnTo>
                  <a:close/>
                </a:path>
              </a:pathLst>
            </a:custGeom>
            <a:solidFill>
              <a:srgbClr val="EEF0F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02336" y="1089660"/>
            <a:ext cx="3843654" cy="68672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90805" marR="1342390">
              <a:lnSpc>
                <a:spcPct val="100000"/>
              </a:lnSpc>
              <a:spcBef>
                <a:spcPts val="315"/>
              </a:spcBef>
            </a:pPr>
            <a:r>
              <a:rPr sz="1400" spc="-5" dirty="0">
                <a:latin typeface="Microsoft Sans Serif"/>
                <a:cs typeface="Microsoft Sans Serif"/>
              </a:rPr>
              <a:t>Объем </a:t>
            </a:r>
            <a:r>
              <a:rPr sz="1400" spc="-10" dirty="0">
                <a:latin typeface="Microsoft Sans Serif"/>
                <a:cs typeface="Microsoft Sans Serif"/>
              </a:rPr>
              <a:t>отгруженных </a:t>
            </a:r>
            <a:r>
              <a:rPr sz="1400" spc="-5" dirty="0">
                <a:latin typeface="Microsoft Sans Serif"/>
                <a:cs typeface="Microsoft Sans Serif"/>
              </a:rPr>
              <a:t>товаров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lang="ru-RU" sz="1400" spc="-5" dirty="0">
                <a:latin typeface="Microsoft Sans Serif"/>
                <a:cs typeface="Microsoft Sans Serif"/>
              </a:rPr>
              <a:t>в промышленном производстве </a:t>
            </a:r>
            <a:r>
              <a:rPr sz="1400" spc="-10" dirty="0">
                <a:latin typeface="Microsoft Sans Serif"/>
                <a:cs typeface="Microsoft Sans Serif"/>
              </a:rPr>
              <a:t>(млрд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рублей)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27" name="object 2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391" y="1089660"/>
            <a:ext cx="728472" cy="662939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77914" y="233424"/>
            <a:ext cx="582529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Основные </a:t>
            </a:r>
            <a:r>
              <a:rPr spc="-10" dirty="0">
                <a:solidFill>
                  <a:srgbClr val="000000"/>
                </a:solidFill>
              </a:rPr>
              <a:t>показатели социально-экономического </a:t>
            </a:r>
            <a:r>
              <a:rPr spc="-43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развития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муниципального</a:t>
            </a:r>
            <a:r>
              <a:rPr spc="5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образования</a:t>
            </a:r>
            <a:endParaRPr dirty="0"/>
          </a:p>
        </p:txBody>
      </p:sp>
      <p:grpSp>
        <p:nvGrpSpPr>
          <p:cNvPr id="29" name="object 29"/>
          <p:cNvGrpSpPr/>
          <p:nvPr/>
        </p:nvGrpSpPr>
        <p:grpSpPr>
          <a:xfrm>
            <a:off x="5609804" y="952446"/>
            <a:ext cx="4142311" cy="2543663"/>
            <a:chOff x="5609804" y="952446"/>
            <a:chExt cx="4142311" cy="2543663"/>
          </a:xfrm>
        </p:grpSpPr>
        <p:pic>
          <p:nvPicPr>
            <p:cNvPr id="30" name="object 30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9804" y="952446"/>
              <a:ext cx="4142311" cy="254366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696712" y="1559051"/>
              <a:ext cx="3973195" cy="1870075"/>
            </a:xfrm>
            <a:custGeom>
              <a:avLst/>
              <a:gdLst/>
              <a:ahLst/>
              <a:cxnLst/>
              <a:rect l="l" t="t" r="r" b="b"/>
              <a:pathLst>
                <a:path w="3973195" h="1870075">
                  <a:moveTo>
                    <a:pt x="0" y="1869948"/>
                  </a:moveTo>
                  <a:lnTo>
                    <a:pt x="3973067" y="1869948"/>
                  </a:lnTo>
                  <a:lnTo>
                    <a:pt x="3973067" y="0"/>
                  </a:lnTo>
                  <a:lnTo>
                    <a:pt x="0" y="0"/>
                  </a:lnTo>
                  <a:lnTo>
                    <a:pt x="0" y="18699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696711" y="2295143"/>
              <a:ext cx="2533039" cy="1030225"/>
            </a:xfrm>
            <a:custGeom>
              <a:avLst/>
              <a:gdLst>
                <a:gd name="connsiteX0" fmla="*/ 2346960 w 2881884"/>
                <a:gd name="connsiteY0" fmla="*/ 824484 h 1030224"/>
                <a:gd name="connsiteX1" fmla="*/ 0 w 2881884"/>
                <a:gd name="connsiteY1" fmla="*/ 824484 h 1030224"/>
                <a:gd name="connsiteX2" fmla="*/ 0 w 2881884"/>
                <a:gd name="connsiteY2" fmla="*/ 1030224 h 1030224"/>
                <a:gd name="connsiteX3" fmla="*/ 2346960 w 2881884"/>
                <a:gd name="connsiteY3" fmla="*/ 1030224 h 1030224"/>
                <a:gd name="connsiteX4" fmla="*/ 2346960 w 2881884"/>
                <a:gd name="connsiteY4" fmla="*/ 824484 h 1030224"/>
                <a:gd name="connsiteX0" fmla="*/ 2400300 w 2881884"/>
                <a:gd name="connsiteY0" fmla="*/ 0 h 1030224"/>
                <a:gd name="connsiteX1" fmla="*/ 0 w 2881884"/>
                <a:gd name="connsiteY1" fmla="*/ 0 h 1030224"/>
                <a:gd name="connsiteX2" fmla="*/ 0 w 2881884"/>
                <a:gd name="connsiteY2" fmla="*/ 205740 h 1030224"/>
                <a:gd name="connsiteX3" fmla="*/ 2400300 w 2881884"/>
                <a:gd name="connsiteY3" fmla="*/ 205740 h 1030224"/>
                <a:gd name="connsiteX4" fmla="*/ 2400300 w 2881884"/>
                <a:gd name="connsiteY4" fmla="*/ 0 h 1030224"/>
                <a:gd name="connsiteX0" fmla="*/ 2881884 w 2881884"/>
                <a:gd name="connsiteY0" fmla="*/ 413004 h 1030224"/>
                <a:gd name="connsiteX1" fmla="*/ 0 w 2881884"/>
                <a:gd name="connsiteY1" fmla="*/ 413004 h 1030224"/>
                <a:gd name="connsiteX2" fmla="*/ 0 w 2881884"/>
                <a:gd name="connsiteY2" fmla="*/ 618744 h 1030224"/>
                <a:gd name="connsiteX3" fmla="*/ 2517181 w 2881884"/>
                <a:gd name="connsiteY3" fmla="*/ 624029 h 1030224"/>
                <a:gd name="connsiteX4" fmla="*/ 2881884 w 2881884"/>
                <a:gd name="connsiteY4" fmla="*/ 413004 h 1030224"/>
                <a:gd name="connsiteX0" fmla="*/ 2346960 w 2522467"/>
                <a:gd name="connsiteY0" fmla="*/ 824484 h 1030224"/>
                <a:gd name="connsiteX1" fmla="*/ 0 w 2522467"/>
                <a:gd name="connsiteY1" fmla="*/ 824484 h 1030224"/>
                <a:gd name="connsiteX2" fmla="*/ 0 w 2522467"/>
                <a:gd name="connsiteY2" fmla="*/ 1030224 h 1030224"/>
                <a:gd name="connsiteX3" fmla="*/ 2346960 w 2522467"/>
                <a:gd name="connsiteY3" fmla="*/ 1030224 h 1030224"/>
                <a:gd name="connsiteX4" fmla="*/ 2346960 w 2522467"/>
                <a:gd name="connsiteY4" fmla="*/ 824484 h 1030224"/>
                <a:gd name="connsiteX0" fmla="*/ 2400300 w 2522467"/>
                <a:gd name="connsiteY0" fmla="*/ 0 h 1030224"/>
                <a:gd name="connsiteX1" fmla="*/ 0 w 2522467"/>
                <a:gd name="connsiteY1" fmla="*/ 0 h 1030224"/>
                <a:gd name="connsiteX2" fmla="*/ 0 w 2522467"/>
                <a:gd name="connsiteY2" fmla="*/ 205740 h 1030224"/>
                <a:gd name="connsiteX3" fmla="*/ 2400300 w 2522467"/>
                <a:gd name="connsiteY3" fmla="*/ 205740 h 1030224"/>
                <a:gd name="connsiteX4" fmla="*/ 2400300 w 2522467"/>
                <a:gd name="connsiteY4" fmla="*/ 0 h 1030224"/>
                <a:gd name="connsiteX0" fmla="*/ 2522467 w 2522467"/>
                <a:gd name="connsiteY0" fmla="*/ 423575 h 1030224"/>
                <a:gd name="connsiteX1" fmla="*/ 0 w 2522467"/>
                <a:gd name="connsiteY1" fmla="*/ 413004 h 1030224"/>
                <a:gd name="connsiteX2" fmla="*/ 0 w 2522467"/>
                <a:gd name="connsiteY2" fmla="*/ 618744 h 1030224"/>
                <a:gd name="connsiteX3" fmla="*/ 2517181 w 2522467"/>
                <a:gd name="connsiteY3" fmla="*/ 624029 h 1030224"/>
                <a:gd name="connsiteX4" fmla="*/ 2522467 w 2522467"/>
                <a:gd name="connsiteY4" fmla="*/ 423575 h 1030224"/>
                <a:gd name="connsiteX0" fmla="*/ 2346960 w 2527753"/>
                <a:gd name="connsiteY0" fmla="*/ 824484 h 1030224"/>
                <a:gd name="connsiteX1" fmla="*/ 0 w 2527753"/>
                <a:gd name="connsiteY1" fmla="*/ 824484 h 1030224"/>
                <a:gd name="connsiteX2" fmla="*/ 0 w 2527753"/>
                <a:gd name="connsiteY2" fmla="*/ 1030224 h 1030224"/>
                <a:gd name="connsiteX3" fmla="*/ 2346960 w 2527753"/>
                <a:gd name="connsiteY3" fmla="*/ 1030224 h 1030224"/>
                <a:gd name="connsiteX4" fmla="*/ 2346960 w 2527753"/>
                <a:gd name="connsiteY4" fmla="*/ 824484 h 1030224"/>
                <a:gd name="connsiteX0" fmla="*/ 2400300 w 2527753"/>
                <a:gd name="connsiteY0" fmla="*/ 0 h 1030224"/>
                <a:gd name="connsiteX1" fmla="*/ 0 w 2527753"/>
                <a:gd name="connsiteY1" fmla="*/ 0 h 1030224"/>
                <a:gd name="connsiteX2" fmla="*/ 0 w 2527753"/>
                <a:gd name="connsiteY2" fmla="*/ 205740 h 1030224"/>
                <a:gd name="connsiteX3" fmla="*/ 2400300 w 2527753"/>
                <a:gd name="connsiteY3" fmla="*/ 205740 h 1030224"/>
                <a:gd name="connsiteX4" fmla="*/ 2400300 w 2527753"/>
                <a:gd name="connsiteY4" fmla="*/ 0 h 1030224"/>
                <a:gd name="connsiteX0" fmla="*/ 2527753 w 2527753"/>
                <a:gd name="connsiteY0" fmla="*/ 423575 h 1030224"/>
                <a:gd name="connsiteX1" fmla="*/ 0 w 2527753"/>
                <a:gd name="connsiteY1" fmla="*/ 413004 h 1030224"/>
                <a:gd name="connsiteX2" fmla="*/ 0 w 2527753"/>
                <a:gd name="connsiteY2" fmla="*/ 618744 h 1030224"/>
                <a:gd name="connsiteX3" fmla="*/ 2517181 w 2527753"/>
                <a:gd name="connsiteY3" fmla="*/ 624029 h 1030224"/>
                <a:gd name="connsiteX4" fmla="*/ 2527753 w 2527753"/>
                <a:gd name="connsiteY4" fmla="*/ 423575 h 1030224"/>
                <a:gd name="connsiteX0" fmla="*/ 2346960 w 2533039"/>
                <a:gd name="connsiteY0" fmla="*/ 824484 h 1030224"/>
                <a:gd name="connsiteX1" fmla="*/ 0 w 2533039"/>
                <a:gd name="connsiteY1" fmla="*/ 824484 h 1030224"/>
                <a:gd name="connsiteX2" fmla="*/ 0 w 2533039"/>
                <a:gd name="connsiteY2" fmla="*/ 1030224 h 1030224"/>
                <a:gd name="connsiteX3" fmla="*/ 2346960 w 2533039"/>
                <a:gd name="connsiteY3" fmla="*/ 1030224 h 1030224"/>
                <a:gd name="connsiteX4" fmla="*/ 2346960 w 2533039"/>
                <a:gd name="connsiteY4" fmla="*/ 824484 h 1030224"/>
                <a:gd name="connsiteX0" fmla="*/ 2400300 w 2533039"/>
                <a:gd name="connsiteY0" fmla="*/ 0 h 1030224"/>
                <a:gd name="connsiteX1" fmla="*/ 0 w 2533039"/>
                <a:gd name="connsiteY1" fmla="*/ 0 h 1030224"/>
                <a:gd name="connsiteX2" fmla="*/ 0 w 2533039"/>
                <a:gd name="connsiteY2" fmla="*/ 205740 h 1030224"/>
                <a:gd name="connsiteX3" fmla="*/ 2400300 w 2533039"/>
                <a:gd name="connsiteY3" fmla="*/ 205740 h 1030224"/>
                <a:gd name="connsiteX4" fmla="*/ 2400300 w 2533039"/>
                <a:gd name="connsiteY4" fmla="*/ 0 h 1030224"/>
                <a:gd name="connsiteX0" fmla="*/ 2533039 w 2533039"/>
                <a:gd name="connsiteY0" fmla="*/ 423575 h 1030224"/>
                <a:gd name="connsiteX1" fmla="*/ 0 w 2533039"/>
                <a:gd name="connsiteY1" fmla="*/ 413004 h 1030224"/>
                <a:gd name="connsiteX2" fmla="*/ 0 w 2533039"/>
                <a:gd name="connsiteY2" fmla="*/ 618744 h 1030224"/>
                <a:gd name="connsiteX3" fmla="*/ 2517181 w 2533039"/>
                <a:gd name="connsiteY3" fmla="*/ 624029 h 1030224"/>
                <a:gd name="connsiteX4" fmla="*/ 2533039 w 2533039"/>
                <a:gd name="connsiteY4" fmla="*/ 423575 h 1030224"/>
                <a:gd name="connsiteX0" fmla="*/ 2346960 w 2533039"/>
                <a:gd name="connsiteY0" fmla="*/ 824484 h 1030224"/>
                <a:gd name="connsiteX1" fmla="*/ 0 w 2533039"/>
                <a:gd name="connsiteY1" fmla="*/ 824484 h 1030224"/>
                <a:gd name="connsiteX2" fmla="*/ 0 w 2533039"/>
                <a:gd name="connsiteY2" fmla="*/ 1030224 h 1030224"/>
                <a:gd name="connsiteX3" fmla="*/ 2346960 w 2533039"/>
                <a:gd name="connsiteY3" fmla="*/ 1030224 h 1030224"/>
                <a:gd name="connsiteX4" fmla="*/ 2346960 w 2533039"/>
                <a:gd name="connsiteY4" fmla="*/ 824484 h 1030224"/>
                <a:gd name="connsiteX0" fmla="*/ 2400300 w 2533039"/>
                <a:gd name="connsiteY0" fmla="*/ 0 h 1030224"/>
                <a:gd name="connsiteX1" fmla="*/ 0 w 2533039"/>
                <a:gd name="connsiteY1" fmla="*/ 0 h 1030224"/>
                <a:gd name="connsiteX2" fmla="*/ 0 w 2533039"/>
                <a:gd name="connsiteY2" fmla="*/ 205740 h 1030224"/>
                <a:gd name="connsiteX3" fmla="*/ 1464758 w 2533039"/>
                <a:gd name="connsiteY3" fmla="*/ 216311 h 1030224"/>
                <a:gd name="connsiteX4" fmla="*/ 2400300 w 2533039"/>
                <a:gd name="connsiteY4" fmla="*/ 0 h 1030224"/>
                <a:gd name="connsiteX0" fmla="*/ 2533039 w 2533039"/>
                <a:gd name="connsiteY0" fmla="*/ 423575 h 1030224"/>
                <a:gd name="connsiteX1" fmla="*/ 0 w 2533039"/>
                <a:gd name="connsiteY1" fmla="*/ 413004 h 1030224"/>
                <a:gd name="connsiteX2" fmla="*/ 0 w 2533039"/>
                <a:gd name="connsiteY2" fmla="*/ 618744 h 1030224"/>
                <a:gd name="connsiteX3" fmla="*/ 2517181 w 2533039"/>
                <a:gd name="connsiteY3" fmla="*/ 624029 h 1030224"/>
                <a:gd name="connsiteX4" fmla="*/ 2533039 w 2533039"/>
                <a:gd name="connsiteY4" fmla="*/ 423575 h 1030224"/>
                <a:gd name="connsiteX0" fmla="*/ 2346960 w 2533039"/>
                <a:gd name="connsiteY0" fmla="*/ 824484 h 1030224"/>
                <a:gd name="connsiteX1" fmla="*/ 0 w 2533039"/>
                <a:gd name="connsiteY1" fmla="*/ 824484 h 1030224"/>
                <a:gd name="connsiteX2" fmla="*/ 0 w 2533039"/>
                <a:gd name="connsiteY2" fmla="*/ 1030224 h 1030224"/>
                <a:gd name="connsiteX3" fmla="*/ 2346960 w 2533039"/>
                <a:gd name="connsiteY3" fmla="*/ 1030224 h 1030224"/>
                <a:gd name="connsiteX4" fmla="*/ 2346960 w 2533039"/>
                <a:gd name="connsiteY4" fmla="*/ 824484 h 1030224"/>
                <a:gd name="connsiteX0" fmla="*/ 1475329 w 2533039"/>
                <a:gd name="connsiteY0" fmla="*/ 15857 h 1030224"/>
                <a:gd name="connsiteX1" fmla="*/ 0 w 2533039"/>
                <a:gd name="connsiteY1" fmla="*/ 0 h 1030224"/>
                <a:gd name="connsiteX2" fmla="*/ 0 w 2533039"/>
                <a:gd name="connsiteY2" fmla="*/ 205740 h 1030224"/>
                <a:gd name="connsiteX3" fmla="*/ 1464758 w 2533039"/>
                <a:gd name="connsiteY3" fmla="*/ 216311 h 1030224"/>
                <a:gd name="connsiteX4" fmla="*/ 1475329 w 2533039"/>
                <a:gd name="connsiteY4" fmla="*/ 15857 h 1030224"/>
                <a:gd name="connsiteX0" fmla="*/ 2533039 w 2533039"/>
                <a:gd name="connsiteY0" fmla="*/ 423575 h 1030224"/>
                <a:gd name="connsiteX1" fmla="*/ 0 w 2533039"/>
                <a:gd name="connsiteY1" fmla="*/ 413004 h 1030224"/>
                <a:gd name="connsiteX2" fmla="*/ 0 w 2533039"/>
                <a:gd name="connsiteY2" fmla="*/ 618744 h 1030224"/>
                <a:gd name="connsiteX3" fmla="*/ 2517181 w 2533039"/>
                <a:gd name="connsiteY3" fmla="*/ 624029 h 1030224"/>
                <a:gd name="connsiteX4" fmla="*/ 2533039 w 2533039"/>
                <a:gd name="connsiteY4" fmla="*/ 423575 h 1030224"/>
                <a:gd name="connsiteX0" fmla="*/ 2346960 w 2533039"/>
                <a:gd name="connsiteY0" fmla="*/ 824484 h 1030224"/>
                <a:gd name="connsiteX1" fmla="*/ 0 w 2533039"/>
                <a:gd name="connsiteY1" fmla="*/ 824484 h 1030224"/>
                <a:gd name="connsiteX2" fmla="*/ 0 w 2533039"/>
                <a:gd name="connsiteY2" fmla="*/ 1030224 h 1030224"/>
                <a:gd name="connsiteX3" fmla="*/ 2346960 w 2533039"/>
                <a:gd name="connsiteY3" fmla="*/ 1030224 h 1030224"/>
                <a:gd name="connsiteX4" fmla="*/ 2346960 w 2533039"/>
                <a:gd name="connsiteY4" fmla="*/ 824484 h 1030224"/>
                <a:gd name="connsiteX0" fmla="*/ 1475329 w 2533039"/>
                <a:gd name="connsiteY0" fmla="*/ 15857 h 1030224"/>
                <a:gd name="connsiteX1" fmla="*/ 0 w 2533039"/>
                <a:gd name="connsiteY1" fmla="*/ 0 h 1030224"/>
                <a:gd name="connsiteX2" fmla="*/ 0 w 2533039"/>
                <a:gd name="connsiteY2" fmla="*/ 205740 h 1030224"/>
                <a:gd name="connsiteX3" fmla="*/ 1464758 w 2533039"/>
                <a:gd name="connsiteY3" fmla="*/ 205740 h 1030224"/>
                <a:gd name="connsiteX4" fmla="*/ 1475329 w 2533039"/>
                <a:gd name="connsiteY4" fmla="*/ 15857 h 1030224"/>
                <a:gd name="connsiteX0" fmla="*/ 2533039 w 2533039"/>
                <a:gd name="connsiteY0" fmla="*/ 423575 h 1030224"/>
                <a:gd name="connsiteX1" fmla="*/ 0 w 2533039"/>
                <a:gd name="connsiteY1" fmla="*/ 413004 h 1030224"/>
                <a:gd name="connsiteX2" fmla="*/ 0 w 2533039"/>
                <a:gd name="connsiteY2" fmla="*/ 618744 h 1030224"/>
                <a:gd name="connsiteX3" fmla="*/ 2517181 w 2533039"/>
                <a:gd name="connsiteY3" fmla="*/ 624029 h 1030224"/>
                <a:gd name="connsiteX4" fmla="*/ 2533039 w 2533039"/>
                <a:gd name="connsiteY4" fmla="*/ 423575 h 1030224"/>
                <a:gd name="connsiteX0" fmla="*/ 2346960 w 2533039"/>
                <a:gd name="connsiteY0" fmla="*/ 824484 h 1030224"/>
                <a:gd name="connsiteX1" fmla="*/ 0 w 2533039"/>
                <a:gd name="connsiteY1" fmla="*/ 824484 h 1030224"/>
                <a:gd name="connsiteX2" fmla="*/ 0 w 2533039"/>
                <a:gd name="connsiteY2" fmla="*/ 1030224 h 1030224"/>
                <a:gd name="connsiteX3" fmla="*/ 2346960 w 2533039"/>
                <a:gd name="connsiteY3" fmla="*/ 1030224 h 1030224"/>
                <a:gd name="connsiteX4" fmla="*/ 2346960 w 2533039"/>
                <a:gd name="connsiteY4" fmla="*/ 824484 h 1030224"/>
                <a:gd name="connsiteX0" fmla="*/ 1475329 w 2533039"/>
                <a:gd name="connsiteY0" fmla="*/ 5286 h 1030224"/>
                <a:gd name="connsiteX1" fmla="*/ 0 w 2533039"/>
                <a:gd name="connsiteY1" fmla="*/ 0 h 1030224"/>
                <a:gd name="connsiteX2" fmla="*/ 0 w 2533039"/>
                <a:gd name="connsiteY2" fmla="*/ 205740 h 1030224"/>
                <a:gd name="connsiteX3" fmla="*/ 1464758 w 2533039"/>
                <a:gd name="connsiteY3" fmla="*/ 205740 h 1030224"/>
                <a:gd name="connsiteX4" fmla="*/ 1475329 w 2533039"/>
                <a:gd name="connsiteY4" fmla="*/ 5286 h 1030224"/>
                <a:gd name="connsiteX0" fmla="*/ 2533039 w 2533039"/>
                <a:gd name="connsiteY0" fmla="*/ 423575 h 1030224"/>
                <a:gd name="connsiteX1" fmla="*/ 0 w 2533039"/>
                <a:gd name="connsiteY1" fmla="*/ 413004 h 1030224"/>
                <a:gd name="connsiteX2" fmla="*/ 0 w 2533039"/>
                <a:gd name="connsiteY2" fmla="*/ 618744 h 1030224"/>
                <a:gd name="connsiteX3" fmla="*/ 2517181 w 2533039"/>
                <a:gd name="connsiteY3" fmla="*/ 624029 h 1030224"/>
                <a:gd name="connsiteX4" fmla="*/ 2533039 w 2533039"/>
                <a:gd name="connsiteY4" fmla="*/ 423575 h 1030224"/>
                <a:gd name="connsiteX0" fmla="*/ 2346960 w 2533039"/>
                <a:gd name="connsiteY0" fmla="*/ 824484 h 1030224"/>
                <a:gd name="connsiteX1" fmla="*/ 0 w 2533039"/>
                <a:gd name="connsiteY1" fmla="*/ 824484 h 1030224"/>
                <a:gd name="connsiteX2" fmla="*/ 0 w 2533039"/>
                <a:gd name="connsiteY2" fmla="*/ 1030224 h 1030224"/>
                <a:gd name="connsiteX3" fmla="*/ 2346960 w 2533039"/>
                <a:gd name="connsiteY3" fmla="*/ 1030224 h 1030224"/>
                <a:gd name="connsiteX4" fmla="*/ 2346960 w 2533039"/>
                <a:gd name="connsiteY4" fmla="*/ 824484 h 1030224"/>
                <a:gd name="connsiteX0" fmla="*/ 1475329 w 2533039"/>
                <a:gd name="connsiteY0" fmla="*/ 5286 h 1030224"/>
                <a:gd name="connsiteX1" fmla="*/ 0 w 2533039"/>
                <a:gd name="connsiteY1" fmla="*/ 0 h 1030224"/>
                <a:gd name="connsiteX2" fmla="*/ 0 w 2533039"/>
                <a:gd name="connsiteY2" fmla="*/ 205740 h 1030224"/>
                <a:gd name="connsiteX3" fmla="*/ 1470044 w 2533039"/>
                <a:gd name="connsiteY3" fmla="*/ 205740 h 1030224"/>
                <a:gd name="connsiteX4" fmla="*/ 1475329 w 2533039"/>
                <a:gd name="connsiteY4" fmla="*/ 5286 h 1030224"/>
                <a:gd name="connsiteX0" fmla="*/ 2533039 w 2533039"/>
                <a:gd name="connsiteY0" fmla="*/ 423575 h 1030224"/>
                <a:gd name="connsiteX1" fmla="*/ 0 w 2533039"/>
                <a:gd name="connsiteY1" fmla="*/ 413004 h 1030224"/>
                <a:gd name="connsiteX2" fmla="*/ 0 w 2533039"/>
                <a:gd name="connsiteY2" fmla="*/ 618744 h 1030224"/>
                <a:gd name="connsiteX3" fmla="*/ 2517181 w 2533039"/>
                <a:gd name="connsiteY3" fmla="*/ 624029 h 1030224"/>
                <a:gd name="connsiteX4" fmla="*/ 2533039 w 2533039"/>
                <a:gd name="connsiteY4" fmla="*/ 423575 h 1030224"/>
                <a:gd name="connsiteX0" fmla="*/ 2346960 w 2533039"/>
                <a:gd name="connsiteY0" fmla="*/ 824484 h 1030224"/>
                <a:gd name="connsiteX1" fmla="*/ 0 w 2533039"/>
                <a:gd name="connsiteY1" fmla="*/ 824484 h 1030224"/>
                <a:gd name="connsiteX2" fmla="*/ 0 w 2533039"/>
                <a:gd name="connsiteY2" fmla="*/ 1030224 h 1030224"/>
                <a:gd name="connsiteX3" fmla="*/ 2346960 w 2533039"/>
                <a:gd name="connsiteY3" fmla="*/ 1030224 h 1030224"/>
                <a:gd name="connsiteX4" fmla="*/ 2346960 w 2533039"/>
                <a:gd name="connsiteY4" fmla="*/ 824484 h 1030224"/>
                <a:gd name="connsiteX0" fmla="*/ 1475329 w 2533039"/>
                <a:gd name="connsiteY0" fmla="*/ 5286 h 1030224"/>
                <a:gd name="connsiteX1" fmla="*/ 0 w 2533039"/>
                <a:gd name="connsiteY1" fmla="*/ 0 h 1030224"/>
                <a:gd name="connsiteX2" fmla="*/ 0 w 2533039"/>
                <a:gd name="connsiteY2" fmla="*/ 205740 h 1030224"/>
                <a:gd name="connsiteX3" fmla="*/ 1475330 w 2533039"/>
                <a:gd name="connsiteY3" fmla="*/ 205740 h 1030224"/>
                <a:gd name="connsiteX4" fmla="*/ 1475329 w 2533039"/>
                <a:gd name="connsiteY4" fmla="*/ 5286 h 1030224"/>
                <a:gd name="connsiteX0" fmla="*/ 2533039 w 2533039"/>
                <a:gd name="connsiteY0" fmla="*/ 423575 h 1030224"/>
                <a:gd name="connsiteX1" fmla="*/ 0 w 2533039"/>
                <a:gd name="connsiteY1" fmla="*/ 413004 h 1030224"/>
                <a:gd name="connsiteX2" fmla="*/ 0 w 2533039"/>
                <a:gd name="connsiteY2" fmla="*/ 618744 h 1030224"/>
                <a:gd name="connsiteX3" fmla="*/ 2517181 w 2533039"/>
                <a:gd name="connsiteY3" fmla="*/ 624029 h 1030224"/>
                <a:gd name="connsiteX4" fmla="*/ 2533039 w 2533039"/>
                <a:gd name="connsiteY4" fmla="*/ 423575 h 1030224"/>
                <a:gd name="connsiteX0" fmla="*/ 2346960 w 2533039"/>
                <a:gd name="connsiteY0" fmla="*/ 824484 h 1030224"/>
                <a:gd name="connsiteX1" fmla="*/ 0 w 2533039"/>
                <a:gd name="connsiteY1" fmla="*/ 824484 h 1030224"/>
                <a:gd name="connsiteX2" fmla="*/ 0 w 2533039"/>
                <a:gd name="connsiteY2" fmla="*/ 1030224 h 1030224"/>
                <a:gd name="connsiteX3" fmla="*/ 2346960 w 2533039"/>
                <a:gd name="connsiteY3" fmla="*/ 1030224 h 1030224"/>
                <a:gd name="connsiteX4" fmla="*/ 2346960 w 2533039"/>
                <a:gd name="connsiteY4" fmla="*/ 824484 h 1030224"/>
                <a:gd name="connsiteX0" fmla="*/ 1475329 w 2533039"/>
                <a:gd name="connsiteY0" fmla="*/ 5286 h 1030224"/>
                <a:gd name="connsiteX1" fmla="*/ 0 w 2533039"/>
                <a:gd name="connsiteY1" fmla="*/ 0 h 1030224"/>
                <a:gd name="connsiteX2" fmla="*/ 0 w 2533039"/>
                <a:gd name="connsiteY2" fmla="*/ 205740 h 1030224"/>
                <a:gd name="connsiteX3" fmla="*/ 1485901 w 2533039"/>
                <a:gd name="connsiteY3" fmla="*/ 195169 h 1030224"/>
                <a:gd name="connsiteX4" fmla="*/ 1475329 w 2533039"/>
                <a:gd name="connsiteY4" fmla="*/ 5286 h 1030224"/>
                <a:gd name="connsiteX0" fmla="*/ 2533039 w 2533039"/>
                <a:gd name="connsiteY0" fmla="*/ 423575 h 1030224"/>
                <a:gd name="connsiteX1" fmla="*/ 0 w 2533039"/>
                <a:gd name="connsiteY1" fmla="*/ 413004 h 1030224"/>
                <a:gd name="connsiteX2" fmla="*/ 0 w 2533039"/>
                <a:gd name="connsiteY2" fmla="*/ 618744 h 1030224"/>
                <a:gd name="connsiteX3" fmla="*/ 2517181 w 2533039"/>
                <a:gd name="connsiteY3" fmla="*/ 624029 h 1030224"/>
                <a:gd name="connsiteX4" fmla="*/ 2533039 w 2533039"/>
                <a:gd name="connsiteY4" fmla="*/ 423575 h 1030224"/>
                <a:gd name="connsiteX0" fmla="*/ 2346960 w 2533039"/>
                <a:gd name="connsiteY0" fmla="*/ 824484 h 1030224"/>
                <a:gd name="connsiteX1" fmla="*/ 0 w 2533039"/>
                <a:gd name="connsiteY1" fmla="*/ 824484 h 1030224"/>
                <a:gd name="connsiteX2" fmla="*/ 0 w 2533039"/>
                <a:gd name="connsiteY2" fmla="*/ 1030224 h 1030224"/>
                <a:gd name="connsiteX3" fmla="*/ 2346960 w 2533039"/>
                <a:gd name="connsiteY3" fmla="*/ 1030224 h 1030224"/>
                <a:gd name="connsiteX4" fmla="*/ 2346960 w 2533039"/>
                <a:gd name="connsiteY4" fmla="*/ 824484 h 1030224"/>
                <a:gd name="connsiteX0" fmla="*/ 1491185 w 2533039"/>
                <a:gd name="connsiteY0" fmla="*/ 5286 h 1030224"/>
                <a:gd name="connsiteX1" fmla="*/ 0 w 2533039"/>
                <a:gd name="connsiteY1" fmla="*/ 0 h 1030224"/>
                <a:gd name="connsiteX2" fmla="*/ 0 w 2533039"/>
                <a:gd name="connsiteY2" fmla="*/ 205740 h 1030224"/>
                <a:gd name="connsiteX3" fmla="*/ 1485901 w 2533039"/>
                <a:gd name="connsiteY3" fmla="*/ 195169 h 1030224"/>
                <a:gd name="connsiteX4" fmla="*/ 1491185 w 2533039"/>
                <a:gd name="connsiteY4" fmla="*/ 5286 h 1030224"/>
                <a:gd name="connsiteX0" fmla="*/ 2533039 w 2533039"/>
                <a:gd name="connsiteY0" fmla="*/ 423575 h 1030224"/>
                <a:gd name="connsiteX1" fmla="*/ 0 w 2533039"/>
                <a:gd name="connsiteY1" fmla="*/ 413004 h 1030224"/>
                <a:gd name="connsiteX2" fmla="*/ 0 w 2533039"/>
                <a:gd name="connsiteY2" fmla="*/ 618744 h 1030224"/>
                <a:gd name="connsiteX3" fmla="*/ 2517181 w 2533039"/>
                <a:gd name="connsiteY3" fmla="*/ 624029 h 1030224"/>
                <a:gd name="connsiteX4" fmla="*/ 2533039 w 2533039"/>
                <a:gd name="connsiteY4" fmla="*/ 423575 h 1030224"/>
                <a:gd name="connsiteX0" fmla="*/ 2346960 w 2533039"/>
                <a:gd name="connsiteY0" fmla="*/ 824484 h 1030224"/>
                <a:gd name="connsiteX1" fmla="*/ 0 w 2533039"/>
                <a:gd name="connsiteY1" fmla="*/ 824484 h 1030224"/>
                <a:gd name="connsiteX2" fmla="*/ 0 w 2533039"/>
                <a:gd name="connsiteY2" fmla="*/ 1030224 h 1030224"/>
                <a:gd name="connsiteX3" fmla="*/ 2346960 w 2533039"/>
                <a:gd name="connsiteY3" fmla="*/ 1030224 h 1030224"/>
                <a:gd name="connsiteX4" fmla="*/ 2346960 w 2533039"/>
                <a:gd name="connsiteY4" fmla="*/ 824484 h 1030224"/>
                <a:gd name="connsiteX0" fmla="*/ 1491185 w 2533039"/>
                <a:gd name="connsiteY0" fmla="*/ 5286 h 1030224"/>
                <a:gd name="connsiteX1" fmla="*/ 0 w 2533039"/>
                <a:gd name="connsiteY1" fmla="*/ 0 h 1030224"/>
                <a:gd name="connsiteX2" fmla="*/ 0 w 2533039"/>
                <a:gd name="connsiteY2" fmla="*/ 205740 h 1030224"/>
                <a:gd name="connsiteX3" fmla="*/ 1485901 w 2533039"/>
                <a:gd name="connsiteY3" fmla="*/ 195169 h 1030224"/>
                <a:gd name="connsiteX4" fmla="*/ 1491185 w 2533039"/>
                <a:gd name="connsiteY4" fmla="*/ 5286 h 1030224"/>
                <a:gd name="connsiteX0" fmla="*/ 2533039 w 2533039"/>
                <a:gd name="connsiteY0" fmla="*/ 423575 h 1030224"/>
                <a:gd name="connsiteX1" fmla="*/ 0 w 2533039"/>
                <a:gd name="connsiteY1" fmla="*/ 413004 h 1030224"/>
                <a:gd name="connsiteX2" fmla="*/ 0 w 2533039"/>
                <a:gd name="connsiteY2" fmla="*/ 618744 h 1030224"/>
                <a:gd name="connsiteX3" fmla="*/ 2533038 w 2533039"/>
                <a:gd name="connsiteY3" fmla="*/ 624029 h 1030224"/>
                <a:gd name="connsiteX4" fmla="*/ 2533039 w 2533039"/>
                <a:gd name="connsiteY4" fmla="*/ 423575 h 1030224"/>
                <a:gd name="connsiteX0" fmla="*/ 2346960 w 2533039"/>
                <a:gd name="connsiteY0" fmla="*/ 824484 h 1030224"/>
                <a:gd name="connsiteX1" fmla="*/ 0 w 2533039"/>
                <a:gd name="connsiteY1" fmla="*/ 824484 h 1030224"/>
                <a:gd name="connsiteX2" fmla="*/ 0 w 2533039"/>
                <a:gd name="connsiteY2" fmla="*/ 1030224 h 1030224"/>
                <a:gd name="connsiteX3" fmla="*/ 2346960 w 2533039"/>
                <a:gd name="connsiteY3" fmla="*/ 1030224 h 1030224"/>
                <a:gd name="connsiteX4" fmla="*/ 2346960 w 2533039"/>
                <a:gd name="connsiteY4" fmla="*/ 824484 h 1030224"/>
                <a:gd name="connsiteX0" fmla="*/ 1491185 w 2533039"/>
                <a:gd name="connsiteY0" fmla="*/ 5286 h 1030224"/>
                <a:gd name="connsiteX1" fmla="*/ 0 w 2533039"/>
                <a:gd name="connsiteY1" fmla="*/ 0 h 1030224"/>
                <a:gd name="connsiteX2" fmla="*/ 0 w 2533039"/>
                <a:gd name="connsiteY2" fmla="*/ 205740 h 1030224"/>
                <a:gd name="connsiteX3" fmla="*/ 1485901 w 2533039"/>
                <a:gd name="connsiteY3" fmla="*/ 195169 h 1030224"/>
                <a:gd name="connsiteX4" fmla="*/ 1491185 w 2533039"/>
                <a:gd name="connsiteY4" fmla="*/ 5286 h 1030224"/>
                <a:gd name="connsiteX0" fmla="*/ 2533039 w 2533039"/>
                <a:gd name="connsiteY0" fmla="*/ 423575 h 1030224"/>
                <a:gd name="connsiteX1" fmla="*/ 0 w 2533039"/>
                <a:gd name="connsiteY1" fmla="*/ 413004 h 1030224"/>
                <a:gd name="connsiteX2" fmla="*/ 0 w 2533039"/>
                <a:gd name="connsiteY2" fmla="*/ 618744 h 1030224"/>
                <a:gd name="connsiteX3" fmla="*/ 2533038 w 2533039"/>
                <a:gd name="connsiteY3" fmla="*/ 624029 h 1030224"/>
                <a:gd name="connsiteX4" fmla="*/ 2533039 w 2533039"/>
                <a:gd name="connsiteY4" fmla="*/ 423575 h 1030224"/>
                <a:gd name="connsiteX0" fmla="*/ 2346960 w 2533039"/>
                <a:gd name="connsiteY0" fmla="*/ 824484 h 1030224"/>
                <a:gd name="connsiteX1" fmla="*/ 0 w 2533039"/>
                <a:gd name="connsiteY1" fmla="*/ 824484 h 1030224"/>
                <a:gd name="connsiteX2" fmla="*/ 0 w 2533039"/>
                <a:gd name="connsiteY2" fmla="*/ 1030224 h 1030224"/>
                <a:gd name="connsiteX3" fmla="*/ 2346960 w 2533039"/>
                <a:gd name="connsiteY3" fmla="*/ 1030224 h 1030224"/>
                <a:gd name="connsiteX4" fmla="*/ 2346960 w 2533039"/>
                <a:gd name="connsiteY4" fmla="*/ 824484 h 1030224"/>
                <a:gd name="connsiteX0" fmla="*/ 1491185 w 2533039"/>
                <a:gd name="connsiteY0" fmla="*/ 5286 h 1030224"/>
                <a:gd name="connsiteX1" fmla="*/ 0 w 2533039"/>
                <a:gd name="connsiteY1" fmla="*/ 0 h 1030224"/>
                <a:gd name="connsiteX2" fmla="*/ 0 w 2533039"/>
                <a:gd name="connsiteY2" fmla="*/ 205740 h 1030224"/>
                <a:gd name="connsiteX3" fmla="*/ 1485901 w 2533039"/>
                <a:gd name="connsiteY3" fmla="*/ 200454 h 1030224"/>
                <a:gd name="connsiteX4" fmla="*/ 1491185 w 2533039"/>
                <a:gd name="connsiteY4" fmla="*/ 5286 h 1030224"/>
                <a:gd name="connsiteX0" fmla="*/ 2533039 w 2533039"/>
                <a:gd name="connsiteY0" fmla="*/ 423575 h 1030224"/>
                <a:gd name="connsiteX1" fmla="*/ 0 w 2533039"/>
                <a:gd name="connsiteY1" fmla="*/ 413004 h 1030224"/>
                <a:gd name="connsiteX2" fmla="*/ 0 w 2533039"/>
                <a:gd name="connsiteY2" fmla="*/ 618744 h 1030224"/>
                <a:gd name="connsiteX3" fmla="*/ 2533038 w 2533039"/>
                <a:gd name="connsiteY3" fmla="*/ 624029 h 1030224"/>
                <a:gd name="connsiteX4" fmla="*/ 2533039 w 2533039"/>
                <a:gd name="connsiteY4" fmla="*/ 423575 h 1030224"/>
                <a:gd name="connsiteX0" fmla="*/ 2346960 w 2533039"/>
                <a:gd name="connsiteY0" fmla="*/ 824484 h 1030224"/>
                <a:gd name="connsiteX1" fmla="*/ 0 w 2533039"/>
                <a:gd name="connsiteY1" fmla="*/ 824484 h 1030224"/>
                <a:gd name="connsiteX2" fmla="*/ 0 w 2533039"/>
                <a:gd name="connsiteY2" fmla="*/ 1030224 h 1030224"/>
                <a:gd name="connsiteX3" fmla="*/ 2346960 w 2533039"/>
                <a:gd name="connsiteY3" fmla="*/ 1030224 h 1030224"/>
                <a:gd name="connsiteX4" fmla="*/ 2346960 w 2533039"/>
                <a:gd name="connsiteY4" fmla="*/ 824484 h 1030224"/>
                <a:gd name="connsiteX0" fmla="*/ 1491185 w 2533039"/>
                <a:gd name="connsiteY0" fmla="*/ 5286 h 1030224"/>
                <a:gd name="connsiteX1" fmla="*/ 0 w 2533039"/>
                <a:gd name="connsiteY1" fmla="*/ 0 h 1030224"/>
                <a:gd name="connsiteX2" fmla="*/ 0 w 2533039"/>
                <a:gd name="connsiteY2" fmla="*/ 205740 h 1030224"/>
                <a:gd name="connsiteX3" fmla="*/ 1492409 w 2533039"/>
                <a:gd name="connsiteY3" fmla="*/ 197200 h 1030224"/>
                <a:gd name="connsiteX4" fmla="*/ 1491185 w 2533039"/>
                <a:gd name="connsiteY4" fmla="*/ 5286 h 1030224"/>
                <a:gd name="connsiteX0" fmla="*/ 2533039 w 2533039"/>
                <a:gd name="connsiteY0" fmla="*/ 423575 h 1030224"/>
                <a:gd name="connsiteX1" fmla="*/ 0 w 2533039"/>
                <a:gd name="connsiteY1" fmla="*/ 413004 h 1030224"/>
                <a:gd name="connsiteX2" fmla="*/ 0 w 2533039"/>
                <a:gd name="connsiteY2" fmla="*/ 618744 h 1030224"/>
                <a:gd name="connsiteX3" fmla="*/ 2533038 w 2533039"/>
                <a:gd name="connsiteY3" fmla="*/ 624029 h 1030224"/>
                <a:gd name="connsiteX4" fmla="*/ 2533039 w 2533039"/>
                <a:gd name="connsiteY4" fmla="*/ 423575 h 1030224"/>
                <a:gd name="connsiteX0" fmla="*/ 2346960 w 2533039"/>
                <a:gd name="connsiteY0" fmla="*/ 824484 h 1030224"/>
                <a:gd name="connsiteX1" fmla="*/ 0 w 2533039"/>
                <a:gd name="connsiteY1" fmla="*/ 824484 h 1030224"/>
                <a:gd name="connsiteX2" fmla="*/ 0 w 2533039"/>
                <a:gd name="connsiteY2" fmla="*/ 1030224 h 1030224"/>
                <a:gd name="connsiteX3" fmla="*/ 2346960 w 2533039"/>
                <a:gd name="connsiteY3" fmla="*/ 1030224 h 1030224"/>
                <a:gd name="connsiteX4" fmla="*/ 2346960 w 2533039"/>
                <a:gd name="connsiteY4" fmla="*/ 824484 h 1030224"/>
                <a:gd name="connsiteX0" fmla="*/ 1491185 w 2533039"/>
                <a:gd name="connsiteY0" fmla="*/ 5286 h 1030224"/>
                <a:gd name="connsiteX1" fmla="*/ 0 w 2533039"/>
                <a:gd name="connsiteY1" fmla="*/ 0 h 1030224"/>
                <a:gd name="connsiteX2" fmla="*/ 0 w 2533039"/>
                <a:gd name="connsiteY2" fmla="*/ 205740 h 1030224"/>
                <a:gd name="connsiteX3" fmla="*/ 1489155 w 2533039"/>
                <a:gd name="connsiteY3" fmla="*/ 197200 h 1030224"/>
                <a:gd name="connsiteX4" fmla="*/ 1491185 w 2533039"/>
                <a:gd name="connsiteY4" fmla="*/ 5286 h 1030224"/>
                <a:gd name="connsiteX0" fmla="*/ 2533039 w 2533039"/>
                <a:gd name="connsiteY0" fmla="*/ 423575 h 1030224"/>
                <a:gd name="connsiteX1" fmla="*/ 0 w 2533039"/>
                <a:gd name="connsiteY1" fmla="*/ 413004 h 1030224"/>
                <a:gd name="connsiteX2" fmla="*/ 0 w 2533039"/>
                <a:gd name="connsiteY2" fmla="*/ 618744 h 1030224"/>
                <a:gd name="connsiteX3" fmla="*/ 2533038 w 2533039"/>
                <a:gd name="connsiteY3" fmla="*/ 624029 h 1030224"/>
                <a:gd name="connsiteX4" fmla="*/ 2533039 w 2533039"/>
                <a:gd name="connsiteY4" fmla="*/ 423575 h 103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3039" h="1030224">
                  <a:moveTo>
                    <a:pt x="2346960" y="824484"/>
                  </a:moveTo>
                  <a:lnTo>
                    <a:pt x="0" y="824484"/>
                  </a:lnTo>
                  <a:lnTo>
                    <a:pt x="0" y="1030224"/>
                  </a:lnTo>
                  <a:lnTo>
                    <a:pt x="2346960" y="1030224"/>
                  </a:lnTo>
                  <a:lnTo>
                    <a:pt x="2346960" y="824484"/>
                  </a:lnTo>
                  <a:close/>
                </a:path>
                <a:path w="2533039" h="1030224">
                  <a:moveTo>
                    <a:pt x="1491185" y="5286"/>
                  </a:moveTo>
                  <a:lnTo>
                    <a:pt x="0" y="0"/>
                  </a:lnTo>
                  <a:lnTo>
                    <a:pt x="0" y="205740"/>
                  </a:lnTo>
                  <a:lnTo>
                    <a:pt x="1489155" y="197200"/>
                  </a:lnTo>
                  <a:cubicBezTo>
                    <a:pt x="1489155" y="130382"/>
                    <a:pt x="1491185" y="72104"/>
                    <a:pt x="1491185" y="5286"/>
                  </a:cubicBezTo>
                  <a:close/>
                </a:path>
                <a:path w="2533039" h="1030224">
                  <a:moveTo>
                    <a:pt x="2533039" y="423575"/>
                  </a:moveTo>
                  <a:lnTo>
                    <a:pt x="0" y="413004"/>
                  </a:lnTo>
                  <a:lnTo>
                    <a:pt x="0" y="618744"/>
                  </a:lnTo>
                  <a:lnTo>
                    <a:pt x="2533038" y="624029"/>
                  </a:lnTo>
                  <a:cubicBezTo>
                    <a:pt x="2533038" y="557211"/>
                    <a:pt x="2533039" y="490393"/>
                    <a:pt x="2533039" y="423575"/>
                  </a:cubicBez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5690191" y="1871725"/>
              <a:ext cx="1927106" cy="205740"/>
            </a:xfrm>
            <a:custGeom>
              <a:avLst/>
              <a:gdLst/>
              <a:ahLst/>
              <a:cxnLst/>
              <a:rect l="l" t="t" r="r" b="b"/>
              <a:pathLst>
                <a:path w="2074545" h="205739">
                  <a:moveTo>
                    <a:pt x="2074164" y="0"/>
                  </a:moveTo>
                  <a:lnTo>
                    <a:pt x="0" y="0"/>
                  </a:lnTo>
                  <a:lnTo>
                    <a:pt x="0" y="205739"/>
                  </a:lnTo>
                  <a:lnTo>
                    <a:pt x="2074164" y="205739"/>
                  </a:lnTo>
                  <a:lnTo>
                    <a:pt x="2074164" y="0"/>
                  </a:lnTo>
                  <a:close/>
                </a:path>
              </a:pathLst>
            </a:custGeom>
            <a:solidFill>
              <a:srgbClr val="7862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106536" y="3110865"/>
            <a:ext cx="281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6,0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256967" y="2708012"/>
            <a:ext cx="281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6,2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57256" y="2291013"/>
            <a:ext cx="281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4,8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56956" y="1873395"/>
            <a:ext cx="281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5,4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696711" y="1024127"/>
            <a:ext cx="3973195" cy="535305"/>
          </a:xfrm>
          <a:custGeom>
            <a:avLst/>
            <a:gdLst/>
            <a:ahLst/>
            <a:cxnLst/>
            <a:rect l="l" t="t" r="r" b="b"/>
            <a:pathLst>
              <a:path w="3973195" h="535305">
                <a:moveTo>
                  <a:pt x="3973067" y="0"/>
                </a:moveTo>
                <a:lnTo>
                  <a:pt x="0" y="0"/>
                </a:lnTo>
                <a:lnTo>
                  <a:pt x="0" y="534924"/>
                </a:lnTo>
                <a:lnTo>
                  <a:pt x="3973067" y="534924"/>
                </a:lnTo>
                <a:lnTo>
                  <a:pt x="3973067" y="0"/>
                </a:lnTo>
                <a:close/>
              </a:path>
            </a:pathLst>
          </a:custGeom>
          <a:solidFill>
            <a:srgbClr val="EEF0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5696711" y="1024127"/>
            <a:ext cx="3973195" cy="5353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sz="1400" spc="-30" dirty="0">
                <a:latin typeface="Microsoft Sans Serif"/>
                <a:cs typeface="Microsoft Sans Serif"/>
              </a:rPr>
              <a:t>Добыча</a:t>
            </a:r>
            <a:r>
              <a:rPr sz="1400" spc="-10" dirty="0">
                <a:latin typeface="Microsoft Sans Serif"/>
                <a:cs typeface="Microsoft Sans Serif"/>
              </a:rPr>
              <a:t> полезных</a:t>
            </a:r>
            <a:r>
              <a:rPr sz="1400" spc="-20" dirty="0">
                <a:latin typeface="Microsoft Sans Serif"/>
                <a:cs typeface="Microsoft Sans Serif"/>
              </a:rPr>
              <a:t> ископаемых</a:t>
            </a:r>
            <a:endParaRPr sz="1400" dirty="0">
              <a:latin typeface="Microsoft Sans Serif"/>
              <a:cs typeface="Microsoft Sans Serif"/>
            </a:endParaRPr>
          </a:p>
          <a:p>
            <a:pPr marL="9271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Microsoft Sans Serif"/>
                <a:cs typeface="Microsoft Sans Serif"/>
              </a:rPr>
              <a:t>(млрд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рублей)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40" name="object 4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052" y="1089660"/>
            <a:ext cx="455675" cy="431291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318488" y="3642317"/>
            <a:ext cx="4008175" cy="2590884"/>
            <a:chOff x="318488" y="3642317"/>
            <a:chExt cx="4008175" cy="2590884"/>
          </a:xfrm>
        </p:grpSpPr>
        <p:pic>
          <p:nvPicPr>
            <p:cNvPr id="42" name="object 42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488" y="3642317"/>
              <a:ext cx="4008175" cy="259088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05268" y="4341240"/>
              <a:ext cx="3842385" cy="1850389"/>
            </a:xfrm>
            <a:custGeom>
              <a:avLst/>
              <a:gdLst/>
              <a:ahLst/>
              <a:cxnLst/>
              <a:rect l="l" t="t" r="r" b="b"/>
              <a:pathLst>
                <a:path w="3842385" h="1850389">
                  <a:moveTo>
                    <a:pt x="0" y="1850135"/>
                  </a:moveTo>
                  <a:lnTo>
                    <a:pt x="3842004" y="1850135"/>
                  </a:lnTo>
                  <a:lnTo>
                    <a:pt x="3842004" y="0"/>
                  </a:lnTo>
                  <a:lnTo>
                    <a:pt x="0" y="0"/>
                  </a:lnTo>
                  <a:lnTo>
                    <a:pt x="0" y="18501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3107436" y="5071870"/>
              <a:ext cx="1138428" cy="995173"/>
            </a:xfrm>
            <a:custGeom>
              <a:avLst/>
              <a:gdLst>
                <a:gd name="connsiteX0" fmla="*/ 1421892 w 1421892"/>
                <a:gd name="connsiteY0" fmla="*/ 795528 h 995172"/>
                <a:gd name="connsiteX1" fmla="*/ 1327404 w 1421892"/>
                <a:gd name="connsiteY1" fmla="*/ 795528 h 995172"/>
                <a:gd name="connsiteX2" fmla="*/ 1327404 w 1421892"/>
                <a:gd name="connsiteY2" fmla="*/ 995172 h 995172"/>
                <a:gd name="connsiteX3" fmla="*/ 1421892 w 1421892"/>
                <a:gd name="connsiteY3" fmla="*/ 995172 h 995172"/>
                <a:gd name="connsiteX4" fmla="*/ 1421892 w 1421892"/>
                <a:gd name="connsiteY4" fmla="*/ 795528 h 995172"/>
                <a:gd name="connsiteX0" fmla="*/ 1421892 w 1421892"/>
                <a:gd name="connsiteY0" fmla="*/ 397764 h 995172"/>
                <a:gd name="connsiteX1" fmla="*/ 0 w 1421892"/>
                <a:gd name="connsiteY1" fmla="*/ 397764 h 995172"/>
                <a:gd name="connsiteX2" fmla="*/ 917654 w 1421892"/>
                <a:gd name="connsiteY2" fmla="*/ 600662 h 995172"/>
                <a:gd name="connsiteX3" fmla="*/ 1421892 w 1421892"/>
                <a:gd name="connsiteY3" fmla="*/ 597408 h 995172"/>
                <a:gd name="connsiteX4" fmla="*/ 1421892 w 1421892"/>
                <a:gd name="connsiteY4" fmla="*/ 397764 h 995172"/>
                <a:gd name="connsiteX0" fmla="*/ 1421892 w 1421892"/>
                <a:gd name="connsiteY0" fmla="*/ 0 h 995172"/>
                <a:gd name="connsiteX1" fmla="*/ 283464 w 1421892"/>
                <a:gd name="connsiteY1" fmla="*/ 0 h 995172"/>
                <a:gd name="connsiteX2" fmla="*/ 283464 w 1421892"/>
                <a:gd name="connsiteY2" fmla="*/ 199644 h 995172"/>
                <a:gd name="connsiteX3" fmla="*/ 1421892 w 1421892"/>
                <a:gd name="connsiteY3" fmla="*/ 199644 h 995172"/>
                <a:gd name="connsiteX4" fmla="*/ 1421892 w 1421892"/>
                <a:gd name="connsiteY4" fmla="*/ 0 h 995172"/>
                <a:gd name="connsiteX0" fmla="*/ 1138428 w 1138428"/>
                <a:gd name="connsiteY0" fmla="*/ 795528 h 995172"/>
                <a:gd name="connsiteX1" fmla="*/ 1043940 w 1138428"/>
                <a:gd name="connsiteY1" fmla="*/ 795528 h 995172"/>
                <a:gd name="connsiteX2" fmla="*/ 1043940 w 1138428"/>
                <a:gd name="connsiteY2" fmla="*/ 995172 h 995172"/>
                <a:gd name="connsiteX3" fmla="*/ 1138428 w 1138428"/>
                <a:gd name="connsiteY3" fmla="*/ 995172 h 995172"/>
                <a:gd name="connsiteX4" fmla="*/ 1138428 w 1138428"/>
                <a:gd name="connsiteY4" fmla="*/ 795528 h 995172"/>
                <a:gd name="connsiteX0" fmla="*/ 1138428 w 1138428"/>
                <a:gd name="connsiteY0" fmla="*/ 397764 h 995172"/>
                <a:gd name="connsiteX1" fmla="*/ 630936 w 1138428"/>
                <a:gd name="connsiteY1" fmla="*/ 397764 h 995172"/>
                <a:gd name="connsiteX2" fmla="*/ 634190 w 1138428"/>
                <a:gd name="connsiteY2" fmla="*/ 600662 h 995172"/>
                <a:gd name="connsiteX3" fmla="*/ 1138428 w 1138428"/>
                <a:gd name="connsiteY3" fmla="*/ 597408 h 995172"/>
                <a:gd name="connsiteX4" fmla="*/ 1138428 w 1138428"/>
                <a:gd name="connsiteY4" fmla="*/ 397764 h 995172"/>
                <a:gd name="connsiteX0" fmla="*/ 1138428 w 1138428"/>
                <a:gd name="connsiteY0" fmla="*/ 0 h 995172"/>
                <a:gd name="connsiteX1" fmla="*/ 0 w 1138428"/>
                <a:gd name="connsiteY1" fmla="*/ 0 h 995172"/>
                <a:gd name="connsiteX2" fmla="*/ 0 w 1138428"/>
                <a:gd name="connsiteY2" fmla="*/ 199644 h 995172"/>
                <a:gd name="connsiteX3" fmla="*/ 1138428 w 1138428"/>
                <a:gd name="connsiteY3" fmla="*/ 199644 h 995172"/>
                <a:gd name="connsiteX4" fmla="*/ 1138428 w 1138428"/>
                <a:gd name="connsiteY4" fmla="*/ 0 h 995172"/>
                <a:gd name="connsiteX0" fmla="*/ 1138428 w 1138428"/>
                <a:gd name="connsiteY0" fmla="*/ 795528 h 995172"/>
                <a:gd name="connsiteX1" fmla="*/ 1043940 w 1138428"/>
                <a:gd name="connsiteY1" fmla="*/ 795528 h 995172"/>
                <a:gd name="connsiteX2" fmla="*/ 1043940 w 1138428"/>
                <a:gd name="connsiteY2" fmla="*/ 995172 h 995172"/>
                <a:gd name="connsiteX3" fmla="*/ 1138428 w 1138428"/>
                <a:gd name="connsiteY3" fmla="*/ 995172 h 995172"/>
                <a:gd name="connsiteX4" fmla="*/ 1138428 w 1138428"/>
                <a:gd name="connsiteY4" fmla="*/ 795528 h 995172"/>
                <a:gd name="connsiteX0" fmla="*/ 1138428 w 1138428"/>
                <a:gd name="connsiteY0" fmla="*/ 397764 h 995172"/>
                <a:gd name="connsiteX1" fmla="*/ 630936 w 1138428"/>
                <a:gd name="connsiteY1" fmla="*/ 397764 h 995172"/>
                <a:gd name="connsiteX2" fmla="*/ 54962 w 1138428"/>
                <a:gd name="connsiteY2" fmla="*/ 610425 h 995172"/>
                <a:gd name="connsiteX3" fmla="*/ 1138428 w 1138428"/>
                <a:gd name="connsiteY3" fmla="*/ 597408 h 995172"/>
                <a:gd name="connsiteX4" fmla="*/ 1138428 w 1138428"/>
                <a:gd name="connsiteY4" fmla="*/ 397764 h 995172"/>
                <a:gd name="connsiteX0" fmla="*/ 1138428 w 1138428"/>
                <a:gd name="connsiteY0" fmla="*/ 0 h 995172"/>
                <a:gd name="connsiteX1" fmla="*/ 0 w 1138428"/>
                <a:gd name="connsiteY1" fmla="*/ 0 h 995172"/>
                <a:gd name="connsiteX2" fmla="*/ 0 w 1138428"/>
                <a:gd name="connsiteY2" fmla="*/ 199644 h 995172"/>
                <a:gd name="connsiteX3" fmla="*/ 1138428 w 1138428"/>
                <a:gd name="connsiteY3" fmla="*/ 199644 h 995172"/>
                <a:gd name="connsiteX4" fmla="*/ 1138428 w 1138428"/>
                <a:gd name="connsiteY4" fmla="*/ 0 h 995172"/>
                <a:gd name="connsiteX0" fmla="*/ 1138428 w 1138428"/>
                <a:gd name="connsiteY0" fmla="*/ 795528 h 995172"/>
                <a:gd name="connsiteX1" fmla="*/ 1043940 w 1138428"/>
                <a:gd name="connsiteY1" fmla="*/ 795528 h 995172"/>
                <a:gd name="connsiteX2" fmla="*/ 1043940 w 1138428"/>
                <a:gd name="connsiteY2" fmla="*/ 995172 h 995172"/>
                <a:gd name="connsiteX3" fmla="*/ 1138428 w 1138428"/>
                <a:gd name="connsiteY3" fmla="*/ 995172 h 995172"/>
                <a:gd name="connsiteX4" fmla="*/ 1138428 w 1138428"/>
                <a:gd name="connsiteY4" fmla="*/ 795528 h 995172"/>
                <a:gd name="connsiteX0" fmla="*/ 1138428 w 1138428"/>
                <a:gd name="connsiteY0" fmla="*/ 397764 h 995172"/>
                <a:gd name="connsiteX1" fmla="*/ 51708 w 1138428"/>
                <a:gd name="connsiteY1" fmla="*/ 410781 h 995172"/>
                <a:gd name="connsiteX2" fmla="*/ 54962 w 1138428"/>
                <a:gd name="connsiteY2" fmla="*/ 610425 h 995172"/>
                <a:gd name="connsiteX3" fmla="*/ 1138428 w 1138428"/>
                <a:gd name="connsiteY3" fmla="*/ 597408 h 995172"/>
                <a:gd name="connsiteX4" fmla="*/ 1138428 w 1138428"/>
                <a:gd name="connsiteY4" fmla="*/ 397764 h 995172"/>
                <a:gd name="connsiteX0" fmla="*/ 1138428 w 1138428"/>
                <a:gd name="connsiteY0" fmla="*/ 0 h 995172"/>
                <a:gd name="connsiteX1" fmla="*/ 0 w 1138428"/>
                <a:gd name="connsiteY1" fmla="*/ 0 h 995172"/>
                <a:gd name="connsiteX2" fmla="*/ 0 w 1138428"/>
                <a:gd name="connsiteY2" fmla="*/ 199644 h 995172"/>
                <a:gd name="connsiteX3" fmla="*/ 1138428 w 1138428"/>
                <a:gd name="connsiteY3" fmla="*/ 199644 h 995172"/>
                <a:gd name="connsiteX4" fmla="*/ 1138428 w 1138428"/>
                <a:gd name="connsiteY4" fmla="*/ 0 h 995172"/>
                <a:gd name="connsiteX0" fmla="*/ 1138428 w 1138428"/>
                <a:gd name="connsiteY0" fmla="*/ 795528 h 995172"/>
                <a:gd name="connsiteX1" fmla="*/ 1043940 w 1138428"/>
                <a:gd name="connsiteY1" fmla="*/ 795528 h 995172"/>
                <a:gd name="connsiteX2" fmla="*/ 1043940 w 1138428"/>
                <a:gd name="connsiteY2" fmla="*/ 995172 h 995172"/>
                <a:gd name="connsiteX3" fmla="*/ 1138428 w 1138428"/>
                <a:gd name="connsiteY3" fmla="*/ 995172 h 995172"/>
                <a:gd name="connsiteX4" fmla="*/ 1138428 w 1138428"/>
                <a:gd name="connsiteY4" fmla="*/ 795528 h 995172"/>
                <a:gd name="connsiteX0" fmla="*/ 1138428 w 1138428"/>
                <a:gd name="connsiteY0" fmla="*/ 397764 h 995172"/>
                <a:gd name="connsiteX1" fmla="*/ 51708 w 1138428"/>
                <a:gd name="connsiteY1" fmla="*/ 410781 h 995172"/>
                <a:gd name="connsiteX2" fmla="*/ 54962 w 1138428"/>
                <a:gd name="connsiteY2" fmla="*/ 603917 h 995172"/>
                <a:gd name="connsiteX3" fmla="*/ 1138428 w 1138428"/>
                <a:gd name="connsiteY3" fmla="*/ 597408 h 995172"/>
                <a:gd name="connsiteX4" fmla="*/ 1138428 w 1138428"/>
                <a:gd name="connsiteY4" fmla="*/ 397764 h 995172"/>
                <a:gd name="connsiteX0" fmla="*/ 1138428 w 1138428"/>
                <a:gd name="connsiteY0" fmla="*/ 0 h 995172"/>
                <a:gd name="connsiteX1" fmla="*/ 0 w 1138428"/>
                <a:gd name="connsiteY1" fmla="*/ 0 h 995172"/>
                <a:gd name="connsiteX2" fmla="*/ 0 w 1138428"/>
                <a:gd name="connsiteY2" fmla="*/ 199644 h 995172"/>
                <a:gd name="connsiteX3" fmla="*/ 1138428 w 1138428"/>
                <a:gd name="connsiteY3" fmla="*/ 199644 h 995172"/>
                <a:gd name="connsiteX4" fmla="*/ 1138428 w 1138428"/>
                <a:gd name="connsiteY4" fmla="*/ 0 h 995172"/>
                <a:gd name="connsiteX0" fmla="*/ 1138428 w 1138428"/>
                <a:gd name="connsiteY0" fmla="*/ 795528 h 995172"/>
                <a:gd name="connsiteX1" fmla="*/ 672973 w 1138428"/>
                <a:gd name="connsiteY1" fmla="*/ 802036 h 995172"/>
                <a:gd name="connsiteX2" fmla="*/ 1043940 w 1138428"/>
                <a:gd name="connsiteY2" fmla="*/ 995172 h 995172"/>
                <a:gd name="connsiteX3" fmla="*/ 1138428 w 1138428"/>
                <a:gd name="connsiteY3" fmla="*/ 995172 h 995172"/>
                <a:gd name="connsiteX4" fmla="*/ 1138428 w 1138428"/>
                <a:gd name="connsiteY4" fmla="*/ 795528 h 995172"/>
                <a:gd name="connsiteX0" fmla="*/ 1138428 w 1138428"/>
                <a:gd name="connsiteY0" fmla="*/ 397764 h 995172"/>
                <a:gd name="connsiteX1" fmla="*/ 51708 w 1138428"/>
                <a:gd name="connsiteY1" fmla="*/ 410781 h 995172"/>
                <a:gd name="connsiteX2" fmla="*/ 54962 w 1138428"/>
                <a:gd name="connsiteY2" fmla="*/ 603917 h 995172"/>
                <a:gd name="connsiteX3" fmla="*/ 1138428 w 1138428"/>
                <a:gd name="connsiteY3" fmla="*/ 597408 h 995172"/>
                <a:gd name="connsiteX4" fmla="*/ 1138428 w 1138428"/>
                <a:gd name="connsiteY4" fmla="*/ 397764 h 995172"/>
                <a:gd name="connsiteX0" fmla="*/ 1138428 w 1138428"/>
                <a:gd name="connsiteY0" fmla="*/ 0 h 995172"/>
                <a:gd name="connsiteX1" fmla="*/ 0 w 1138428"/>
                <a:gd name="connsiteY1" fmla="*/ 0 h 995172"/>
                <a:gd name="connsiteX2" fmla="*/ 0 w 1138428"/>
                <a:gd name="connsiteY2" fmla="*/ 199644 h 995172"/>
                <a:gd name="connsiteX3" fmla="*/ 1138428 w 1138428"/>
                <a:gd name="connsiteY3" fmla="*/ 199644 h 995172"/>
                <a:gd name="connsiteX4" fmla="*/ 1138428 w 1138428"/>
                <a:gd name="connsiteY4" fmla="*/ 0 h 995172"/>
                <a:gd name="connsiteX0" fmla="*/ 1138428 w 1138428"/>
                <a:gd name="connsiteY0" fmla="*/ 795528 h 995172"/>
                <a:gd name="connsiteX1" fmla="*/ 672973 w 1138428"/>
                <a:gd name="connsiteY1" fmla="*/ 802036 h 995172"/>
                <a:gd name="connsiteX2" fmla="*/ 676228 w 1138428"/>
                <a:gd name="connsiteY2" fmla="*/ 988664 h 995172"/>
                <a:gd name="connsiteX3" fmla="*/ 1138428 w 1138428"/>
                <a:gd name="connsiteY3" fmla="*/ 995172 h 995172"/>
                <a:gd name="connsiteX4" fmla="*/ 1138428 w 1138428"/>
                <a:gd name="connsiteY4" fmla="*/ 795528 h 995172"/>
                <a:gd name="connsiteX0" fmla="*/ 1138428 w 1138428"/>
                <a:gd name="connsiteY0" fmla="*/ 397764 h 995172"/>
                <a:gd name="connsiteX1" fmla="*/ 51708 w 1138428"/>
                <a:gd name="connsiteY1" fmla="*/ 410781 h 995172"/>
                <a:gd name="connsiteX2" fmla="*/ 54962 w 1138428"/>
                <a:gd name="connsiteY2" fmla="*/ 603917 h 995172"/>
                <a:gd name="connsiteX3" fmla="*/ 1138428 w 1138428"/>
                <a:gd name="connsiteY3" fmla="*/ 597408 h 995172"/>
                <a:gd name="connsiteX4" fmla="*/ 1138428 w 1138428"/>
                <a:gd name="connsiteY4" fmla="*/ 397764 h 995172"/>
                <a:gd name="connsiteX0" fmla="*/ 1138428 w 1138428"/>
                <a:gd name="connsiteY0" fmla="*/ 0 h 995172"/>
                <a:gd name="connsiteX1" fmla="*/ 0 w 1138428"/>
                <a:gd name="connsiteY1" fmla="*/ 0 h 995172"/>
                <a:gd name="connsiteX2" fmla="*/ 0 w 1138428"/>
                <a:gd name="connsiteY2" fmla="*/ 199644 h 995172"/>
                <a:gd name="connsiteX3" fmla="*/ 1138428 w 1138428"/>
                <a:gd name="connsiteY3" fmla="*/ 199644 h 995172"/>
                <a:gd name="connsiteX4" fmla="*/ 1138428 w 1138428"/>
                <a:gd name="connsiteY4" fmla="*/ 0 h 99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428" h="995172">
                  <a:moveTo>
                    <a:pt x="1138428" y="795528"/>
                  </a:moveTo>
                  <a:lnTo>
                    <a:pt x="672973" y="802036"/>
                  </a:lnTo>
                  <a:lnTo>
                    <a:pt x="676228" y="988664"/>
                  </a:lnTo>
                  <a:lnTo>
                    <a:pt x="1138428" y="995172"/>
                  </a:lnTo>
                  <a:lnTo>
                    <a:pt x="1138428" y="795528"/>
                  </a:lnTo>
                  <a:close/>
                </a:path>
                <a:path w="1138428" h="995172">
                  <a:moveTo>
                    <a:pt x="1138428" y="397764"/>
                  </a:moveTo>
                  <a:lnTo>
                    <a:pt x="51708" y="410781"/>
                  </a:lnTo>
                  <a:cubicBezTo>
                    <a:pt x="52793" y="478414"/>
                    <a:pt x="53877" y="536284"/>
                    <a:pt x="54962" y="603917"/>
                  </a:cubicBezTo>
                  <a:lnTo>
                    <a:pt x="1138428" y="597408"/>
                  </a:lnTo>
                  <a:lnTo>
                    <a:pt x="1138428" y="397764"/>
                  </a:lnTo>
                  <a:close/>
                </a:path>
                <a:path w="1138428" h="995172">
                  <a:moveTo>
                    <a:pt x="1138428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1138428" y="199644"/>
                  </a:lnTo>
                  <a:lnTo>
                    <a:pt x="1138428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2936777" y="4674107"/>
              <a:ext cx="1309468" cy="212217"/>
            </a:xfrm>
            <a:custGeom>
              <a:avLst/>
              <a:gdLst/>
              <a:ahLst/>
              <a:cxnLst/>
              <a:rect l="l" t="t" r="r" b="b"/>
              <a:pathLst>
                <a:path w="763904" h="200025">
                  <a:moveTo>
                    <a:pt x="763524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763524" y="199644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7862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479023" y="5873292"/>
            <a:ext cx="28890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1,0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58867" y="5482580"/>
            <a:ext cx="281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1,6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836277" y="5066739"/>
            <a:ext cx="281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1,6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677517" y="4677461"/>
            <a:ext cx="281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1,8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03859" y="3713988"/>
            <a:ext cx="3842385" cy="601980"/>
          </a:xfrm>
          <a:custGeom>
            <a:avLst/>
            <a:gdLst/>
            <a:ahLst/>
            <a:cxnLst/>
            <a:rect l="l" t="t" r="r" b="b"/>
            <a:pathLst>
              <a:path w="3842385" h="601979">
                <a:moveTo>
                  <a:pt x="3842004" y="0"/>
                </a:moveTo>
                <a:lnTo>
                  <a:pt x="0" y="0"/>
                </a:lnTo>
                <a:lnTo>
                  <a:pt x="0" y="601980"/>
                </a:lnTo>
                <a:lnTo>
                  <a:pt x="3842004" y="601980"/>
                </a:lnTo>
                <a:lnTo>
                  <a:pt x="3842004" y="0"/>
                </a:lnTo>
                <a:close/>
              </a:path>
            </a:pathLst>
          </a:custGeom>
          <a:solidFill>
            <a:srgbClr val="EEF0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 txBox="1"/>
          <p:nvPr/>
        </p:nvSpPr>
        <p:spPr>
          <a:xfrm>
            <a:off x="403859" y="3713988"/>
            <a:ext cx="3842385" cy="60198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latin typeface="Microsoft Sans Serif"/>
                <a:cs typeface="Microsoft Sans Serif"/>
              </a:rPr>
              <a:t>Обрабатывающие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производства</a:t>
            </a:r>
            <a:endParaRPr sz="1400" dirty="0">
              <a:latin typeface="Microsoft Sans Serif"/>
              <a:cs typeface="Microsoft Sans Serif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Microsoft Sans Serif"/>
                <a:cs typeface="Microsoft Sans Serif"/>
              </a:rPr>
              <a:t>(млн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рублей)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52" name="object 52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623" y="3713988"/>
            <a:ext cx="723900" cy="600456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4535551" y="1837181"/>
            <a:ext cx="848994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Microsoft Sans Serif"/>
                <a:cs typeface="Microsoft Sans Serif"/>
              </a:rPr>
              <a:t>202</a:t>
            </a:r>
            <a:r>
              <a:rPr lang="ru-RU" sz="1300" spc="-10" dirty="0">
                <a:latin typeface="Microsoft Sans Serif"/>
                <a:cs typeface="Microsoft Sans Serif"/>
              </a:rPr>
              <a:t>3</a:t>
            </a:r>
            <a:r>
              <a:rPr sz="1300" spc="-25" dirty="0">
                <a:latin typeface="Microsoft Sans Serif"/>
                <a:cs typeface="Microsoft Sans Serif"/>
              </a:rPr>
              <a:t> отчет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418573" y="6397049"/>
            <a:ext cx="2032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40"/>
                </a:lnSpc>
              </a:pPr>
              <a:t>7</a:t>
            </a:fld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73066" y="2233422"/>
            <a:ext cx="97345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Microsoft Sans Serif"/>
                <a:cs typeface="Microsoft Sans Serif"/>
              </a:rPr>
              <a:t>202</a:t>
            </a:r>
            <a:r>
              <a:rPr lang="ru-RU" sz="1300" spc="-10" dirty="0">
                <a:latin typeface="Microsoft Sans Serif"/>
                <a:cs typeface="Microsoft Sans Serif"/>
              </a:rPr>
              <a:t>3</a:t>
            </a:r>
            <a:r>
              <a:rPr sz="1300" spc="-20" dirty="0">
                <a:latin typeface="Microsoft Sans Serif"/>
                <a:cs typeface="Microsoft Sans Serif"/>
              </a:rPr>
              <a:t> оценка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35551" y="2629916"/>
            <a:ext cx="848994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Microsoft Sans Serif"/>
                <a:cs typeface="Microsoft Sans Serif"/>
              </a:rPr>
              <a:t>202</a:t>
            </a:r>
            <a:r>
              <a:rPr lang="ru-RU" sz="1300" spc="-10" dirty="0">
                <a:latin typeface="Microsoft Sans Serif"/>
                <a:cs typeface="Microsoft Sans Serif"/>
              </a:rPr>
              <a:t>2</a:t>
            </a:r>
            <a:r>
              <a:rPr sz="1300" spc="-25" dirty="0">
                <a:latin typeface="Microsoft Sans Serif"/>
                <a:cs typeface="Microsoft Sans Serif"/>
              </a:rPr>
              <a:t> отчет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35551" y="3026155"/>
            <a:ext cx="848994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Microsoft Sans Serif"/>
                <a:cs typeface="Microsoft Sans Serif"/>
              </a:rPr>
              <a:t>202</a:t>
            </a:r>
            <a:r>
              <a:rPr lang="ru-RU" sz="1300" spc="-10" dirty="0">
                <a:latin typeface="Microsoft Sans Serif"/>
                <a:cs typeface="Microsoft Sans Serif"/>
              </a:rPr>
              <a:t>1</a:t>
            </a:r>
            <a:r>
              <a:rPr sz="1300" spc="-25" dirty="0">
                <a:latin typeface="Microsoft Sans Serif"/>
                <a:cs typeface="Microsoft Sans Serif"/>
              </a:rPr>
              <a:t> отчет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583684" y="4623003"/>
            <a:ext cx="84963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Microsoft Sans Serif"/>
                <a:cs typeface="Microsoft Sans Serif"/>
              </a:rPr>
              <a:t>202</a:t>
            </a:r>
            <a:r>
              <a:rPr lang="ru-RU" sz="1300" spc="-10" dirty="0">
                <a:latin typeface="Microsoft Sans Serif"/>
                <a:cs typeface="Microsoft Sans Serif"/>
              </a:rPr>
              <a:t>3</a:t>
            </a:r>
            <a:r>
              <a:rPr sz="1300" spc="-25" dirty="0">
                <a:latin typeface="Microsoft Sans Serif"/>
                <a:cs typeface="Microsoft Sans Serif"/>
              </a:rPr>
              <a:t> отчет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21200" y="5019802"/>
            <a:ext cx="97345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Microsoft Sans Serif"/>
                <a:cs typeface="Microsoft Sans Serif"/>
              </a:rPr>
              <a:t>202</a:t>
            </a:r>
            <a:r>
              <a:rPr lang="ru-RU" sz="1300" spc="-10" dirty="0">
                <a:latin typeface="Microsoft Sans Serif"/>
                <a:cs typeface="Microsoft Sans Serif"/>
              </a:rPr>
              <a:t>3</a:t>
            </a:r>
            <a:r>
              <a:rPr sz="1300" spc="-20" dirty="0">
                <a:latin typeface="Microsoft Sans Serif"/>
                <a:cs typeface="Microsoft Sans Serif"/>
              </a:rPr>
              <a:t> оценка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583684" y="5416092"/>
            <a:ext cx="848994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Microsoft Sans Serif"/>
                <a:cs typeface="Microsoft Sans Serif"/>
              </a:rPr>
              <a:t>202</a:t>
            </a:r>
            <a:r>
              <a:rPr lang="ru-RU" sz="1300" spc="-10" dirty="0">
                <a:latin typeface="Microsoft Sans Serif"/>
                <a:cs typeface="Microsoft Sans Serif"/>
              </a:rPr>
              <a:t>2</a:t>
            </a:r>
            <a:r>
              <a:rPr sz="1300" spc="-25" dirty="0">
                <a:latin typeface="Microsoft Sans Serif"/>
                <a:cs typeface="Microsoft Sans Serif"/>
              </a:rPr>
              <a:t> отчет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583684" y="5812332"/>
            <a:ext cx="848994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Microsoft Sans Serif"/>
                <a:cs typeface="Microsoft Sans Serif"/>
              </a:rPr>
              <a:t>202</a:t>
            </a:r>
            <a:r>
              <a:rPr lang="ru-RU" sz="1300" spc="-10" dirty="0">
                <a:latin typeface="Microsoft Sans Serif"/>
                <a:cs typeface="Microsoft Sans Serif"/>
              </a:rPr>
              <a:t>1</a:t>
            </a:r>
            <a:r>
              <a:rPr sz="1300" spc="-25" dirty="0">
                <a:latin typeface="Microsoft Sans Serif"/>
                <a:cs typeface="Microsoft Sans Serif"/>
              </a:rPr>
              <a:t> отчет</a:t>
            </a:r>
            <a:endParaRPr sz="1300" dirty="0">
              <a:latin typeface="Microsoft Sans Serif"/>
              <a:cs typeface="Microsoft Sans Serif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278EA3FC-B1F8-4AB5-A1A8-1EE00EC54D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052" y="3726705"/>
            <a:ext cx="474690" cy="4746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731" y="306550"/>
            <a:ext cx="57651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Основные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показатели</a:t>
            </a:r>
            <a:r>
              <a:rPr spc="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социально-экономического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развития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муниципального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образования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550401" y="1057622"/>
            <a:ext cx="4177665" cy="2428240"/>
            <a:chOff x="5550401" y="1057622"/>
            <a:chExt cx="4177665" cy="242824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401" y="1057622"/>
              <a:ext cx="4177297" cy="24277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79364" y="2324099"/>
              <a:ext cx="2641600" cy="989330"/>
            </a:xfrm>
            <a:custGeom>
              <a:avLst/>
              <a:gdLst/>
              <a:ahLst/>
              <a:cxnLst/>
              <a:rect l="l" t="t" r="r" b="b"/>
              <a:pathLst>
                <a:path w="2641600" h="989329">
                  <a:moveTo>
                    <a:pt x="2287524" y="790956"/>
                  </a:moveTo>
                  <a:lnTo>
                    <a:pt x="0" y="790956"/>
                  </a:lnTo>
                  <a:lnTo>
                    <a:pt x="0" y="989076"/>
                  </a:lnTo>
                  <a:lnTo>
                    <a:pt x="2287524" y="989076"/>
                  </a:lnTo>
                  <a:lnTo>
                    <a:pt x="2287524" y="790956"/>
                  </a:lnTo>
                  <a:close/>
                </a:path>
                <a:path w="2641600" h="989329">
                  <a:moveTo>
                    <a:pt x="2491740" y="394716"/>
                  </a:moveTo>
                  <a:lnTo>
                    <a:pt x="0" y="394716"/>
                  </a:lnTo>
                  <a:lnTo>
                    <a:pt x="0" y="592836"/>
                  </a:lnTo>
                  <a:lnTo>
                    <a:pt x="2491740" y="592836"/>
                  </a:lnTo>
                  <a:lnTo>
                    <a:pt x="2491740" y="394716"/>
                  </a:lnTo>
                  <a:close/>
                </a:path>
                <a:path w="2641600" h="989329">
                  <a:moveTo>
                    <a:pt x="2641092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2641092" y="196596"/>
                  </a:lnTo>
                  <a:lnTo>
                    <a:pt x="2641092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579364" y="1927860"/>
              <a:ext cx="2889885" cy="198120"/>
            </a:xfrm>
            <a:custGeom>
              <a:avLst/>
              <a:gdLst/>
              <a:ahLst/>
              <a:cxnLst/>
              <a:rect l="l" t="t" r="r" b="b"/>
              <a:pathLst>
                <a:path w="2889884" h="198119">
                  <a:moveTo>
                    <a:pt x="2889504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2889504" y="198120"/>
                  </a:lnTo>
                  <a:lnTo>
                    <a:pt x="2889504" y="0"/>
                  </a:lnTo>
                  <a:close/>
                </a:path>
              </a:pathLst>
            </a:custGeom>
            <a:solidFill>
              <a:srgbClr val="7862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931277" y="3101416"/>
            <a:ext cx="32385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latin typeface="Microsoft Sans Serif"/>
                <a:cs typeface="Microsoft Sans Serif"/>
              </a:rPr>
              <a:t>2,3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34857" y="2706115"/>
            <a:ext cx="323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2,5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84591" y="2310510"/>
            <a:ext cx="323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2,7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33003" y="1914525"/>
            <a:ext cx="323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2,8</a:t>
            </a: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75162" y="3648867"/>
            <a:ext cx="5416999" cy="2584736"/>
            <a:chOff x="373358" y="3639311"/>
            <a:chExt cx="5242602" cy="2584736"/>
          </a:xfrm>
        </p:grpSpPr>
        <p:pic>
          <p:nvPicPr>
            <p:cNvPr id="12" name="object 1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58" y="3640788"/>
              <a:ext cx="5242602" cy="25832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0999" y="3639311"/>
              <a:ext cx="5177155" cy="2527300"/>
            </a:xfrm>
            <a:custGeom>
              <a:avLst/>
              <a:gdLst/>
              <a:ahLst/>
              <a:cxnLst/>
              <a:rect l="l" t="t" r="r" b="b"/>
              <a:pathLst>
                <a:path w="5177155" h="2527300">
                  <a:moveTo>
                    <a:pt x="5177028" y="0"/>
                  </a:moveTo>
                  <a:lnTo>
                    <a:pt x="0" y="0"/>
                  </a:lnTo>
                  <a:lnTo>
                    <a:pt x="0" y="2526792"/>
                  </a:lnTo>
                  <a:lnTo>
                    <a:pt x="5177028" y="2526792"/>
                  </a:lnTo>
                  <a:lnTo>
                    <a:pt x="5177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174045" y="5056631"/>
              <a:ext cx="3004762" cy="1008889"/>
            </a:xfrm>
            <a:custGeom>
              <a:avLst/>
              <a:gdLst>
                <a:gd name="connsiteX0" fmla="*/ 2609075 w 2609088"/>
                <a:gd name="connsiteY0" fmla="*/ 403860 h 1008888"/>
                <a:gd name="connsiteX1" fmla="*/ 161544 w 2609088"/>
                <a:gd name="connsiteY1" fmla="*/ 403860 h 1008888"/>
                <a:gd name="connsiteX2" fmla="*/ 161544 w 2609088"/>
                <a:gd name="connsiteY2" fmla="*/ 605028 h 1008888"/>
                <a:gd name="connsiteX3" fmla="*/ 2609075 w 2609088"/>
                <a:gd name="connsiteY3" fmla="*/ 605028 h 1008888"/>
                <a:gd name="connsiteX4" fmla="*/ 2609075 w 2609088"/>
                <a:gd name="connsiteY4" fmla="*/ 403860 h 1008888"/>
                <a:gd name="connsiteX0" fmla="*/ 2609075 w 2609088"/>
                <a:gd name="connsiteY0" fmla="*/ 0 h 1008888"/>
                <a:gd name="connsiteX1" fmla="*/ 0 w 2609088"/>
                <a:gd name="connsiteY1" fmla="*/ 0 h 1008888"/>
                <a:gd name="connsiteX2" fmla="*/ 0 w 2609088"/>
                <a:gd name="connsiteY2" fmla="*/ 202692 h 1008888"/>
                <a:gd name="connsiteX3" fmla="*/ 2609075 w 2609088"/>
                <a:gd name="connsiteY3" fmla="*/ 202692 h 1008888"/>
                <a:gd name="connsiteX4" fmla="*/ 2609075 w 2609088"/>
                <a:gd name="connsiteY4" fmla="*/ 0 h 1008888"/>
                <a:gd name="connsiteX0" fmla="*/ 2609088 w 2609088"/>
                <a:gd name="connsiteY0" fmla="*/ 806196 h 1008888"/>
                <a:gd name="connsiteX1" fmla="*/ 45720 w 2609088"/>
                <a:gd name="connsiteY1" fmla="*/ 806196 h 1008888"/>
                <a:gd name="connsiteX2" fmla="*/ 633549 w 2609088"/>
                <a:gd name="connsiteY2" fmla="*/ 1005260 h 1008888"/>
                <a:gd name="connsiteX3" fmla="*/ 2609088 w 2609088"/>
                <a:gd name="connsiteY3" fmla="*/ 1008888 h 1008888"/>
                <a:gd name="connsiteX4" fmla="*/ 2609088 w 2609088"/>
                <a:gd name="connsiteY4" fmla="*/ 806196 h 1008888"/>
                <a:gd name="connsiteX0" fmla="*/ 2609075 w 2609088"/>
                <a:gd name="connsiteY0" fmla="*/ 403860 h 1008888"/>
                <a:gd name="connsiteX1" fmla="*/ 161544 w 2609088"/>
                <a:gd name="connsiteY1" fmla="*/ 403860 h 1008888"/>
                <a:gd name="connsiteX2" fmla="*/ 161544 w 2609088"/>
                <a:gd name="connsiteY2" fmla="*/ 605028 h 1008888"/>
                <a:gd name="connsiteX3" fmla="*/ 2609075 w 2609088"/>
                <a:gd name="connsiteY3" fmla="*/ 605028 h 1008888"/>
                <a:gd name="connsiteX4" fmla="*/ 2609075 w 2609088"/>
                <a:gd name="connsiteY4" fmla="*/ 403860 h 1008888"/>
                <a:gd name="connsiteX0" fmla="*/ 2609075 w 2609088"/>
                <a:gd name="connsiteY0" fmla="*/ 0 h 1008888"/>
                <a:gd name="connsiteX1" fmla="*/ 0 w 2609088"/>
                <a:gd name="connsiteY1" fmla="*/ 0 h 1008888"/>
                <a:gd name="connsiteX2" fmla="*/ 0 w 2609088"/>
                <a:gd name="connsiteY2" fmla="*/ 202692 h 1008888"/>
                <a:gd name="connsiteX3" fmla="*/ 2609075 w 2609088"/>
                <a:gd name="connsiteY3" fmla="*/ 202692 h 1008888"/>
                <a:gd name="connsiteX4" fmla="*/ 2609075 w 2609088"/>
                <a:gd name="connsiteY4" fmla="*/ 0 h 1008888"/>
                <a:gd name="connsiteX0" fmla="*/ 2609088 w 2609088"/>
                <a:gd name="connsiteY0" fmla="*/ 806196 h 1008888"/>
                <a:gd name="connsiteX1" fmla="*/ 629920 w 2609088"/>
                <a:gd name="connsiteY1" fmla="*/ 827968 h 1008888"/>
                <a:gd name="connsiteX2" fmla="*/ 633549 w 2609088"/>
                <a:gd name="connsiteY2" fmla="*/ 1005260 h 1008888"/>
                <a:gd name="connsiteX3" fmla="*/ 2609088 w 2609088"/>
                <a:gd name="connsiteY3" fmla="*/ 1008888 h 1008888"/>
                <a:gd name="connsiteX4" fmla="*/ 2609088 w 2609088"/>
                <a:gd name="connsiteY4" fmla="*/ 806196 h 1008888"/>
                <a:gd name="connsiteX0" fmla="*/ 2935646 w 2935659"/>
                <a:gd name="connsiteY0" fmla="*/ 403860 h 1008888"/>
                <a:gd name="connsiteX1" fmla="*/ 488115 w 2935659"/>
                <a:gd name="connsiteY1" fmla="*/ 403860 h 1008888"/>
                <a:gd name="connsiteX2" fmla="*/ 488115 w 2935659"/>
                <a:gd name="connsiteY2" fmla="*/ 605028 h 1008888"/>
                <a:gd name="connsiteX3" fmla="*/ 2935646 w 2935659"/>
                <a:gd name="connsiteY3" fmla="*/ 605028 h 1008888"/>
                <a:gd name="connsiteX4" fmla="*/ 2935646 w 2935659"/>
                <a:gd name="connsiteY4" fmla="*/ 403860 h 1008888"/>
                <a:gd name="connsiteX0" fmla="*/ 2935646 w 2935659"/>
                <a:gd name="connsiteY0" fmla="*/ 0 h 1008888"/>
                <a:gd name="connsiteX1" fmla="*/ 326571 w 2935659"/>
                <a:gd name="connsiteY1" fmla="*/ 0 h 1008888"/>
                <a:gd name="connsiteX2" fmla="*/ 0 w 2935659"/>
                <a:gd name="connsiteY2" fmla="*/ 213578 h 1008888"/>
                <a:gd name="connsiteX3" fmla="*/ 2935646 w 2935659"/>
                <a:gd name="connsiteY3" fmla="*/ 202692 h 1008888"/>
                <a:gd name="connsiteX4" fmla="*/ 2935646 w 2935659"/>
                <a:gd name="connsiteY4" fmla="*/ 0 h 1008888"/>
                <a:gd name="connsiteX0" fmla="*/ 2935659 w 2935659"/>
                <a:gd name="connsiteY0" fmla="*/ 806196 h 1008888"/>
                <a:gd name="connsiteX1" fmla="*/ 956491 w 2935659"/>
                <a:gd name="connsiteY1" fmla="*/ 827968 h 1008888"/>
                <a:gd name="connsiteX2" fmla="*/ 960120 w 2935659"/>
                <a:gd name="connsiteY2" fmla="*/ 1005260 h 1008888"/>
                <a:gd name="connsiteX3" fmla="*/ 2935659 w 2935659"/>
                <a:gd name="connsiteY3" fmla="*/ 1008888 h 1008888"/>
                <a:gd name="connsiteX4" fmla="*/ 2935659 w 2935659"/>
                <a:gd name="connsiteY4" fmla="*/ 806196 h 1008888"/>
                <a:gd name="connsiteX0" fmla="*/ 2935646 w 2935659"/>
                <a:gd name="connsiteY0" fmla="*/ 403860 h 1008888"/>
                <a:gd name="connsiteX1" fmla="*/ 488115 w 2935659"/>
                <a:gd name="connsiteY1" fmla="*/ 403860 h 1008888"/>
                <a:gd name="connsiteX2" fmla="*/ 488115 w 2935659"/>
                <a:gd name="connsiteY2" fmla="*/ 605028 h 1008888"/>
                <a:gd name="connsiteX3" fmla="*/ 2935646 w 2935659"/>
                <a:gd name="connsiteY3" fmla="*/ 605028 h 1008888"/>
                <a:gd name="connsiteX4" fmla="*/ 2935646 w 2935659"/>
                <a:gd name="connsiteY4" fmla="*/ 403860 h 1008888"/>
                <a:gd name="connsiteX0" fmla="*/ 2935646 w 2935659"/>
                <a:gd name="connsiteY0" fmla="*/ 0 h 1008888"/>
                <a:gd name="connsiteX1" fmla="*/ 3628 w 2935659"/>
                <a:gd name="connsiteY1" fmla="*/ 0 h 1008888"/>
                <a:gd name="connsiteX2" fmla="*/ 0 w 2935659"/>
                <a:gd name="connsiteY2" fmla="*/ 213578 h 1008888"/>
                <a:gd name="connsiteX3" fmla="*/ 2935646 w 2935659"/>
                <a:gd name="connsiteY3" fmla="*/ 202692 h 1008888"/>
                <a:gd name="connsiteX4" fmla="*/ 2935646 w 2935659"/>
                <a:gd name="connsiteY4" fmla="*/ 0 h 1008888"/>
                <a:gd name="connsiteX0" fmla="*/ 2935659 w 2935659"/>
                <a:gd name="connsiteY0" fmla="*/ 806196 h 1008888"/>
                <a:gd name="connsiteX1" fmla="*/ 956491 w 2935659"/>
                <a:gd name="connsiteY1" fmla="*/ 827968 h 1008888"/>
                <a:gd name="connsiteX2" fmla="*/ 960120 w 2935659"/>
                <a:gd name="connsiteY2" fmla="*/ 1005260 h 1008888"/>
                <a:gd name="connsiteX3" fmla="*/ 2935659 w 2935659"/>
                <a:gd name="connsiteY3" fmla="*/ 1008888 h 1008888"/>
                <a:gd name="connsiteX4" fmla="*/ 2935659 w 2935659"/>
                <a:gd name="connsiteY4" fmla="*/ 806196 h 1008888"/>
                <a:gd name="connsiteX0" fmla="*/ 3004604 w 3004617"/>
                <a:gd name="connsiteY0" fmla="*/ 403860 h 1008888"/>
                <a:gd name="connsiteX1" fmla="*/ 557073 w 3004617"/>
                <a:gd name="connsiteY1" fmla="*/ 403860 h 1008888"/>
                <a:gd name="connsiteX2" fmla="*/ 557073 w 3004617"/>
                <a:gd name="connsiteY2" fmla="*/ 605028 h 1008888"/>
                <a:gd name="connsiteX3" fmla="*/ 3004604 w 3004617"/>
                <a:gd name="connsiteY3" fmla="*/ 605028 h 1008888"/>
                <a:gd name="connsiteX4" fmla="*/ 3004604 w 3004617"/>
                <a:gd name="connsiteY4" fmla="*/ 403860 h 1008888"/>
                <a:gd name="connsiteX0" fmla="*/ 3004604 w 3004617"/>
                <a:gd name="connsiteY0" fmla="*/ 0 h 1008888"/>
                <a:gd name="connsiteX1" fmla="*/ 15 w 3004617"/>
                <a:gd name="connsiteY1" fmla="*/ 3628 h 1008888"/>
                <a:gd name="connsiteX2" fmla="*/ 68958 w 3004617"/>
                <a:gd name="connsiteY2" fmla="*/ 213578 h 1008888"/>
                <a:gd name="connsiteX3" fmla="*/ 3004604 w 3004617"/>
                <a:gd name="connsiteY3" fmla="*/ 202692 h 1008888"/>
                <a:gd name="connsiteX4" fmla="*/ 3004604 w 3004617"/>
                <a:gd name="connsiteY4" fmla="*/ 0 h 1008888"/>
                <a:gd name="connsiteX0" fmla="*/ 3004617 w 3004617"/>
                <a:gd name="connsiteY0" fmla="*/ 806196 h 1008888"/>
                <a:gd name="connsiteX1" fmla="*/ 1025449 w 3004617"/>
                <a:gd name="connsiteY1" fmla="*/ 827968 h 1008888"/>
                <a:gd name="connsiteX2" fmla="*/ 1029078 w 3004617"/>
                <a:gd name="connsiteY2" fmla="*/ 1005260 h 1008888"/>
                <a:gd name="connsiteX3" fmla="*/ 3004617 w 3004617"/>
                <a:gd name="connsiteY3" fmla="*/ 1008888 h 1008888"/>
                <a:gd name="connsiteX4" fmla="*/ 3004617 w 3004617"/>
                <a:gd name="connsiteY4" fmla="*/ 806196 h 1008888"/>
                <a:gd name="connsiteX0" fmla="*/ 3004749 w 3004762"/>
                <a:gd name="connsiteY0" fmla="*/ 403860 h 1008888"/>
                <a:gd name="connsiteX1" fmla="*/ 557218 w 3004762"/>
                <a:gd name="connsiteY1" fmla="*/ 403860 h 1008888"/>
                <a:gd name="connsiteX2" fmla="*/ 557218 w 3004762"/>
                <a:gd name="connsiteY2" fmla="*/ 605028 h 1008888"/>
                <a:gd name="connsiteX3" fmla="*/ 3004749 w 3004762"/>
                <a:gd name="connsiteY3" fmla="*/ 605028 h 1008888"/>
                <a:gd name="connsiteX4" fmla="*/ 3004749 w 3004762"/>
                <a:gd name="connsiteY4" fmla="*/ 403860 h 1008888"/>
                <a:gd name="connsiteX0" fmla="*/ 3004749 w 3004762"/>
                <a:gd name="connsiteY0" fmla="*/ 0 h 1008888"/>
                <a:gd name="connsiteX1" fmla="*/ 160 w 3004762"/>
                <a:gd name="connsiteY1" fmla="*/ 3628 h 1008888"/>
                <a:gd name="connsiteX2" fmla="*/ 3789 w 3004762"/>
                <a:gd name="connsiteY2" fmla="*/ 213578 h 1008888"/>
                <a:gd name="connsiteX3" fmla="*/ 3004749 w 3004762"/>
                <a:gd name="connsiteY3" fmla="*/ 202692 h 1008888"/>
                <a:gd name="connsiteX4" fmla="*/ 3004749 w 3004762"/>
                <a:gd name="connsiteY4" fmla="*/ 0 h 1008888"/>
                <a:gd name="connsiteX0" fmla="*/ 3004762 w 3004762"/>
                <a:gd name="connsiteY0" fmla="*/ 806196 h 1008888"/>
                <a:gd name="connsiteX1" fmla="*/ 1025594 w 3004762"/>
                <a:gd name="connsiteY1" fmla="*/ 827968 h 1008888"/>
                <a:gd name="connsiteX2" fmla="*/ 1029223 w 3004762"/>
                <a:gd name="connsiteY2" fmla="*/ 1005260 h 1008888"/>
                <a:gd name="connsiteX3" fmla="*/ 3004762 w 3004762"/>
                <a:gd name="connsiteY3" fmla="*/ 1008888 h 1008888"/>
                <a:gd name="connsiteX4" fmla="*/ 3004762 w 3004762"/>
                <a:gd name="connsiteY4" fmla="*/ 806196 h 100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4762" h="1008888">
                  <a:moveTo>
                    <a:pt x="3004749" y="403860"/>
                  </a:moveTo>
                  <a:lnTo>
                    <a:pt x="557218" y="403860"/>
                  </a:lnTo>
                  <a:lnTo>
                    <a:pt x="557218" y="605028"/>
                  </a:lnTo>
                  <a:lnTo>
                    <a:pt x="3004749" y="605028"/>
                  </a:lnTo>
                  <a:lnTo>
                    <a:pt x="3004749" y="403860"/>
                  </a:lnTo>
                  <a:close/>
                </a:path>
                <a:path w="3004762" h="1008888">
                  <a:moveTo>
                    <a:pt x="3004749" y="0"/>
                  </a:moveTo>
                  <a:lnTo>
                    <a:pt x="160" y="3628"/>
                  </a:lnTo>
                  <a:cubicBezTo>
                    <a:pt x="-1049" y="74821"/>
                    <a:pt x="4998" y="142385"/>
                    <a:pt x="3789" y="213578"/>
                  </a:cubicBezTo>
                  <a:lnTo>
                    <a:pt x="3004749" y="202692"/>
                  </a:lnTo>
                  <a:lnTo>
                    <a:pt x="3004749" y="0"/>
                  </a:lnTo>
                  <a:close/>
                </a:path>
                <a:path w="3004762" h="1008888">
                  <a:moveTo>
                    <a:pt x="3004762" y="806196"/>
                  </a:moveTo>
                  <a:lnTo>
                    <a:pt x="1025594" y="827968"/>
                  </a:lnTo>
                  <a:cubicBezTo>
                    <a:pt x="1026804" y="887065"/>
                    <a:pt x="1028013" y="946163"/>
                    <a:pt x="1029223" y="1005260"/>
                  </a:cubicBezTo>
                  <a:lnTo>
                    <a:pt x="3004762" y="1008888"/>
                  </a:lnTo>
                  <a:lnTo>
                    <a:pt x="3004762" y="806196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48545" y="4654295"/>
              <a:ext cx="3330390" cy="201295"/>
            </a:xfrm>
            <a:custGeom>
              <a:avLst/>
              <a:gdLst/>
              <a:ahLst/>
              <a:cxnLst/>
              <a:rect l="l" t="t" r="r" b="b"/>
              <a:pathLst>
                <a:path w="2670175" h="201295">
                  <a:moveTo>
                    <a:pt x="2670048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2670048" y="201167"/>
                  </a:lnTo>
                  <a:lnTo>
                    <a:pt x="2670048" y="0"/>
                  </a:lnTo>
                  <a:close/>
                </a:path>
              </a:pathLst>
            </a:custGeom>
            <a:solidFill>
              <a:srgbClr val="7862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84010" y="5874199"/>
            <a:ext cx="4083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36,7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42976" y="5464990"/>
            <a:ext cx="408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latin typeface="Microsoft Sans Serif"/>
                <a:cs typeface="Microsoft Sans Serif"/>
              </a:rPr>
              <a:t>41,2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13659" y="5081754"/>
            <a:ext cx="4089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latin typeface="Microsoft Sans Serif"/>
                <a:cs typeface="Microsoft Sans Serif"/>
              </a:rPr>
              <a:t>45,9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53903" y="4665753"/>
            <a:ext cx="4083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46,5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68896" y="4640074"/>
            <a:ext cx="84772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Microsoft Sans Serif"/>
                <a:cs typeface="Microsoft Sans Serif"/>
              </a:rPr>
              <a:t>202</a:t>
            </a:r>
            <a:r>
              <a:rPr lang="ru-RU" sz="1300" spc="-10" dirty="0">
                <a:latin typeface="Microsoft Sans Serif"/>
                <a:cs typeface="Microsoft Sans Serif"/>
              </a:rPr>
              <a:t>3</a:t>
            </a:r>
            <a:r>
              <a:rPr sz="1300" spc="-40" dirty="0">
                <a:latin typeface="Microsoft Sans Serif"/>
                <a:cs typeface="Microsoft Sans Serif"/>
              </a:rPr>
              <a:t> </a:t>
            </a:r>
            <a:r>
              <a:rPr sz="1300" spc="-25" dirty="0">
                <a:latin typeface="Microsoft Sans Serif"/>
                <a:cs typeface="Microsoft Sans Serif"/>
              </a:rPr>
              <a:t>отчет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11428" y="5056454"/>
            <a:ext cx="97155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Microsoft Sans Serif"/>
                <a:cs typeface="Microsoft Sans Serif"/>
              </a:rPr>
              <a:t>202</a:t>
            </a:r>
            <a:r>
              <a:rPr lang="ru-RU" sz="1300" spc="-10" dirty="0">
                <a:latin typeface="Microsoft Sans Serif"/>
                <a:cs typeface="Microsoft Sans Serif"/>
              </a:rPr>
              <a:t>3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оценка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86109" y="5429633"/>
            <a:ext cx="848994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Microsoft Sans Serif"/>
                <a:cs typeface="Microsoft Sans Serif"/>
              </a:rPr>
              <a:t>202</a:t>
            </a:r>
            <a:r>
              <a:rPr lang="ru-RU" sz="1300" spc="-10" dirty="0">
                <a:latin typeface="Microsoft Sans Serif"/>
                <a:cs typeface="Microsoft Sans Serif"/>
              </a:rPr>
              <a:t>2</a:t>
            </a:r>
            <a:r>
              <a:rPr sz="1300" spc="-25" dirty="0">
                <a:latin typeface="Microsoft Sans Serif"/>
                <a:cs typeface="Microsoft Sans Serif"/>
              </a:rPr>
              <a:t> отчет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98396" y="5848773"/>
            <a:ext cx="848994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Microsoft Sans Serif"/>
                <a:cs typeface="Microsoft Sans Serif"/>
              </a:rPr>
              <a:t>202</a:t>
            </a:r>
            <a:r>
              <a:rPr lang="ru-RU" sz="1300" spc="-10" dirty="0">
                <a:latin typeface="Microsoft Sans Serif"/>
                <a:cs typeface="Microsoft Sans Serif"/>
              </a:rPr>
              <a:t>1</a:t>
            </a:r>
            <a:r>
              <a:rPr sz="1300" spc="-25" dirty="0">
                <a:latin typeface="Microsoft Sans Serif"/>
                <a:cs typeface="Microsoft Sans Serif"/>
              </a:rPr>
              <a:t> отчет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877305" y="611352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7148321" y="611352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8419338" y="611352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2567621" y="3665013"/>
            <a:ext cx="4580700" cy="680106"/>
          </a:xfrm>
          <a:custGeom>
            <a:avLst/>
            <a:gdLst/>
            <a:ahLst/>
            <a:cxnLst/>
            <a:rect l="l" t="t" r="r" b="b"/>
            <a:pathLst>
              <a:path w="3782695" h="739139">
                <a:moveTo>
                  <a:pt x="3782567" y="0"/>
                </a:moveTo>
                <a:lnTo>
                  <a:pt x="0" y="0"/>
                </a:lnTo>
                <a:lnTo>
                  <a:pt x="0" y="739140"/>
                </a:lnTo>
                <a:lnTo>
                  <a:pt x="3782567" y="739140"/>
                </a:lnTo>
                <a:lnTo>
                  <a:pt x="3782567" y="0"/>
                </a:lnTo>
                <a:close/>
              </a:path>
            </a:pathLst>
          </a:custGeom>
          <a:solidFill>
            <a:srgbClr val="EEF0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 txBox="1"/>
          <p:nvPr/>
        </p:nvSpPr>
        <p:spPr>
          <a:xfrm>
            <a:off x="2595602" y="3654442"/>
            <a:ext cx="4661653" cy="47256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1440" marR="751205">
              <a:lnSpc>
                <a:spcPct val="100000"/>
              </a:lnSpc>
              <a:spcBef>
                <a:spcPts val="325"/>
              </a:spcBef>
            </a:pPr>
            <a:r>
              <a:rPr sz="1400" spc="-10" dirty="0">
                <a:latin typeface="Microsoft Sans Serif"/>
                <a:cs typeface="Microsoft Sans Serif"/>
              </a:rPr>
              <a:t>Среднемесячная </a:t>
            </a:r>
            <a:r>
              <a:rPr sz="1400" spc="-15" dirty="0">
                <a:latin typeface="Microsoft Sans Serif"/>
                <a:cs typeface="Microsoft Sans Serif"/>
              </a:rPr>
              <a:t>заработная плата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муниципальному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образованию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(тыс.</a:t>
            </a:r>
            <a:r>
              <a:rPr sz="1400" spc="-15" dirty="0">
                <a:latin typeface="Microsoft Sans Serif"/>
                <a:cs typeface="Microsoft Sans Serif"/>
              </a:rPr>
              <a:t> рублей)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558028" y="1139952"/>
            <a:ext cx="4112260" cy="523240"/>
          </a:xfrm>
          <a:custGeom>
            <a:avLst/>
            <a:gdLst/>
            <a:ahLst/>
            <a:cxnLst/>
            <a:rect l="l" t="t" r="r" b="b"/>
            <a:pathLst>
              <a:path w="4112259" h="523239">
                <a:moveTo>
                  <a:pt x="4111752" y="0"/>
                </a:moveTo>
                <a:lnTo>
                  <a:pt x="0" y="0"/>
                </a:lnTo>
                <a:lnTo>
                  <a:pt x="0" y="522732"/>
                </a:lnTo>
                <a:lnTo>
                  <a:pt x="4111752" y="522732"/>
                </a:lnTo>
                <a:lnTo>
                  <a:pt x="4111752" y="0"/>
                </a:lnTo>
                <a:close/>
              </a:path>
            </a:pathLst>
          </a:custGeom>
          <a:solidFill>
            <a:srgbClr val="EEF0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 txBox="1"/>
          <p:nvPr/>
        </p:nvSpPr>
        <p:spPr>
          <a:xfrm>
            <a:off x="5558028" y="1139952"/>
            <a:ext cx="4112260" cy="5232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92075" marR="320040">
              <a:lnSpc>
                <a:spcPct val="100000"/>
              </a:lnSpc>
              <a:spcBef>
                <a:spcPts val="315"/>
              </a:spcBef>
            </a:pPr>
            <a:r>
              <a:rPr sz="1400" spc="-35" dirty="0">
                <a:latin typeface="Microsoft Sans Serif"/>
                <a:cs typeface="Microsoft Sans Serif"/>
              </a:rPr>
              <a:t>Фонд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заработной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платы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муниципальному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образованию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(млрд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рублей)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63" name="object 6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158" y="3619167"/>
            <a:ext cx="679432" cy="684237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056" y="1232916"/>
            <a:ext cx="505968" cy="446531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4483989" y="1930399"/>
            <a:ext cx="848994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Microsoft Sans Serif"/>
                <a:cs typeface="Microsoft Sans Serif"/>
              </a:rPr>
              <a:t>202</a:t>
            </a:r>
            <a:r>
              <a:rPr lang="ru-RU" sz="1300" spc="-10" dirty="0">
                <a:latin typeface="Microsoft Sans Serif"/>
                <a:cs typeface="Microsoft Sans Serif"/>
              </a:rPr>
              <a:t>3</a:t>
            </a:r>
            <a:r>
              <a:rPr sz="1300" spc="-25" dirty="0">
                <a:latin typeface="Microsoft Sans Serif"/>
                <a:cs typeface="Microsoft Sans Serif"/>
              </a:rPr>
              <a:t> отчет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421504" y="2326893"/>
            <a:ext cx="97345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Microsoft Sans Serif"/>
                <a:cs typeface="Microsoft Sans Serif"/>
              </a:rPr>
              <a:t>202</a:t>
            </a:r>
            <a:r>
              <a:rPr lang="ru-RU" sz="1300" spc="-10" dirty="0">
                <a:latin typeface="Microsoft Sans Serif"/>
                <a:cs typeface="Microsoft Sans Serif"/>
              </a:rPr>
              <a:t>3</a:t>
            </a:r>
            <a:r>
              <a:rPr sz="1300" spc="-20" dirty="0">
                <a:latin typeface="Microsoft Sans Serif"/>
                <a:cs typeface="Microsoft Sans Serif"/>
              </a:rPr>
              <a:t> оценка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483989" y="2723133"/>
            <a:ext cx="848994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Microsoft Sans Serif"/>
                <a:cs typeface="Microsoft Sans Serif"/>
              </a:rPr>
              <a:t>202</a:t>
            </a:r>
            <a:r>
              <a:rPr lang="ru-RU" sz="1300" spc="-10" dirty="0">
                <a:latin typeface="Microsoft Sans Serif"/>
                <a:cs typeface="Microsoft Sans Serif"/>
              </a:rPr>
              <a:t>2</a:t>
            </a:r>
            <a:r>
              <a:rPr sz="1300" spc="-25" dirty="0">
                <a:latin typeface="Microsoft Sans Serif"/>
                <a:cs typeface="Microsoft Sans Serif"/>
              </a:rPr>
              <a:t> отчет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483989" y="3119373"/>
            <a:ext cx="848994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Microsoft Sans Serif"/>
                <a:cs typeface="Microsoft Sans Serif"/>
              </a:rPr>
              <a:t>202</a:t>
            </a:r>
            <a:r>
              <a:rPr lang="ru-RU" sz="1300" spc="-10" dirty="0">
                <a:latin typeface="Microsoft Sans Serif"/>
                <a:cs typeface="Microsoft Sans Serif"/>
              </a:rPr>
              <a:t>1</a:t>
            </a:r>
            <a:r>
              <a:rPr sz="1300" spc="-25" dirty="0">
                <a:latin typeface="Microsoft Sans Serif"/>
                <a:cs typeface="Microsoft Sans Serif"/>
              </a:rPr>
              <a:t> отчет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95642" y="1075909"/>
            <a:ext cx="3956331" cy="2409512"/>
            <a:chOff x="295642" y="1075909"/>
            <a:chExt cx="3956331" cy="2409512"/>
          </a:xfrm>
        </p:grpSpPr>
        <p:pic>
          <p:nvPicPr>
            <p:cNvPr id="70" name="object 70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642" y="1075909"/>
              <a:ext cx="3956331" cy="240951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381000" y="1670304"/>
              <a:ext cx="3790315" cy="1750060"/>
            </a:xfrm>
            <a:custGeom>
              <a:avLst/>
              <a:gdLst/>
              <a:ahLst/>
              <a:cxnLst/>
              <a:rect l="l" t="t" r="r" b="b"/>
              <a:pathLst>
                <a:path w="3790315" h="1750060">
                  <a:moveTo>
                    <a:pt x="0" y="1749552"/>
                  </a:moveTo>
                  <a:lnTo>
                    <a:pt x="3790188" y="1749552"/>
                  </a:lnTo>
                  <a:lnTo>
                    <a:pt x="3790188" y="0"/>
                  </a:lnTo>
                  <a:lnTo>
                    <a:pt x="0" y="0"/>
                  </a:lnTo>
                  <a:lnTo>
                    <a:pt x="0" y="1749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1718689" y="2316859"/>
              <a:ext cx="2431437" cy="999609"/>
            </a:xfrm>
            <a:custGeom>
              <a:avLst/>
              <a:gdLst>
                <a:gd name="connsiteX0" fmla="*/ 2424834 w 2424834"/>
                <a:gd name="connsiteY0" fmla="*/ 792480 h 999609"/>
                <a:gd name="connsiteX1" fmla="*/ 396390 w 2424834"/>
                <a:gd name="connsiteY1" fmla="*/ 792480 h 999609"/>
                <a:gd name="connsiteX2" fmla="*/ 0 w 2424834"/>
                <a:gd name="connsiteY2" fmla="*/ 999609 h 999609"/>
                <a:gd name="connsiteX3" fmla="*/ 2424834 w 2424834"/>
                <a:gd name="connsiteY3" fmla="*/ 990600 h 999609"/>
                <a:gd name="connsiteX4" fmla="*/ 2424834 w 2424834"/>
                <a:gd name="connsiteY4" fmla="*/ 792480 h 999609"/>
                <a:gd name="connsiteX0" fmla="*/ 2424834 w 2424834"/>
                <a:gd name="connsiteY0" fmla="*/ 396240 h 999609"/>
                <a:gd name="connsiteX1" fmla="*/ 105306 w 2424834"/>
                <a:gd name="connsiteY1" fmla="*/ 396240 h 999609"/>
                <a:gd name="connsiteX2" fmla="*/ 105306 w 2424834"/>
                <a:gd name="connsiteY2" fmla="*/ 594360 h 999609"/>
                <a:gd name="connsiteX3" fmla="*/ 2424834 w 2424834"/>
                <a:gd name="connsiteY3" fmla="*/ 594360 h 999609"/>
                <a:gd name="connsiteX4" fmla="*/ 2424834 w 2424834"/>
                <a:gd name="connsiteY4" fmla="*/ 396240 h 999609"/>
                <a:gd name="connsiteX0" fmla="*/ 2424834 w 2424834"/>
                <a:gd name="connsiteY0" fmla="*/ 0 h 999609"/>
                <a:gd name="connsiteX1" fmla="*/ 105306 w 2424834"/>
                <a:gd name="connsiteY1" fmla="*/ 0 h 999609"/>
                <a:gd name="connsiteX2" fmla="*/ 105306 w 2424834"/>
                <a:gd name="connsiteY2" fmla="*/ 198120 h 999609"/>
                <a:gd name="connsiteX3" fmla="*/ 2424834 w 2424834"/>
                <a:gd name="connsiteY3" fmla="*/ 198120 h 999609"/>
                <a:gd name="connsiteX4" fmla="*/ 2424834 w 2424834"/>
                <a:gd name="connsiteY4" fmla="*/ 0 h 999609"/>
                <a:gd name="connsiteX0" fmla="*/ 2429339 w 2429339"/>
                <a:gd name="connsiteY0" fmla="*/ 792480 h 999609"/>
                <a:gd name="connsiteX1" fmla="*/ 0 w 2429339"/>
                <a:gd name="connsiteY1" fmla="*/ 796984 h 999609"/>
                <a:gd name="connsiteX2" fmla="*/ 4505 w 2429339"/>
                <a:gd name="connsiteY2" fmla="*/ 999609 h 999609"/>
                <a:gd name="connsiteX3" fmla="*/ 2429339 w 2429339"/>
                <a:gd name="connsiteY3" fmla="*/ 990600 h 999609"/>
                <a:gd name="connsiteX4" fmla="*/ 2429339 w 2429339"/>
                <a:gd name="connsiteY4" fmla="*/ 792480 h 999609"/>
                <a:gd name="connsiteX0" fmla="*/ 2429339 w 2429339"/>
                <a:gd name="connsiteY0" fmla="*/ 396240 h 999609"/>
                <a:gd name="connsiteX1" fmla="*/ 109811 w 2429339"/>
                <a:gd name="connsiteY1" fmla="*/ 396240 h 999609"/>
                <a:gd name="connsiteX2" fmla="*/ 109811 w 2429339"/>
                <a:gd name="connsiteY2" fmla="*/ 594360 h 999609"/>
                <a:gd name="connsiteX3" fmla="*/ 2429339 w 2429339"/>
                <a:gd name="connsiteY3" fmla="*/ 594360 h 999609"/>
                <a:gd name="connsiteX4" fmla="*/ 2429339 w 2429339"/>
                <a:gd name="connsiteY4" fmla="*/ 396240 h 999609"/>
                <a:gd name="connsiteX0" fmla="*/ 2429339 w 2429339"/>
                <a:gd name="connsiteY0" fmla="*/ 0 h 999609"/>
                <a:gd name="connsiteX1" fmla="*/ 109811 w 2429339"/>
                <a:gd name="connsiteY1" fmla="*/ 0 h 999609"/>
                <a:gd name="connsiteX2" fmla="*/ 109811 w 2429339"/>
                <a:gd name="connsiteY2" fmla="*/ 198120 h 999609"/>
                <a:gd name="connsiteX3" fmla="*/ 2429339 w 2429339"/>
                <a:gd name="connsiteY3" fmla="*/ 198120 h 999609"/>
                <a:gd name="connsiteX4" fmla="*/ 2429339 w 2429339"/>
                <a:gd name="connsiteY4" fmla="*/ 0 h 999609"/>
                <a:gd name="connsiteX0" fmla="*/ 2431436 w 2431436"/>
                <a:gd name="connsiteY0" fmla="*/ 792480 h 999609"/>
                <a:gd name="connsiteX1" fmla="*/ 2097 w 2431436"/>
                <a:gd name="connsiteY1" fmla="*/ 796984 h 999609"/>
                <a:gd name="connsiteX2" fmla="*/ 0 w 2431436"/>
                <a:gd name="connsiteY2" fmla="*/ 999609 h 999609"/>
                <a:gd name="connsiteX3" fmla="*/ 2431436 w 2431436"/>
                <a:gd name="connsiteY3" fmla="*/ 990600 h 999609"/>
                <a:gd name="connsiteX4" fmla="*/ 2431436 w 2431436"/>
                <a:gd name="connsiteY4" fmla="*/ 792480 h 999609"/>
                <a:gd name="connsiteX0" fmla="*/ 2431436 w 2431436"/>
                <a:gd name="connsiteY0" fmla="*/ 396240 h 999609"/>
                <a:gd name="connsiteX1" fmla="*/ 111908 w 2431436"/>
                <a:gd name="connsiteY1" fmla="*/ 396240 h 999609"/>
                <a:gd name="connsiteX2" fmla="*/ 111908 w 2431436"/>
                <a:gd name="connsiteY2" fmla="*/ 594360 h 999609"/>
                <a:gd name="connsiteX3" fmla="*/ 2431436 w 2431436"/>
                <a:gd name="connsiteY3" fmla="*/ 594360 h 999609"/>
                <a:gd name="connsiteX4" fmla="*/ 2431436 w 2431436"/>
                <a:gd name="connsiteY4" fmla="*/ 396240 h 999609"/>
                <a:gd name="connsiteX0" fmla="*/ 2431436 w 2431436"/>
                <a:gd name="connsiteY0" fmla="*/ 0 h 999609"/>
                <a:gd name="connsiteX1" fmla="*/ 111908 w 2431436"/>
                <a:gd name="connsiteY1" fmla="*/ 0 h 999609"/>
                <a:gd name="connsiteX2" fmla="*/ 111908 w 2431436"/>
                <a:gd name="connsiteY2" fmla="*/ 198120 h 999609"/>
                <a:gd name="connsiteX3" fmla="*/ 2431436 w 2431436"/>
                <a:gd name="connsiteY3" fmla="*/ 198120 h 999609"/>
                <a:gd name="connsiteX4" fmla="*/ 2431436 w 2431436"/>
                <a:gd name="connsiteY4" fmla="*/ 0 h 99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1436" h="999609">
                  <a:moveTo>
                    <a:pt x="2431436" y="792480"/>
                  </a:moveTo>
                  <a:lnTo>
                    <a:pt x="2097" y="796984"/>
                  </a:lnTo>
                  <a:lnTo>
                    <a:pt x="0" y="999609"/>
                  </a:lnTo>
                  <a:lnTo>
                    <a:pt x="2431436" y="990600"/>
                  </a:lnTo>
                  <a:lnTo>
                    <a:pt x="2431436" y="792480"/>
                  </a:lnTo>
                  <a:close/>
                </a:path>
                <a:path w="2431436" h="999609">
                  <a:moveTo>
                    <a:pt x="2431436" y="396240"/>
                  </a:moveTo>
                  <a:lnTo>
                    <a:pt x="111908" y="396240"/>
                  </a:lnTo>
                  <a:lnTo>
                    <a:pt x="111908" y="594360"/>
                  </a:lnTo>
                  <a:lnTo>
                    <a:pt x="2431436" y="594360"/>
                  </a:lnTo>
                  <a:lnTo>
                    <a:pt x="2431436" y="396240"/>
                  </a:lnTo>
                  <a:close/>
                </a:path>
                <a:path w="2431436" h="999609">
                  <a:moveTo>
                    <a:pt x="2431436" y="0"/>
                  </a:moveTo>
                  <a:lnTo>
                    <a:pt x="111908" y="0"/>
                  </a:lnTo>
                  <a:lnTo>
                    <a:pt x="111908" y="198120"/>
                  </a:lnTo>
                  <a:lnTo>
                    <a:pt x="2431436" y="198120"/>
                  </a:lnTo>
                  <a:lnTo>
                    <a:pt x="2431436" y="0"/>
                  </a:lnTo>
                  <a:close/>
                </a:path>
              </a:pathLst>
            </a:custGeom>
            <a:solidFill>
              <a:srgbClr val="256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3"/>
            <p:cNvSpPr/>
            <p:nvPr/>
          </p:nvSpPr>
          <p:spPr>
            <a:xfrm>
              <a:off x="1698893" y="1933955"/>
              <a:ext cx="2455530" cy="198120"/>
            </a:xfrm>
            <a:custGeom>
              <a:avLst/>
              <a:gdLst/>
              <a:ahLst/>
              <a:cxnLst/>
              <a:rect l="l" t="t" r="r" b="b"/>
              <a:pathLst>
                <a:path w="2476500" h="198119">
                  <a:moveTo>
                    <a:pt x="2476500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2476500" y="198120"/>
                  </a:lnTo>
                  <a:lnTo>
                    <a:pt x="2476500" y="0"/>
                  </a:lnTo>
                  <a:close/>
                </a:path>
              </a:pathLst>
            </a:custGeom>
            <a:solidFill>
              <a:srgbClr val="78627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398699" y="3119373"/>
            <a:ext cx="2254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5,1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550796" y="2713101"/>
            <a:ext cx="220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latin typeface="Microsoft Sans Serif"/>
                <a:cs typeface="Microsoft Sans Serif"/>
              </a:rPr>
              <a:t>5,0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533271" y="2316860"/>
            <a:ext cx="2381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5,0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375410" y="1920366"/>
            <a:ext cx="2381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5,1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81000" y="1146047"/>
            <a:ext cx="3790315" cy="524510"/>
          </a:xfrm>
          <a:custGeom>
            <a:avLst/>
            <a:gdLst/>
            <a:ahLst/>
            <a:cxnLst/>
            <a:rect l="l" t="t" r="r" b="b"/>
            <a:pathLst>
              <a:path w="3790315" h="524510">
                <a:moveTo>
                  <a:pt x="3790188" y="0"/>
                </a:moveTo>
                <a:lnTo>
                  <a:pt x="0" y="0"/>
                </a:lnTo>
                <a:lnTo>
                  <a:pt x="0" y="524255"/>
                </a:lnTo>
                <a:lnTo>
                  <a:pt x="3790188" y="524255"/>
                </a:lnTo>
                <a:lnTo>
                  <a:pt x="3790188" y="0"/>
                </a:lnTo>
                <a:close/>
              </a:path>
            </a:pathLst>
          </a:custGeom>
          <a:solidFill>
            <a:srgbClr val="EEF0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 txBox="1"/>
          <p:nvPr/>
        </p:nvSpPr>
        <p:spPr>
          <a:xfrm>
            <a:off x="381000" y="1146047"/>
            <a:ext cx="3790315" cy="5245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91440" marR="757555">
              <a:lnSpc>
                <a:spcPct val="100000"/>
              </a:lnSpc>
              <a:spcBef>
                <a:spcPts val="320"/>
              </a:spcBef>
            </a:pPr>
            <a:r>
              <a:rPr sz="1400" spc="-10" dirty="0">
                <a:latin typeface="Microsoft Sans Serif"/>
                <a:cs typeface="Microsoft Sans Serif"/>
              </a:rPr>
              <a:t>Среднесписочная </a:t>
            </a:r>
            <a:r>
              <a:rPr sz="1400" spc="-5" dirty="0">
                <a:latin typeface="Microsoft Sans Serif"/>
                <a:cs typeface="Microsoft Sans Serif"/>
              </a:rPr>
              <a:t>численность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работников организаций </a:t>
            </a:r>
            <a:r>
              <a:rPr sz="1400" dirty="0">
                <a:latin typeface="Microsoft Sans Serif"/>
                <a:cs typeface="Microsoft Sans Serif"/>
              </a:rPr>
              <a:t>(тыс.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чел.)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80" name="object 8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491" y="1146047"/>
            <a:ext cx="615696" cy="516636"/>
          </a:xfrm>
          <a:prstGeom prst="rect">
            <a:avLst/>
          </a:prstGeom>
        </p:spPr>
      </p:pic>
      <p:sp>
        <p:nvSpPr>
          <p:cNvPr id="81" name="object 81"/>
          <p:cNvSpPr txBox="1"/>
          <p:nvPr/>
        </p:nvSpPr>
        <p:spPr>
          <a:xfrm>
            <a:off x="9418573" y="6397049"/>
            <a:ext cx="2032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40"/>
              </a:lnSpc>
            </a:pPr>
            <a:fld id="{81D60167-4931-47E6-BA6A-407CBD079E47}" type="slidenum">
              <a:rPr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pPr marL="38100">
                <a:lnSpc>
                  <a:spcPts val="1440"/>
                </a:lnSpc>
              </a:pPr>
              <a:t>8</a:t>
            </a:fld>
            <a:endParaRPr sz="1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>
            <a:spLocks/>
          </p:cNvSpPr>
          <p:nvPr/>
        </p:nvSpPr>
        <p:spPr>
          <a:xfrm>
            <a:off x="3809992" y="2000240"/>
            <a:ext cx="4822094" cy="1071440"/>
          </a:xfrm>
          <a:custGeom>
            <a:avLst/>
            <a:gdLst>
              <a:gd name="connsiteX0" fmla="*/ 454152 w 4800600"/>
              <a:gd name="connsiteY0" fmla="*/ 330708 h 1039368"/>
              <a:gd name="connsiteX1" fmla="*/ 0 w 4800600"/>
              <a:gd name="connsiteY1" fmla="*/ 330708 h 1039368"/>
              <a:gd name="connsiteX2" fmla="*/ 0 w 4800600"/>
              <a:gd name="connsiteY2" fmla="*/ 1039368 h 1039368"/>
              <a:gd name="connsiteX3" fmla="*/ 454152 w 4800600"/>
              <a:gd name="connsiteY3" fmla="*/ 1039368 h 1039368"/>
              <a:gd name="connsiteX4" fmla="*/ 454152 w 4800600"/>
              <a:gd name="connsiteY4" fmla="*/ 330708 h 1039368"/>
              <a:gd name="connsiteX0" fmla="*/ 1903476 w 4800600"/>
              <a:gd name="connsiteY0" fmla="*/ 414528 h 1039368"/>
              <a:gd name="connsiteX1" fmla="*/ 1449324 w 4800600"/>
              <a:gd name="connsiteY1" fmla="*/ 414528 h 1039368"/>
              <a:gd name="connsiteX2" fmla="*/ 1449324 w 4800600"/>
              <a:gd name="connsiteY2" fmla="*/ 1039368 h 1039368"/>
              <a:gd name="connsiteX3" fmla="*/ 1903476 w 4800600"/>
              <a:gd name="connsiteY3" fmla="*/ 1039368 h 1039368"/>
              <a:gd name="connsiteX4" fmla="*/ 1903476 w 4800600"/>
              <a:gd name="connsiteY4" fmla="*/ 414528 h 1039368"/>
              <a:gd name="connsiteX0" fmla="*/ 3351276 w 4800600"/>
              <a:gd name="connsiteY0" fmla="*/ 0 h 1039368"/>
              <a:gd name="connsiteX1" fmla="*/ 2897124 w 4800600"/>
              <a:gd name="connsiteY1" fmla="*/ 0 h 1039368"/>
              <a:gd name="connsiteX2" fmla="*/ 2897124 w 4800600"/>
              <a:gd name="connsiteY2" fmla="*/ 1039368 h 1039368"/>
              <a:gd name="connsiteX3" fmla="*/ 3351276 w 4800600"/>
              <a:gd name="connsiteY3" fmla="*/ 1039368 h 1039368"/>
              <a:gd name="connsiteX4" fmla="*/ 3351276 w 4800600"/>
              <a:gd name="connsiteY4" fmla="*/ 0 h 1039368"/>
              <a:gd name="connsiteX0" fmla="*/ 4800600 w 4800600"/>
              <a:gd name="connsiteY0" fmla="*/ 56388 h 1039368"/>
              <a:gd name="connsiteX1" fmla="*/ 4346448 w 4800600"/>
              <a:gd name="connsiteY1" fmla="*/ 56388 h 1039368"/>
              <a:gd name="connsiteX2" fmla="*/ 4346448 w 4800600"/>
              <a:gd name="connsiteY2" fmla="*/ 1039368 h 1039368"/>
              <a:gd name="connsiteX3" fmla="*/ 4800600 w 4800600"/>
              <a:gd name="connsiteY3" fmla="*/ 1039368 h 1039368"/>
              <a:gd name="connsiteX4" fmla="*/ 4800600 w 4800600"/>
              <a:gd name="connsiteY4" fmla="*/ 56388 h 1039368"/>
              <a:gd name="connsiteX0" fmla="*/ 454152 w 4800600"/>
              <a:gd name="connsiteY0" fmla="*/ 330708 h 1039368"/>
              <a:gd name="connsiteX1" fmla="*/ 0 w 4800600"/>
              <a:gd name="connsiteY1" fmla="*/ 330708 h 1039368"/>
              <a:gd name="connsiteX2" fmla="*/ 0 w 4800600"/>
              <a:gd name="connsiteY2" fmla="*/ 1039368 h 1039368"/>
              <a:gd name="connsiteX3" fmla="*/ 454152 w 4800600"/>
              <a:gd name="connsiteY3" fmla="*/ 1039368 h 1039368"/>
              <a:gd name="connsiteX4" fmla="*/ 454152 w 4800600"/>
              <a:gd name="connsiteY4" fmla="*/ 330708 h 1039368"/>
              <a:gd name="connsiteX0" fmla="*/ 1903476 w 4800600"/>
              <a:gd name="connsiteY0" fmla="*/ 414528 h 1039368"/>
              <a:gd name="connsiteX1" fmla="*/ 1643172 w 4800600"/>
              <a:gd name="connsiteY1" fmla="*/ 133876 h 1039368"/>
              <a:gd name="connsiteX2" fmla="*/ 1449324 w 4800600"/>
              <a:gd name="connsiteY2" fmla="*/ 414528 h 1039368"/>
              <a:gd name="connsiteX3" fmla="*/ 1449324 w 4800600"/>
              <a:gd name="connsiteY3" fmla="*/ 1039368 h 1039368"/>
              <a:gd name="connsiteX4" fmla="*/ 1903476 w 4800600"/>
              <a:gd name="connsiteY4" fmla="*/ 1039368 h 1039368"/>
              <a:gd name="connsiteX5" fmla="*/ 1903476 w 4800600"/>
              <a:gd name="connsiteY5" fmla="*/ 414528 h 1039368"/>
              <a:gd name="connsiteX0" fmla="*/ 3351276 w 4800600"/>
              <a:gd name="connsiteY0" fmla="*/ 0 h 1039368"/>
              <a:gd name="connsiteX1" fmla="*/ 2897124 w 4800600"/>
              <a:gd name="connsiteY1" fmla="*/ 0 h 1039368"/>
              <a:gd name="connsiteX2" fmla="*/ 2897124 w 4800600"/>
              <a:gd name="connsiteY2" fmla="*/ 1039368 h 1039368"/>
              <a:gd name="connsiteX3" fmla="*/ 3351276 w 4800600"/>
              <a:gd name="connsiteY3" fmla="*/ 1039368 h 1039368"/>
              <a:gd name="connsiteX4" fmla="*/ 3351276 w 4800600"/>
              <a:gd name="connsiteY4" fmla="*/ 0 h 1039368"/>
              <a:gd name="connsiteX0" fmla="*/ 4800600 w 4800600"/>
              <a:gd name="connsiteY0" fmla="*/ 56388 h 1039368"/>
              <a:gd name="connsiteX1" fmla="*/ 4346448 w 4800600"/>
              <a:gd name="connsiteY1" fmla="*/ 56388 h 1039368"/>
              <a:gd name="connsiteX2" fmla="*/ 4346448 w 4800600"/>
              <a:gd name="connsiteY2" fmla="*/ 1039368 h 1039368"/>
              <a:gd name="connsiteX3" fmla="*/ 4800600 w 4800600"/>
              <a:gd name="connsiteY3" fmla="*/ 1039368 h 1039368"/>
              <a:gd name="connsiteX4" fmla="*/ 4800600 w 4800600"/>
              <a:gd name="connsiteY4" fmla="*/ 56388 h 1039368"/>
              <a:gd name="connsiteX0" fmla="*/ 454152 w 4800600"/>
              <a:gd name="connsiteY0" fmla="*/ 330708 h 1039368"/>
              <a:gd name="connsiteX1" fmla="*/ 0 w 4800600"/>
              <a:gd name="connsiteY1" fmla="*/ 330708 h 1039368"/>
              <a:gd name="connsiteX2" fmla="*/ 0 w 4800600"/>
              <a:gd name="connsiteY2" fmla="*/ 1039368 h 1039368"/>
              <a:gd name="connsiteX3" fmla="*/ 454152 w 4800600"/>
              <a:gd name="connsiteY3" fmla="*/ 1039368 h 1039368"/>
              <a:gd name="connsiteX4" fmla="*/ 454152 w 4800600"/>
              <a:gd name="connsiteY4" fmla="*/ 330708 h 1039368"/>
              <a:gd name="connsiteX0" fmla="*/ 1903476 w 4800600"/>
              <a:gd name="connsiteY0" fmla="*/ 137306 h 1039368"/>
              <a:gd name="connsiteX1" fmla="*/ 1643172 w 4800600"/>
              <a:gd name="connsiteY1" fmla="*/ 133876 h 1039368"/>
              <a:gd name="connsiteX2" fmla="*/ 1449324 w 4800600"/>
              <a:gd name="connsiteY2" fmla="*/ 414528 h 1039368"/>
              <a:gd name="connsiteX3" fmla="*/ 1449324 w 4800600"/>
              <a:gd name="connsiteY3" fmla="*/ 1039368 h 1039368"/>
              <a:gd name="connsiteX4" fmla="*/ 1903476 w 4800600"/>
              <a:gd name="connsiteY4" fmla="*/ 1039368 h 1039368"/>
              <a:gd name="connsiteX5" fmla="*/ 1903476 w 4800600"/>
              <a:gd name="connsiteY5" fmla="*/ 137306 h 1039368"/>
              <a:gd name="connsiteX0" fmla="*/ 3351276 w 4800600"/>
              <a:gd name="connsiteY0" fmla="*/ 0 h 1039368"/>
              <a:gd name="connsiteX1" fmla="*/ 2897124 w 4800600"/>
              <a:gd name="connsiteY1" fmla="*/ 0 h 1039368"/>
              <a:gd name="connsiteX2" fmla="*/ 2897124 w 4800600"/>
              <a:gd name="connsiteY2" fmla="*/ 1039368 h 1039368"/>
              <a:gd name="connsiteX3" fmla="*/ 3351276 w 4800600"/>
              <a:gd name="connsiteY3" fmla="*/ 1039368 h 1039368"/>
              <a:gd name="connsiteX4" fmla="*/ 3351276 w 4800600"/>
              <a:gd name="connsiteY4" fmla="*/ 0 h 1039368"/>
              <a:gd name="connsiteX0" fmla="*/ 4800600 w 4800600"/>
              <a:gd name="connsiteY0" fmla="*/ 56388 h 1039368"/>
              <a:gd name="connsiteX1" fmla="*/ 4346448 w 4800600"/>
              <a:gd name="connsiteY1" fmla="*/ 56388 h 1039368"/>
              <a:gd name="connsiteX2" fmla="*/ 4346448 w 4800600"/>
              <a:gd name="connsiteY2" fmla="*/ 1039368 h 1039368"/>
              <a:gd name="connsiteX3" fmla="*/ 4800600 w 4800600"/>
              <a:gd name="connsiteY3" fmla="*/ 1039368 h 1039368"/>
              <a:gd name="connsiteX4" fmla="*/ 4800600 w 4800600"/>
              <a:gd name="connsiteY4" fmla="*/ 56388 h 1039368"/>
              <a:gd name="connsiteX0" fmla="*/ 454152 w 4800600"/>
              <a:gd name="connsiteY0" fmla="*/ 330708 h 1039368"/>
              <a:gd name="connsiteX1" fmla="*/ 0 w 4800600"/>
              <a:gd name="connsiteY1" fmla="*/ 330708 h 1039368"/>
              <a:gd name="connsiteX2" fmla="*/ 0 w 4800600"/>
              <a:gd name="connsiteY2" fmla="*/ 1039368 h 1039368"/>
              <a:gd name="connsiteX3" fmla="*/ 454152 w 4800600"/>
              <a:gd name="connsiteY3" fmla="*/ 1039368 h 1039368"/>
              <a:gd name="connsiteX4" fmla="*/ 454152 w 4800600"/>
              <a:gd name="connsiteY4" fmla="*/ 330708 h 1039368"/>
              <a:gd name="connsiteX0" fmla="*/ 1903476 w 4800600"/>
              <a:gd name="connsiteY0" fmla="*/ 137306 h 1039368"/>
              <a:gd name="connsiteX1" fmla="*/ 1643172 w 4800600"/>
              <a:gd name="connsiteY1" fmla="*/ 133876 h 1039368"/>
              <a:gd name="connsiteX2" fmla="*/ 1449324 w 4800600"/>
              <a:gd name="connsiteY2" fmla="*/ 414528 h 1039368"/>
              <a:gd name="connsiteX3" fmla="*/ 1454237 w 4800600"/>
              <a:gd name="connsiteY3" fmla="*/ 427833 h 1039368"/>
              <a:gd name="connsiteX4" fmla="*/ 1449324 w 4800600"/>
              <a:gd name="connsiteY4" fmla="*/ 1039368 h 1039368"/>
              <a:gd name="connsiteX5" fmla="*/ 1903476 w 4800600"/>
              <a:gd name="connsiteY5" fmla="*/ 1039368 h 1039368"/>
              <a:gd name="connsiteX6" fmla="*/ 1903476 w 4800600"/>
              <a:gd name="connsiteY6" fmla="*/ 137306 h 1039368"/>
              <a:gd name="connsiteX0" fmla="*/ 3351276 w 4800600"/>
              <a:gd name="connsiteY0" fmla="*/ 0 h 1039368"/>
              <a:gd name="connsiteX1" fmla="*/ 2897124 w 4800600"/>
              <a:gd name="connsiteY1" fmla="*/ 0 h 1039368"/>
              <a:gd name="connsiteX2" fmla="*/ 2897124 w 4800600"/>
              <a:gd name="connsiteY2" fmla="*/ 1039368 h 1039368"/>
              <a:gd name="connsiteX3" fmla="*/ 3351276 w 4800600"/>
              <a:gd name="connsiteY3" fmla="*/ 1039368 h 1039368"/>
              <a:gd name="connsiteX4" fmla="*/ 3351276 w 4800600"/>
              <a:gd name="connsiteY4" fmla="*/ 0 h 1039368"/>
              <a:gd name="connsiteX0" fmla="*/ 4800600 w 4800600"/>
              <a:gd name="connsiteY0" fmla="*/ 56388 h 1039368"/>
              <a:gd name="connsiteX1" fmla="*/ 4346448 w 4800600"/>
              <a:gd name="connsiteY1" fmla="*/ 56388 h 1039368"/>
              <a:gd name="connsiteX2" fmla="*/ 4346448 w 4800600"/>
              <a:gd name="connsiteY2" fmla="*/ 1039368 h 1039368"/>
              <a:gd name="connsiteX3" fmla="*/ 4800600 w 4800600"/>
              <a:gd name="connsiteY3" fmla="*/ 1039368 h 1039368"/>
              <a:gd name="connsiteX4" fmla="*/ 4800600 w 4800600"/>
              <a:gd name="connsiteY4" fmla="*/ 56388 h 1039368"/>
              <a:gd name="connsiteX0" fmla="*/ 454152 w 4800600"/>
              <a:gd name="connsiteY0" fmla="*/ 330708 h 1039368"/>
              <a:gd name="connsiteX1" fmla="*/ 0 w 4800600"/>
              <a:gd name="connsiteY1" fmla="*/ 330708 h 1039368"/>
              <a:gd name="connsiteX2" fmla="*/ 0 w 4800600"/>
              <a:gd name="connsiteY2" fmla="*/ 1039368 h 1039368"/>
              <a:gd name="connsiteX3" fmla="*/ 454152 w 4800600"/>
              <a:gd name="connsiteY3" fmla="*/ 1039368 h 1039368"/>
              <a:gd name="connsiteX4" fmla="*/ 454152 w 4800600"/>
              <a:gd name="connsiteY4" fmla="*/ 330708 h 1039368"/>
              <a:gd name="connsiteX0" fmla="*/ 1903476 w 4800600"/>
              <a:gd name="connsiteY0" fmla="*/ 137306 h 1039368"/>
              <a:gd name="connsiteX1" fmla="*/ 1453485 w 4800600"/>
              <a:gd name="connsiteY1" fmla="*/ 133876 h 1039368"/>
              <a:gd name="connsiteX2" fmla="*/ 1449324 w 4800600"/>
              <a:gd name="connsiteY2" fmla="*/ 414528 h 1039368"/>
              <a:gd name="connsiteX3" fmla="*/ 1454237 w 4800600"/>
              <a:gd name="connsiteY3" fmla="*/ 427833 h 1039368"/>
              <a:gd name="connsiteX4" fmla="*/ 1449324 w 4800600"/>
              <a:gd name="connsiteY4" fmla="*/ 1039368 h 1039368"/>
              <a:gd name="connsiteX5" fmla="*/ 1903476 w 4800600"/>
              <a:gd name="connsiteY5" fmla="*/ 1039368 h 1039368"/>
              <a:gd name="connsiteX6" fmla="*/ 1903476 w 4800600"/>
              <a:gd name="connsiteY6" fmla="*/ 137306 h 1039368"/>
              <a:gd name="connsiteX0" fmla="*/ 3351276 w 4800600"/>
              <a:gd name="connsiteY0" fmla="*/ 0 h 1039368"/>
              <a:gd name="connsiteX1" fmla="*/ 2897124 w 4800600"/>
              <a:gd name="connsiteY1" fmla="*/ 0 h 1039368"/>
              <a:gd name="connsiteX2" fmla="*/ 2897124 w 4800600"/>
              <a:gd name="connsiteY2" fmla="*/ 1039368 h 1039368"/>
              <a:gd name="connsiteX3" fmla="*/ 3351276 w 4800600"/>
              <a:gd name="connsiteY3" fmla="*/ 1039368 h 1039368"/>
              <a:gd name="connsiteX4" fmla="*/ 3351276 w 4800600"/>
              <a:gd name="connsiteY4" fmla="*/ 0 h 1039368"/>
              <a:gd name="connsiteX0" fmla="*/ 4800600 w 4800600"/>
              <a:gd name="connsiteY0" fmla="*/ 56388 h 1039368"/>
              <a:gd name="connsiteX1" fmla="*/ 4346448 w 4800600"/>
              <a:gd name="connsiteY1" fmla="*/ 56388 h 1039368"/>
              <a:gd name="connsiteX2" fmla="*/ 4346448 w 4800600"/>
              <a:gd name="connsiteY2" fmla="*/ 1039368 h 1039368"/>
              <a:gd name="connsiteX3" fmla="*/ 4800600 w 4800600"/>
              <a:gd name="connsiteY3" fmla="*/ 1039368 h 1039368"/>
              <a:gd name="connsiteX4" fmla="*/ 4800600 w 4800600"/>
              <a:gd name="connsiteY4" fmla="*/ 56388 h 1039368"/>
              <a:gd name="connsiteX0" fmla="*/ 454152 w 4800600"/>
              <a:gd name="connsiteY0" fmla="*/ 330708 h 1039368"/>
              <a:gd name="connsiteX1" fmla="*/ 0 w 4800600"/>
              <a:gd name="connsiteY1" fmla="*/ 330708 h 1039368"/>
              <a:gd name="connsiteX2" fmla="*/ 0 w 4800600"/>
              <a:gd name="connsiteY2" fmla="*/ 1039368 h 1039368"/>
              <a:gd name="connsiteX3" fmla="*/ 454152 w 4800600"/>
              <a:gd name="connsiteY3" fmla="*/ 1039368 h 1039368"/>
              <a:gd name="connsiteX4" fmla="*/ 454152 w 4800600"/>
              <a:gd name="connsiteY4" fmla="*/ 330708 h 1039368"/>
              <a:gd name="connsiteX0" fmla="*/ 1903476 w 4800600"/>
              <a:gd name="connsiteY0" fmla="*/ 137306 h 1039368"/>
              <a:gd name="connsiteX1" fmla="*/ 1453485 w 4800600"/>
              <a:gd name="connsiteY1" fmla="*/ 133876 h 1039368"/>
              <a:gd name="connsiteX2" fmla="*/ 1449324 w 4800600"/>
              <a:gd name="connsiteY2" fmla="*/ 414528 h 1039368"/>
              <a:gd name="connsiteX3" fmla="*/ 1454237 w 4800600"/>
              <a:gd name="connsiteY3" fmla="*/ 427833 h 1039368"/>
              <a:gd name="connsiteX4" fmla="*/ 1449324 w 4800600"/>
              <a:gd name="connsiteY4" fmla="*/ 1039368 h 1039368"/>
              <a:gd name="connsiteX5" fmla="*/ 1903476 w 4800600"/>
              <a:gd name="connsiteY5" fmla="*/ 1039368 h 1039368"/>
              <a:gd name="connsiteX6" fmla="*/ 1903476 w 4800600"/>
              <a:gd name="connsiteY6" fmla="*/ 137306 h 1039368"/>
              <a:gd name="connsiteX0" fmla="*/ 3351276 w 4800600"/>
              <a:gd name="connsiteY0" fmla="*/ 0 h 1039368"/>
              <a:gd name="connsiteX1" fmla="*/ 2897124 w 4800600"/>
              <a:gd name="connsiteY1" fmla="*/ 0 h 1039368"/>
              <a:gd name="connsiteX2" fmla="*/ 2897124 w 4800600"/>
              <a:gd name="connsiteY2" fmla="*/ 1039368 h 1039368"/>
              <a:gd name="connsiteX3" fmla="*/ 3351276 w 4800600"/>
              <a:gd name="connsiteY3" fmla="*/ 1039368 h 1039368"/>
              <a:gd name="connsiteX4" fmla="*/ 3351276 w 4800600"/>
              <a:gd name="connsiteY4" fmla="*/ 0 h 1039368"/>
              <a:gd name="connsiteX0" fmla="*/ 4800600 w 4800600"/>
              <a:gd name="connsiteY0" fmla="*/ 56388 h 1039368"/>
              <a:gd name="connsiteX1" fmla="*/ 4346448 w 4800600"/>
              <a:gd name="connsiteY1" fmla="*/ 56388 h 1039368"/>
              <a:gd name="connsiteX2" fmla="*/ 4346448 w 4800600"/>
              <a:gd name="connsiteY2" fmla="*/ 1039368 h 1039368"/>
              <a:gd name="connsiteX3" fmla="*/ 4800600 w 4800600"/>
              <a:gd name="connsiteY3" fmla="*/ 1039368 h 1039368"/>
              <a:gd name="connsiteX4" fmla="*/ 4800600 w 4800600"/>
              <a:gd name="connsiteY4" fmla="*/ 56388 h 103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1039368">
                <a:moveTo>
                  <a:pt x="454152" y="330708"/>
                </a:moveTo>
                <a:lnTo>
                  <a:pt x="0" y="330708"/>
                </a:lnTo>
                <a:lnTo>
                  <a:pt x="0" y="1039368"/>
                </a:lnTo>
                <a:lnTo>
                  <a:pt x="454152" y="1039368"/>
                </a:lnTo>
                <a:lnTo>
                  <a:pt x="454152" y="330708"/>
                </a:lnTo>
                <a:close/>
              </a:path>
              <a:path w="4800600" h="1039368">
                <a:moveTo>
                  <a:pt x="1903476" y="137306"/>
                </a:moveTo>
                <a:lnTo>
                  <a:pt x="1453485" y="133876"/>
                </a:lnTo>
                <a:lnTo>
                  <a:pt x="1449324" y="414528"/>
                </a:lnTo>
                <a:lnTo>
                  <a:pt x="1454237" y="427833"/>
                </a:lnTo>
                <a:cubicBezTo>
                  <a:pt x="1452599" y="631678"/>
                  <a:pt x="1450962" y="835523"/>
                  <a:pt x="1449324" y="1039368"/>
                </a:cubicBezTo>
                <a:lnTo>
                  <a:pt x="1903476" y="1039368"/>
                </a:lnTo>
                <a:lnTo>
                  <a:pt x="1903476" y="137306"/>
                </a:lnTo>
                <a:close/>
              </a:path>
              <a:path w="4800600" h="1039368">
                <a:moveTo>
                  <a:pt x="3351276" y="0"/>
                </a:moveTo>
                <a:lnTo>
                  <a:pt x="2897124" y="0"/>
                </a:lnTo>
                <a:lnTo>
                  <a:pt x="2897124" y="1039368"/>
                </a:lnTo>
                <a:lnTo>
                  <a:pt x="3351276" y="1039368"/>
                </a:lnTo>
                <a:lnTo>
                  <a:pt x="3351276" y="0"/>
                </a:lnTo>
                <a:close/>
              </a:path>
              <a:path w="4800600" h="1039368">
                <a:moveTo>
                  <a:pt x="4800600" y="56388"/>
                </a:moveTo>
                <a:lnTo>
                  <a:pt x="4346448" y="56388"/>
                </a:lnTo>
                <a:lnTo>
                  <a:pt x="4346448" y="1039368"/>
                </a:lnTo>
                <a:lnTo>
                  <a:pt x="4800600" y="1039368"/>
                </a:lnTo>
                <a:lnTo>
                  <a:pt x="4800600" y="56388"/>
                </a:lnTo>
                <a:close/>
              </a:path>
            </a:pathLst>
          </a:custGeom>
          <a:solidFill>
            <a:srgbClr val="256F9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object 1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174" y="3065327"/>
            <a:ext cx="6227063" cy="1143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59740" y="435609"/>
            <a:ext cx="3647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Основные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параметры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местного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бюджета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(млн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рублей)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8956" y="1182608"/>
            <a:ext cx="2080895" cy="5299075"/>
            <a:chOff x="348956" y="1182608"/>
            <a:chExt cx="2080895" cy="5299075"/>
          </a:xfrm>
        </p:grpSpPr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956" y="1182608"/>
              <a:ext cx="2080338" cy="52989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6051" y="1280160"/>
              <a:ext cx="1950720" cy="5099685"/>
            </a:xfrm>
            <a:custGeom>
              <a:avLst/>
              <a:gdLst/>
              <a:ahLst/>
              <a:cxnLst/>
              <a:rect l="l" t="t" r="r" b="b"/>
              <a:pathLst>
                <a:path w="1950720" h="5099685">
                  <a:moveTo>
                    <a:pt x="1698752" y="0"/>
                  </a:moveTo>
                  <a:lnTo>
                    <a:pt x="251917" y="0"/>
                  </a:lnTo>
                  <a:lnTo>
                    <a:pt x="206635" y="4058"/>
                  </a:lnTo>
                  <a:lnTo>
                    <a:pt x="164015" y="15759"/>
                  </a:lnTo>
                  <a:lnTo>
                    <a:pt x="124770" y="34393"/>
                  </a:lnTo>
                  <a:lnTo>
                    <a:pt x="89610" y="59248"/>
                  </a:lnTo>
                  <a:lnTo>
                    <a:pt x="59248" y="89614"/>
                  </a:lnTo>
                  <a:lnTo>
                    <a:pt x="34394" y="124779"/>
                  </a:lnTo>
                  <a:lnTo>
                    <a:pt x="15760" y="164034"/>
                  </a:lnTo>
                  <a:lnTo>
                    <a:pt x="4058" y="206667"/>
                  </a:lnTo>
                  <a:lnTo>
                    <a:pt x="0" y="251967"/>
                  </a:lnTo>
                  <a:lnTo>
                    <a:pt x="0" y="4847386"/>
                  </a:lnTo>
                  <a:lnTo>
                    <a:pt x="4058" y="4892668"/>
                  </a:lnTo>
                  <a:lnTo>
                    <a:pt x="15760" y="4935288"/>
                  </a:lnTo>
                  <a:lnTo>
                    <a:pt x="34394" y="4974533"/>
                  </a:lnTo>
                  <a:lnTo>
                    <a:pt x="59248" y="5009693"/>
                  </a:lnTo>
                  <a:lnTo>
                    <a:pt x="89610" y="5040055"/>
                  </a:lnTo>
                  <a:lnTo>
                    <a:pt x="124770" y="5064909"/>
                  </a:lnTo>
                  <a:lnTo>
                    <a:pt x="164015" y="5083543"/>
                  </a:lnTo>
                  <a:lnTo>
                    <a:pt x="206635" y="5095245"/>
                  </a:lnTo>
                  <a:lnTo>
                    <a:pt x="251917" y="5099304"/>
                  </a:lnTo>
                  <a:lnTo>
                    <a:pt x="1698752" y="5099304"/>
                  </a:lnTo>
                  <a:lnTo>
                    <a:pt x="1744052" y="5095245"/>
                  </a:lnTo>
                  <a:lnTo>
                    <a:pt x="1786685" y="5083543"/>
                  </a:lnTo>
                  <a:lnTo>
                    <a:pt x="1825940" y="5064909"/>
                  </a:lnTo>
                  <a:lnTo>
                    <a:pt x="1861105" y="5040055"/>
                  </a:lnTo>
                  <a:lnTo>
                    <a:pt x="1891471" y="5009693"/>
                  </a:lnTo>
                  <a:lnTo>
                    <a:pt x="1916326" y="4974533"/>
                  </a:lnTo>
                  <a:lnTo>
                    <a:pt x="1934960" y="4935288"/>
                  </a:lnTo>
                  <a:lnTo>
                    <a:pt x="1946661" y="4892668"/>
                  </a:lnTo>
                  <a:lnTo>
                    <a:pt x="1950720" y="4847386"/>
                  </a:lnTo>
                  <a:lnTo>
                    <a:pt x="1950720" y="251967"/>
                  </a:lnTo>
                  <a:lnTo>
                    <a:pt x="1946661" y="206667"/>
                  </a:lnTo>
                  <a:lnTo>
                    <a:pt x="1934960" y="164034"/>
                  </a:lnTo>
                  <a:lnTo>
                    <a:pt x="1916326" y="124779"/>
                  </a:lnTo>
                  <a:lnTo>
                    <a:pt x="1891471" y="89614"/>
                  </a:lnTo>
                  <a:lnTo>
                    <a:pt x="1861105" y="59248"/>
                  </a:lnTo>
                  <a:lnTo>
                    <a:pt x="1825940" y="34393"/>
                  </a:lnTo>
                  <a:lnTo>
                    <a:pt x="1786685" y="15759"/>
                  </a:lnTo>
                  <a:lnTo>
                    <a:pt x="1744052" y="4058"/>
                  </a:lnTo>
                  <a:lnTo>
                    <a:pt x="1698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4857" y="3584575"/>
            <a:ext cx="1354455" cy="887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solidFill>
                  <a:srgbClr val="6E5D75"/>
                </a:solidFill>
                <a:latin typeface="Arial"/>
                <a:cs typeface="Arial"/>
              </a:rPr>
              <a:t>Р</a:t>
            </a:r>
            <a:r>
              <a:rPr sz="2400" b="1" spc="-5" dirty="0">
                <a:solidFill>
                  <a:srgbClr val="6E5D75"/>
                </a:solidFill>
                <a:latin typeface="Arial"/>
                <a:cs typeface="Arial"/>
              </a:rPr>
              <a:t>а</a:t>
            </a:r>
            <a:r>
              <a:rPr sz="2400" b="1" spc="-45" dirty="0">
                <a:solidFill>
                  <a:srgbClr val="6E5D75"/>
                </a:solidFill>
                <a:latin typeface="Arial"/>
                <a:cs typeface="Arial"/>
              </a:rPr>
              <a:t>с</a:t>
            </a:r>
            <a:r>
              <a:rPr sz="2400" b="1" spc="-65" dirty="0">
                <a:solidFill>
                  <a:srgbClr val="6E5D75"/>
                </a:solidFill>
                <a:latin typeface="Arial"/>
                <a:cs typeface="Arial"/>
              </a:rPr>
              <a:t>х</a:t>
            </a:r>
            <a:r>
              <a:rPr sz="2400" b="1" spc="-40" dirty="0">
                <a:solidFill>
                  <a:srgbClr val="6E5D75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6E5D75"/>
                </a:solidFill>
                <a:latin typeface="Arial"/>
                <a:cs typeface="Arial"/>
              </a:rPr>
              <a:t>ды</a:t>
            </a:r>
            <a:endParaRPr sz="2400" dirty="0">
              <a:latin typeface="Arial"/>
              <a:cs typeface="Arial"/>
            </a:endParaRPr>
          </a:p>
          <a:p>
            <a:pPr marL="169545">
              <a:lnSpc>
                <a:spcPct val="100000"/>
              </a:lnSpc>
              <a:spcBef>
                <a:spcPts val="65"/>
              </a:spcBef>
            </a:pPr>
            <a:r>
              <a:rPr lang="ru-RU" sz="3200" b="1" dirty="0">
                <a:solidFill>
                  <a:srgbClr val="6E5D75"/>
                </a:solidFill>
                <a:latin typeface="Arial"/>
                <a:cs typeface="Arial"/>
              </a:rPr>
              <a:t>1 916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9259" y="2625247"/>
            <a:ext cx="628980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41415" algn="l"/>
              </a:tabLst>
            </a:pPr>
            <a:r>
              <a:rPr sz="3200" b="1" u="sng" dirty="0">
                <a:solidFill>
                  <a:srgbClr val="256F9F"/>
                </a:solidFill>
                <a:uFill>
                  <a:solidFill>
                    <a:srgbClr val="1F5E87"/>
                  </a:solidFill>
                </a:uFill>
                <a:latin typeface="Arial"/>
                <a:cs typeface="Arial"/>
              </a:rPr>
              <a:t> 	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985" y="4938141"/>
            <a:ext cx="1593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35E69"/>
                </a:solidFill>
                <a:latin typeface="Arial"/>
                <a:cs typeface="Arial"/>
              </a:rPr>
              <a:t>Про</a:t>
            </a:r>
            <a:r>
              <a:rPr sz="2400" b="1" spc="-15" dirty="0">
                <a:solidFill>
                  <a:srgbClr val="435E69"/>
                </a:solidFill>
                <a:latin typeface="Arial"/>
                <a:cs typeface="Arial"/>
              </a:rPr>
              <a:t>ф</a:t>
            </a:r>
            <a:r>
              <a:rPr sz="2400" b="1" dirty="0">
                <a:solidFill>
                  <a:srgbClr val="435E69"/>
                </a:solidFill>
                <a:latin typeface="Arial"/>
                <a:cs typeface="Arial"/>
              </a:rPr>
              <a:t>ицит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9115" y="4078096"/>
            <a:ext cx="6279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66180" algn="l"/>
              </a:tabLst>
            </a:pPr>
            <a:r>
              <a:rPr sz="3200" b="1" u="heavy" dirty="0">
                <a:solidFill>
                  <a:srgbClr val="6E5D75"/>
                </a:solidFill>
                <a:uFill>
                  <a:solidFill>
                    <a:srgbClr val="9B89A1"/>
                  </a:solidFill>
                </a:uFill>
                <a:latin typeface="Arial"/>
                <a:cs typeface="Arial"/>
              </a:rPr>
              <a:t> 	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2616" y="5274589"/>
            <a:ext cx="59002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spc="-10" dirty="0">
                <a:solidFill>
                  <a:srgbClr val="435E69"/>
                </a:solidFill>
                <a:latin typeface="Arial"/>
                <a:cs typeface="Arial"/>
              </a:rPr>
              <a:t>1,6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7387" y="1283220"/>
            <a:ext cx="1842770" cy="967740"/>
            <a:chOff x="437387" y="1283220"/>
            <a:chExt cx="1842770" cy="967740"/>
          </a:xfrm>
        </p:grpSpPr>
        <p:pic>
          <p:nvPicPr>
            <p:cNvPr id="12" name="object 1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387" y="1293850"/>
              <a:ext cx="1842516" cy="8229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551" y="1283220"/>
              <a:ext cx="1504188" cy="9677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6823" y="1333500"/>
              <a:ext cx="1728470" cy="710565"/>
            </a:xfrm>
            <a:custGeom>
              <a:avLst/>
              <a:gdLst/>
              <a:ahLst/>
              <a:cxnLst/>
              <a:rect l="l" t="t" r="r" b="b"/>
              <a:pathLst>
                <a:path w="1728470" h="710564">
                  <a:moveTo>
                    <a:pt x="1508378" y="0"/>
                  </a:moveTo>
                  <a:lnTo>
                    <a:pt x="219862" y="0"/>
                  </a:lnTo>
                  <a:lnTo>
                    <a:pt x="175553" y="4466"/>
                  </a:lnTo>
                  <a:lnTo>
                    <a:pt x="134282" y="17275"/>
                  </a:lnTo>
                  <a:lnTo>
                    <a:pt x="96936" y="37544"/>
                  </a:lnTo>
                  <a:lnTo>
                    <a:pt x="64396" y="64388"/>
                  </a:lnTo>
                  <a:lnTo>
                    <a:pt x="37549" y="96924"/>
                  </a:lnTo>
                  <a:lnTo>
                    <a:pt x="17278" y="134266"/>
                  </a:lnTo>
                  <a:lnTo>
                    <a:pt x="4466" y="175532"/>
                  </a:lnTo>
                  <a:lnTo>
                    <a:pt x="0" y="219837"/>
                  </a:lnTo>
                  <a:lnTo>
                    <a:pt x="0" y="490347"/>
                  </a:lnTo>
                  <a:lnTo>
                    <a:pt x="4466" y="534651"/>
                  </a:lnTo>
                  <a:lnTo>
                    <a:pt x="17278" y="575917"/>
                  </a:lnTo>
                  <a:lnTo>
                    <a:pt x="37549" y="613259"/>
                  </a:lnTo>
                  <a:lnTo>
                    <a:pt x="64396" y="645794"/>
                  </a:lnTo>
                  <a:lnTo>
                    <a:pt x="96936" y="672639"/>
                  </a:lnTo>
                  <a:lnTo>
                    <a:pt x="134282" y="692908"/>
                  </a:lnTo>
                  <a:lnTo>
                    <a:pt x="175553" y="705717"/>
                  </a:lnTo>
                  <a:lnTo>
                    <a:pt x="219862" y="710184"/>
                  </a:lnTo>
                  <a:lnTo>
                    <a:pt x="1508378" y="710184"/>
                  </a:lnTo>
                  <a:lnTo>
                    <a:pt x="1552683" y="705717"/>
                  </a:lnTo>
                  <a:lnTo>
                    <a:pt x="1593949" y="692908"/>
                  </a:lnTo>
                  <a:lnTo>
                    <a:pt x="1631291" y="672639"/>
                  </a:lnTo>
                  <a:lnTo>
                    <a:pt x="1663827" y="645795"/>
                  </a:lnTo>
                  <a:lnTo>
                    <a:pt x="1690671" y="613259"/>
                  </a:lnTo>
                  <a:lnTo>
                    <a:pt x="1710940" y="575917"/>
                  </a:lnTo>
                  <a:lnTo>
                    <a:pt x="1723749" y="534651"/>
                  </a:lnTo>
                  <a:lnTo>
                    <a:pt x="1728215" y="490347"/>
                  </a:lnTo>
                  <a:lnTo>
                    <a:pt x="1728215" y="219837"/>
                  </a:lnTo>
                  <a:lnTo>
                    <a:pt x="1723749" y="175532"/>
                  </a:lnTo>
                  <a:lnTo>
                    <a:pt x="1710940" y="134266"/>
                  </a:lnTo>
                  <a:lnTo>
                    <a:pt x="1690671" y="96924"/>
                  </a:lnTo>
                  <a:lnTo>
                    <a:pt x="1663827" y="64389"/>
                  </a:lnTo>
                  <a:lnTo>
                    <a:pt x="1631291" y="37544"/>
                  </a:lnTo>
                  <a:lnTo>
                    <a:pt x="1593949" y="17275"/>
                  </a:lnTo>
                  <a:lnTo>
                    <a:pt x="1552683" y="4466"/>
                  </a:lnTo>
                  <a:lnTo>
                    <a:pt x="1508378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81913" y="1420495"/>
            <a:ext cx="1219835" cy="1649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32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ts val="2865"/>
              </a:lnSpc>
              <a:spcBef>
                <a:spcPts val="2245"/>
              </a:spcBef>
            </a:pPr>
            <a:r>
              <a:rPr sz="2400" b="1" spc="15" dirty="0">
                <a:solidFill>
                  <a:srgbClr val="256F9F"/>
                </a:solidFill>
                <a:latin typeface="Arial"/>
                <a:cs typeface="Arial"/>
              </a:rPr>
              <a:t>Д</a:t>
            </a:r>
            <a:r>
              <a:rPr sz="2400" b="1" spc="-65" dirty="0">
                <a:solidFill>
                  <a:srgbClr val="256F9F"/>
                </a:solidFill>
                <a:latin typeface="Arial"/>
                <a:cs typeface="Arial"/>
              </a:rPr>
              <a:t>ох</a:t>
            </a:r>
            <a:r>
              <a:rPr sz="2400" b="1" spc="-40" dirty="0">
                <a:solidFill>
                  <a:srgbClr val="256F9F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256F9F"/>
                </a:solidFill>
                <a:latin typeface="Arial"/>
                <a:cs typeface="Arial"/>
              </a:rPr>
              <a:t>ды</a:t>
            </a:r>
            <a:endParaRPr sz="2400" dirty="0">
              <a:latin typeface="Arial"/>
              <a:cs typeface="Arial"/>
            </a:endParaRPr>
          </a:p>
          <a:p>
            <a:pPr marL="102235">
              <a:lnSpc>
                <a:spcPts val="3825"/>
              </a:lnSpc>
            </a:pPr>
            <a:r>
              <a:rPr lang="ru-RU" sz="3200" b="1" spc="-55" dirty="0">
                <a:solidFill>
                  <a:srgbClr val="256F9F"/>
                </a:solidFill>
                <a:latin typeface="Arial"/>
                <a:cs typeface="Arial"/>
              </a:rPr>
              <a:t>1</a:t>
            </a:r>
            <a:r>
              <a:rPr sz="3200" b="1" spc="-55" dirty="0">
                <a:solidFill>
                  <a:srgbClr val="256F9F"/>
                </a:solidFill>
                <a:latin typeface="Arial"/>
                <a:cs typeface="Arial"/>
              </a:rPr>
              <a:t> </a:t>
            </a:r>
            <a:r>
              <a:rPr lang="ru-RU" sz="3200" b="1" spc="-55" dirty="0">
                <a:solidFill>
                  <a:srgbClr val="256F9F"/>
                </a:solidFill>
                <a:latin typeface="Arial"/>
                <a:cs typeface="Arial"/>
              </a:rPr>
              <a:t>919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95531" y="2071244"/>
            <a:ext cx="47053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1 520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38752" y="1857365"/>
            <a:ext cx="54787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1 785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07050" y="1745092"/>
            <a:ext cx="49700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1 953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67710" y="1792351"/>
            <a:ext cx="51731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1 919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63239" y="3479291"/>
            <a:ext cx="6239256" cy="1077467"/>
            <a:chOff x="3063239" y="3479291"/>
            <a:chExt cx="6239256" cy="1077467"/>
          </a:xfrm>
        </p:grpSpPr>
        <p:sp>
          <p:nvSpPr>
            <p:cNvPr id="24" name="object 24"/>
            <p:cNvSpPr/>
            <p:nvPr/>
          </p:nvSpPr>
          <p:spPr>
            <a:xfrm>
              <a:off x="3869436" y="3479291"/>
              <a:ext cx="4823461" cy="1008889"/>
            </a:xfrm>
            <a:custGeom>
              <a:avLst/>
              <a:gdLst>
                <a:gd name="connsiteX0" fmla="*/ 457200 w 4823460"/>
                <a:gd name="connsiteY0" fmla="*/ 326136 h 1008888"/>
                <a:gd name="connsiteX1" fmla="*/ 0 w 4823460"/>
                <a:gd name="connsiteY1" fmla="*/ 326136 h 1008888"/>
                <a:gd name="connsiteX2" fmla="*/ 0 w 4823460"/>
                <a:gd name="connsiteY2" fmla="*/ 1008888 h 1008888"/>
                <a:gd name="connsiteX3" fmla="*/ 457200 w 4823460"/>
                <a:gd name="connsiteY3" fmla="*/ 1008888 h 1008888"/>
                <a:gd name="connsiteX4" fmla="*/ 457200 w 4823460"/>
                <a:gd name="connsiteY4" fmla="*/ 326136 h 1008888"/>
                <a:gd name="connsiteX0" fmla="*/ 1895448 w 4823460"/>
                <a:gd name="connsiteY0" fmla="*/ 212330 h 1008888"/>
                <a:gd name="connsiteX1" fmla="*/ 1455420 w 4823460"/>
                <a:gd name="connsiteY1" fmla="*/ 384048 h 1008888"/>
                <a:gd name="connsiteX2" fmla="*/ 1455420 w 4823460"/>
                <a:gd name="connsiteY2" fmla="*/ 1008888 h 1008888"/>
                <a:gd name="connsiteX3" fmla="*/ 1912620 w 4823460"/>
                <a:gd name="connsiteY3" fmla="*/ 1008888 h 1008888"/>
                <a:gd name="connsiteX4" fmla="*/ 1895448 w 4823460"/>
                <a:gd name="connsiteY4" fmla="*/ 212330 h 1008888"/>
                <a:gd name="connsiteX0" fmla="*/ 3368040 w 4823460"/>
                <a:gd name="connsiteY0" fmla="*/ 0 h 1008888"/>
                <a:gd name="connsiteX1" fmla="*/ 2912364 w 4823460"/>
                <a:gd name="connsiteY1" fmla="*/ 0 h 1008888"/>
                <a:gd name="connsiteX2" fmla="*/ 2912364 w 4823460"/>
                <a:gd name="connsiteY2" fmla="*/ 1008888 h 1008888"/>
                <a:gd name="connsiteX3" fmla="*/ 3368040 w 4823460"/>
                <a:gd name="connsiteY3" fmla="*/ 1008888 h 1008888"/>
                <a:gd name="connsiteX4" fmla="*/ 3368040 w 4823460"/>
                <a:gd name="connsiteY4" fmla="*/ 0 h 1008888"/>
                <a:gd name="connsiteX0" fmla="*/ 4823460 w 4823460"/>
                <a:gd name="connsiteY0" fmla="*/ 56388 h 1008888"/>
                <a:gd name="connsiteX1" fmla="*/ 4367784 w 4823460"/>
                <a:gd name="connsiteY1" fmla="*/ 56388 h 1008888"/>
                <a:gd name="connsiteX2" fmla="*/ 4367784 w 4823460"/>
                <a:gd name="connsiteY2" fmla="*/ 1008888 h 1008888"/>
                <a:gd name="connsiteX3" fmla="*/ 4823460 w 4823460"/>
                <a:gd name="connsiteY3" fmla="*/ 1008888 h 1008888"/>
                <a:gd name="connsiteX4" fmla="*/ 4823460 w 4823460"/>
                <a:gd name="connsiteY4" fmla="*/ 56388 h 1008888"/>
                <a:gd name="connsiteX0" fmla="*/ 457200 w 4823460"/>
                <a:gd name="connsiteY0" fmla="*/ 326136 h 1008888"/>
                <a:gd name="connsiteX1" fmla="*/ 0 w 4823460"/>
                <a:gd name="connsiteY1" fmla="*/ 326136 h 1008888"/>
                <a:gd name="connsiteX2" fmla="*/ 0 w 4823460"/>
                <a:gd name="connsiteY2" fmla="*/ 1008888 h 1008888"/>
                <a:gd name="connsiteX3" fmla="*/ 457200 w 4823460"/>
                <a:gd name="connsiteY3" fmla="*/ 1008888 h 1008888"/>
                <a:gd name="connsiteX4" fmla="*/ 457200 w 4823460"/>
                <a:gd name="connsiteY4" fmla="*/ 326136 h 1008888"/>
                <a:gd name="connsiteX0" fmla="*/ 1895448 w 4823460"/>
                <a:gd name="connsiteY0" fmla="*/ 212330 h 1008888"/>
                <a:gd name="connsiteX1" fmla="*/ 1468298 w 4823460"/>
                <a:gd name="connsiteY1" fmla="*/ 208037 h 1008888"/>
                <a:gd name="connsiteX2" fmla="*/ 1455420 w 4823460"/>
                <a:gd name="connsiteY2" fmla="*/ 1008888 h 1008888"/>
                <a:gd name="connsiteX3" fmla="*/ 1912620 w 4823460"/>
                <a:gd name="connsiteY3" fmla="*/ 1008888 h 1008888"/>
                <a:gd name="connsiteX4" fmla="*/ 1895448 w 4823460"/>
                <a:gd name="connsiteY4" fmla="*/ 212330 h 1008888"/>
                <a:gd name="connsiteX0" fmla="*/ 3368040 w 4823460"/>
                <a:gd name="connsiteY0" fmla="*/ 0 h 1008888"/>
                <a:gd name="connsiteX1" fmla="*/ 2912364 w 4823460"/>
                <a:gd name="connsiteY1" fmla="*/ 0 h 1008888"/>
                <a:gd name="connsiteX2" fmla="*/ 2912364 w 4823460"/>
                <a:gd name="connsiteY2" fmla="*/ 1008888 h 1008888"/>
                <a:gd name="connsiteX3" fmla="*/ 3368040 w 4823460"/>
                <a:gd name="connsiteY3" fmla="*/ 1008888 h 1008888"/>
                <a:gd name="connsiteX4" fmla="*/ 3368040 w 4823460"/>
                <a:gd name="connsiteY4" fmla="*/ 0 h 1008888"/>
                <a:gd name="connsiteX0" fmla="*/ 4823460 w 4823460"/>
                <a:gd name="connsiteY0" fmla="*/ 56388 h 1008888"/>
                <a:gd name="connsiteX1" fmla="*/ 4367784 w 4823460"/>
                <a:gd name="connsiteY1" fmla="*/ 56388 h 1008888"/>
                <a:gd name="connsiteX2" fmla="*/ 4367784 w 4823460"/>
                <a:gd name="connsiteY2" fmla="*/ 1008888 h 1008888"/>
                <a:gd name="connsiteX3" fmla="*/ 4823460 w 4823460"/>
                <a:gd name="connsiteY3" fmla="*/ 1008888 h 1008888"/>
                <a:gd name="connsiteX4" fmla="*/ 4823460 w 4823460"/>
                <a:gd name="connsiteY4" fmla="*/ 56388 h 1008888"/>
                <a:gd name="connsiteX0" fmla="*/ 457200 w 4823460"/>
                <a:gd name="connsiteY0" fmla="*/ 326136 h 1008888"/>
                <a:gd name="connsiteX1" fmla="*/ 0 w 4823460"/>
                <a:gd name="connsiteY1" fmla="*/ 326136 h 1008888"/>
                <a:gd name="connsiteX2" fmla="*/ 0 w 4823460"/>
                <a:gd name="connsiteY2" fmla="*/ 1008888 h 1008888"/>
                <a:gd name="connsiteX3" fmla="*/ 457200 w 4823460"/>
                <a:gd name="connsiteY3" fmla="*/ 1008888 h 1008888"/>
                <a:gd name="connsiteX4" fmla="*/ 457200 w 4823460"/>
                <a:gd name="connsiteY4" fmla="*/ 326136 h 1008888"/>
                <a:gd name="connsiteX0" fmla="*/ 1908327 w 4823460"/>
                <a:gd name="connsiteY0" fmla="*/ 216623 h 1008888"/>
                <a:gd name="connsiteX1" fmla="*/ 1468298 w 4823460"/>
                <a:gd name="connsiteY1" fmla="*/ 208037 h 1008888"/>
                <a:gd name="connsiteX2" fmla="*/ 1455420 w 4823460"/>
                <a:gd name="connsiteY2" fmla="*/ 1008888 h 1008888"/>
                <a:gd name="connsiteX3" fmla="*/ 1912620 w 4823460"/>
                <a:gd name="connsiteY3" fmla="*/ 1008888 h 1008888"/>
                <a:gd name="connsiteX4" fmla="*/ 1908327 w 4823460"/>
                <a:gd name="connsiteY4" fmla="*/ 216623 h 1008888"/>
                <a:gd name="connsiteX0" fmla="*/ 3368040 w 4823460"/>
                <a:gd name="connsiteY0" fmla="*/ 0 h 1008888"/>
                <a:gd name="connsiteX1" fmla="*/ 2912364 w 4823460"/>
                <a:gd name="connsiteY1" fmla="*/ 0 h 1008888"/>
                <a:gd name="connsiteX2" fmla="*/ 2912364 w 4823460"/>
                <a:gd name="connsiteY2" fmla="*/ 1008888 h 1008888"/>
                <a:gd name="connsiteX3" fmla="*/ 3368040 w 4823460"/>
                <a:gd name="connsiteY3" fmla="*/ 1008888 h 1008888"/>
                <a:gd name="connsiteX4" fmla="*/ 3368040 w 4823460"/>
                <a:gd name="connsiteY4" fmla="*/ 0 h 1008888"/>
                <a:gd name="connsiteX0" fmla="*/ 4823460 w 4823460"/>
                <a:gd name="connsiteY0" fmla="*/ 56388 h 1008888"/>
                <a:gd name="connsiteX1" fmla="*/ 4367784 w 4823460"/>
                <a:gd name="connsiteY1" fmla="*/ 56388 h 1008888"/>
                <a:gd name="connsiteX2" fmla="*/ 4367784 w 4823460"/>
                <a:gd name="connsiteY2" fmla="*/ 1008888 h 1008888"/>
                <a:gd name="connsiteX3" fmla="*/ 4823460 w 4823460"/>
                <a:gd name="connsiteY3" fmla="*/ 1008888 h 1008888"/>
                <a:gd name="connsiteX4" fmla="*/ 4823460 w 4823460"/>
                <a:gd name="connsiteY4" fmla="*/ 56388 h 1008888"/>
                <a:gd name="connsiteX0" fmla="*/ 457200 w 4823460"/>
                <a:gd name="connsiteY0" fmla="*/ 326136 h 1008888"/>
                <a:gd name="connsiteX1" fmla="*/ 0 w 4823460"/>
                <a:gd name="connsiteY1" fmla="*/ 326136 h 1008888"/>
                <a:gd name="connsiteX2" fmla="*/ 0 w 4823460"/>
                <a:gd name="connsiteY2" fmla="*/ 1008888 h 1008888"/>
                <a:gd name="connsiteX3" fmla="*/ 457200 w 4823460"/>
                <a:gd name="connsiteY3" fmla="*/ 1008888 h 1008888"/>
                <a:gd name="connsiteX4" fmla="*/ 457200 w 4823460"/>
                <a:gd name="connsiteY4" fmla="*/ 326136 h 1008888"/>
                <a:gd name="connsiteX0" fmla="*/ 1908327 w 4823460"/>
                <a:gd name="connsiteY0" fmla="*/ 216623 h 1008888"/>
                <a:gd name="connsiteX1" fmla="*/ 1455419 w 4823460"/>
                <a:gd name="connsiteY1" fmla="*/ 208037 h 1008888"/>
                <a:gd name="connsiteX2" fmla="*/ 1455420 w 4823460"/>
                <a:gd name="connsiteY2" fmla="*/ 1008888 h 1008888"/>
                <a:gd name="connsiteX3" fmla="*/ 1912620 w 4823460"/>
                <a:gd name="connsiteY3" fmla="*/ 1008888 h 1008888"/>
                <a:gd name="connsiteX4" fmla="*/ 1908327 w 4823460"/>
                <a:gd name="connsiteY4" fmla="*/ 216623 h 1008888"/>
                <a:gd name="connsiteX0" fmla="*/ 3368040 w 4823460"/>
                <a:gd name="connsiteY0" fmla="*/ 0 h 1008888"/>
                <a:gd name="connsiteX1" fmla="*/ 2912364 w 4823460"/>
                <a:gd name="connsiteY1" fmla="*/ 0 h 1008888"/>
                <a:gd name="connsiteX2" fmla="*/ 2912364 w 4823460"/>
                <a:gd name="connsiteY2" fmla="*/ 1008888 h 1008888"/>
                <a:gd name="connsiteX3" fmla="*/ 3368040 w 4823460"/>
                <a:gd name="connsiteY3" fmla="*/ 1008888 h 1008888"/>
                <a:gd name="connsiteX4" fmla="*/ 3368040 w 4823460"/>
                <a:gd name="connsiteY4" fmla="*/ 0 h 1008888"/>
                <a:gd name="connsiteX0" fmla="*/ 4823460 w 4823460"/>
                <a:gd name="connsiteY0" fmla="*/ 56388 h 1008888"/>
                <a:gd name="connsiteX1" fmla="*/ 4367784 w 4823460"/>
                <a:gd name="connsiteY1" fmla="*/ 56388 h 1008888"/>
                <a:gd name="connsiteX2" fmla="*/ 4367784 w 4823460"/>
                <a:gd name="connsiteY2" fmla="*/ 1008888 h 1008888"/>
                <a:gd name="connsiteX3" fmla="*/ 4823460 w 4823460"/>
                <a:gd name="connsiteY3" fmla="*/ 1008888 h 1008888"/>
                <a:gd name="connsiteX4" fmla="*/ 4823460 w 4823460"/>
                <a:gd name="connsiteY4" fmla="*/ 56388 h 100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3460" h="1008888">
                  <a:moveTo>
                    <a:pt x="457200" y="326136"/>
                  </a:moveTo>
                  <a:lnTo>
                    <a:pt x="0" y="326136"/>
                  </a:lnTo>
                  <a:lnTo>
                    <a:pt x="0" y="1008888"/>
                  </a:lnTo>
                  <a:lnTo>
                    <a:pt x="457200" y="1008888"/>
                  </a:lnTo>
                  <a:lnTo>
                    <a:pt x="457200" y="326136"/>
                  </a:lnTo>
                  <a:close/>
                </a:path>
                <a:path w="4823460" h="1008888">
                  <a:moveTo>
                    <a:pt x="1908327" y="216623"/>
                  </a:moveTo>
                  <a:lnTo>
                    <a:pt x="1455419" y="208037"/>
                  </a:lnTo>
                  <a:cubicBezTo>
                    <a:pt x="1455419" y="474987"/>
                    <a:pt x="1455420" y="741938"/>
                    <a:pt x="1455420" y="1008888"/>
                  </a:cubicBezTo>
                  <a:lnTo>
                    <a:pt x="1912620" y="1008888"/>
                  </a:lnTo>
                  <a:lnTo>
                    <a:pt x="1908327" y="216623"/>
                  </a:lnTo>
                  <a:close/>
                </a:path>
                <a:path w="4823460" h="1008888">
                  <a:moveTo>
                    <a:pt x="3368040" y="0"/>
                  </a:moveTo>
                  <a:lnTo>
                    <a:pt x="2912364" y="0"/>
                  </a:lnTo>
                  <a:lnTo>
                    <a:pt x="2912364" y="1008888"/>
                  </a:lnTo>
                  <a:lnTo>
                    <a:pt x="3368040" y="1008888"/>
                  </a:lnTo>
                  <a:lnTo>
                    <a:pt x="3368040" y="0"/>
                  </a:lnTo>
                  <a:close/>
                </a:path>
                <a:path w="4823460" h="1008888">
                  <a:moveTo>
                    <a:pt x="4823460" y="56388"/>
                  </a:moveTo>
                  <a:lnTo>
                    <a:pt x="4367784" y="56388"/>
                  </a:lnTo>
                  <a:lnTo>
                    <a:pt x="4367784" y="1008888"/>
                  </a:lnTo>
                  <a:lnTo>
                    <a:pt x="4823460" y="1008888"/>
                  </a:lnTo>
                  <a:lnTo>
                    <a:pt x="4823460" y="56388"/>
                  </a:lnTo>
                  <a:close/>
                </a:path>
              </a:pathLst>
            </a:custGeom>
            <a:solidFill>
              <a:srgbClr val="866E8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3239" y="4433315"/>
              <a:ext cx="6239256" cy="123443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863721" y="3490086"/>
            <a:ext cx="47053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1 507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16092" y="3446934"/>
            <a:ext cx="47053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1 779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44082" y="3200117"/>
            <a:ext cx="47053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1 974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24191" y="3250429"/>
            <a:ext cx="47053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1 916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95752" y="4839085"/>
            <a:ext cx="4810611" cy="694322"/>
          </a:xfrm>
          <a:custGeom>
            <a:avLst/>
            <a:gdLst>
              <a:gd name="connsiteX0" fmla="*/ 457200 w 4823460"/>
              <a:gd name="connsiteY0" fmla="*/ 256032 h 1028700"/>
              <a:gd name="connsiteX1" fmla="*/ 0 w 4823460"/>
              <a:gd name="connsiteY1" fmla="*/ 256032 h 1028700"/>
              <a:gd name="connsiteX2" fmla="*/ 0 w 4823460"/>
              <a:gd name="connsiteY2" fmla="*/ 495300 h 1028700"/>
              <a:gd name="connsiteX3" fmla="*/ 465786 w 4823460"/>
              <a:gd name="connsiteY3" fmla="*/ 396562 h 1028700"/>
              <a:gd name="connsiteX4" fmla="*/ 457200 w 4823460"/>
              <a:gd name="connsiteY4" fmla="*/ 256032 h 1028700"/>
              <a:gd name="connsiteX0" fmla="*/ 1912620 w 4823460"/>
              <a:gd name="connsiteY0" fmla="*/ 256032 h 1028700"/>
              <a:gd name="connsiteX1" fmla="*/ 1455420 w 4823460"/>
              <a:gd name="connsiteY1" fmla="*/ 256032 h 1028700"/>
              <a:gd name="connsiteX2" fmla="*/ 1455420 w 4823460"/>
              <a:gd name="connsiteY2" fmla="*/ 411480 h 1028700"/>
              <a:gd name="connsiteX3" fmla="*/ 1912620 w 4823460"/>
              <a:gd name="connsiteY3" fmla="*/ 411480 h 1028700"/>
              <a:gd name="connsiteX4" fmla="*/ 1912620 w 4823460"/>
              <a:gd name="connsiteY4" fmla="*/ 256032 h 1028700"/>
              <a:gd name="connsiteX0" fmla="*/ 3368040 w 4823460"/>
              <a:gd name="connsiteY0" fmla="*/ 256032 h 1028700"/>
              <a:gd name="connsiteX1" fmla="*/ 2910840 w 4823460"/>
              <a:gd name="connsiteY1" fmla="*/ 256032 h 1028700"/>
              <a:gd name="connsiteX2" fmla="*/ 2910840 w 4823460"/>
              <a:gd name="connsiteY2" fmla="*/ 1028700 h 1028700"/>
              <a:gd name="connsiteX3" fmla="*/ 3368040 w 4823460"/>
              <a:gd name="connsiteY3" fmla="*/ 1028700 h 1028700"/>
              <a:gd name="connsiteX4" fmla="*/ 3368040 w 4823460"/>
              <a:gd name="connsiteY4" fmla="*/ 256032 h 1028700"/>
              <a:gd name="connsiteX0" fmla="*/ 4823460 w 4823460"/>
              <a:gd name="connsiteY0" fmla="*/ 0 h 1028700"/>
              <a:gd name="connsiteX1" fmla="*/ 4366260 w 4823460"/>
              <a:gd name="connsiteY1" fmla="*/ 0 h 1028700"/>
              <a:gd name="connsiteX2" fmla="*/ 4366260 w 4823460"/>
              <a:gd name="connsiteY2" fmla="*/ 256032 h 1028700"/>
              <a:gd name="connsiteX3" fmla="*/ 4823460 w 4823460"/>
              <a:gd name="connsiteY3" fmla="*/ 256032 h 1028700"/>
              <a:gd name="connsiteX4" fmla="*/ 4823460 w 4823460"/>
              <a:gd name="connsiteY4" fmla="*/ 0 h 1028700"/>
              <a:gd name="connsiteX0" fmla="*/ 457200 w 4823460"/>
              <a:gd name="connsiteY0" fmla="*/ 256032 h 1028700"/>
              <a:gd name="connsiteX1" fmla="*/ 0 w 4823460"/>
              <a:gd name="connsiteY1" fmla="*/ 256032 h 1028700"/>
              <a:gd name="connsiteX2" fmla="*/ 17172 w 4823460"/>
              <a:gd name="connsiteY2" fmla="*/ 405148 h 1028700"/>
              <a:gd name="connsiteX3" fmla="*/ 465786 w 4823460"/>
              <a:gd name="connsiteY3" fmla="*/ 396562 h 1028700"/>
              <a:gd name="connsiteX4" fmla="*/ 457200 w 4823460"/>
              <a:gd name="connsiteY4" fmla="*/ 256032 h 1028700"/>
              <a:gd name="connsiteX0" fmla="*/ 1912620 w 4823460"/>
              <a:gd name="connsiteY0" fmla="*/ 256032 h 1028700"/>
              <a:gd name="connsiteX1" fmla="*/ 1455420 w 4823460"/>
              <a:gd name="connsiteY1" fmla="*/ 256032 h 1028700"/>
              <a:gd name="connsiteX2" fmla="*/ 1455420 w 4823460"/>
              <a:gd name="connsiteY2" fmla="*/ 411480 h 1028700"/>
              <a:gd name="connsiteX3" fmla="*/ 1912620 w 4823460"/>
              <a:gd name="connsiteY3" fmla="*/ 411480 h 1028700"/>
              <a:gd name="connsiteX4" fmla="*/ 1912620 w 4823460"/>
              <a:gd name="connsiteY4" fmla="*/ 256032 h 1028700"/>
              <a:gd name="connsiteX0" fmla="*/ 3368040 w 4823460"/>
              <a:gd name="connsiteY0" fmla="*/ 256032 h 1028700"/>
              <a:gd name="connsiteX1" fmla="*/ 2910840 w 4823460"/>
              <a:gd name="connsiteY1" fmla="*/ 256032 h 1028700"/>
              <a:gd name="connsiteX2" fmla="*/ 2910840 w 4823460"/>
              <a:gd name="connsiteY2" fmla="*/ 1028700 h 1028700"/>
              <a:gd name="connsiteX3" fmla="*/ 3368040 w 4823460"/>
              <a:gd name="connsiteY3" fmla="*/ 1028700 h 1028700"/>
              <a:gd name="connsiteX4" fmla="*/ 3368040 w 4823460"/>
              <a:gd name="connsiteY4" fmla="*/ 256032 h 1028700"/>
              <a:gd name="connsiteX0" fmla="*/ 4823460 w 4823460"/>
              <a:gd name="connsiteY0" fmla="*/ 0 h 1028700"/>
              <a:gd name="connsiteX1" fmla="*/ 4366260 w 4823460"/>
              <a:gd name="connsiteY1" fmla="*/ 0 h 1028700"/>
              <a:gd name="connsiteX2" fmla="*/ 4366260 w 4823460"/>
              <a:gd name="connsiteY2" fmla="*/ 256032 h 1028700"/>
              <a:gd name="connsiteX3" fmla="*/ 4823460 w 4823460"/>
              <a:gd name="connsiteY3" fmla="*/ 256032 h 1028700"/>
              <a:gd name="connsiteX4" fmla="*/ 4823460 w 4823460"/>
              <a:gd name="connsiteY4" fmla="*/ 0 h 1028700"/>
              <a:gd name="connsiteX0" fmla="*/ 440028 w 4806288"/>
              <a:gd name="connsiteY0" fmla="*/ 256032 h 1028700"/>
              <a:gd name="connsiteX1" fmla="*/ 4293 w 4806288"/>
              <a:gd name="connsiteY1" fmla="*/ 37091 h 1028700"/>
              <a:gd name="connsiteX2" fmla="*/ 0 w 4806288"/>
              <a:gd name="connsiteY2" fmla="*/ 405148 h 1028700"/>
              <a:gd name="connsiteX3" fmla="*/ 448614 w 4806288"/>
              <a:gd name="connsiteY3" fmla="*/ 396562 h 1028700"/>
              <a:gd name="connsiteX4" fmla="*/ 440028 w 4806288"/>
              <a:gd name="connsiteY4" fmla="*/ 256032 h 1028700"/>
              <a:gd name="connsiteX0" fmla="*/ 1895448 w 4806288"/>
              <a:gd name="connsiteY0" fmla="*/ 256032 h 1028700"/>
              <a:gd name="connsiteX1" fmla="*/ 1438248 w 4806288"/>
              <a:gd name="connsiteY1" fmla="*/ 256032 h 1028700"/>
              <a:gd name="connsiteX2" fmla="*/ 1438248 w 4806288"/>
              <a:gd name="connsiteY2" fmla="*/ 411480 h 1028700"/>
              <a:gd name="connsiteX3" fmla="*/ 1895448 w 4806288"/>
              <a:gd name="connsiteY3" fmla="*/ 411480 h 1028700"/>
              <a:gd name="connsiteX4" fmla="*/ 1895448 w 4806288"/>
              <a:gd name="connsiteY4" fmla="*/ 256032 h 1028700"/>
              <a:gd name="connsiteX0" fmla="*/ 3350868 w 4806288"/>
              <a:gd name="connsiteY0" fmla="*/ 256032 h 1028700"/>
              <a:gd name="connsiteX1" fmla="*/ 2893668 w 4806288"/>
              <a:gd name="connsiteY1" fmla="*/ 256032 h 1028700"/>
              <a:gd name="connsiteX2" fmla="*/ 2893668 w 4806288"/>
              <a:gd name="connsiteY2" fmla="*/ 1028700 h 1028700"/>
              <a:gd name="connsiteX3" fmla="*/ 3350868 w 4806288"/>
              <a:gd name="connsiteY3" fmla="*/ 1028700 h 1028700"/>
              <a:gd name="connsiteX4" fmla="*/ 3350868 w 4806288"/>
              <a:gd name="connsiteY4" fmla="*/ 256032 h 1028700"/>
              <a:gd name="connsiteX0" fmla="*/ 4806288 w 4806288"/>
              <a:gd name="connsiteY0" fmla="*/ 0 h 1028700"/>
              <a:gd name="connsiteX1" fmla="*/ 4349088 w 4806288"/>
              <a:gd name="connsiteY1" fmla="*/ 0 h 1028700"/>
              <a:gd name="connsiteX2" fmla="*/ 4349088 w 4806288"/>
              <a:gd name="connsiteY2" fmla="*/ 256032 h 1028700"/>
              <a:gd name="connsiteX3" fmla="*/ 4806288 w 4806288"/>
              <a:gd name="connsiteY3" fmla="*/ 256032 h 1028700"/>
              <a:gd name="connsiteX4" fmla="*/ 4806288 w 4806288"/>
              <a:gd name="connsiteY4" fmla="*/ 0 h 1028700"/>
              <a:gd name="connsiteX0" fmla="*/ 444321 w 4806288"/>
              <a:gd name="connsiteY0" fmla="*/ 37091 h 1028700"/>
              <a:gd name="connsiteX1" fmla="*/ 4293 w 4806288"/>
              <a:gd name="connsiteY1" fmla="*/ 37091 h 1028700"/>
              <a:gd name="connsiteX2" fmla="*/ 0 w 4806288"/>
              <a:gd name="connsiteY2" fmla="*/ 405148 h 1028700"/>
              <a:gd name="connsiteX3" fmla="*/ 448614 w 4806288"/>
              <a:gd name="connsiteY3" fmla="*/ 396562 h 1028700"/>
              <a:gd name="connsiteX4" fmla="*/ 444321 w 4806288"/>
              <a:gd name="connsiteY4" fmla="*/ 37091 h 1028700"/>
              <a:gd name="connsiteX0" fmla="*/ 1895448 w 4806288"/>
              <a:gd name="connsiteY0" fmla="*/ 256032 h 1028700"/>
              <a:gd name="connsiteX1" fmla="*/ 1438248 w 4806288"/>
              <a:gd name="connsiteY1" fmla="*/ 256032 h 1028700"/>
              <a:gd name="connsiteX2" fmla="*/ 1438248 w 4806288"/>
              <a:gd name="connsiteY2" fmla="*/ 411480 h 1028700"/>
              <a:gd name="connsiteX3" fmla="*/ 1895448 w 4806288"/>
              <a:gd name="connsiteY3" fmla="*/ 411480 h 1028700"/>
              <a:gd name="connsiteX4" fmla="*/ 1895448 w 4806288"/>
              <a:gd name="connsiteY4" fmla="*/ 256032 h 1028700"/>
              <a:gd name="connsiteX0" fmla="*/ 3350868 w 4806288"/>
              <a:gd name="connsiteY0" fmla="*/ 256032 h 1028700"/>
              <a:gd name="connsiteX1" fmla="*/ 2893668 w 4806288"/>
              <a:gd name="connsiteY1" fmla="*/ 256032 h 1028700"/>
              <a:gd name="connsiteX2" fmla="*/ 2893668 w 4806288"/>
              <a:gd name="connsiteY2" fmla="*/ 1028700 h 1028700"/>
              <a:gd name="connsiteX3" fmla="*/ 3350868 w 4806288"/>
              <a:gd name="connsiteY3" fmla="*/ 1028700 h 1028700"/>
              <a:gd name="connsiteX4" fmla="*/ 3350868 w 4806288"/>
              <a:gd name="connsiteY4" fmla="*/ 256032 h 1028700"/>
              <a:gd name="connsiteX0" fmla="*/ 4806288 w 4806288"/>
              <a:gd name="connsiteY0" fmla="*/ 0 h 1028700"/>
              <a:gd name="connsiteX1" fmla="*/ 4349088 w 4806288"/>
              <a:gd name="connsiteY1" fmla="*/ 0 h 1028700"/>
              <a:gd name="connsiteX2" fmla="*/ 4349088 w 4806288"/>
              <a:gd name="connsiteY2" fmla="*/ 256032 h 1028700"/>
              <a:gd name="connsiteX3" fmla="*/ 4806288 w 4806288"/>
              <a:gd name="connsiteY3" fmla="*/ 256032 h 1028700"/>
              <a:gd name="connsiteX4" fmla="*/ 4806288 w 4806288"/>
              <a:gd name="connsiteY4" fmla="*/ 0 h 1028700"/>
              <a:gd name="connsiteX0" fmla="*/ 444321 w 4806288"/>
              <a:gd name="connsiteY0" fmla="*/ 37091 h 1028700"/>
              <a:gd name="connsiteX1" fmla="*/ 4293 w 4806288"/>
              <a:gd name="connsiteY1" fmla="*/ 37091 h 1028700"/>
              <a:gd name="connsiteX2" fmla="*/ 0 w 4806288"/>
              <a:gd name="connsiteY2" fmla="*/ 405148 h 1028700"/>
              <a:gd name="connsiteX3" fmla="*/ 448614 w 4806288"/>
              <a:gd name="connsiteY3" fmla="*/ 396562 h 1028700"/>
              <a:gd name="connsiteX4" fmla="*/ 444321 w 4806288"/>
              <a:gd name="connsiteY4" fmla="*/ 37091 h 1028700"/>
              <a:gd name="connsiteX0" fmla="*/ 1895448 w 4806288"/>
              <a:gd name="connsiteY0" fmla="*/ 256032 h 1028700"/>
              <a:gd name="connsiteX1" fmla="*/ 1438248 w 4806288"/>
              <a:gd name="connsiteY1" fmla="*/ 256032 h 1028700"/>
              <a:gd name="connsiteX2" fmla="*/ 1438248 w 4806288"/>
              <a:gd name="connsiteY2" fmla="*/ 385722 h 1028700"/>
              <a:gd name="connsiteX3" fmla="*/ 1895448 w 4806288"/>
              <a:gd name="connsiteY3" fmla="*/ 411480 h 1028700"/>
              <a:gd name="connsiteX4" fmla="*/ 1895448 w 4806288"/>
              <a:gd name="connsiteY4" fmla="*/ 256032 h 1028700"/>
              <a:gd name="connsiteX0" fmla="*/ 3350868 w 4806288"/>
              <a:gd name="connsiteY0" fmla="*/ 256032 h 1028700"/>
              <a:gd name="connsiteX1" fmla="*/ 2893668 w 4806288"/>
              <a:gd name="connsiteY1" fmla="*/ 256032 h 1028700"/>
              <a:gd name="connsiteX2" fmla="*/ 2893668 w 4806288"/>
              <a:gd name="connsiteY2" fmla="*/ 1028700 h 1028700"/>
              <a:gd name="connsiteX3" fmla="*/ 3350868 w 4806288"/>
              <a:gd name="connsiteY3" fmla="*/ 1028700 h 1028700"/>
              <a:gd name="connsiteX4" fmla="*/ 3350868 w 4806288"/>
              <a:gd name="connsiteY4" fmla="*/ 256032 h 1028700"/>
              <a:gd name="connsiteX0" fmla="*/ 4806288 w 4806288"/>
              <a:gd name="connsiteY0" fmla="*/ 0 h 1028700"/>
              <a:gd name="connsiteX1" fmla="*/ 4349088 w 4806288"/>
              <a:gd name="connsiteY1" fmla="*/ 0 h 1028700"/>
              <a:gd name="connsiteX2" fmla="*/ 4349088 w 4806288"/>
              <a:gd name="connsiteY2" fmla="*/ 256032 h 1028700"/>
              <a:gd name="connsiteX3" fmla="*/ 4806288 w 4806288"/>
              <a:gd name="connsiteY3" fmla="*/ 256032 h 1028700"/>
              <a:gd name="connsiteX4" fmla="*/ 4806288 w 4806288"/>
              <a:gd name="connsiteY4" fmla="*/ 0 h 1028700"/>
              <a:gd name="connsiteX0" fmla="*/ 444321 w 4806288"/>
              <a:gd name="connsiteY0" fmla="*/ 37091 h 1028700"/>
              <a:gd name="connsiteX1" fmla="*/ 4293 w 4806288"/>
              <a:gd name="connsiteY1" fmla="*/ 37091 h 1028700"/>
              <a:gd name="connsiteX2" fmla="*/ 0 w 4806288"/>
              <a:gd name="connsiteY2" fmla="*/ 405148 h 1028700"/>
              <a:gd name="connsiteX3" fmla="*/ 448614 w 4806288"/>
              <a:gd name="connsiteY3" fmla="*/ 396562 h 1028700"/>
              <a:gd name="connsiteX4" fmla="*/ 444321 w 4806288"/>
              <a:gd name="connsiteY4" fmla="*/ 37091 h 1028700"/>
              <a:gd name="connsiteX0" fmla="*/ 1895448 w 4806288"/>
              <a:gd name="connsiteY0" fmla="*/ 256032 h 1028700"/>
              <a:gd name="connsiteX1" fmla="*/ 1438248 w 4806288"/>
              <a:gd name="connsiteY1" fmla="*/ 256032 h 1028700"/>
              <a:gd name="connsiteX2" fmla="*/ 1438248 w 4806288"/>
              <a:gd name="connsiteY2" fmla="*/ 385722 h 1028700"/>
              <a:gd name="connsiteX3" fmla="*/ 1908327 w 4806288"/>
              <a:gd name="connsiteY3" fmla="*/ 398601 h 1028700"/>
              <a:gd name="connsiteX4" fmla="*/ 1895448 w 4806288"/>
              <a:gd name="connsiteY4" fmla="*/ 256032 h 1028700"/>
              <a:gd name="connsiteX0" fmla="*/ 3350868 w 4806288"/>
              <a:gd name="connsiteY0" fmla="*/ 256032 h 1028700"/>
              <a:gd name="connsiteX1" fmla="*/ 2893668 w 4806288"/>
              <a:gd name="connsiteY1" fmla="*/ 256032 h 1028700"/>
              <a:gd name="connsiteX2" fmla="*/ 2893668 w 4806288"/>
              <a:gd name="connsiteY2" fmla="*/ 1028700 h 1028700"/>
              <a:gd name="connsiteX3" fmla="*/ 3350868 w 4806288"/>
              <a:gd name="connsiteY3" fmla="*/ 1028700 h 1028700"/>
              <a:gd name="connsiteX4" fmla="*/ 3350868 w 4806288"/>
              <a:gd name="connsiteY4" fmla="*/ 256032 h 1028700"/>
              <a:gd name="connsiteX0" fmla="*/ 4806288 w 4806288"/>
              <a:gd name="connsiteY0" fmla="*/ 0 h 1028700"/>
              <a:gd name="connsiteX1" fmla="*/ 4349088 w 4806288"/>
              <a:gd name="connsiteY1" fmla="*/ 0 h 1028700"/>
              <a:gd name="connsiteX2" fmla="*/ 4349088 w 4806288"/>
              <a:gd name="connsiteY2" fmla="*/ 256032 h 1028700"/>
              <a:gd name="connsiteX3" fmla="*/ 4806288 w 4806288"/>
              <a:gd name="connsiteY3" fmla="*/ 256032 h 1028700"/>
              <a:gd name="connsiteX4" fmla="*/ 4806288 w 4806288"/>
              <a:gd name="connsiteY4" fmla="*/ 0 h 1028700"/>
              <a:gd name="connsiteX0" fmla="*/ 444321 w 4806288"/>
              <a:gd name="connsiteY0" fmla="*/ 37091 h 1028700"/>
              <a:gd name="connsiteX1" fmla="*/ 4293 w 4806288"/>
              <a:gd name="connsiteY1" fmla="*/ 37091 h 1028700"/>
              <a:gd name="connsiteX2" fmla="*/ 0 w 4806288"/>
              <a:gd name="connsiteY2" fmla="*/ 405148 h 1028700"/>
              <a:gd name="connsiteX3" fmla="*/ 448614 w 4806288"/>
              <a:gd name="connsiteY3" fmla="*/ 396562 h 1028700"/>
              <a:gd name="connsiteX4" fmla="*/ 444321 w 4806288"/>
              <a:gd name="connsiteY4" fmla="*/ 37091 h 1028700"/>
              <a:gd name="connsiteX0" fmla="*/ 1895448 w 4806288"/>
              <a:gd name="connsiteY0" fmla="*/ 256032 h 1028700"/>
              <a:gd name="connsiteX1" fmla="*/ 1433955 w 4806288"/>
              <a:gd name="connsiteY1" fmla="*/ 217395 h 1028700"/>
              <a:gd name="connsiteX2" fmla="*/ 1438248 w 4806288"/>
              <a:gd name="connsiteY2" fmla="*/ 385722 h 1028700"/>
              <a:gd name="connsiteX3" fmla="*/ 1908327 w 4806288"/>
              <a:gd name="connsiteY3" fmla="*/ 398601 h 1028700"/>
              <a:gd name="connsiteX4" fmla="*/ 1895448 w 4806288"/>
              <a:gd name="connsiteY4" fmla="*/ 256032 h 1028700"/>
              <a:gd name="connsiteX0" fmla="*/ 3350868 w 4806288"/>
              <a:gd name="connsiteY0" fmla="*/ 256032 h 1028700"/>
              <a:gd name="connsiteX1" fmla="*/ 2893668 w 4806288"/>
              <a:gd name="connsiteY1" fmla="*/ 256032 h 1028700"/>
              <a:gd name="connsiteX2" fmla="*/ 2893668 w 4806288"/>
              <a:gd name="connsiteY2" fmla="*/ 1028700 h 1028700"/>
              <a:gd name="connsiteX3" fmla="*/ 3350868 w 4806288"/>
              <a:gd name="connsiteY3" fmla="*/ 1028700 h 1028700"/>
              <a:gd name="connsiteX4" fmla="*/ 3350868 w 4806288"/>
              <a:gd name="connsiteY4" fmla="*/ 256032 h 1028700"/>
              <a:gd name="connsiteX0" fmla="*/ 4806288 w 4806288"/>
              <a:gd name="connsiteY0" fmla="*/ 0 h 1028700"/>
              <a:gd name="connsiteX1" fmla="*/ 4349088 w 4806288"/>
              <a:gd name="connsiteY1" fmla="*/ 0 h 1028700"/>
              <a:gd name="connsiteX2" fmla="*/ 4349088 w 4806288"/>
              <a:gd name="connsiteY2" fmla="*/ 256032 h 1028700"/>
              <a:gd name="connsiteX3" fmla="*/ 4806288 w 4806288"/>
              <a:gd name="connsiteY3" fmla="*/ 256032 h 1028700"/>
              <a:gd name="connsiteX4" fmla="*/ 4806288 w 4806288"/>
              <a:gd name="connsiteY4" fmla="*/ 0 h 1028700"/>
              <a:gd name="connsiteX0" fmla="*/ 444321 w 4806288"/>
              <a:gd name="connsiteY0" fmla="*/ 37091 h 1028700"/>
              <a:gd name="connsiteX1" fmla="*/ 4293 w 4806288"/>
              <a:gd name="connsiteY1" fmla="*/ 37091 h 1028700"/>
              <a:gd name="connsiteX2" fmla="*/ 0 w 4806288"/>
              <a:gd name="connsiteY2" fmla="*/ 405148 h 1028700"/>
              <a:gd name="connsiteX3" fmla="*/ 448614 w 4806288"/>
              <a:gd name="connsiteY3" fmla="*/ 396562 h 1028700"/>
              <a:gd name="connsiteX4" fmla="*/ 444321 w 4806288"/>
              <a:gd name="connsiteY4" fmla="*/ 37091 h 1028700"/>
              <a:gd name="connsiteX0" fmla="*/ 1904034 w 4806288"/>
              <a:gd name="connsiteY0" fmla="*/ 217396 h 1028700"/>
              <a:gd name="connsiteX1" fmla="*/ 1433955 w 4806288"/>
              <a:gd name="connsiteY1" fmla="*/ 217395 h 1028700"/>
              <a:gd name="connsiteX2" fmla="*/ 1438248 w 4806288"/>
              <a:gd name="connsiteY2" fmla="*/ 385722 h 1028700"/>
              <a:gd name="connsiteX3" fmla="*/ 1908327 w 4806288"/>
              <a:gd name="connsiteY3" fmla="*/ 398601 h 1028700"/>
              <a:gd name="connsiteX4" fmla="*/ 1904034 w 4806288"/>
              <a:gd name="connsiteY4" fmla="*/ 217396 h 1028700"/>
              <a:gd name="connsiteX0" fmla="*/ 3350868 w 4806288"/>
              <a:gd name="connsiteY0" fmla="*/ 256032 h 1028700"/>
              <a:gd name="connsiteX1" fmla="*/ 2893668 w 4806288"/>
              <a:gd name="connsiteY1" fmla="*/ 256032 h 1028700"/>
              <a:gd name="connsiteX2" fmla="*/ 2893668 w 4806288"/>
              <a:gd name="connsiteY2" fmla="*/ 1028700 h 1028700"/>
              <a:gd name="connsiteX3" fmla="*/ 3350868 w 4806288"/>
              <a:gd name="connsiteY3" fmla="*/ 1028700 h 1028700"/>
              <a:gd name="connsiteX4" fmla="*/ 3350868 w 4806288"/>
              <a:gd name="connsiteY4" fmla="*/ 256032 h 1028700"/>
              <a:gd name="connsiteX0" fmla="*/ 4806288 w 4806288"/>
              <a:gd name="connsiteY0" fmla="*/ 0 h 1028700"/>
              <a:gd name="connsiteX1" fmla="*/ 4349088 w 4806288"/>
              <a:gd name="connsiteY1" fmla="*/ 0 h 1028700"/>
              <a:gd name="connsiteX2" fmla="*/ 4349088 w 4806288"/>
              <a:gd name="connsiteY2" fmla="*/ 256032 h 1028700"/>
              <a:gd name="connsiteX3" fmla="*/ 4806288 w 4806288"/>
              <a:gd name="connsiteY3" fmla="*/ 256032 h 1028700"/>
              <a:gd name="connsiteX4" fmla="*/ 4806288 w 4806288"/>
              <a:gd name="connsiteY4" fmla="*/ 0 h 1028700"/>
              <a:gd name="connsiteX0" fmla="*/ 444321 w 4806288"/>
              <a:gd name="connsiteY0" fmla="*/ 37091 h 1028700"/>
              <a:gd name="connsiteX1" fmla="*/ 4293 w 4806288"/>
              <a:gd name="connsiteY1" fmla="*/ 37091 h 1028700"/>
              <a:gd name="connsiteX2" fmla="*/ 0 w 4806288"/>
              <a:gd name="connsiteY2" fmla="*/ 405148 h 1028700"/>
              <a:gd name="connsiteX3" fmla="*/ 448614 w 4806288"/>
              <a:gd name="connsiteY3" fmla="*/ 396562 h 1028700"/>
              <a:gd name="connsiteX4" fmla="*/ 444321 w 4806288"/>
              <a:gd name="connsiteY4" fmla="*/ 37091 h 1028700"/>
              <a:gd name="connsiteX0" fmla="*/ 1904034 w 4806288"/>
              <a:gd name="connsiteY0" fmla="*/ 204518 h 1028700"/>
              <a:gd name="connsiteX1" fmla="*/ 1433955 w 4806288"/>
              <a:gd name="connsiteY1" fmla="*/ 217395 h 1028700"/>
              <a:gd name="connsiteX2" fmla="*/ 1438248 w 4806288"/>
              <a:gd name="connsiteY2" fmla="*/ 385722 h 1028700"/>
              <a:gd name="connsiteX3" fmla="*/ 1908327 w 4806288"/>
              <a:gd name="connsiteY3" fmla="*/ 398601 h 1028700"/>
              <a:gd name="connsiteX4" fmla="*/ 1904034 w 4806288"/>
              <a:gd name="connsiteY4" fmla="*/ 204518 h 1028700"/>
              <a:gd name="connsiteX0" fmla="*/ 3350868 w 4806288"/>
              <a:gd name="connsiteY0" fmla="*/ 256032 h 1028700"/>
              <a:gd name="connsiteX1" fmla="*/ 2893668 w 4806288"/>
              <a:gd name="connsiteY1" fmla="*/ 256032 h 1028700"/>
              <a:gd name="connsiteX2" fmla="*/ 2893668 w 4806288"/>
              <a:gd name="connsiteY2" fmla="*/ 1028700 h 1028700"/>
              <a:gd name="connsiteX3" fmla="*/ 3350868 w 4806288"/>
              <a:gd name="connsiteY3" fmla="*/ 1028700 h 1028700"/>
              <a:gd name="connsiteX4" fmla="*/ 3350868 w 4806288"/>
              <a:gd name="connsiteY4" fmla="*/ 256032 h 1028700"/>
              <a:gd name="connsiteX0" fmla="*/ 4806288 w 4806288"/>
              <a:gd name="connsiteY0" fmla="*/ 0 h 1028700"/>
              <a:gd name="connsiteX1" fmla="*/ 4349088 w 4806288"/>
              <a:gd name="connsiteY1" fmla="*/ 0 h 1028700"/>
              <a:gd name="connsiteX2" fmla="*/ 4349088 w 4806288"/>
              <a:gd name="connsiteY2" fmla="*/ 256032 h 1028700"/>
              <a:gd name="connsiteX3" fmla="*/ 4806288 w 4806288"/>
              <a:gd name="connsiteY3" fmla="*/ 256032 h 1028700"/>
              <a:gd name="connsiteX4" fmla="*/ 4806288 w 4806288"/>
              <a:gd name="connsiteY4" fmla="*/ 0 h 1028700"/>
              <a:gd name="connsiteX0" fmla="*/ 444321 w 4806288"/>
              <a:gd name="connsiteY0" fmla="*/ 37091 h 1028700"/>
              <a:gd name="connsiteX1" fmla="*/ 4293 w 4806288"/>
              <a:gd name="connsiteY1" fmla="*/ 37091 h 1028700"/>
              <a:gd name="connsiteX2" fmla="*/ 0 w 4806288"/>
              <a:gd name="connsiteY2" fmla="*/ 405148 h 1028700"/>
              <a:gd name="connsiteX3" fmla="*/ 448614 w 4806288"/>
              <a:gd name="connsiteY3" fmla="*/ 396562 h 1028700"/>
              <a:gd name="connsiteX4" fmla="*/ 444321 w 4806288"/>
              <a:gd name="connsiteY4" fmla="*/ 37091 h 1028700"/>
              <a:gd name="connsiteX0" fmla="*/ 1904034 w 4806288"/>
              <a:gd name="connsiteY0" fmla="*/ 204518 h 1028700"/>
              <a:gd name="connsiteX1" fmla="*/ 1442541 w 4806288"/>
              <a:gd name="connsiteY1" fmla="*/ 204516 h 1028700"/>
              <a:gd name="connsiteX2" fmla="*/ 1438248 w 4806288"/>
              <a:gd name="connsiteY2" fmla="*/ 385722 h 1028700"/>
              <a:gd name="connsiteX3" fmla="*/ 1908327 w 4806288"/>
              <a:gd name="connsiteY3" fmla="*/ 398601 h 1028700"/>
              <a:gd name="connsiteX4" fmla="*/ 1904034 w 4806288"/>
              <a:gd name="connsiteY4" fmla="*/ 204518 h 1028700"/>
              <a:gd name="connsiteX0" fmla="*/ 3350868 w 4806288"/>
              <a:gd name="connsiteY0" fmla="*/ 256032 h 1028700"/>
              <a:gd name="connsiteX1" fmla="*/ 2893668 w 4806288"/>
              <a:gd name="connsiteY1" fmla="*/ 256032 h 1028700"/>
              <a:gd name="connsiteX2" fmla="*/ 2893668 w 4806288"/>
              <a:gd name="connsiteY2" fmla="*/ 1028700 h 1028700"/>
              <a:gd name="connsiteX3" fmla="*/ 3350868 w 4806288"/>
              <a:gd name="connsiteY3" fmla="*/ 1028700 h 1028700"/>
              <a:gd name="connsiteX4" fmla="*/ 3350868 w 4806288"/>
              <a:gd name="connsiteY4" fmla="*/ 256032 h 1028700"/>
              <a:gd name="connsiteX0" fmla="*/ 4806288 w 4806288"/>
              <a:gd name="connsiteY0" fmla="*/ 0 h 1028700"/>
              <a:gd name="connsiteX1" fmla="*/ 4349088 w 4806288"/>
              <a:gd name="connsiteY1" fmla="*/ 0 h 1028700"/>
              <a:gd name="connsiteX2" fmla="*/ 4349088 w 4806288"/>
              <a:gd name="connsiteY2" fmla="*/ 256032 h 1028700"/>
              <a:gd name="connsiteX3" fmla="*/ 4806288 w 4806288"/>
              <a:gd name="connsiteY3" fmla="*/ 256032 h 1028700"/>
              <a:gd name="connsiteX4" fmla="*/ 4806288 w 4806288"/>
              <a:gd name="connsiteY4" fmla="*/ 0 h 1028700"/>
              <a:gd name="connsiteX0" fmla="*/ 444321 w 4806288"/>
              <a:gd name="connsiteY0" fmla="*/ 37091 h 1028700"/>
              <a:gd name="connsiteX1" fmla="*/ 4293 w 4806288"/>
              <a:gd name="connsiteY1" fmla="*/ 37091 h 1028700"/>
              <a:gd name="connsiteX2" fmla="*/ 0 w 4806288"/>
              <a:gd name="connsiteY2" fmla="*/ 405148 h 1028700"/>
              <a:gd name="connsiteX3" fmla="*/ 448614 w 4806288"/>
              <a:gd name="connsiteY3" fmla="*/ 396562 h 1028700"/>
              <a:gd name="connsiteX4" fmla="*/ 444321 w 4806288"/>
              <a:gd name="connsiteY4" fmla="*/ 37091 h 1028700"/>
              <a:gd name="connsiteX0" fmla="*/ 1904034 w 4806288"/>
              <a:gd name="connsiteY0" fmla="*/ 204518 h 1028700"/>
              <a:gd name="connsiteX1" fmla="*/ 1442541 w 4806288"/>
              <a:gd name="connsiteY1" fmla="*/ 204516 h 1028700"/>
              <a:gd name="connsiteX2" fmla="*/ 1438248 w 4806288"/>
              <a:gd name="connsiteY2" fmla="*/ 385722 h 1028700"/>
              <a:gd name="connsiteX3" fmla="*/ 1908327 w 4806288"/>
              <a:gd name="connsiteY3" fmla="*/ 390015 h 1028700"/>
              <a:gd name="connsiteX4" fmla="*/ 1904034 w 4806288"/>
              <a:gd name="connsiteY4" fmla="*/ 204518 h 1028700"/>
              <a:gd name="connsiteX0" fmla="*/ 3350868 w 4806288"/>
              <a:gd name="connsiteY0" fmla="*/ 256032 h 1028700"/>
              <a:gd name="connsiteX1" fmla="*/ 2893668 w 4806288"/>
              <a:gd name="connsiteY1" fmla="*/ 256032 h 1028700"/>
              <a:gd name="connsiteX2" fmla="*/ 2893668 w 4806288"/>
              <a:gd name="connsiteY2" fmla="*/ 1028700 h 1028700"/>
              <a:gd name="connsiteX3" fmla="*/ 3350868 w 4806288"/>
              <a:gd name="connsiteY3" fmla="*/ 1028700 h 1028700"/>
              <a:gd name="connsiteX4" fmla="*/ 3350868 w 4806288"/>
              <a:gd name="connsiteY4" fmla="*/ 256032 h 1028700"/>
              <a:gd name="connsiteX0" fmla="*/ 4806288 w 4806288"/>
              <a:gd name="connsiteY0" fmla="*/ 0 h 1028700"/>
              <a:gd name="connsiteX1" fmla="*/ 4349088 w 4806288"/>
              <a:gd name="connsiteY1" fmla="*/ 0 h 1028700"/>
              <a:gd name="connsiteX2" fmla="*/ 4349088 w 4806288"/>
              <a:gd name="connsiteY2" fmla="*/ 256032 h 1028700"/>
              <a:gd name="connsiteX3" fmla="*/ 4806288 w 4806288"/>
              <a:gd name="connsiteY3" fmla="*/ 256032 h 1028700"/>
              <a:gd name="connsiteX4" fmla="*/ 4806288 w 4806288"/>
              <a:gd name="connsiteY4" fmla="*/ 0 h 1028700"/>
              <a:gd name="connsiteX0" fmla="*/ 444321 w 4806288"/>
              <a:gd name="connsiteY0" fmla="*/ 326265 h 1317874"/>
              <a:gd name="connsiteX1" fmla="*/ 4293 w 4806288"/>
              <a:gd name="connsiteY1" fmla="*/ 326265 h 1317874"/>
              <a:gd name="connsiteX2" fmla="*/ 0 w 4806288"/>
              <a:gd name="connsiteY2" fmla="*/ 694322 h 1317874"/>
              <a:gd name="connsiteX3" fmla="*/ 448614 w 4806288"/>
              <a:gd name="connsiteY3" fmla="*/ 685736 h 1317874"/>
              <a:gd name="connsiteX4" fmla="*/ 444321 w 4806288"/>
              <a:gd name="connsiteY4" fmla="*/ 326265 h 1317874"/>
              <a:gd name="connsiteX0" fmla="*/ 1904034 w 4806288"/>
              <a:gd name="connsiteY0" fmla="*/ 493692 h 1317874"/>
              <a:gd name="connsiteX1" fmla="*/ 1442541 w 4806288"/>
              <a:gd name="connsiteY1" fmla="*/ 493690 h 1317874"/>
              <a:gd name="connsiteX2" fmla="*/ 1438248 w 4806288"/>
              <a:gd name="connsiteY2" fmla="*/ 674896 h 1317874"/>
              <a:gd name="connsiteX3" fmla="*/ 1908327 w 4806288"/>
              <a:gd name="connsiteY3" fmla="*/ 679189 h 1317874"/>
              <a:gd name="connsiteX4" fmla="*/ 1904034 w 4806288"/>
              <a:gd name="connsiteY4" fmla="*/ 493692 h 1317874"/>
              <a:gd name="connsiteX0" fmla="*/ 3350868 w 4806288"/>
              <a:gd name="connsiteY0" fmla="*/ 545206 h 1317874"/>
              <a:gd name="connsiteX1" fmla="*/ 2889375 w 4806288"/>
              <a:gd name="connsiteY1" fmla="*/ 0 h 1317874"/>
              <a:gd name="connsiteX2" fmla="*/ 2893668 w 4806288"/>
              <a:gd name="connsiteY2" fmla="*/ 1317874 h 1317874"/>
              <a:gd name="connsiteX3" fmla="*/ 3350868 w 4806288"/>
              <a:gd name="connsiteY3" fmla="*/ 1317874 h 1317874"/>
              <a:gd name="connsiteX4" fmla="*/ 3350868 w 4806288"/>
              <a:gd name="connsiteY4" fmla="*/ 545206 h 1317874"/>
              <a:gd name="connsiteX0" fmla="*/ 4806288 w 4806288"/>
              <a:gd name="connsiteY0" fmla="*/ 289174 h 1317874"/>
              <a:gd name="connsiteX1" fmla="*/ 4349088 w 4806288"/>
              <a:gd name="connsiteY1" fmla="*/ 289174 h 1317874"/>
              <a:gd name="connsiteX2" fmla="*/ 4349088 w 4806288"/>
              <a:gd name="connsiteY2" fmla="*/ 545206 h 1317874"/>
              <a:gd name="connsiteX3" fmla="*/ 4806288 w 4806288"/>
              <a:gd name="connsiteY3" fmla="*/ 545206 h 1317874"/>
              <a:gd name="connsiteX4" fmla="*/ 4806288 w 4806288"/>
              <a:gd name="connsiteY4" fmla="*/ 289174 h 1317874"/>
              <a:gd name="connsiteX0" fmla="*/ 444321 w 4806288"/>
              <a:gd name="connsiteY0" fmla="*/ 326265 h 1317874"/>
              <a:gd name="connsiteX1" fmla="*/ 4293 w 4806288"/>
              <a:gd name="connsiteY1" fmla="*/ 326265 h 1317874"/>
              <a:gd name="connsiteX2" fmla="*/ 0 w 4806288"/>
              <a:gd name="connsiteY2" fmla="*/ 694322 h 1317874"/>
              <a:gd name="connsiteX3" fmla="*/ 448614 w 4806288"/>
              <a:gd name="connsiteY3" fmla="*/ 685736 h 1317874"/>
              <a:gd name="connsiteX4" fmla="*/ 444321 w 4806288"/>
              <a:gd name="connsiteY4" fmla="*/ 326265 h 1317874"/>
              <a:gd name="connsiteX0" fmla="*/ 1904034 w 4806288"/>
              <a:gd name="connsiteY0" fmla="*/ 493692 h 1317874"/>
              <a:gd name="connsiteX1" fmla="*/ 1442541 w 4806288"/>
              <a:gd name="connsiteY1" fmla="*/ 493690 h 1317874"/>
              <a:gd name="connsiteX2" fmla="*/ 1438248 w 4806288"/>
              <a:gd name="connsiteY2" fmla="*/ 674896 h 1317874"/>
              <a:gd name="connsiteX3" fmla="*/ 1908327 w 4806288"/>
              <a:gd name="connsiteY3" fmla="*/ 679189 h 1317874"/>
              <a:gd name="connsiteX4" fmla="*/ 1904034 w 4806288"/>
              <a:gd name="connsiteY4" fmla="*/ 493692 h 1317874"/>
              <a:gd name="connsiteX0" fmla="*/ 3337989 w 4806288"/>
              <a:gd name="connsiteY0" fmla="*/ 8586 h 1317874"/>
              <a:gd name="connsiteX1" fmla="*/ 2889375 w 4806288"/>
              <a:gd name="connsiteY1" fmla="*/ 0 h 1317874"/>
              <a:gd name="connsiteX2" fmla="*/ 2893668 w 4806288"/>
              <a:gd name="connsiteY2" fmla="*/ 1317874 h 1317874"/>
              <a:gd name="connsiteX3" fmla="*/ 3350868 w 4806288"/>
              <a:gd name="connsiteY3" fmla="*/ 1317874 h 1317874"/>
              <a:gd name="connsiteX4" fmla="*/ 3337989 w 4806288"/>
              <a:gd name="connsiteY4" fmla="*/ 8586 h 1317874"/>
              <a:gd name="connsiteX0" fmla="*/ 4806288 w 4806288"/>
              <a:gd name="connsiteY0" fmla="*/ 289174 h 1317874"/>
              <a:gd name="connsiteX1" fmla="*/ 4349088 w 4806288"/>
              <a:gd name="connsiteY1" fmla="*/ 289174 h 1317874"/>
              <a:gd name="connsiteX2" fmla="*/ 4349088 w 4806288"/>
              <a:gd name="connsiteY2" fmla="*/ 545206 h 1317874"/>
              <a:gd name="connsiteX3" fmla="*/ 4806288 w 4806288"/>
              <a:gd name="connsiteY3" fmla="*/ 545206 h 1317874"/>
              <a:gd name="connsiteX4" fmla="*/ 4806288 w 4806288"/>
              <a:gd name="connsiteY4" fmla="*/ 289174 h 1317874"/>
              <a:gd name="connsiteX0" fmla="*/ 444321 w 4806288"/>
              <a:gd name="connsiteY0" fmla="*/ 326265 h 1317874"/>
              <a:gd name="connsiteX1" fmla="*/ 4293 w 4806288"/>
              <a:gd name="connsiteY1" fmla="*/ 326265 h 1317874"/>
              <a:gd name="connsiteX2" fmla="*/ 0 w 4806288"/>
              <a:gd name="connsiteY2" fmla="*/ 694322 h 1317874"/>
              <a:gd name="connsiteX3" fmla="*/ 448614 w 4806288"/>
              <a:gd name="connsiteY3" fmla="*/ 685736 h 1317874"/>
              <a:gd name="connsiteX4" fmla="*/ 444321 w 4806288"/>
              <a:gd name="connsiteY4" fmla="*/ 326265 h 1317874"/>
              <a:gd name="connsiteX0" fmla="*/ 1904034 w 4806288"/>
              <a:gd name="connsiteY0" fmla="*/ 493692 h 1317874"/>
              <a:gd name="connsiteX1" fmla="*/ 1442541 w 4806288"/>
              <a:gd name="connsiteY1" fmla="*/ 493690 h 1317874"/>
              <a:gd name="connsiteX2" fmla="*/ 1438248 w 4806288"/>
              <a:gd name="connsiteY2" fmla="*/ 674896 h 1317874"/>
              <a:gd name="connsiteX3" fmla="*/ 1908327 w 4806288"/>
              <a:gd name="connsiteY3" fmla="*/ 679189 h 1317874"/>
              <a:gd name="connsiteX4" fmla="*/ 1904034 w 4806288"/>
              <a:gd name="connsiteY4" fmla="*/ 493692 h 1317874"/>
              <a:gd name="connsiteX0" fmla="*/ 3337989 w 4806288"/>
              <a:gd name="connsiteY0" fmla="*/ 0 h 1317874"/>
              <a:gd name="connsiteX1" fmla="*/ 2889375 w 4806288"/>
              <a:gd name="connsiteY1" fmla="*/ 0 h 1317874"/>
              <a:gd name="connsiteX2" fmla="*/ 2893668 w 4806288"/>
              <a:gd name="connsiteY2" fmla="*/ 1317874 h 1317874"/>
              <a:gd name="connsiteX3" fmla="*/ 3350868 w 4806288"/>
              <a:gd name="connsiteY3" fmla="*/ 1317874 h 1317874"/>
              <a:gd name="connsiteX4" fmla="*/ 3337989 w 4806288"/>
              <a:gd name="connsiteY4" fmla="*/ 0 h 1317874"/>
              <a:gd name="connsiteX0" fmla="*/ 4806288 w 4806288"/>
              <a:gd name="connsiteY0" fmla="*/ 289174 h 1317874"/>
              <a:gd name="connsiteX1" fmla="*/ 4349088 w 4806288"/>
              <a:gd name="connsiteY1" fmla="*/ 289174 h 1317874"/>
              <a:gd name="connsiteX2" fmla="*/ 4349088 w 4806288"/>
              <a:gd name="connsiteY2" fmla="*/ 545206 h 1317874"/>
              <a:gd name="connsiteX3" fmla="*/ 4806288 w 4806288"/>
              <a:gd name="connsiteY3" fmla="*/ 545206 h 1317874"/>
              <a:gd name="connsiteX4" fmla="*/ 4806288 w 4806288"/>
              <a:gd name="connsiteY4" fmla="*/ 289174 h 1317874"/>
              <a:gd name="connsiteX0" fmla="*/ 444321 w 4806288"/>
              <a:gd name="connsiteY0" fmla="*/ 326265 h 1317874"/>
              <a:gd name="connsiteX1" fmla="*/ 4293 w 4806288"/>
              <a:gd name="connsiteY1" fmla="*/ 326265 h 1317874"/>
              <a:gd name="connsiteX2" fmla="*/ 0 w 4806288"/>
              <a:gd name="connsiteY2" fmla="*/ 694322 h 1317874"/>
              <a:gd name="connsiteX3" fmla="*/ 448614 w 4806288"/>
              <a:gd name="connsiteY3" fmla="*/ 685736 h 1317874"/>
              <a:gd name="connsiteX4" fmla="*/ 444321 w 4806288"/>
              <a:gd name="connsiteY4" fmla="*/ 326265 h 1317874"/>
              <a:gd name="connsiteX0" fmla="*/ 1904034 w 4806288"/>
              <a:gd name="connsiteY0" fmla="*/ 493692 h 1317874"/>
              <a:gd name="connsiteX1" fmla="*/ 1442541 w 4806288"/>
              <a:gd name="connsiteY1" fmla="*/ 493690 h 1317874"/>
              <a:gd name="connsiteX2" fmla="*/ 1438248 w 4806288"/>
              <a:gd name="connsiteY2" fmla="*/ 674896 h 1317874"/>
              <a:gd name="connsiteX3" fmla="*/ 1908327 w 4806288"/>
              <a:gd name="connsiteY3" fmla="*/ 679189 h 1317874"/>
              <a:gd name="connsiteX4" fmla="*/ 1904034 w 4806288"/>
              <a:gd name="connsiteY4" fmla="*/ 493692 h 1317874"/>
              <a:gd name="connsiteX0" fmla="*/ 3337989 w 4806288"/>
              <a:gd name="connsiteY0" fmla="*/ 0 h 1317874"/>
              <a:gd name="connsiteX1" fmla="*/ 2889375 w 4806288"/>
              <a:gd name="connsiteY1" fmla="*/ 0 h 1317874"/>
              <a:gd name="connsiteX2" fmla="*/ 2893668 w 4806288"/>
              <a:gd name="connsiteY2" fmla="*/ 669638 h 1317874"/>
              <a:gd name="connsiteX3" fmla="*/ 3350868 w 4806288"/>
              <a:gd name="connsiteY3" fmla="*/ 1317874 h 1317874"/>
              <a:gd name="connsiteX4" fmla="*/ 3337989 w 4806288"/>
              <a:gd name="connsiteY4" fmla="*/ 0 h 1317874"/>
              <a:gd name="connsiteX0" fmla="*/ 4806288 w 4806288"/>
              <a:gd name="connsiteY0" fmla="*/ 289174 h 1317874"/>
              <a:gd name="connsiteX1" fmla="*/ 4349088 w 4806288"/>
              <a:gd name="connsiteY1" fmla="*/ 289174 h 1317874"/>
              <a:gd name="connsiteX2" fmla="*/ 4349088 w 4806288"/>
              <a:gd name="connsiteY2" fmla="*/ 545206 h 1317874"/>
              <a:gd name="connsiteX3" fmla="*/ 4806288 w 4806288"/>
              <a:gd name="connsiteY3" fmla="*/ 545206 h 1317874"/>
              <a:gd name="connsiteX4" fmla="*/ 4806288 w 4806288"/>
              <a:gd name="connsiteY4" fmla="*/ 289174 h 1317874"/>
              <a:gd name="connsiteX0" fmla="*/ 444321 w 4806288"/>
              <a:gd name="connsiteY0" fmla="*/ 326265 h 694322"/>
              <a:gd name="connsiteX1" fmla="*/ 4293 w 4806288"/>
              <a:gd name="connsiteY1" fmla="*/ 326265 h 694322"/>
              <a:gd name="connsiteX2" fmla="*/ 0 w 4806288"/>
              <a:gd name="connsiteY2" fmla="*/ 694322 h 694322"/>
              <a:gd name="connsiteX3" fmla="*/ 448614 w 4806288"/>
              <a:gd name="connsiteY3" fmla="*/ 685736 h 694322"/>
              <a:gd name="connsiteX4" fmla="*/ 444321 w 4806288"/>
              <a:gd name="connsiteY4" fmla="*/ 326265 h 694322"/>
              <a:gd name="connsiteX0" fmla="*/ 1904034 w 4806288"/>
              <a:gd name="connsiteY0" fmla="*/ 493692 h 694322"/>
              <a:gd name="connsiteX1" fmla="*/ 1442541 w 4806288"/>
              <a:gd name="connsiteY1" fmla="*/ 493690 h 694322"/>
              <a:gd name="connsiteX2" fmla="*/ 1438248 w 4806288"/>
              <a:gd name="connsiteY2" fmla="*/ 674896 h 694322"/>
              <a:gd name="connsiteX3" fmla="*/ 1908327 w 4806288"/>
              <a:gd name="connsiteY3" fmla="*/ 679189 h 694322"/>
              <a:gd name="connsiteX4" fmla="*/ 1904034 w 4806288"/>
              <a:gd name="connsiteY4" fmla="*/ 493692 h 694322"/>
              <a:gd name="connsiteX0" fmla="*/ 3337989 w 4806288"/>
              <a:gd name="connsiteY0" fmla="*/ 0 h 694322"/>
              <a:gd name="connsiteX1" fmla="*/ 2889375 w 4806288"/>
              <a:gd name="connsiteY1" fmla="*/ 0 h 694322"/>
              <a:gd name="connsiteX2" fmla="*/ 2893668 w 4806288"/>
              <a:gd name="connsiteY2" fmla="*/ 669638 h 694322"/>
              <a:gd name="connsiteX3" fmla="*/ 3333696 w 4806288"/>
              <a:gd name="connsiteY3" fmla="*/ 682517 h 694322"/>
              <a:gd name="connsiteX4" fmla="*/ 3337989 w 4806288"/>
              <a:gd name="connsiteY4" fmla="*/ 0 h 694322"/>
              <a:gd name="connsiteX0" fmla="*/ 4806288 w 4806288"/>
              <a:gd name="connsiteY0" fmla="*/ 289174 h 694322"/>
              <a:gd name="connsiteX1" fmla="*/ 4349088 w 4806288"/>
              <a:gd name="connsiteY1" fmla="*/ 289174 h 694322"/>
              <a:gd name="connsiteX2" fmla="*/ 4349088 w 4806288"/>
              <a:gd name="connsiteY2" fmla="*/ 545206 h 694322"/>
              <a:gd name="connsiteX3" fmla="*/ 4806288 w 4806288"/>
              <a:gd name="connsiteY3" fmla="*/ 545206 h 694322"/>
              <a:gd name="connsiteX4" fmla="*/ 4806288 w 4806288"/>
              <a:gd name="connsiteY4" fmla="*/ 289174 h 694322"/>
              <a:gd name="connsiteX0" fmla="*/ 444321 w 4806288"/>
              <a:gd name="connsiteY0" fmla="*/ 326265 h 694322"/>
              <a:gd name="connsiteX1" fmla="*/ 4293 w 4806288"/>
              <a:gd name="connsiteY1" fmla="*/ 326265 h 694322"/>
              <a:gd name="connsiteX2" fmla="*/ 0 w 4806288"/>
              <a:gd name="connsiteY2" fmla="*/ 694322 h 694322"/>
              <a:gd name="connsiteX3" fmla="*/ 448614 w 4806288"/>
              <a:gd name="connsiteY3" fmla="*/ 685736 h 694322"/>
              <a:gd name="connsiteX4" fmla="*/ 444321 w 4806288"/>
              <a:gd name="connsiteY4" fmla="*/ 326265 h 694322"/>
              <a:gd name="connsiteX0" fmla="*/ 1904034 w 4806288"/>
              <a:gd name="connsiteY0" fmla="*/ 493692 h 694322"/>
              <a:gd name="connsiteX1" fmla="*/ 1442541 w 4806288"/>
              <a:gd name="connsiteY1" fmla="*/ 493690 h 694322"/>
              <a:gd name="connsiteX2" fmla="*/ 1438248 w 4806288"/>
              <a:gd name="connsiteY2" fmla="*/ 674896 h 694322"/>
              <a:gd name="connsiteX3" fmla="*/ 1908327 w 4806288"/>
              <a:gd name="connsiteY3" fmla="*/ 679189 h 694322"/>
              <a:gd name="connsiteX4" fmla="*/ 1904034 w 4806288"/>
              <a:gd name="connsiteY4" fmla="*/ 493692 h 694322"/>
              <a:gd name="connsiteX0" fmla="*/ 3337989 w 4806288"/>
              <a:gd name="connsiteY0" fmla="*/ 0 h 694322"/>
              <a:gd name="connsiteX1" fmla="*/ 2889375 w 4806288"/>
              <a:gd name="connsiteY1" fmla="*/ 0 h 694322"/>
              <a:gd name="connsiteX2" fmla="*/ 2889375 w 4806288"/>
              <a:gd name="connsiteY2" fmla="*/ 678224 h 694322"/>
              <a:gd name="connsiteX3" fmla="*/ 3333696 w 4806288"/>
              <a:gd name="connsiteY3" fmla="*/ 682517 h 694322"/>
              <a:gd name="connsiteX4" fmla="*/ 3337989 w 4806288"/>
              <a:gd name="connsiteY4" fmla="*/ 0 h 694322"/>
              <a:gd name="connsiteX0" fmla="*/ 4806288 w 4806288"/>
              <a:gd name="connsiteY0" fmla="*/ 289174 h 694322"/>
              <a:gd name="connsiteX1" fmla="*/ 4349088 w 4806288"/>
              <a:gd name="connsiteY1" fmla="*/ 289174 h 694322"/>
              <a:gd name="connsiteX2" fmla="*/ 4349088 w 4806288"/>
              <a:gd name="connsiteY2" fmla="*/ 545206 h 694322"/>
              <a:gd name="connsiteX3" fmla="*/ 4806288 w 4806288"/>
              <a:gd name="connsiteY3" fmla="*/ 545206 h 694322"/>
              <a:gd name="connsiteX4" fmla="*/ 4806288 w 4806288"/>
              <a:gd name="connsiteY4" fmla="*/ 289174 h 694322"/>
              <a:gd name="connsiteX0" fmla="*/ 444321 w 4806288"/>
              <a:gd name="connsiteY0" fmla="*/ 326265 h 694322"/>
              <a:gd name="connsiteX1" fmla="*/ 4293 w 4806288"/>
              <a:gd name="connsiteY1" fmla="*/ 326265 h 694322"/>
              <a:gd name="connsiteX2" fmla="*/ 0 w 4806288"/>
              <a:gd name="connsiteY2" fmla="*/ 694322 h 694322"/>
              <a:gd name="connsiteX3" fmla="*/ 448614 w 4806288"/>
              <a:gd name="connsiteY3" fmla="*/ 685736 h 694322"/>
              <a:gd name="connsiteX4" fmla="*/ 444321 w 4806288"/>
              <a:gd name="connsiteY4" fmla="*/ 326265 h 694322"/>
              <a:gd name="connsiteX0" fmla="*/ 1904034 w 4806288"/>
              <a:gd name="connsiteY0" fmla="*/ 493692 h 694322"/>
              <a:gd name="connsiteX1" fmla="*/ 1442541 w 4806288"/>
              <a:gd name="connsiteY1" fmla="*/ 493690 h 694322"/>
              <a:gd name="connsiteX2" fmla="*/ 1438248 w 4806288"/>
              <a:gd name="connsiteY2" fmla="*/ 674896 h 694322"/>
              <a:gd name="connsiteX3" fmla="*/ 1908327 w 4806288"/>
              <a:gd name="connsiteY3" fmla="*/ 679189 h 694322"/>
              <a:gd name="connsiteX4" fmla="*/ 1904034 w 4806288"/>
              <a:gd name="connsiteY4" fmla="*/ 493692 h 694322"/>
              <a:gd name="connsiteX0" fmla="*/ 3337989 w 4806288"/>
              <a:gd name="connsiteY0" fmla="*/ 0 h 694322"/>
              <a:gd name="connsiteX1" fmla="*/ 2889375 w 4806288"/>
              <a:gd name="connsiteY1" fmla="*/ 0 h 694322"/>
              <a:gd name="connsiteX2" fmla="*/ 2889375 w 4806288"/>
              <a:gd name="connsiteY2" fmla="*/ 678224 h 694322"/>
              <a:gd name="connsiteX3" fmla="*/ 3333696 w 4806288"/>
              <a:gd name="connsiteY3" fmla="*/ 682517 h 694322"/>
              <a:gd name="connsiteX4" fmla="*/ 3337989 w 4806288"/>
              <a:gd name="connsiteY4" fmla="*/ 0 h 694322"/>
              <a:gd name="connsiteX0" fmla="*/ 4806288 w 4806288"/>
              <a:gd name="connsiteY0" fmla="*/ 289174 h 694322"/>
              <a:gd name="connsiteX1" fmla="*/ 4349088 w 4806288"/>
              <a:gd name="connsiteY1" fmla="*/ 289174 h 694322"/>
              <a:gd name="connsiteX2" fmla="*/ 4353381 w 4806288"/>
              <a:gd name="connsiteY2" fmla="*/ 678288 h 694322"/>
              <a:gd name="connsiteX3" fmla="*/ 4806288 w 4806288"/>
              <a:gd name="connsiteY3" fmla="*/ 545206 h 694322"/>
              <a:gd name="connsiteX4" fmla="*/ 4806288 w 4806288"/>
              <a:gd name="connsiteY4" fmla="*/ 289174 h 694322"/>
              <a:gd name="connsiteX0" fmla="*/ 444321 w 4810581"/>
              <a:gd name="connsiteY0" fmla="*/ 326265 h 694322"/>
              <a:gd name="connsiteX1" fmla="*/ 4293 w 4810581"/>
              <a:gd name="connsiteY1" fmla="*/ 326265 h 694322"/>
              <a:gd name="connsiteX2" fmla="*/ 0 w 4810581"/>
              <a:gd name="connsiteY2" fmla="*/ 694322 h 694322"/>
              <a:gd name="connsiteX3" fmla="*/ 448614 w 4810581"/>
              <a:gd name="connsiteY3" fmla="*/ 685736 h 694322"/>
              <a:gd name="connsiteX4" fmla="*/ 444321 w 4810581"/>
              <a:gd name="connsiteY4" fmla="*/ 326265 h 694322"/>
              <a:gd name="connsiteX0" fmla="*/ 1904034 w 4810581"/>
              <a:gd name="connsiteY0" fmla="*/ 493692 h 694322"/>
              <a:gd name="connsiteX1" fmla="*/ 1442541 w 4810581"/>
              <a:gd name="connsiteY1" fmla="*/ 493690 h 694322"/>
              <a:gd name="connsiteX2" fmla="*/ 1438248 w 4810581"/>
              <a:gd name="connsiteY2" fmla="*/ 674896 h 694322"/>
              <a:gd name="connsiteX3" fmla="*/ 1908327 w 4810581"/>
              <a:gd name="connsiteY3" fmla="*/ 679189 h 694322"/>
              <a:gd name="connsiteX4" fmla="*/ 1904034 w 4810581"/>
              <a:gd name="connsiteY4" fmla="*/ 493692 h 694322"/>
              <a:gd name="connsiteX0" fmla="*/ 3337989 w 4810581"/>
              <a:gd name="connsiteY0" fmla="*/ 0 h 694322"/>
              <a:gd name="connsiteX1" fmla="*/ 2889375 w 4810581"/>
              <a:gd name="connsiteY1" fmla="*/ 0 h 694322"/>
              <a:gd name="connsiteX2" fmla="*/ 2889375 w 4810581"/>
              <a:gd name="connsiteY2" fmla="*/ 678224 h 694322"/>
              <a:gd name="connsiteX3" fmla="*/ 3333696 w 4810581"/>
              <a:gd name="connsiteY3" fmla="*/ 682517 h 694322"/>
              <a:gd name="connsiteX4" fmla="*/ 3337989 w 4810581"/>
              <a:gd name="connsiteY4" fmla="*/ 0 h 694322"/>
              <a:gd name="connsiteX0" fmla="*/ 4806288 w 4810581"/>
              <a:gd name="connsiteY0" fmla="*/ 289174 h 694322"/>
              <a:gd name="connsiteX1" fmla="*/ 4349088 w 4810581"/>
              <a:gd name="connsiteY1" fmla="*/ 289174 h 694322"/>
              <a:gd name="connsiteX2" fmla="*/ 4353381 w 4810581"/>
              <a:gd name="connsiteY2" fmla="*/ 678288 h 694322"/>
              <a:gd name="connsiteX3" fmla="*/ 4810581 w 4810581"/>
              <a:gd name="connsiteY3" fmla="*/ 673995 h 694322"/>
              <a:gd name="connsiteX4" fmla="*/ 4806288 w 4810581"/>
              <a:gd name="connsiteY4" fmla="*/ 289174 h 694322"/>
              <a:gd name="connsiteX0" fmla="*/ 444321 w 4810581"/>
              <a:gd name="connsiteY0" fmla="*/ 326265 h 694322"/>
              <a:gd name="connsiteX1" fmla="*/ 4293 w 4810581"/>
              <a:gd name="connsiteY1" fmla="*/ 326265 h 694322"/>
              <a:gd name="connsiteX2" fmla="*/ 0 w 4810581"/>
              <a:gd name="connsiteY2" fmla="*/ 694322 h 694322"/>
              <a:gd name="connsiteX3" fmla="*/ 448614 w 4810581"/>
              <a:gd name="connsiteY3" fmla="*/ 685736 h 694322"/>
              <a:gd name="connsiteX4" fmla="*/ 444321 w 4810581"/>
              <a:gd name="connsiteY4" fmla="*/ 326265 h 694322"/>
              <a:gd name="connsiteX0" fmla="*/ 1904034 w 4810581"/>
              <a:gd name="connsiteY0" fmla="*/ 493692 h 694322"/>
              <a:gd name="connsiteX1" fmla="*/ 1433956 w 4810581"/>
              <a:gd name="connsiteY1" fmla="*/ 528034 h 694322"/>
              <a:gd name="connsiteX2" fmla="*/ 1438248 w 4810581"/>
              <a:gd name="connsiteY2" fmla="*/ 674896 h 694322"/>
              <a:gd name="connsiteX3" fmla="*/ 1908327 w 4810581"/>
              <a:gd name="connsiteY3" fmla="*/ 679189 h 694322"/>
              <a:gd name="connsiteX4" fmla="*/ 1904034 w 4810581"/>
              <a:gd name="connsiteY4" fmla="*/ 493692 h 694322"/>
              <a:gd name="connsiteX0" fmla="*/ 3337989 w 4810581"/>
              <a:gd name="connsiteY0" fmla="*/ 0 h 694322"/>
              <a:gd name="connsiteX1" fmla="*/ 2889375 w 4810581"/>
              <a:gd name="connsiteY1" fmla="*/ 0 h 694322"/>
              <a:gd name="connsiteX2" fmla="*/ 2889375 w 4810581"/>
              <a:gd name="connsiteY2" fmla="*/ 678224 h 694322"/>
              <a:gd name="connsiteX3" fmla="*/ 3333696 w 4810581"/>
              <a:gd name="connsiteY3" fmla="*/ 682517 h 694322"/>
              <a:gd name="connsiteX4" fmla="*/ 3337989 w 4810581"/>
              <a:gd name="connsiteY4" fmla="*/ 0 h 694322"/>
              <a:gd name="connsiteX0" fmla="*/ 4806288 w 4810581"/>
              <a:gd name="connsiteY0" fmla="*/ 289174 h 694322"/>
              <a:gd name="connsiteX1" fmla="*/ 4349088 w 4810581"/>
              <a:gd name="connsiteY1" fmla="*/ 289174 h 694322"/>
              <a:gd name="connsiteX2" fmla="*/ 4353381 w 4810581"/>
              <a:gd name="connsiteY2" fmla="*/ 678288 h 694322"/>
              <a:gd name="connsiteX3" fmla="*/ 4810581 w 4810581"/>
              <a:gd name="connsiteY3" fmla="*/ 673995 h 694322"/>
              <a:gd name="connsiteX4" fmla="*/ 4806288 w 4810581"/>
              <a:gd name="connsiteY4" fmla="*/ 289174 h 694322"/>
              <a:gd name="connsiteX0" fmla="*/ 444321 w 4810581"/>
              <a:gd name="connsiteY0" fmla="*/ 326265 h 694322"/>
              <a:gd name="connsiteX1" fmla="*/ 4293 w 4810581"/>
              <a:gd name="connsiteY1" fmla="*/ 326265 h 694322"/>
              <a:gd name="connsiteX2" fmla="*/ 0 w 4810581"/>
              <a:gd name="connsiteY2" fmla="*/ 694322 h 694322"/>
              <a:gd name="connsiteX3" fmla="*/ 448614 w 4810581"/>
              <a:gd name="connsiteY3" fmla="*/ 685736 h 694322"/>
              <a:gd name="connsiteX4" fmla="*/ 444321 w 4810581"/>
              <a:gd name="connsiteY4" fmla="*/ 326265 h 694322"/>
              <a:gd name="connsiteX0" fmla="*/ 1916913 w 4810581"/>
              <a:gd name="connsiteY0" fmla="*/ 528035 h 694322"/>
              <a:gd name="connsiteX1" fmla="*/ 1433956 w 4810581"/>
              <a:gd name="connsiteY1" fmla="*/ 528034 h 694322"/>
              <a:gd name="connsiteX2" fmla="*/ 1438248 w 4810581"/>
              <a:gd name="connsiteY2" fmla="*/ 674896 h 694322"/>
              <a:gd name="connsiteX3" fmla="*/ 1908327 w 4810581"/>
              <a:gd name="connsiteY3" fmla="*/ 679189 h 694322"/>
              <a:gd name="connsiteX4" fmla="*/ 1916913 w 4810581"/>
              <a:gd name="connsiteY4" fmla="*/ 528035 h 694322"/>
              <a:gd name="connsiteX0" fmla="*/ 3337989 w 4810581"/>
              <a:gd name="connsiteY0" fmla="*/ 0 h 694322"/>
              <a:gd name="connsiteX1" fmla="*/ 2889375 w 4810581"/>
              <a:gd name="connsiteY1" fmla="*/ 0 h 694322"/>
              <a:gd name="connsiteX2" fmla="*/ 2889375 w 4810581"/>
              <a:gd name="connsiteY2" fmla="*/ 678224 h 694322"/>
              <a:gd name="connsiteX3" fmla="*/ 3333696 w 4810581"/>
              <a:gd name="connsiteY3" fmla="*/ 682517 h 694322"/>
              <a:gd name="connsiteX4" fmla="*/ 3337989 w 4810581"/>
              <a:gd name="connsiteY4" fmla="*/ 0 h 694322"/>
              <a:gd name="connsiteX0" fmla="*/ 4806288 w 4810581"/>
              <a:gd name="connsiteY0" fmla="*/ 289174 h 694322"/>
              <a:gd name="connsiteX1" fmla="*/ 4349088 w 4810581"/>
              <a:gd name="connsiteY1" fmla="*/ 289174 h 694322"/>
              <a:gd name="connsiteX2" fmla="*/ 4353381 w 4810581"/>
              <a:gd name="connsiteY2" fmla="*/ 678288 h 694322"/>
              <a:gd name="connsiteX3" fmla="*/ 4810581 w 4810581"/>
              <a:gd name="connsiteY3" fmla="*/ 673995 h 694322"/>
              <a:gd name="connsiteX4" fmla="*/ 4806288 w 4810581"/>
              <a:gd name="connsiteY4" fmla="*/ 289174 h 694322"/>
              <a:gd name="connsiteX0" fmla="*/ 444321 w 4810581"/>
              <a:gd name="connsiteY0" fmla="*/ 326265 h 694322"/>
              <a:gd name="connsiteX1" fmla="*/ 4293 w 4810581"/>
              <a:gd name="connsiteY1" fmla="*/ 326265 h 694322"/>
              <a:gd name="connsiteX2" fmla="*/ 0 w 4810581"/>
              <a:gd name="connsiteY2" fmla="*/ 694322 h 694322"/>
              <a:gd name="connsiteX3" fmla="*/ 448614 w 4810581"/>
              <a:gd name="connsiteY3" fmla="*/ 685736 h 694322"/>
              <a:gd name="connsiteX4" fmla="*/ 444321 w 4810581"/>
              <a:gd name="connsiteY4" fmla="*/ 326265 h 694322"/>
              <a:gd name="connsiteX0" fmla="*/ 1916913 w 4810581"/>
              <a:gd name="connsiteY0" fmla="*/ 528035 h 694322"/>
              <a:gd name="connsiteX1" fmla="*/ 1442541 w 4810581"/>
              <a:gd name="connsiteY1" fmla="*/ 528034 h 694322"/>
              <a:gd name="connsiteX2" fmla="*/ 1438248 w 4810581"/>
              <a:gd name="connsiteY2" fmla="*/ 674896 h 694322"/>
              <a:gd name="connsiteX3" fmla="*/ 1908327 w 4810581"/>
              <a:gd name="connsiteY3" fmla="*/ 679189 h 694322"/>
              <a:gd name="connsiteX4" fmla="*/ 1916913 w 4810581"/>
              <a:gd name="connsiteY4" fmla="*/ 528035 h 694322"/>
              <a:gd name="connsiteX0" fmla="*/ 3337989 w 4810581"/>
              <a:gd name="connsiteY0" fmla="*/ 0 h 694322"/>
              <a:gd name="connsiteX1" fmla="*/ 2889375 w 4810581"/>
              <a:gd name="connsiteY1" fmla="*/ 0 h 694322"/>
              <a:gd name="connsiteX2" fmla="*/ 2889375 w 4810581"/>
              <a:gd name="connsiteY2" fmla="*/ 678224 h 694322"/>
              <a:gd name="connsiteX3" fmla="*/ 3333696 w 4810581"/>
              <a:gd name="connsiteY3" fmla="*/ 682517 h 694322"/>
              <a:gd name="connsiteX4" fmla="*/ 3337989 w 4810581"/>
              <a:gd name="connsiteY4" fmla="*/ 0 h 694322"/>
              <a:gd name="connsiteX0" fmla="*/ 4806288 w 4810581"/>
              <a:gd name="connsiteY0" fmla="*/ 289174 h 694322"/>
              <a:gd name="connsiteX1" fmla="*/ 4349088 w 4810581"/>
              <a:gd name="connsiteY1" fmla="*/ 289174 h 694322"/>
              <a:gd name="connsiteX2" fmla="*/ 4353381 w 4810581"/>
              <a:gd name="connsiteY2" fmla="*/ 678288 h 694322"/>
              <a:gd name="connsiteX3" fmla="*/ 4810581 w 4810581"/>
              <a:gd name="connsiteY3" fmla="*/ 673995 h 694322"/>
              <a:gd name="connsiteX4" fmla="*/ 4806288 w 4810581"/>
              <a:gd name="connsiteY4" fmla="*/ 289174 h 694322"/>
              <a:gd name="connsiteX0" fmla="*/ 444321 w 4810581"/>
              <a:gd name="connsiteY0" fmla="*/ 326265 h 694322"/>
              <a:gd name="connsiteX1" fmla="*/ 4293 w 4810581"/>
              <a:gd name="connsiteY1" fmla="*/ 326265 h 694322"/>
              <a:gd name="connsiteX2" fmla="*/ 0 w 4810581"/>
              <a:gd name="connsiteY2" fmla="*/ 694322 h 694322"/>
              <a:gd name="connsiteX3" fmla="*/ 448614 w 4810581"/>
              <a:gd name="connsiteY3" fmla="*/ 685736 h 694322"/>
              <a:gd name="connsiteX4" fmla="*/ 444321 w 4810581"/>
              <a:gd name="connsiteY4" fmla="*/ 326265 h 694322"/>
              <a:gd name="connsiteX0" fmla="*/ 1912620 w 4810581"/>
              <a:gd name="connsiteY0" fmla="*/ 523742 h 694322"/>
              <a:gd name="connsiteX1" fmla="*/ 1442541 w 4810581"/>
              <a:gd name="connsiteY1" fmla="*/ 528034 h 694322"/>
              <a:gd name="connsiteX2" fmla="*/ 1438248 w 4810581"/>
              <a:gd name="connsiteY2" fmla="*/ 674896 h 694322"/>
              <a:gd name="connsiteX3" fmla="*/ 1908327 w 4810581"/>
              <a:gd name="connsiteY3" fmla="*/ 679189 h 694322"/>
              <a:gd name="connsiteX4" fmla="*/ 1912620 w 4810581"/>
              <a:gd name="connsiteY4" fmla="*/ 523742 h 694322"/>
              <a:gd name="connsiteX0" fmla="*/ 3337989 w 4810581"/>
              <a:gd name="connsiteY0" fmla="*/ 0 h 694322"/>
              <a:gd name="connsiteX1" fmla="*/ 2889375 w 4810581"/>
              <a:gd name="connsiteY1" fmla="*/ 0 h 694322"/>
              <a:gd name="connsiteX2" fmla="*/ 2889375 w 4810581"/>
              <a:gd name="connsiteY2" fmla="*/ 678224 h 694322"/>
              <a:gd name="connsiteX3" fmla="*/ 3333696 w 4810581"/>
              <a:gd name="connsiteY3" fmla="*/ 682517 h 694322"/>
              <a:gd name="connsiteX4" fmla="*/ 3337989 w 4810581"/>
              <a:gd name="connsiteY4" fmla="*/ 0 h 694322"/>
              <a:gd name="connsiteX0" fmla="*/ 4806288 w 4810581"/>
              <a:gd name="connsiteY0" fmla="*/ 289174 h 694322"/>
              <a:gd name="connsiteX1" fmla="*/ 4349088 w 4810581"/>
              <a:gd name="connsiteY1" fmla="*/ 289174 h 694322"/>
              <a:gd name="connsiteX2" fmla="*/ 4353381 w 4810581"/>
              <a:gd name="connsiteY2" fmla="*/ 678288 h 694322"/>
              <a:gd name="connsiteX3" fmla="*/ 4810581 w 4810581"/>
              <a:gd name="connsiteY3" fmla="*/ 673995 h 694322"/>
              <a:gd name="connsiteX4" fmla="*/ 4806288 w 4810581"/>
              <a:gd name="connsiteY4" fmla="*/ 289174 h 694322"/>
              <a:gd name="connsiteX0" fmla="*/ 444321 w 4810581"/>
              <a:gd name="connsiteY0" fmla="*/ 326265 h 694322"/>
              <a:gd name="connsiteX1" fmla="*/ 4293 w 4810581"/>
              <a:gd name="connsiteY1" fmla="*/ 326265 h 694322"/>
              <a:gd name="connsiteX2" fmla="*/ 0 w 4810581"/>
              <a:gd name="connsiteY2" fmla="*/ 694322 h 694322"/>
              <a:gd name="connsiteX3" fmla="*/ 448614 w 4810581"/>
              <a:gd name="connsiteY3" fmla="*/ 685736 h 694322"/>
              <a:gd name="connsiteX4" fmla="*/ 444321 w 4810581"/>
              <a:gd name="connsiteY4" fmla="*/ 326265 h 694322"/>
              <a:gd name="connsiteX0" fmla="*/ 1912620 w 4810581"/>
              <a:gd name="connsiteY0" fmla="*/ 532328 h 694322"/>
              <a:gd name="connsiteX1" fmla="*/ 1442541 w 4810581"/>
              <a:gd name="connsiteY1" fmla="*/ 528034 h 694322"/>
              <a:gd name="connsiteX2" fmla="*/ 1438248 w 4810581"/>
              <a:gd name="connsiteY2" fmla="*/ 674896 h 694322"/>
              <a:gd name="connsiteX3" fmla="*/ 1908327 w 4810581"/>
              <a:gd name="connsiteY3" fmla="*/ 679189 h 694322"/>
              <a:gd name="connsiteX4" fmla="*/ 1912620 w 4810581"/>
              <a:gd name="connsiteY4" fmla="*/ 532328 h 694322"/>
              <a:gd name="connsiteX0" fmla="*/ 3337989 w 4810581"/>
              <a:gd name="connsiteY0" fmla="*/ 0 h 694322"/>
              <a:gd name="connsiteX1" fmla="*/ 2889375 w 4810581"/>
              <a:gd name="connsiteY1" fmla="*/ 0 h 694322"/>
              <a:gd name="connsiteX2" fmla="*/ 2889375 w 4810581"/>
              <a:gd name="connsiteY2" fmla="*/ 678224 h 694322"/>
              <a:gd name="connsiteX3" fmla="*/ 3333696 w 4810581"/>
              <a:gd name="connsiteY3" fmla="*/ 682517 h 694322"/>
              <a:gd name="connsiteX4" fmla="*/ 3337989 w 4810581"/>
              <a:gd name="connsiteY4" fmla="*/ 0 h 694322"/>
              <a:gd name="connsiteX0" fmla="*/ 4806288 w 4810581"/>
              <a:gd name="connsiteY0" fmla="*/ 289174 h 694322"/>
              <a:gd name="connsiteX1" fmla="*/ 4349088 w 4810581"/>
              <a:gd name="connsiteY1" fmla="*/ 289174 h 694322"/>
              <a:gd name="connsiteX2" fmla="*/ 4353381 w 4810581"/>
              <a:gd name="connsiteY2" fmla="*/ 678288 h 694322"/>
              <a:gd name="connsiteX3" fmla="*/ 4810581 w 4810581"/>
              <a:gd name="connsiteY3" fmla="*/ 673995 h 694322"/>
              <a:gd name="connsiteX4" fmla="*/ 4806288 w 4810581"/>
              <a:gd name="connsiteY4" fmla="*/ 289174 h 694322"/>
              <a:gd name="connsiteX0" fmla="*/ 444321 w 4810581"/>
              <a:gd name="connsiteY0" fmla="*/ 326265 h 694322"/>
              <a:gd name="connsiteX1" fmla="*/ 4293 w 4810581"/>
              <a:gd name="connsiteY1" fmla="*/ 326265 h 694322"/>
              <a:gd name="connsiteX2" fmla="*/ 0 w 4810581"/>
              <a:gd name="connsiteY2" fmla="*/ 694322 h 694322"/>
              <a:gd name="connsiteX3" fmla="*/ 448614 w 4810581"/>
              <a:gd name="connsiteY3" fmla="*/ 685736 h 694322"/>
              <a:gd name="connsiteX4" fmla="*/ 444321 w 4810581"/>
              <a:gd name="connsiteY4" fmla="*/ 326265 h 694322"/>
              <a:gd name="connsiteX0" fmla="*/ 1912620 w 4810581"/>
              <a:gd name="connsiteY0" fmla="*/ 532328 h 694322"/>
              <a:gd name="connsiteX1" fmla="*/ 1433956 w 4810581"/>
              <a:gd name="connsiteY1" fmla="*/ 528034 h 694322"/>
              <a:gd name="connsiteX2" fmla="*/ 1438248 w 4810581"/>
              <a:gd name="connsiteY2" fmla="*/ 674896 h 694322"/>
              <a:gd name="connsiteX3" fmla="*/ 1908327 w 4810581"/>
              <a:gd name="connsiteY3" fmla="*/ 679189 h 694322"/>
              <a:gd name="connsiteX4" fmla="*/ 1912620 w 4810581"/>
              <a:gd name="connsiteY4" fmla="*/ 532328 h 694322"/>
              <a:gd name="connsiteX0" fmla="*/ 3337989 w 4810581"/>
              <a:gd name="connsiteY0" fmla="*/ 0 h 694322"/>
              <a:gd name="connsiteX1" fmla="*/ 2889375 w 4810581"/>
              <a:gd name="connsiteY1" fmla="*/ 0 h 694322"/>
              <a:gd name="connsiteX2" fmla="*/ 2889375 w 4810581"/>
              <a:gd name="connsiteY2" fmla="*/ 678224 h 694322"/>
              <a:gd name="connsiteX3" fmla="*/ 3333696 w 4810581"/>
              <a:gd name="connsiteY3" fmla="*/ 682517 h 694322"/>
              <a:gd name="connsiteX4" fmla="*/ 3337989 w 4810581"/>
              <a:gd name="connsiteY4" fmla="*/ 0 h 694322"/>
              <a:gd name="connsiteX0" fmla="*/ 4806288 w 4810581"/>
              <a:gd name="connsiteY0" fmla="*/ 289174 h 694322"/>
              <a:gd name="connsiteX1" fmla="*/ 4349088 w 4810581"/>
              <a:gd name="connsiteY1" fmla="*/ 289174 h 694322"/>
              <a:gd name="connsiteX2" fmla="*/ 4353381 w 4810581"/>
              <a:gd name="connsiteY2" fmla="*/ 678288 h 694322"/>
              <a:gd name="connsiteX3" fmla="*/ 4810581 w 4810581"/>
              <a:gd name="connsiteY3" fmla="*/ 673995 h 694322"/>
              <a:gd name="connsiteX4" fmla="*/ 4806288 w 4810581"/>
              <a:gd name="connsiteY4" fmla="*/ 289174 h 694322"/>
              <a:gd name="connsiteX0" fmla="*/ 444321 w 4810581"/>
              <a:gd name="connsiteY0" fmla="*/ 326265 h 694322"/>
              <a:gd name="connsiteX1" fmla="*/ 4293 w 4810581"/>
              <a:gd name="connsiteY1" fmla="*/ 326265 h 694322"/>
              <a:gd name="connsiteX2" fmla="*/ 0 w 4810581"/>
              <a:gd name="connsiteY2" fmla="*/ 694322 h 694322"/>
              <a:gd name="connsiteX3" fmla="*/ 448614 w 4810581"/>
              <a:gd name="connsiteY3" fmla="*/ 685736 h 694322"/>
              <a:gd name="connsiteX4" fmla="*/ 444321 w 4810581"/>
              <a:gd name="connsiteY4" fmla="*/ 326265 h 694322"/>
              <a:gd name="connsiteX0" fmla="*/ 1912620 w 4810581"/>
              <a:gd name="connsiteY0" fmla="*/ 532328 h 694322"/>
              <a:gd name="connsiteX1" fmla="*/ 1433956 w 4810581"/>
              <a:gd name="connsiteY1" fmla="*/ 528034 h 694322"/>
              <a:gd name="connsiteX2" fmla="*/ 1438248 w 4810581"/>
              <a:gd name="connsiteY2" fmla="*/ 674896 h 694322"/>
              <a:gd name="connsiteX3" fmla="*/ 1908327 w 4810581"/>
              <a:gd name="connsiteY3" fmla="*/ 679189 h 694322"/>
              <a:gd name="connsiteX4" fmla="*/ 1912620 w 4810581"/>
              <a:gd name="connsiteY4" fmla="*/ 532328 h 694322"/>
              <a:gd name="connsiteX0" fmla="*/ 3337989 w 4810581"/>
              <a:gd name="connsiteY0" fmla="*/ 0 h 694322"/>
              <a:gd name="connsiteX1" fmla="*/ 2889375 w 4810581"/>
              <a:gd name="connsiteY1" fmla="*/ 0 h 694322"/>
              <a:gd name="connsiteX2" fmla="*/ 2889375 w 4810581"/>
              <a:gd name="connsiteY2" fmla="*/ 678224 h 694322"/>
              <a:gd name="connsiteX3" fmla="*/ 3333696 w 4810581"/>
              <a:gd name="connsiteY3" fmla="*/ 682517 h 694322"/>
              <a:gd name="connsiteX4" fmla="*/ 3337989 w 4810581"/>
              <a:gd name="connsiteY4" fmla="*/ 0 h 694322"/>
              <a:gd name="connsiteX0" fmla="*/ 4806288 w 4810581"/>
              <a:gd name="connsiteY0" fmla="*/ 289174 h 694322"/>
              <a:gd name="connsiteX1" fmla="*/ 4340502 w 4810581"/>
              <a:gd name="connsiteY1" fmla="*/ 641197 h 694322"/>
              <a:gd name="connsiteX2" fmla="*/ 4353381 w 4810581"/>
              <a:gd name="connsiteY2" fmla="*/ 678288 h 694322"/>
              <a:gd name="connsiteX3" fmla="*/ 4810581 w 4810581"/>
              <a:gd name="connsiteY3" fmla="*/ 673995 h 694322"/>
              <a:gd name="connsiteX4" fmla="*/ 4806288 w 4810581"/>
              <a:gd name="connsiteY4" fmla="*/ 289174 h 694322"/>
              <a:gd name="connsiteX0" fmla="*/ 444321 w 4810581"/>
              <a:gd name="connsiteY0" fmla="*/ 326265 h 694322"/>
              <a:gd name="connsiteX1" fmla="*/ 4293 w 4810581"/>
              <a:gd name="connsiteY1" fmla="*/ 326265 h 694322"/>
              <a:gd name="connsiteX2" fmla="*/ 0 w 4810581"/>
              <a:gd name="connsiteY2" fmla="*/ 694322 h 694322"/>
              <a:gd name="connsiteX3" fmla="*/ 448614 w 4810581"/>
              <a:gd name="connsiteY3" fmla="*/ 685736 h 694322"/>
              <a:gd name="connsiteX4" fmla="*/ 444321 w 4810581"/>
              <a:gd name="connsiteY4" fmla="*/ 326265 h 694322"/>
              <a:gd name="connsiteX0" fmla="*/ 1912620 w 4810581"/>
              <a:gd name="connsiteY0" fmla="*/ 532328 h 694322"/>
              <a:gd name="connsiteX1" fmla="*/ 1433956 w 4810581"/>
              <a:gd name="connsiteY1" fmla="*/ 528034 h 694322"/>
              <a:gd name="connsiteX2" fmla="*/ 1438248 w 4810581"/>
              <a:gd name="connsiteY2" fmla="*/ 674896 h 694322"/>
              <a:gd name="connsiteX3" fmla="*/ 1908327 w 4810581"/>
              <a:gd name="connsiteY3" fmla="*/ 679189 h 694322"/>
              <a:gd name="connsiteX4" fmla="*/ 1912620 w 4810581"/>
              <a:gd name="connsiteY4" fmla="*/ 532328 h 694322"/>
              <a:gd name="connsiteX0" fmla="*/ 3337989 w 4810581"/>
              <a:gd name="connsiteY0" fmla="*/ 0 h 694322"/>
              <a:gd name="connsiteX1" fmla="*/ 2889375 w 4810581"/>
              <a:gd name="connsiteY1" fmla="*/ 0 h 694322"/>
              <a:gd name="connsiteX2" fmla="*/ 2889375 w 4810581"/>
              <a:gd name="connsiteY2" fmla="*/ 678224 h 694322"/>
              <a:gd name="connsiteX3" fmla="*/ 3333696 w 4810581"/>
              <a:gd name="connsiteY3" fmla="*/ 682517 h 694322"/>
              <a:gd name="connsiteX4" fmla="*/ 3337989 w 4810581"/>
              <a:gd name="connsiteY4" fmla="*/ 0 h 694322"/>
              <a:gd name="connsiteX0" fmla="*/ 4797702 w 4810581"/>
              <a:gd name="connsiteY0" fmla="*/ 628318 h 694322"/>
              <a:gd name="connsiteX1" fmla="*/ 4340502 w 4810581"/>
              <a:gd name="connsiteY1" fmla="*/ 641197 h 694322"/>
              <a:gd name="connsiteX2" fmla="*/ 4353381 w 4810581"/>
              <a:gd name="connsiteY2" fmla="*/ 678288 h 694322"/>
              <a:gd name="connsiteX3" fmla="*/ 4810581 w 4810581"/>
              <a:gd name="connsiteY3" fmla="*/ 673995 h 694322"/>
              <a:gd name="connsiteX4" fmla="*/ 4797702 w 4810581"/>
              <a:gd name="connsiteY4" fmla="*/ 628318 h 694322"/>
              <a:gd name="connsiteX0" fmla="*/ 444321 w 4810581"/>
              <a:gd name="connsiteY0" fmla="*/ 326265 h 694322"/>
              <a:gd name="connsiteX1" fmla="*/ 4293 w 4810581"/>
              <a:gd name="connsiteY1" fmla="*/ 326265 h 694322"/>
              <a:gd name="connsiteX2" fmla="*/ 0 w 4810581"/>
              <a:gd name="connsiteY2" fmla="*/ 694322 h 694322"/>
              <a:gd name="connsiteX3" fmla="*/ 448614 w 4810581"/>
              <a:gd name="connsiteY3" fmla="*/ 685736 h 694322"/>
              <a:gd name="connsiteX4" fmla="*/ 444321 w 4810581"/>
              <a:gd name="connsiteY4" fmla="*/ 326265 h 694322"/>
              <a:gd name="connsiteX0" fmla="*/ 1912620 w 4810581"/>
              <a:gd name="connsiteY0" fmla="*/ 532328 h 694322"/>
              <a:gd name="connsiteX1" fmla="*/ 1433956 w 4810581"/>
              <a:gd name="connsiteY1" fmla="*/ 528034 h 694322"/>
              <a:gd name="connsiteX2" fmla="*/ 1438248 w 4810581"/>
              <a:gd name="connsiteY2" fmla="*/ 674896 h 694322"/>
              <a:gd name="connsiteX3" fmla="*/ 1908327 w 4810581"/>
              <a:gd name="connsiteY3" fmla="*/ 679189 h 694322"/>
              <a:gd name="connsiteX4" fmla="*/ 1912620 w 4810581"/>
              <a:gd name="connsiteY4" fmla="*/ 532328 h 694322"/>
              <a:gd name="connsiteX0" fmla="*/ 3337989 w 4810581"/>
              <a:gd name="connsiteY0" fmla="*/ 0 h 694322"/>
              <a:gd name="connsiteX1" fmla="*/ 2889375 w 4810581"/>
              <a:gd name="connsiteY1" fmla="*/ 0 h 694322"/>
              <a:gd name="connsiteX2" fmla="*/ 2889375 w 4810581"/>
              <a:gd name="connsiteY2" fmla="*/ 678224 h 694322"/>
              <a:gd name="connsiteX3" fmla="*/ 3333696 w 4810581"/>
              <a:gd name="connsiteY3" fmla="*/ 682517 h 694322"/>
              <a:gd name="connsiteX4" fmla="*/ 3337989 w 4810581"/>
              <a:gd name="connsiteY4" fmla="*/ 0 h 694322"/>
              <a:gd name="connsiteX0" fmla="*/ 4797702 w 4810581"/>
              <a:gd name="connsiteY0" fmla="*/ 628318 h 694322"/>
              <a:gd name="connsiteX1" fmla="*/ 4340502 w 4810581"/>
              <a:gd name="connsiteY1" fmla="*/ 637707 h 694322"/>
              <a:gd name="connsiteX2" fmla="*/ 4353381 w 4810581"/>
              <a:gd name="connsiteY2" fmla="*/ 678288 h 694322"/>
              <a:gd name="connsiteX3" fmla="*/ 4810581 w 4810581"/>
              <a:gd name="connsiteY3" fmla="*/ 673995 h 694322"/>
              <a:gd name="connsiteX4" fmla="*/ 4797702 w 4810581"/>
              <a:gd name="connsiteY4" fmla="*/ 628318 h 694322"/>
              <a:gd name="connsiteX0" fmla="*/ 444321 w 4811663"/>
              <a:gd name="connsiteY0" fmla="*/ 326265 h 694322"/>
              <a:gd name="connsiteX1" fmla="*/ 4293 w 4811663"/>
              <a:gd name="connsiteY1" fmla="*/ 326265 h 694322"/>
              <a:gd name="connsiteX2" fmla="*/ 0 w 4811663"/>
              <a:gd name="connsiteY2" fmla="*/ 694322 h 694322"/>
              <a:gd name="connsiteX3" fmla="*/ 448614 w 4811663"/>
              <a:gd name="connsiteY3" fmla="*/ 685736 h 694322"/>
              <a:gd name="connsiteX4" fmla="*/ 444321 w 4811663"/>
              <a:gd name="connsiteY4" fmla="*/ 326265 h 694322"/>
              <a:gd name="connsiteX0" fmla="*/ 1912620 w 4811663"/>
              <a:gd name="connsiteY0" fmla="*/ 532328 h 694322"/>
              <a:gd name="connsiteX1" fmla="*/ 1433956 w 4811663"/>
              <a:gd name="connsiteY1" fmla="*/ 528034 h 694322"/>
              <a:gd name="connsiteX2" fmla="*/ 1438248 w 4811663"/>
              <a:gd name="connsiteY2" fmla="*/ 674896 h 694322"/>
              <a:gd name="connsiteX3" fmla="*/ 1908327 w 4811663"/>
              <a:gd name="connsiteY3" fmla="*/ 679189 h 694322"/>
              <a:gd name="connsiteX4" fmla="*/ 1912620 w 4811663"/>
              <a:gd name="connsiteY4" fmla="*/ 532328 h 694322"/>
              <a:gd name="connsiteX0" fmla="*/ 3337989 w 4811663"/>
              <a:gd name="connsiteY0" fmla="*/ 0 h 694322"/>
              <a:gd name="connsiteX1" fmla="*/ 2889375 w 4811663"/>
              <a:gd name="connsiteY1" fmla="*/ 0 h 694322"/>
              <a:gd name="connsiteX2" fmla="*/ 2889375 w 4811663"/>
              <a:gd name="connsiteY2" fmla="*/ 678224 h 694322"/>
              <a:gd name="connsiteX3" fmla="*/ 3333696 w 4811663"/>
              <a:gd name="connsiteY3" fmla="*/ 682517 h 694322"/>
              <a:gd name="connsiteX4" fmla="*/ 3337989 w 4811663"/>
              <a:gd name="connsiteY4" fmla="*/ 0 h 694322"/>
              <a:gd name="connsiteX0" fmla="*/ 4811663 w 4811663"/>
              <a:gd name="connsiteY0" fmla="*/ 628318 h 694322"/>
              <a:gd name="connsiteX1" fmla="*/ 4340502 w 4811663"/>
              <a:gd name="connsiteY1" fmla="*/ 637707 h 694322"/>
              <a:gd name="connsiteX2" fmla="*/ 4353381 w 4811663"/>
              <a:gd name="connsiteY2" fmla="*/ 678288 h 694322"/>
              <a:gd name="connsiteX3" fmla="*/ 4810581 w 4811663"/>
              <a:gd name="connsiteY3" fmla="*/ 673995 h 694322"/>
              <a:gd name="connsiteX4" fmla="*/ 4811663 w 4811663"/>
              <a:gd name="connsiteY4" fmla="*/ 628318 h 694322"/>
              <a:gd name="connsiteX0" fmla="*/ 444321 w 4815153"/>
              <a:gd name="connsiteY0" fmla="*/ 326265 h 694322"/>
              <a:gd name="connsiteX1" fmla="*/ 4293 w 4815153"/>
              <a:gd name="connsiteY1" fmla="*/ 326265 h 694322"/>
              <a:gd name="connsiteX2" fmla="*/ 0 w 4815153"/>
              <a:gd name="connsiteY2" fmla="*/ 694322 h 694322"/>
              <a:gd name="connsiteX3" fmla="*/ 448614 w 4815153"/>
              <a:gd name="connsiteY3" fmla="*/ 685736 h 694322"/>
              <a:gd name="connsiteX4" fmla="*/ 444321 w 4815153"/>
              <a:gd name="connsiteY4" fmla="*/ 326265 h 694322"/>
              <a:gd name="connsiteX0" fmla="*/ 1912620 w 4815153"/>
              <a:gd name="connsiteY0" fmla="*/ 532328 h 694322"/>
              <a:gd name="connsiteX1" fmla="*/ 1433956 w 4815153"/>
              <a:gd name="connsiteY1" fmla="*/ 528034 h 694322"/>
              <a:gd name="connsiteX2" fmla="*/ 1438248 w 4815153"/>
              <a:gd name="connsiteY2" fmla="*/ 674896 h 694322"/>
              <a:gd name="connsiteX3" fmla="*/ 1908327 w 4815153"/>
              <a:gd name="connsiteY3" fmla="*/ 679189 h 694322"/>
              <a:gd name="connsiteX4" fmla="*/ 1912620 w 4815153"/>
              <a:gd name="connsiteY4" fmla="*/ 532328 h 694322"/>
              <a:gd name="connsiteX0" fmla="*/ 3337989 w 4815153"/>
              <a:gd name="connsiteY0" fmla="*/ 0 h 694322"/>
              <a:gd name="connsiteX1" fmla="*/ 2889375 w 4815153"/>
              <a:gd name="connsiteY1" fmla="*/ 0 h 694322"/>
              <a:gd name="connsiteX2" fmla="*/ 2889375 w 4815153"/>
              <a:gd name="connsiteY2" fmla="*/ 678224 h 694322"/>
              <a:gd name="connsiteX3" fmla="*/ 3333696 w 4815153"/>
              <a:gd name="connsiteY3" fmla="*/ 682517 h 694322"/>
              <a:gd name="connsiteX4" fmla="*/ 3337989 w 4815153"/>
              <a:gd name="connsiteY4" fmla="*/ 0 h 694322"/>
              <a:gd name="connsiteX0" fmla="*/ 4815153 w 4815153"/>
              <a:gd name="connsiteY0" fmla="*/ 635298 h 694322"/>
              <a:gd name="connsiteX1" fmla="*/ 4340502 w 4815153"/>
              <a:gd name="connsiteY1" fmla="*/ 637707 h 694322"/>
              <a:gd name="connsiteX2" fmla="*/ 4353381 w 4815153"/>
              <a:gd name="connsiteY2" fmla="*/ 678288 h 694322"/>
              <a:gd name="connsiteX3" fmla="*/ 4810581 w 4815153"/>
              <a:gd name="connsiteY3" fmla="*/ 673995 h 694322"/>
              <a:gd name="connsiteX4" fmla="*/ 4815153 w 4815153"/>
              <a:gd name="connsiteY4" fmla="*/ 635298 h 694322"/>
              <a:gd name="connsiteX0" fmla="*/ 444321 w 4815153"/>
              <a:gd name="connsiteY0" fmla="*/ 326265 h 694322"/>
              <a:gd name="connsiteX1" fmla="*/ 4293 w 4815153"/>
              <a:gd name="connsiteY1" fmla="*/ 326265 h 694322"/>
              <a:gd name="connsiteX2" fmla="*/ 0 w 4815153"/>
              <a:gd name="connsiteY2" fmla="*/ 694322 h 694322"/>
              <a:gd name="connsiteX3" fmla="*/ 448614 w 4815153"/>
              <a:gd name="connsiteY3" fmla="*/ 685736 h 694322"/>
              <a:gd name="connsiteX4" fmla="*/ 444321 w 4815153"/>
              <a:gd name="connsiteY4" fmla="*/ 326265 h 694322"/>
              <a:gd name="connsiteX0" fmla="*/ 1912620 w 4815153"/>
              <a:gd name="connsiteY0" fmla="*/ 532328 h 694322"/>
              <a:gd name="connsiteX1" fmla="*/ 1433956 w 4815153"/>
              <a:gd name="connsiteY1" fmla="*/ 528034 h 694322"/>
              <a:gd name="connsiteX2" fmla="*/ 1438248 w 4815153"/>
              <a:gd name="connsiteY2" fmla="*/ 674896 h 694322"/>
              <a:gd name="connsiteX3" fmla="*/ 1908327 w 4815153"/>
              <a:gd name="connsiteY3" fmla="*/ 679189 h 694322"/>
              <a:gd name="connsiteX4" fmla="*/ 1912620 w 4815153"/>
              <a:gd name="connsiteY4" fmla="*/ 532328 h 694322"/>
              <a:gd name="connsiteX0" fmla="*/ 3337989 w 4815153"/>
              <a:gd name="connsiteY0" fmla="*/ 0 h 694322"/>
              <a:gd name="connsiteX1" fmla="*/ 2889375 w 4815153"/>
              <a:gd name="connsiteY1" fmla="*/ 0 h 694322"/>
              <a:gd name="connsiteX2" fmla="*/ 2889375 w 4815153"/>
              <a:gd name="connsiteY2" fmla="*/ 678224 h 694322"/>
              <a:gd name="connsiteX3" fmla="*/ 3333696 w 4815153"/>
              <a:gd name="connsiteY3" fmla="*/ 682517 h 694322"/>
              <a:gd name="connsiteX4" fmla="*/ 3337989 w 4815153"/>
              <a:gd name="connsiteY4" fmla="*/ 0 h 694322"/>
              <a:gd name="connsiteX0" fmla="*/ 4815153 w 4815153"/>
              <a:gd name="connsiteY0" fmla="*/ 635298 h 694322"/>
              <a:gd name="connsiteX1" fmla="*/ 4347482 w 4815153"/>
              <a:gd name="connsiteY1" fmla="*/ 637707 h 694322"/>
              <a:gd name="connsiteX2" fmla="*/ 4353381 w 4815153"/>
              <a:gd name="connsiteY2" fmla="*/ 678288 h 694322"/>
              <a:gd name="connsiteX3" fmla="*/ 4810581 w 4815153"/>
              <a:gd name="connsiteY3" fmla="*/ 673995 h 694322"/>
              <a:gd name="connsiteX4" fmla="*/ 4815153 w 4815153"/>
              <a:gd name="connsiteY4" fmla="*/ 635298 h 694322"/>
              <a:gd name="connsiteX0" fmla="*/ 444321 w 4815153"/>
              <a:gd name="connsiteY0" fmla="*/ 326265 h 694322"/>
              <a:gd name="connsiteX1" fmla="*/ 4293 w 4815153"/>
              <a:gd name="connsiteY1" fmla="*/ 326265 h 694322"/>
              <a:gd name="connsiteX2" fmla="*/ 0 w 4815153"/>
              <a:gd name="connsiteY2" fmla="*/ 694322 h 694322"/>
              <a:gd name="connsiteX3" fmla="*/ 448614 w 4815153"/>
              <a:gd name="connsiteY3" fmla="*/ 685736 h 694322"/>
              <a:gd name="connsiteX4" fmla="*/ 444321 w 4815153"/>
              <a:gd name="connsiteY4" fmla="*/ 326265 h 694322"/>
              <a:gd name="connsiteX0" fmla="*/ 1912620 w 4815153"/>
              <a:gd name="connsiteY0" fmla="*/ 532328 h 694322"/>
              <a:gd name="connsiteX1" fmla="*/ 1433956 w 4815153"/>
              <a:gd name="connsiteY1" fmla="*/ 528034 h 694322"/>
              <a:gd name="connsiteX2" fmla="*/ 1438248 w 4815153"/>
              <a:gd name="connsiteY2" fmla="*/ 674896 h 694322"/>
              <a:gd name="connsiteX3" fmla="*/ 1908327 w 4815153"/>
              <a:gd name="connsiteY3" fmla="*/ 679189 h 694322"/>
              <a:gd name="connsiteX4" fmla="*/ 1912620 w 4815153"/>
              <a:gd name="connsiteY4" fmla="*/ 532328 h 694322"/>
              <a:gd name="connsiteX0" fmla="*/ 3337989 w 4815153"/>
              <a:gd name="connsiteY0" fmla="*/ 0 h 694322"/>
              <a:gd name="connsiteX1" fmla="*/ 2889375 w 4815153"/>
              <a:gd name="connsiteY1" fmla="*/ 0 h 694322"/>
              <a:gd name="connsiteX2" fmla="*/ 2889375 w 4815153"/>
              <a:gd name="connsiteY2" fmla="*/ 678224 h 694322"/>
              <a:gd name="connsiteX3" fmla="*/ 3333696 w 4815153"/>
              <a:gd name="connsiteY3" fmla="*/ 682517 h 694322"/>
              <a:gd name="connsiteX4" fmla="*/ 3337989 w 4815153"/>
              <a:gd name="connsiteY4" fmla="*/ 0 h 694322"/>
              <a:gd name="connsiteX0" fmla="*/ 4815153 w 4815153"/>
              <a:gd name="connsiteY0" fmla="*/ 635298 h 694322"/>
              <a:gd name="connsiteX1" fmla="*/ 4364933 w 4815153"/>
              <a:gd name="connsiteY1" fmla="*/ 637707 h 694322"/>
              <a:gd name="connsiteX2" fmla="*/ 4353381 w 4815153"/>
              <a:gd name="connsiteY2" fmla="*/ 678288 h 694322"/>
              <a:gd name="connsiteX3" fmla="*/ 4810581 w 4815153"/>
              <a:gd name="connsiteY3" fmla="*/ 673995 h 694322"/>
              <a:gd name="connsiteX4" fmla="*/ 4815153 w 4815153"/>
              <a:gd name="connsiteY4" fmla="*/ 635298 h 694322"/>
              <a:gd name="connsiteX0" fmla="*/ 444321 w 4815153"/>
              <a:gd name="connsiteY0" fmla="*/ 326265 h 694322"/>
              <a:gd name="connsiteX1" fmla="*/ 4293 w 4815153"/>
              <a:gd name="connsiteY1" fmla="*/ 326265 h 694322"/>
              <a:gd name="connsiteX2" fmla="*/ 0 w 4815153"/>
              <a:gd name="connsiteY2" fmla="*/ 694322 h 694322"/>
              <a:gd name="connsiteX3" fmla="*/ 448614 w 4815153"/>
              <a:gd name="connsiteY3" fmla="*/ 685736 h 694322"/>
              <a:gd name="connsiteX4" fmla="*/ 444321 w 4815153"/>
              <a:gd name="connsiteY4" fmla="*/ 326265 h 694322"/>
              <a:gd name="connsiteX0" fmla="*/ 1912620 w 4815153"/>
              <a:gd name="connsiteY0" fmla="*/ 532328 h 694322"/>
              <a:gd name="connsiteX1" fmla="*/ 1433956 w 4815153"/>
              <a:gd name="connsiteY1" fmla="*/ 528034 h 694322"/>
              <a:gd name="connsiteX2" fmla="*/ 1438248 w 4815153"/>
              <a:gd name="connsiteY2" fmla="*/ 674896 h 694322"/>
              <a:gd name="connsiteX3" fmla="*/ 1908327 w 4815153"/>
              <a:gd name="connsiteY3" fmla="*/ 679189 h 694322"/>
              <a:gd name="connsiteX4" fmla="*/ 1912620 w 4815153"/>
              <a:gd name="connsiteY4" fmla="*/ 532328 h 694322"/>
              <a:gd name="connsiteX0" fmla="*/ 3337989 w 4815153"/>
              <a:gd name="connsiteY0" fmla="*/ 0 h 694322"/>
              <a:gd name="connsiteX1" fmla="*/ 2889375 w 4815153"/>
              <a:gd name="connsiteY1" fmla="*/ 0 h 694322"/>
              <a:gd name="connsiteX2" fmla="*/ 2889375 w 4815153"/>
              <a:gd name="connsiteY2" fmla="*/ 678224 h 694322"/>
              <a:gd name="connsiteX3" fmla="*/ 3333696 w 4815153"/>
              <a:gd name="connsiteY3" fmla="*/ 682517 h 694322"/>
              <a:gd name="connsiteX4" fmla="*/ 3337989 w 4815153"/>
              <a:gd name="connsiteY4" fmla="*/ 0 h 694322"/>
              <a:gd name="connsiteX0" fmla="*/ 4815153 w 4815153"/>
              <a:gd name="connsiteY0" fmla="*/ 635298 h 694322"/>
              <a:gd name="connsiteX1" fmla="*/ 4347482 w 4815153"/>
              <a:gd name="connsiteY1" fmla="*/ 634216 h 694322"/>
              <a:gd name="connsiteX2" fmla="*/ 4353381 w 4815153"/>
              <a:gd name="connsiteY2" fmla="*/ 678288 h 694322"/>
              <a:gd name="connsiteX3" fmla="*/ 4810581 w 4815153"/>
              <a:gd name="connsiteY3" fmla="*/ 673995 h 694322"/>
              <a:gd name="connsiteX4" fmla="*/ 4815153 w 4815153"/>
              <a:gd name="connsiteY4" fmla="*/ 635298 h 694322"/>
              <a:gd name="connsiteX0" fmla="*/ 444321 w 4815153"/>
              <a:gd name="connsiteY0" fmla="*/ 326265 h 694322"/>
              <a:gd name="connsiteX1" fmla="*/ 4293 w 4815153"/>
              <a:gd name="connsiteY1" fmla="*/ 326265 h 694322"/>
              <a:gd name="connsiteX2" fmla="*/ 0 w 4815153"/>
              <a:gd name="connsiteY2" fmla="*/ 694322 h 694322"/>
              <a:gd name="connsiteX3" fmla="*/ 448614 w 4815153"/>
              <a:gd name="connsiteY3" fmla="*/ 685736 h 694322"/>
              <a:gd name="connsiteX4" fmla="*/ 444321 w 4815153"/>
              <a:gd name="connsiteY4" fmla="*/ 326265 h 694322"/>
              <a:gd name="connsiteX0" fmla="*/ 1912620 w 4815153"/>
              <a:gd name="connsiteY0" fmla="*/ 532328 h 694322"/>
              <a:gd name="connsiteX1" fmla="*/ 1433956 w 4815153"/>
              <a:gd name="connsiteY1" fmla="*/ 528034 h 694322"/>
              <a:gd name="connsiteX2" fmla="*/ 1438248 w 4815153"/>
              <a:gd name="connsiteY2" fmla="*/ 674896 h 694322"/>
              <a:gd name="connsiteX3" fmla="*/ 1908327 w 4815153"/>
              <a:gd name="connsiteY3" fmla="*/ 679189 h 694322"/>
              <a:gd name="connsiteX4" fmla="*/ 1912620 w 4815153"/>
              <a:gd name="connsiteY4" fmla="*/ 532328 h 694322"/>
              <a:gd name="connsiteX0" fmla="*/ 3337989 w 4815153"/>
              <a:gd name="connsiteY0" fmla="*/ 0 h 694322"/>
              <a:gd name="connsiteX1" fmla="*/ 2889375 w 4815153"/>
              <a:gd name="connsiteY1" fmla="*/ 0 h 694322"/>
              <a:gd name="connsiteX2" fmla="*/ 2889375 w 4815153"/>
              <a:gd name="connsiteY2" fmla="*/ 678224 h 694322"/>
              <a:gd name="connsiteX3" fmla="*/ 3333696 w 4815153"/>
              <a:gd name="connsiteY3" fmla="*/ 682517 h 694322"/>
              <a:gd name="connsiteX4" fmla="*/ 3337989 w 4815153"/>
              <a:gd name="connsiteY4" fmla="*/ 0 h 694322"/>
              <a:gd name="connsiteX0" fmla="*/ 4815153 w 4815153"/>
              <a:gd name="connsiteY0" fmla="*/ 635298 h 694322"/>
              <a:gd name="connsiteX1" fmla="*/ 4357953 w 4815153"/>
              <a:gd name="connsiteY1" fmla="*/ 634216 h 694322"/>
              <a:gd name="connsiteX2" fmla="*/ 4353381 w 4815153"/>
              <a:gd name="connsiteY2" fmla="*/ 678288 h 694322"/>
              <a:gd name="connsiteX3" fmla="*/ 4810581 w 4815153"/>
              <a:gd name="connsiteY3" fmla="*/ 673995 h 694322"/>
              <a:gd name="connsiteX4" fmla="*/ 4815153 w 4815153"/>
              <a:gd name="connsiteY4" fmla="*/ 635298 h 694322"/>
              <a:gd name="connsiteX0" fmla="*/ 444321 w 4815153"/>
              <a:gd name="connsiteY0" fmla="*/ 326265 h 694322"/>
              <a:gd name="connsiteX1" fmla="*/ 4293 w 4815153"/>
              <a:gd name="connsiteY1" fmla="*/ 326265 h 694322"/>
              <a:gd name="connsiteX2" fmla="*/ 0 w 4815153"/>
              <a:gd name="connsiteY2" fmla="*/ 694322 h 694322"/>
              <a:gd name="connsiteX3" fmla="*/ 448614 w 4815153"/>
              <a:gd name="connsiteY3" fmla="*/ 685736 h 694322"/>
              <a:gd name="connsiteX4" fmla="*/ 444321 w 4815153"/>
              <a:gd name="connsiteY4" fmla="*/ 326265 h 694322"/>
              <a:gd name="connsiteX0" fmla="*/ 1912620 w 4815153"/>
              <a:gd name="connsiteY0" fmla="*/ 532328 h 694322"/>
              <a:gd name="connsiteX1" fmla="*/ 1433956 w 4815153"/>
              <a:gd name="connsiteY1" fmla="*/ 528034 h 694322"/>
              <a:gd name="connsiteX2" fmla="*/ 1438248 w 4815153"/>
              <a:gd name="connsiteY2" fmla="*/ 674896 h 694322"/>
              <a:gd name="connsiteX3" fmla="*/ 1908327 w 4815153"/>
              <a:gd name="connsiteY3" fmla="*/ 679189 h 694322"/>
              <a:gd name="connsiteX4" fmla="*/ 1912620 w 4815153"/>
              <a:gd name="connsiteY4" fmla="*/ 532328 h 694322"/>
              <a:gd name="connsiteX0" fmla="*/ 3337989 w 4815153"/>
              <a:gd name="connsiteY0" fmla="*/ 0 h 694322"/>
              <a:gd name="connsiteX1" fmla="*/ 2889375 w 4815153"/>
              <a:gd name="connsiteY1" fmla="*/ 0 h 694322"/>
              <a:gd name="connsiteX2" fmla="*/ 2889375 w 4815153"/>
              <a:gd name="connsiteY2" fmla="*/ 678224 h 694322"/>
              <a:gd name="connsiteX3" fmla="*/ 3333696 w 4815153"/>
              <a:gd name="connsiteY3" fmla="*/ 682517 h 694322"/>
              <a:gd name="connsiteX4" fmla="*/ 3337989 w 4815153"/>
              <a:gd name="connsiteY4" fmla="*/ 0 h 694322"/>
              <a:gd name="connsiteX0" fmla="*/ 4815153 w 4815153"/>
              <a:gd name="connsiteY0" fmla="*/ 635298 h 694322"/>
              <a:gd name="connsiteX1" fmla="*/ 4350972 w 4815153"/>
              <a:gd name="connsiteY1" fmla="*/ 634216 h 694322"/>
              <a:gd name="connsiteX2" fmla="*/ 4353381 w 4815153"/>
              <a:gd name="connsiteY2" fmla="*/ 678288 h 694322"/>
              <a:gd name="connsiteX3" fmla="*/ 4810581 w 4815153"/>
              <a:gd name="connsiteY3" fmla="*/ 673995 h 694322"/>
              <a:gd name="connsiteX4" fmla="*/ 4815153 w 4815153"/>
              <a:gd name="connsiteY4" fmla="*/ 635298 h 694322"/>
              <a:gd name="connsiteX0" fmla="*/ 444321 w 4811663"/>
              <a:gd name="connsiteY0" fmla="*/ 326265 h 694322"/>
              <a:gd name="connsiteX1" fmla="*/ 4293 w 4811663"/>
              <a:gd name="connsiteY1" fmla="*/ 326265 h 694322"/>
              <a:gd name="connsiteX2" fmla="*/ 0 w 4811663"/>
              <a:gd name="connsiteY2" fmla="*/ 694322 h 694322"/>
              <a:gd name="connsiteX3" fmla="*/ 448614 w 4811663"/>
              <a:gd name="connsiteY3" fmla="*/ 685736 h 694322"/>
              <a:gd name="connsiteX4" fmla="*/ 444321 w 4811663"/>
              <a:gd name="connsiteY4" fmla="*/ 326265 h 694322"/>
              <a:gd name="connsiteX0" fmla="*/ 1912620 w 4811663"/>
              <a:gd name="connsiteY0" fmla="*/ 532328 h 694322"/>
              <a:gd name="connsiteX1" fmla="*/ 1433956 w 4811663"/>
              <a:gd name="connsiteY1" fmla="*/ 528034 h 694322"/>
              <a:gd name="connsiteX2" fmla="*/ 1438248 w 4811663"/>
              <a:gd name="connsiteY2" fmla="*/ 674896 h 694322"/>
              <a:gd name="connsiteX3" fmla="*/ 1908327 w 4811663"/>
              <a:gd name="connsiteY3" fmla="*/ 679189 h 694322"/>
              <a:gd name="connsiteX4" fmla="*/ 1912620 w 4811663"/>
              <a:gd name="connsiteY4" fmla="*/ 532328 h 694322"/>
              <a:gd name="connsiteX0" fmla="*/ 3337989 w 4811663"/>
              <a:gd name="connsiteY0" fmla="*/ 0 h 694322"/>
              <a:gd name="connsiteX1" fmla="*/ 2889375 w 4811663"/>
              <a:gd name="connsiteY1" fmla="*/ 0 h 694322"/>
              <a:gd name="connsiteX2" fmla="*/ 2889375 w 4811663"/>
              <a:gd name="connsiteY2" fmla="*/ 678224 h 694322"/>
              <a:gd name="connsiteX3" fmla="*/ 3333696 w 4811663"/>
              <a:gd name="connsiteY3" fmla="*/ 682517 h 694322"/>
              <a:gd name="connsiteX4" fmla="*/ 3337989 w 4811663"/>
              <a:gd name="connsiteY4" fmla="*/ 0 h 694322"/>
              <a:gd name="connsiteX0" fmla="*/ 4811663 w 4811663"/>
              <a:gd name="connsiteY0" fmla="*/ 635298 h 694322"/>
              <a:gd name="connsiteX1" fmla="*/ 4350972 w 4811663"/>
              <a:gd name="connsiteY1" fmla="*/ 634216 h 694322"/>
              <a:gd name="connsiteX2" fmla="*/ 4353381 w 4811663"/>
              <a:gd name="connsiteY2" fmla="*/ 678288 h 694322"/>
              <a:gd name="connsiteX3" fmla="*/ 4810581 w 4811663"/>
              <a:gd name="connsiteY3" fmla="*/ 673995 h 694322"/>
              <a:gd name="connsiteX4" fmla="*/ 4811663 w 4811663"/>
              <a:gd name="connsiteY4" fmla="*/ 635298 h 694322"/>
              <a:gd name="connsiteX0" fmla="*/ 444321 w 4810610"/>
              <a:gd name="connsiteY0" fmla="*/ 326265 h 694322"/>
              <a:gd name="connsiteX1" fmla="*/ 4293 w 4810610"/>
              <a:gd name="connsiteY1" fmla="*/ 326265 h 694322"/>
              <a:gd name="connsiteX2" fmla="*/ 0 w 4810610"/>
              <a:gd name="connsiteY2" fmla="*/ 694322 h 694322"/>
              <a:gd name="connsiteX3" fmla="*/ 448614 w 4810610"/>
              <a:gd name="connsiteY3" fmla="*/ 685736 h 694322"/>
              <a:gd name="connsiteX4" fmla="*/ 444321 w 4810610"/>
              <a:gd name="connsiteY4" fmla="*/ 326265 h 694322"/>
              <a:gd name="connsiteX0" fmla="*/ 1912620 w 4810610"/>
              <a:gd name="connsiteY0" fmla="*/ 532328 h 694322"/>
              <a:gd name="connsiteX1" fmla="*/ 1433956 w 4810610"/>
              <a:gd name="connsiteY1" fmla="*/ 528034 h 694322"/>
              <a:gd name="connsiteX2" fmla="*/ 1438248 w 4810610"/>
              <a:gd name="connsiteY2" fmla="*/ 674896 h 694322"/>
              <a:gd name="connsiteX3" fmla="*/ 1908327 w 4810610"/>
              <a:gd name="connsiteY3" fmla="*/ 679189 h 694322"/>
              <a:gd name="connsiteX4" fmla="*/ 1912620 w 4810610"/>
              <a:gd name="connsiteY4" fmla="*/ 532328 h 694322"/>
              <a:gd name="connsiteX0" fmla="*/ 3337989 w 4810610"/>
              <a:gd name="connsiteY0" fmla="*/ 0 h 694322"/>
              <a:gd name="connsiteX1" fmla="*/ 2889375 w 4810610"/>
              <a:gd name="connsiteY1" fmla="*/ 0 h 694322"/>
              <a:gd name="connsiteX2" fmla="*/ 2889375 w 4810610"/>
              <a:gd name="connsiteY2" fmla="*/ 678224 h 694322"/>
              <a:gd name="connsiteX3" fmla="*/ 3333696 w 4810610"/>
              <a:gd name="connsiteY3" fmla="*/ 682517 h 694322"/>
              <a:gd name="connsiteX4" fmla="*/ 3337989 w 4810610"/>
              <a:gd name="connsiteY4" fmla="*/ 0 h 694322"/>
              <a:gd name="connsiteX0" fmla="*/ 4808173 w 4810610"/>
              <a:gd name="connsiteY0" fmla="*/ 635298 h 694322"/>
              <a:gd name="connsiteX1" fmla="*/ 4350972 w 4810610"/>
              <a:gd name="connsiteY1" fmla="*/ 634216 h 694322"/>
              <a:gd name="connsiteX2" fmla="*/ 4353381 w 4810610"/>
              <a:gd name="connsiteY2" fmla="*/ 678288 h 694322"/>
              <a:gd name="connsiteX3" fmla="*/ 4810581 w 4810610"/>
              <a:gd name="connsiteY3" fmla="*/ 673995 h 694322"/>
              <a:gd name="connsiteX4" fmla="*/ 4808173 w 4810610"/>
              <a:gd name="connsiteY4" fmla="*/ 635298 h 694322"/>
              <a:gd name="connsiteX0" fmla="*/ 444321 w 4810610"/>
              <a:gd name="connsiteY0" fmla="*/ 326265 h 694322"/>
              <a:gd name="connsiteX1" fmla="*/ 4293 w 4810610"/>
              <a:gd name="connsiteY1" fmla="*/ 326265 h 694322"/>
              <a:gd name="connsiteX2" fmla="*/ 0 w 4810610"/>
              <a:gd name="connsiteY2" fmla="*/ 694322 h 694322"/>
              <a:gd name="connsiteX3" fmla="*/ 448614 w 4810610"/>
              <a:gd name="connsiteY3" fmla="*/ 685736 h 694322"/>
              <a:gd name="connsiteX4" fmla="*/ 444321 w 4810610"/>
              <a:gd name="connsiteY4" fmla="*/ 326265 h 694322"/>
              <a:gd name="connsiteX0" fmla="*/ 1912620 w 4810610"/>
              <a:gd name="connsiteY0" fmla="*/ 532328 h 694322"/>
              <a:gd name="connsiteX1" fmla="*/ 1433956 w 4810610"/>
              <a:gd name="connsiteY1" fmla="*/ 528034 h 694322"/>
              <a:gd name="connsiteX2" fmla="*/ 1438248 w 4810610"/>
              <a:gd name="connsiteY2" fmla="*/ 674896 h 694322"/>
              <a:gd name="connsiteX3" fmla="*/ 1908327 w 4810610"/>
              <a:gd name="connsiteY3" fmla="*/ 679189 h 694322"/>
              <a:gd name="connsiteX4" fmla="*/ 1912620 w 4810610"/>
              <a:gd name="connsiteY4" fmla="*/ 532328 h 694322"/>
              <a:gd name="connsiteX0" fmla="*/ 3337989 w 4810610"/>
              <a:gd name="connsiteY0" fmla="*/ 0 h 694322"/>
              <a:gd name="connsiteX1" fmla="*/ 2889375 w 4810610"/>
              <a:gd name="connsiteY1" fmla="*/ 0 h 694322"/>
              <a:gd name="connsiteX2" fmla="*/ 2889375 w 4810610"/>
              <a:gd name="connsiteY2" fmla="*/ 678224 h 694322"/>
              <a:gd name="connsiteX3" fmla="*/ 3333696 w 4810610"/>
              <a:gd name="connsiteY3" fmla="*/ 682517 h 694322"/>
              <a:gd name="connsiteX4" fmla="*/ 3337989 w 4810610"/>
              <a:gd name="connsiteY4" fmla="*/ 0 h 694322"/>
              <a:gd name="connsiteX0" fmla="*/ 4808173 w 4810610"/>
              <a:gd name="connsiteY0" fmla="*/ 635298 h 694322"/>
              <a:gd name="connsiteX1" fmla="*/ 4354462 w 4810610"/>
              <a:gd name="connsiteY1" fmla="*/ 634216 h 694322"/>
              <a:gd name="connsiteX2" fmla="*/ 4353381 w 4810610"/>
              <a:gd name="connsiteY2" fmla="*/ 678288 h 694322"/>
              <a:gd name="connsiteX3" fmla="*/ 4810581 w 4810610"/>
              <a:gd name="connsiteY3" fmla="*/ 673995 h 694322"/>
              <a:gd name="connsiteX4" fmla="*/ 4808173 w 4810610"/>
              <a:gd name="connsiteY4" fmla="*/ 635298 h 69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0610" h="694322">
                <a:moveTo>
                  <a:pt x="444321" y="326265"/>
                </a:moveTo>
                <a:lnTo>
                  <a:pt x="4293" y="326265"/>
                </a:lnTo>
                <a:lnTo>
                  <a:pt x="0" y="694322"/>
                </a:lnTo>
                <a:lnTo>
                  <a:pt x="448614" y="685736"/>
                </a:lnTo>
                <a:lnTo>
                  <a:pt x="444321" y="326265"/>
                </a:lnTo>
                <a:close/>
              </a:path>
              <a:path w="4810610" h="694322">
                <a:moveTo>
                  <a:pt x="1912620" y="532328"/>
                </a:moveTo>
                <a:lnTo>
                  <a:pt x="1433956" y="528034"/>
                </a:lnTo>
                <a:lnTo>
                  <a:pt x="1438248" y="674896"/>
                </a:lnTo>
                <a:lnTo>
                  <a:pt x="1908327" y="679189"/>
                </a:lnTo>
                <a:lnTo>
                  <a:pt x="1912620" y="532328"/>
                </a:lnTo>
                <a:close/>
              </a:path>
              <a:path w="4810610" h="694322">
                <a:moveTo>
                  <a:pt x="3337989" y="0"/>
                </a:moveTo>
                <a:lnTo>
                  <a:pt x="2889375" y="0"/>
                </a:lnTo>
                <a:lnTo>
                  <a:pt x="2889375" y="678224"/>
                </a:lnTo>
                <a:lnTo>
                  <a:pt x="3333696" y="682517"/>
                </a:lnTo>
                <a:lnTo>
                  <a:pt x="3337989" y="0"/>
                </a:lnTo>
                <a:close/>
              </a:path>
              <a:path w="4810610" h="694322">
                <a:moveTo>
                  <a:pt x="4808173" y="635298"/>
                </a:moveTo>
                <a:lnTo>
                  <a:pt x="4354462" y="634216"/>
                </a:lnTo>
                <a:cubicBezTo>
                  <a:pt x="4354102" y="648907"/>
                  <a:pt x="4353741" y="663597"/>
                  <a:pt x="4353381" y="678288"/>
                </a:cubicBezTo>
                <a:lnTo>
                  <a:pt x="4810581" y="673995"/>
                </a:lnTo>
                <a:cubicBezTo>
                  <a:pt x="4810942" y="658769"/>
                  <a:pt x="4807812" y="650524"/>
                  <a:pt x="4808173" y="635298"/>
                </a:cubicBezTo>
                <a:close/>
              </a:path>
            </a:pathLst>
          </a:custGeom>
          <a:solidFill>
            <a:srgbClr val="6088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4013432" y="4900918"/>
            <a:ext cx="3393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13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12689" y="5064427"/>
            <a:ext cx="2832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6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80355" y="4610817"/>
            <a:ext cx="457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>
                <a:latin typeface="Microsoft Sans Serif"/>
                <a:cs typeface="Microsoft Sans Serif"/>
              </a:rPr>
              <a:t>25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57735" y="5256957"/>
            <a:ext cx="2832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1,6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304000" y="1260181"/>
            <a:ext cx="1294130" cy="506730"/>
            <a:chOff x="3304000" y="1260181"/>
            <a:chExt cx="1294130" cy="506730"/>
          </a:xfrm>
        </p:grpSpPr>
        <p:pic>
          <p:nvPicPr>
            <p:cNvPr id="36" name="object 3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4000" y="1260181"/>
              <a:ext cx="1293939" cy="47717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2132" y="1278623"/>
              <a:ext cx="1216164" cy="48769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354324" y="1290828"/>
              <a:ext cx="1198245" cy="373380"/>
            </a:xfrm>
            <a:custGeom>
              <a:avLst/>
              <a:gdLst/>
              <a:ahLst/>
              <a:cxnLst/>
              <a:rect l="l" t="t" r="r" b="b"/>
              <a:pathLst>
                <a:path w="1198245" h="373380">
                  <a:moveTo>
                    <a:pt x="1082293" y="0"/>
                  </a:moveTo>
                  <a:lnTo>
                    <a:pt x="115570" y="0"/>
                  </a:lnTo>
                  <a:lnTo>
                    <a:pt x="70562" y="9074"/>
                  </a:lnTo>
                  <a:lnTo>
                    <a:pt x="33829" y="33829"/>
                  </a:lnTo>
                  <a:lnTo>
                    <a:pt x="9074" y="70562"/>
                  </a:lnTo>
                  <a:lnTo>
                    <a:pt x="0" y="115570"/>
                  </a:lnTo>
                  <a:lnTo>
                    <a:pt x="0" y="257810"/>
                  </a:lnTo>
                  <a:lnTo>
                    <a:pt x="9074" y="302817"/>
                  </a:lnTo>
                  <a:lnTo>
                    <a:pt x="33829" y="339550"/>
                  </a:lnTo>
                  <a:lnTo>
                    <a:pt x="70562" y="364305"/>
                  </a:lnTo>
                  <a:lnTo>
                    <a:pt x="115570" y="373380"/>
                  </a:lnTo>
                  <a:lnTo>
                    <a:pt x="1082293" y="373380"/>
                  </a:lnTo>
                  <a:lnTo>
                    <a:pt x="1127301" y="364305"/>
                  </a:lnTo>
                  <a:lnTo>
                    <a:pt x="1164034" y="339550"/>
                  </a:lnTo>
                  <a:lnTo>
                    <a:pt x="1188789" y="302817"/>
                  </a:lnTo>
                  <a:lnTo>
                    <a:pt x="1197864" y="257810"/>
                  </a:lnTo>
                  <a:lnTo>
                    <a:pt x="1197864" y="115570"/>
                  </a:lnTo>
                  <a:lnTo>
                    <a:pt x="1188789" y="70562"/>
                  </a:lnTo>
                  <a:lnTo>
                    <a:pt x="1164034" y="33829"/>
                  </a:lnTo>
                  <a:lnTo>
                    <a:pt x="1127301" y="9074"/>
                  </a:lnTo>
                  <a:lnTo>
                    <a:pt x="10822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495802" y="1352803"/>
            <a:ext cx="9131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latin typeface="Microsoft Sans Serif"/>
                <a:cs typeface="Microsoft Sans Serif"/>
              </a:rPr>
              <a:t>1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отчет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867590" y="1267801"/>
            <a:ext cx="1252855" cy="506730"/>
            <a:chOff x="4867590" y="1267801"/>
            <a:chExt cx="1252855" cy="506730"/>
          </a:xfrm>
        </p:grpSpPr>
        <p:pic>
          <p:nvPicPr>
            <p:cNvPr id="41" name="object 4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7590" y="1267801"/>
              <a:ext cx="1252858" cy="47717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5944" y="1286243"/>
              <a:ext cx="1216164" cy="48769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917948" y="1298448"/>
              <a:ext cx="1156970" cy="373380"/>
            </a:xfrm>
            <a:custGeom>
              <a:avLst/>
              <a:gdLst/>
              <a:ahLst/>
              <a:cxnLst/>
              <a:rect l="l" t="t" r="r" b="b"/>
              <a:pathLst>
                <a:path w="1156970" h="373380">
                  <a:moveTo>
                    <a:pt x="1041146" y="0"/>
                  </a:moveTo>
                  <a:lnTo>
                    <a:pt x="115569" y="0"/>
                  </a:lnTo>
                  <a:lnTo>
                    <a:pt x="70562" y="9074"/>
                  </a:lnTo>
                  <a:lnTo>
                    <a:pt x="33829" y="33829"/>
                  </a:lnTo>
                  <a:lnTo>
                    <a:pt x="9074" y="70562"/>
                  </a:lnTo>
                  <a:lnTo>
                    <a:pt x="0" y="115569"/>
                  </a:lnTo>
                  <a:lnTo>
                    <a:pt x="0" y="257810"/>
                  </a:lnTo>
                  <a:lnTo>
                    <a:pt x="9074" y="302817"/>
                  </a:lnTo>
                  <a:lnTo>
                    <a:pt x="33829" y="339550"/>
                  </a:lnTo>
                  <a:lnTo>
                    <a:pt x="70562" y="364305"/>
                  </a:lnTo>
                  <a:lnTo>
                    <a:pt x="115569" y="373379"/>
                  </a:lnTo>
                  <a:lnTo>
                    <a:pt x="1041146" y="373379"/>
                  </a:lnTo>
                  <a:lnTo>
                    <a:pt x="1086153" y="364305"/>
                  </a:lnTo>
                  <a:lnTo>
                    <a:pt x="1122886" y="339550"/>
                  </a:lnTo>
                  <a:lnTo>
                    <a:pt x="1147641" y="302817"/>
                  </a:lnTo>
                  <a:lnTo>
                    <a:pt x="1156715" y="257810"/>
                  </a:lnTo>
                  <a:lnTo>
                    <a:pt x="1156715" y="115569"/>
                  </a:lnTo>
                  <a:lnTo>
                    <a:pt x="1147641" y="70562"/>
                  </a:lnTo>
                  <a:lnTo>
                    <a:pt x="1122886" y="33829"/>
                  </a:lnTo>
                  <a:lnTo>
                    <a:pt x="1086153" y="9074"/>
                  </a:lnTo>
                  <a:lnTo>
                    <a:pt x="10411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039614" y="1360424"/>
            <a:ext cx="9131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latin typeface="Microsoft Sans Serif"/>
                <a:cs typeface="Microsoft Sans Serif"/>
              </a:rPr>
              <a:t>2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отчет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289526" y="1260181"/>
            <a:ext cx="1296035" cy="506730"/>
            <a:chOff x="6289526" y="1260181"/>
            <a:chExt cx="1296035" cy="506730"/>
          </a:xfrm>
        </p:grpSpPr>
        <p:pic>
          <p:nvPicPr>
            <p:cNvPr id="46" name="object 46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9526" y="1260181"/>
              <a:ext cx="1295442" cy="47717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3556" y="1278623"/>
              <a:ext cx="1168895" cy="48769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339840" y="1290828"/>
              <a:ext cx="1199515" cy="373380"/>
            </a:xfrm>
            <a:custGeom>
              <a:avLst/>
              <a:gdLst/>
              <a:ahLst/>
              <a:cxnLst/>
              <a:rect l="l" t="t" r="r" b="b"/>
              <a:pathLst>
                <a:path w="1199515" h="373380">
                  <a:moveTo>
                    <a:pt x="1083817" y="0"/>
                  </a:moveTo>
                  <a:lnTo>
                    <a:pt x="115570" y="0"/>
                  </a:lnTo>
                  <a:lnTo>
                    <a:pt x="70562" y="9074"/>
                  </a:lnTo>
                  <a:lnTo>
                    <a:pt x="33829" y="33829"/>
                  </a:lnTo>
                  <a:lnTo>
                    <a:pt x="9074" y="70562"/>
                  </a:lnTo>
                  <a:lnTo>
                    <a:pt x="0" y="115570"/>
                  </a:lnTo>
                  <a:lnTo>
                    <a:pt x="0" y="257810"/>
                  </a:lnTo>
                  <a:lnTo>
                    <a:pt x="9074" y="302817"/>
                  </a:lnTo>
                  <a:lnTo>
                    <a:pt x="33829" y="339550"/>
                  </a:lnTo>
                  <a:lnTo>
                    <a:pt x="70562" y="364305"/>
                  </a:lnTo>
                  <a:lnTo>
                    <a:pt x="115570" y="373380"/>
                  </a:lnTo>
                  <a:lnTo>
                    <a:pt x="1083817" y="373380"/>
                  </a:lnTo>
                  <a:lnTo>
                    <a:pt x="1128825" y="364305"/>
                  </a:lnTo>
                  <a:lnTo>
                    <a:pt x="1165558" y="339550"/>
                  </a:lnTo>
                  <a:lnTo>
                    <a:pt x="1190313" y="302817"/>
                  </a:lnTo>
                  <a:lnTo>
                    <a:pt x="1199388" y="257810"/>
                  </a:lnTo>
                  <a:lnTo>
                    <a:pt x="1199388" y="115570"/>
                  </a:lnTo>
                  <a:lnTo>
                    <a:pt x="1190313" y="70562"/>
                  </a:lnTo>
                  <a:lnTo>
                    <a:pt x="1165558" y="33829"/>
                  </a:lnTo>
                  <a:lnTo>
                    <a:pt x="1128825" y="9074"/>
                  </a:lnTo>
                  <a:lnTo>
                    <a:pt x="1083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507226" y="1352803"/>
            <a:ext cx="8661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latin typeface="Microsoft Sans Serif"/>
                <a:cs typeface="Microsoft Sans Serif"/>
              </a:rPr>
              <a:t>3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план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758672" y="1267801"/>
            <a:ext cx="1251585" cy="506730"/>
            <a:chOff x="7758672" y="1267801"/>
            <a:chExt cx="1251585" cy="506730"/>
          </a:xfrm>
        </p:grpSpPr>
        <p:pic>
          <p:nvPicPr>
            <p:cNvPr id="51" name="object 51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8672" y="1267801"/>
              <a:ext cx="1251213" cy="47717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5447" y="1286243"/>
              <a:ext cx="1216164" cy="48769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808975" y="1298448"/>
              <a:ext cx="1155700" cy="373380"/>
            </a:xfrm>
            <a:custGeom>
              <a:avLst/>
              <a:gdLst/>
              <a:ahLst/>
              <a:cxnLst/>
              <a:rect l="l" t="t" r="r" b="b"/>
              <a:pathLst>
                <a:path w="1155700" h="373380">
                  <a:moveTo>
                    <a:pt x="1039622" y="0"/>
                  </a:moveTo>
                  <a:lnTo>
                    <a:pt x="115570" y="0"/>
                  </a:lnTo>
                  <a:lnTo>
                    <a:pt x="70562" y="9074"/>
                  </a:lnTo>
                  <a:lnTo>
                    <a:pt x="33829" y="33829"/>
                  </a:lnTo>
                  <a:lnTo>
                    <a:pt x="9074" y="70562"/>
                  </a:lnTo>
                  <a:lnTo>
                    <a:pt x="0" y="115569"/>
                  </a:lnTo>
                  <a:lnTo>
                    <a:pt x="0" y="257810"/>
                  </a:lnTo>
                  <a:lnTo>
                    <a:pt x="9074" y="302817"/>
                  </a:lnTo>
                  <a:lnTo>
                    <a:pt x="33829" y="339550"/>
                  </a:lnTo>
                  <a:lnTo>
                    <a:pt x="70562" y="364305"/>
                  </a:lnTo>
                  <a:lnTo>
                    <a:pt x="115570" y="373379"/>
                  </a:lnTo>
                  <a:lnTo>
                    <a:pt x="1039622" y="373379"/>
                  </a:lnTo>
                  <a:lnTo>
                    <a:pt x="1084576" y="364305"/>
                  </a:lnTo>
                  <a:lnTo>
                    <a:pt x="1121314" y="339550"/>
                  </a:lnTo>
                  <a:lnTo>
                    <a:pt x="1146099" y="302817"/>
                  </a:lnTo>
                  <a:lnTo>
                    <a:pt x="1155192" y="257810"/>
                  </a:lnTo>
                  <a:lnTo>
                    <a:pt x="1155192" y="115569"/>
                  </a:lnTo>
                  <a:lnTo>
                    <a:pt x="1146099" y="70562"/>
                  </a:lnTo>
                  <a:lnTo>
                    <a:pt x="1121314" y="33829"/>
                  </a:lnTo>
                  <a:lnTo>
                    <a:pt x="1084576" y="9074"/>
                  </a:lnTo>
                  <a:lnTo>
                    <a:pt x="10396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7930388" y="1360424"/>
            <a:ext cx="9131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Microsoft Sans Serif"/>
                <a:cs typeface="Microsoft Sans Serif"/>
              </a:rPr>
              <a:t>202</a:t>
            </a:r>
            <a:r>
              <a:rPr lang="ru-RU" sz="1400" spc="-5" dirty="0">
                <a:latin typeface="Microsoft Sans Serif"/>
                <a:cs typeface="Microsoft Sans Serif"/>
              </a:rPr>
              <a:t>3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отчет</a:t>
            </a: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024174" y="5410214"/>
            <a:ext cx="6212855" cy="189966"/>
            <a:chOff x="3060685" y="5279669"/>
            <a:chExt cx="6212855" cy="189966"/>
          </a:xfrm>
          <a:effectLst/>
        </p:grpSpPr>
        <p:pic>
          <p:nvPicPr>
            <p:cNvPr id="56" name="object 5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0685" y="5279669"/>
              <a:ext cx="4270248" cy="11430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100705" y="5381140"/>
              <a:ext cx="4161790" cy="0"/>
            </a:xfrm>
            <a:custGeom>
              <a:avLst/>
              <a:gdLst/>
              <a:ahLst/>
              <a:cxnLst/>
              <a:rect l="l" t="t" r="r" b="b"/>
              <a:pathLst>
                <a:path w="4161790">
                  <a:moveTo>
                    <a:pt x="0" y="0"/>
                  </a:moveTo>
                  <a:lnTo>
                    <a:pt x="4161281" y="0"/>
                  </a:lnTo>
                </a:path>
              </a:pathLst>
            </a:custGeom>
            <a:ln w="12700">
              <a:solidFill>
                <a:srgbClr val="9B89A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8" name="object 58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4616" y="5355335"/>
              <a:ext cx="2058924" cy="11430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267955" y="5376671"/>
              <a:ext cx="1950720" cy="0"/>
            </a:xfrm>
            <a:custGeom>
              <a:avLst/>
              <a:gdLst/>
              <a:ahLst/>
              <a:cxnLst/>
              <a:rect l="l" t="t" r="r" b="b"/>
              <a:pathLst>
                <a:path w="1950720">
                  <a:moveTo>
                    <a:pt x="0" y="0"/>
                  </a:moveTo>
                  <a:lnTo>
                    <a:pt x="1950593" y="0"/>
                  </a:lnTo>
                </a:path>
              </a:pathLst>
            </a:custGeom>
            <a:ln w="12700">
              <a:solidFill>
                <a:srgbClr val="1F5E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9358630" y="6398573"/>
            <a:ext cx="1962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ru-RU" sz="12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t>9</a:t>
            </a:r>
            <a:endParaRPr sz="1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18A9C"/>
        </a:solidFill>
      </a:spPr>
      <a:bodyPr wrap="square" lIns="0" tIns="0" rIns="0" bIns="0" rtlCol="0"/>
      <a:lstStyle>
        <a:defPPr algn="l"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</TotalTime>
  <Words>8845</Words>
  <Application>Microsoft Office PowerPoint</Application>
  <PresentationFormat>Лист A4 (210x297 мм)</PresentationFormat>
  <Paragraphs>1845</Paragraphs>
  <Slides>65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65</vt:i4>
      </vt:variant>
    </vt:vector>
  </HeadingPairs>
  <TitlesOfParts>
    <vt:vector size="74" baseType="lpstr">
      <vt:lpstr>Microsoft YaHei</vt:lpstr>
      <vt:lpstr>Arial</vt:lpstr>
      <vt:lpstr>Calibri</vt:lpstr>
      <vt:lpstr>Calibri Light</vt:lpstr>
      <vt:lpstr>Microsoft Sans Serif</vt:lpstr>
      <vt:lpstr>Times New Roman</vt:lpstr>
      <vt:lpstr>Wingdings</vt:lpstr>
      <vt:lpstr>Office Theme</vt:lpstr>
      <vt:lpstr>Тема Office</vt:lpstr>
      <vt:lpstr>Черемховское районное муниципальное образование</vt:lpstr>
      <vt:lpstr>Содержание</vt:lpstr>
      <vt:lpstr>Уважаемые жители Черемховского районного муниципального образования!</vt:lpstr>
      <vt:lpstr>Основные понятия и термины</vt:lpstr>
      <vt:lpstr>Этапы бюджетного процесса</vt:lpstr>
      <vt:lpstr>Презентация PowerPoint</vt:lpstr>
      <vt:lpstr>Основные показатели социально-экономического  развития муниципального образования</vt:lpstr>
      <vt:lpstr>Основные показатели социально-экономического развития муниципального образования</vt:lpstr>
      <vt:lpstr>Презентация PowerPoint</vt:lpstr>
      <vt:lpstr>Исполнение доходов местного  бюджета (млн рублей)</vt:lpstr>
      <vt:lpstr>Структура доходов местного  бюджета (млн рублей)</vt:lpstr>
      <vt:lpstr>2023</vt:lpstr>
      <vt:lpstr>Презентация PowerPoint</vt:lpstr>
      <vt:lpstr>Крупные плательщики, обеспечивающие поступление  налоговых и неналоговых доходов в бюджет (млн. рублей)</vt:lpstr>
      <vt:lpstr>Поступление налоговых и неналоговых доходов по главным администраторам в 2023 году</vt:lpstr>
      <vt:lpstr>Структура налоговых доходов  местного бюджета (млн рублей)</vt:lpstr>
      <vt:lpstr>Структура неналоговых доходов  местного бюджета (млн рублей)</vt:lpstr>
      <vt:lpstr>Структура безвозмездных поступлений  местного бюджета (млн рублей)</vt:lpstr>
      <vt:lpstr>Расходы бюджета (общее представление)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Г. Донец</dc:creator>
  <cp:lastModifiedBy>Анастасия Анастасия</cp:lastModifiedBy>
  <cp:revision>199</cp:revision>
  <cp:lastPrinted>2024-06-07T02:26:37Z</cp:lastPrinted>
  <dcterms:created xsi:type="dcterms:W3CDTF">2024-04-19T02:33:39Z</dcterms:created>
  <dcterms:modified xsi:type="dcterms:W3CDTF">2024-06-07T08:11:31Z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2024-04-19T00:00:00Z</vt:filetime>
  </property>
</Properties>
</file>